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55"/>
  </p:notesMasterIdLst>
  <p:handoutMasterIdLst>
    <p:handoutMasterId r:id="rId56"/>
  </p:handoutMasterIdLst>
  <p:sldIdLst>
    <p:sldId id="424" r:id="rId3"/>
    <p:sldId id="464" r:id="rId4"/>
    <p:sldId id="680" r:id="rId5"/>
    <p:sldId id="713" r:id="rId6"/>
    <p:sldId id="717" r:id="rId7"/>
    <p:sldId id="716" r:id="rId8"/>
    <p:sldId id="718" r:id="rId9"/>
    <p:sldId id="719" r:id="rId10"/>
    <p:sldId id="720" r:id="rId11"/>
    <p:sldId id="725" r:id="rId12"/>
    <p:sldId id="726" r:id="rId13"/>
    <p:sldId id="727" r:id="rId14"/>
    <p:sldId id="729" r:id="rId15"/>
    <p:sldId id="730" r:id="rId16"/>
    <p:sldId id="732" r:id="rId17"/>
    <p:sldId id="733" r:id="rId18"/>
    <p:sldId id="734" r:id="rId19"/>
    <p:sldId id="735" r:id="rId20"/>
    <p:sldId id="736" r:id="rId21"/>
    <p:sldId id="739" r:id="rId22"/>
    <p:sldId id="740" r:id="rId23"/>
    <p:sldId id="741" r:id="rId24"/>
    <p:sldId id="742" r:id="rId25"/>
    <p:sldId id="743" r:id="rId26"/>
    <p:sldId id="744" r:id="rId27"/>
    <p:sldId id="745" r:id="rId28"/>
    <p:sldId id="746" r:id="rId29"/>
    <p:sldId id="748" r:id="rId30"/>
    <p:sldId id="749" r:id="rId31"/>
    <p:sldId id="750" r:id="rId32"/>
    <p:sldId id="751" r:id="rId33"/>
    <p:sldId id="752" r:id="rId34"/>
    <p:sldId id="753" r:id="rId35"/>
    <p:sldId id="754" r:id="rId36"/>
    <p:sldId id="755" r:id="rId37"/>
    <p:sldId id="756" r:id="rId38"/>
    <p:sldId id="757" r:id="rId39"/>
    <p:sldId id="758" r:id="rId40"/>
    <p:sldId id="759" r:id="rId41"/>
    <p:sldId id="761" r:id="rId42"/>
    <p:sldId id="762" r:id="rId43"/>
    <p:sldId id="763" r:id="rId44"/>
    <p:sldId id="764" r:id="rId45"/>
    <p:sldId id="765" r:id="rId46"/>
    <p:sldId id="766" r:id="rId47"/>
    <p:sldId id="767" r:id="rId48"/>
    <p:sldId id="768" r:id="rId49"/>
    <p:sldId id="769" r:id="rId50"/>
    <p:sldId id="770" r:id="rId51"/>
    <p:sldId id="771" r:id="rId52"/>
    <p:sldId id="772" r:id="rId53"/>
    <p:sldId id="773" r:id="rId54"/>
  </p:sldIdLst>
  <p:sldSz cx="12192000"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3399"/>
    <a:srgbClr val="FF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p:cViewPr varScale="1">
        <p:scale>
          <a:sx n="77" d="100"/>
          <a:sy n="77" d="100"/>
        </p:scale>
        <p:origin x="114" y="35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17510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17510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17510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370E364B-F6A0-45A4-83CA-97D3AC616ADE}" type="slidenum">
              <a:rPr lang="en-US" altLang="zh-CN"/>
              <a:pPr>
                <a:defRPr/>
              </a:pPr>
              <a:t>‹#›</a:t>
            </a:fld>
            <a:endParaRPr lang="en-US" altLang="zh-CN"/>
          </a:p>
        </p:txBody>
      </p:sp>
    </p:spTree>
    <p:extLst>
      <p:ext uri="{BB962C8B-B14F-4D97-AF65-F5344CB8AC3E}">
        <p14:creationId xmlns:p14="http://schemas.microsoft.com/office/powerpoint/2010/main" val="1234442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35843"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5846"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35847"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0781FBCE-61FE-40E6-9754-3B50E0E96E4D}" type="slidenum">
              <a:rPr lang="en-US" altLang="zh-CN"/>
              <a:pPr>
                <a:defRPr/>
              </a:pPr>
              <a:t>‹#›</a:t>
            </a:fld>
            <a:endParaRPr lang="en-US" altLang="zh-CN"/>
          </a:p>
        </p:txBody>
      </p:sp>
    </p:spTree>
    <p:extLst>
      <p:ext uri="{BB962C8B-B14F-4D97-AF65-F5344CB8AC3E}">
        <p14:creationId xmlns:p14="http://schemas.microsoft.com/office/powerpoint/2010/main" val="4100554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9862861-AB4E-4A4A-85C9-2BE426D977B7}" type="slidenum">
              <a:rPr lang="en-US" altLang="zh-CN">
                <a:solidFill>
                  <a:srgbClr val="000000"/>
                </a:solidFill>
              </a:rPr>
              <a:pPr/>
              <a:t>1</a:t>
            </a:fld>
            <a:endParaRPr lang="en-US" altLang="zh-CN">
              <a:solidFill>
                <a:srgbClr val="000000"/>
              </a:solidFill>
            </a:endParaRPr>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dirty="0"/>
          </a:p>
        </p:txBody>
      </p:sp>
    </p:spTree>
    <p:extLst>
      <p:ext uri="{BB962C8B-B14F-4D97-AF65-F5344CB8AC3E}">
        <p14:creationId xmlns:p14="http://schemas.microsoft.com/office/powerpoint/2010/main" val="2718769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27829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888677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46085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1733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77866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65377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829301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30511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949906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40820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339235F-6C18-4134-BF15-31B023A9214B}" type="slidenum">
              <a:rPr lang="en-US" altLang="zh-CN">
                <a:solidFill>
                  <a:srgbClr val="000000"/>
                </a:solidFill>
              </a:rPr>
              <a:pPr/>
              <a:t>2</a:t>
            </a:fld>
            <a:endParaRPr lang="en-US" altLang="zh-CN">
              <a:solidFill>
                <a:srgbClr val="000000"/>
              </a:solidFill>
            </a:endParaRPr>
          </a:p>
        </p:txBody>
      </p:sp>
      <p:sp>
        <p:nvSpPr>
          <p:cNvPr id="70659" name="Rectangle 2"/>
          <p:cNvSpPr>
            <a:spLocks noGrp="1" noRot="1" noChangeAspect="1" noChangeArrowheads="1" noTextEdit="1"/>
          </p:cNvSpPr>
          <p:nvPr>
            <p:ph type="sldImg"/>
          </p:nvPr>
        </p:nvSpPr>
        <p:spPr>
          <a:xfrm>
            <a:off x="139700" y="768350"/>
            <a:ext cx="6819900" cy="3836988"/>
          </a:xfrm>
          <a:ln/>
        </p:spPr>
      </p:sp>
      <p:sp>
        <p:nvSpPr>
          <p:cNvPr id="7066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3552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54573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69002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164031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317340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285349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87297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26336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12805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52248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3190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54697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43669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34065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768816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482289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19561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093810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076660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9429007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31493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3651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021318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97236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059910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346205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672195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6355959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306760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38014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30720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32349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8182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30667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754901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1771371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6732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08222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63439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34659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6152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1424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8647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4282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3173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38373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64289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785451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14752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35695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28417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440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2076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94692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42165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62553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p:spPr>
        <p:txBody>
          <a:bodyPr/>
          <a:lstStyle>
            <a:lvl1pPr>
              <a:defRPr/>
            </a:lvl1pPr>
          </a:lstStyle>
          <a:p>
            <a:r>
              <a:rPr lang="en-US" altLang="zh-CN">
                <a:solidFill>
                  <a:srgbClr val="FFFFFF"/>
                </a:solidFill>
              </a:rPr>
              <a:t>Xuegong Zhang</a:t>
            </a:r>
            <a:endParaRPr lang="en-US" altLang="zh-CN" sz="2400">
              <a:solidFill>
                <a:srgbClr val="FFFFFF"/>
              </a:solidFill>
            </a:endParaRPr>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zh-CN" altLang="zh-CN">
              <a:solidFill>
                <a:srgbClr val="FFFFFF"/>
              </a:solidFill>
            </a:endParaRPr>
          </a:p>
        </p:txBody>
      </p:sp>
      <p:sp>
        <p:nvSpPr>
          <p:cNvPr id="5" name="灯片编号占位符 4"/>
          <p:cNvSpPr>
            <a:spLocks noGrp="1"/>
          </p:cNvSpPr>
          <p:nvPr>
            <p:ph type="sldNum" sz="quarter" idx="12"/>
          </p:nvPr>
        </p:nvSpPr>
        <p:spPr>
          <a:xfrm>
            <a:off x="8737600" y="6248400"/>
            <a:ext cx="2540000" cy="457200"/>
          </a:xfrm>
        </p:spPr>
        <p:txBody>
          <a:bodyPr/>
          <a:lstStyle>
            <a:lvl1pPr>
              <a:defRPr/>
            </a:lvl1pPr>
          </a:lstStyle>
          <a:p>
            <a:fld id="{409BA026-B759-413E-9B7E-4969743CC946}" type="slidenum">
              <a:rPr lang="zh-CN" altLang="en-US">
                <a:solidFill>
                  <a:srgbClr val="FFFFFF"/>
                </a:solidFill>
              </a:rPr>
              <a:pPr/>
              <a:t>‹#›</a:t>
            </a:fld>
            <a:endParaRPr lang="en-US" altLang="zh-CN" sz="2400">
              <a:solidFill>
                <a:srgbClr val="FFFFFF"/>
              </a:solidFill>
            </a:endParaRPr>
          </a:p>
        </p:txBody>
      </p:sp>
    </p:spTree>
    <p:extLst>
      <p:ext uri="{BB962C8B-B14F-4D97-AF65-F5344CB8AC3E}">
        <p14:creationId xmlns:p14="http://schemas.microsoft.com/office/powerpoint/2010/main" val="400338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3932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2668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6092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847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69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8472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349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solidFill>
                  <a:srgbClr val="FFFFFF"/>
                </a:solidFill>
              </a:rPr>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19196036"/>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solidFill>
                  <a:srgbClr val="FFFFFF"/>
                </a:solidFill>
              </a:rPr>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790879104"/>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x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xwwang@tsinghua.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1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tiff"/></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tiff"/><Relationship Id="rId4" Type="http://schemas.openxmlformats.org/officeDocument/2006/relationships/image" Target="../media/image24.tiff"/></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tiff"/></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tiff"/></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8.tiff"/></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5.tiff"/></Relationships>
</file>

<file path=ppt/slides/_rels/slide47.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tiff"/></Relationships>
</file>

<file path=ppt/slides/_rels/slide48.xml.rels><?xml version="1.0" encoding="UTF-8" standalone="yes"?>
<Relationships xmlns="http://schemas.openxmlformats.org/package/2006/relationships"><Relationship Id="rId3" Type="http://schemas.openxmlformats.org/officeDocument/2006/relationships/image" Target="../media/image59.tif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0.tiff"/></Relationships>
</file>

<file path=ppt/slides/_rels/slide49.xml.rels><?xml version="1.0" encoding="UTF-8" standalone="yes"?>
<Relationships xmlns="http://schemas.openxmlformats.org/package/2006/relationships"><Relationship Id="rId3" Type="http://schemas.openxmlformats.org/officeDocument/2006/relationships/image" Target="../media/image61.tiff"/><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63.tiff"/><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1652278" y="1628800"/>
            <a:ext cx="8887444" cy="1478632"/>
          </a:xfrm>
        </p:spPr>
        <p:txBody>
          <a:bodyPr/>
          <a:lstStyle/>
          <a:p>
            <a:pPr eaLnBrk="1" hangingPunct="1"/>
            <a:r>
              <a:rPr lang="zh-CN" altLang="en-US" sz="4800" dirty="0">
                <a:solidFill>
                  <a:schemeClr val="bg2"/>
                </a:solidFill>
                <a:ea typeface="黑体" pitchFamily="2" charset="-122"/>
              </a:rPr>
              <a:t>模式识别（第四版）</a:t>
            </a:r>
            <a:br>
              <a:rPr lang="en-US" altLang="zh-CN" sz="4800" dirty="0">
                <a:solidFill>
                  <a:schemeClr val="bg2"/>
                </a:solidFill>
                <a:ea typeface="黑体" pitchFamily="2" charset="-122"/>
              </a:rPr>
            </a:br>
            <a:r>
              <a:rPr lang="en-US" altLang="zh-CN" sz="4000" dirty="0">
                <a:solidFill>
                  <a:schemeClr val="bg2"/>
                </a:solidFill>
                <a:ea typeface="黑体" pitchFamily="2" charset="-122"/>
              </a:rPr>
              <a:t>——</a:t>
            </a:r>
            <a:r>
              <a:rPr lang="zh-CN" altLang="zh-CN" sz="4000" dirty="0">
                <a:solidFill>
                  <a:schemeClr val="bg2"/>
                </a:solidFill>
                <a:ea typeface="黑体" pitchFamily="2" charset="-122"/>
              </a:rPr>
              <a:t>模式识别</a:t>
            </a:r>
            <a:r>
              <a:rPr lang="zh-CN" altLang="en-US" sz="4000" dirty="0">
                <a:solidFill>
                  <a:schemeClr val="bg2"/>
                </a:solidFill>
                <a:ea typeface="黑体" pitchFamily="2" charset="-122"/>
              </a:rPr>
              <a:t>与机器学习</a:t>
            </a:r>
            <a:endParaRPr lang="en-US" altLang="zh-CN" sz="2400" dirty="0">
              <a:solidFill>
                <a:schemeClr val="bg2"/>
              </a:solidFill>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1991544" y="4336752"/>
            <a:ext cx="7777163" cy="1478632"/>
          </a:xfrm>
        </p:spPr>
        <p:txBody>
          <a:bodyPr/>
          <a:lstStyle/>
          <a:p>
            <a:pPr eaLnBrk="1" hangingPunct="1">
              <a:lnSpc>
                <a:spcPct val="80000"/>
              </a:lnSpc>
              <a:defRPr/>
            </a:pPr>
            <a:r>
              <a:rPr lang="zh-CN" altLang="en-US" sz="2400" dirty="0">
                <a:solidFill>
                  <a:schemeClr val="bg2"/>
                </a:solidFill>
                <a:latin typeface="黑体" pitchFamily="49" charset="-122"/>
                <a:ea typeface="黑体" pitchFamily="49" charset="-122"/>
              </a:rPr>
              <a:t>张学工、汪小我</a:t>
            </a:r>
            <a:endParaRPr lang="en-US" altLang="zh-CN" sz="2400" dirty="0">
              <a:solidFill>
                <a:schemeClr val="bg2"/>
              </a:solidFill>
              <a:latin typeface="黑体" pitchFamily="49" charset="-122"/>
              <a:ea typeface="黑体" pitchFamily="49" charset="-122"/>
            </a:endParaRPr>
          </a:p>
          <a:p>
            <a:pPr eaLnBrk="1" hangingPunct="1">
              <a:lnSpc>
                <a:spcPct val="80000"/>
              </a:lnSpc>
              <a:defRPr/>
            </a:pP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3">
                  <a:extLst>
                    <a:ext uri="{A12FA001-AC4F-418D-AE19-62706E023703}">
                      <ahyp:hlinkClr xmlns:ahyp="http://schemas.microsoft.com/office/drawing/2018/hyperlinkcolor" val="tx"/>
                    </a:ext>
                  </a:extLst>
                </a:hlinkClick>
              </a:rPr>
              <a:t>zhangxg@tsinghua.edu.cn</a:t>
            </a:r>
            <a:r>
              <a:rPr lang="en-US" altLang="zh-CN" sz="2400" dirty="0">
                <a:solidFill>
                  <a:schemeClr val="bg1"/>
                </a:solidFill>
                <a:latin typeface="Arial" panose="020B0604020202020204" pitchFamily="34" charset="0"/>
                <a:ea typeface="华文细黑" pitchFamily="2" charset="-122"/>
                <a:cs typeface="Arial" panose="020B0604020202020204" pitchFamily="34" charset="0"/>
              </a:rPr>
              <a:t>; </a:t>
            </a: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4">
                  <a:extLst>
                    <a:ext uri="{A12FA001-AC4F-418D-AE19-62706E023703}">
                      <ahyp:hlinkClr xmlns:ahyp="http://schemas.microsoft.com/office/drawing/2018/hyperlinkcolor" val="tx"/>
                    </a:ext>
                  </a:extLst>
                </a:hlinkClick>
              </a:rPr>
              <a:t>xwwang@tsinghua.edu.cn</a:t>
            </a:r>
            <a:endParaRPr lang="en-US" altLang="zh-CN" sz="2400" dirty="0">
              <a:solidFill>
                <a:schemeClr val="bg1"/>
              </a:solidFill>
              <a:latin typeface="Arial" panose="020B0604020202020204" pitchFamily="34" charset="0"/>
              <a:ea typeface="华文细黑" pitchFamily="2" charset="-122"/>
              <a:cs typeface="Arial" panose="020B0604020202020204" pitchFamily="34" charset="0"/>
            </a:endParaRPr>
          </a:p>
          <a:p>
            <a:pPr lvl="0" eaLnBrk="1" hangingPunct="1">
              <a:lnSpc>
                <a:spcPct val="80000"/>
              </a:lnSpc>
              <a:defRPr/>
            </a:pPr>
            <a:r>
              <a:rPr lang="zh-CN" altLang="en-US" sz="2400" dirty="0">
                <a:solidFill>
                  <a:srgbClr val="000000"/>
                </a:solidFill>
                <a:latin typeface="黑体" panose="02010609060101010101" pitchFamily="49" charset="-122"/>
                <a:ea typeface="黑体" panose="02010609060101010101" pitchFamily="49" charset="-122"/>
              </a:rPr>
              <a:t>清华大学自动化系</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矩形 1"/>
          <p:cNvSpPr/>
          <p:nvPr/>
        </p:nvSpPr>
        <p:spPr>
          <a:xfrm>
            <a:off x="3329236" y="18724"/>
            <a:ext cx="8887444" cy="313932"/>
          </a:xfrm>
          <a:prstGeom prst="rect">
            <a:avLst/>
          </a:prstGeom>
        </p:spPr>
        <p:txBody>
          <a:bodyPr wrap="square">
            <a:spAutoFit/>
          </a:bodyPr>
          <a:lstStyle/>
          <a:p>
            <a:pPr lvl="0" algn="r">
              <a:lnSpc>
                <a:spcPct val="80000"/>
              </a:lnSpc>
              <a:spcBef>
                <a:spcPct val="20000"/>
              </a:spcBef>
              <a:defRPr/>
            </a:pP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8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a:extLst>
              <a:ext uri="{FF2B5EF4-FFF2-40B4-BE49-F238E27FC236}">
                <a16:creationId xmlns:a16="http://schemas.microsoft.com/office/drawing/2014/main" id="{8C72ED95-257C-4026-8C27-5ABD4D4226CF}"/>
              </a:ext>
            </a:extLst>
          </p:cNvPr>
          <p:cNvSpPr>
            <a:spLocks noGrp="1"/>
          </p:cNvSpPr>
          <p:nvPr>
            <p:ph type="sldNum" sz="quarter" idx="12"/>
          </p:nvPr>
        </p:nvSpPr>
        <p:spPr/>
        <p:txBody>
          <a:bodyPr/>
          <a:lstStyle/>
          <a:p>
            <a:pPr>
              <a:defRPr/>
            </a:pPr>
            <a:fld id="{13BC54D9-3F1E-482D-9BB3-8411D473745E}" type="slidenum">
              <a:rPr lang="en-US" altLang="zh-CN" smtClean="0">
                <a:solidFill>
                  <a:srgbClr val="FFFFFF"/>
                </a:solidFill>
              </a:rPr>
              <a:pPr>
                <a:defRPr/>
              </a:pPr>
              <a:t>1</a:t>
            </a:fld>
            <a:endParaRPr lang="en-US" altLang="zh-CN">
              <a:solidFill>
                <a:srgbClr val="FFFFFF"/>
              </a:solidFill>
            </a:endParaRPr>
          </a:p>
        </p:txBody>
      </p:sp>
    </p:spTree>
    <p:extLst>
      <p:ext uri="{BB962C8B-B14F-4D97-AF65-F5344CB8AC3E}">
        <p14:creationId xmlns:p14="http://schemas.microsoft.com/office/powerpoint/2010/main" val="22007464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10</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5.3 </a:t>
            </a:r>
            <a:r>
              <a:rPr lang="zh-CN" altLang="en-US" sz="4000" dirty="0">
                <a:solidFill>
                  <a:schemeClr val="bg2"/>
                </a:solidFill>
                <a:latin typeface="Arial" panose="020B0604020202020204" pitchFamily="34" charset="0"/>
                <a:ea typeface="黑体" pitchFamily="2" charset="-122"/>
                <a:cs typeface="Arial" panose="020B0604020202020204" pitchFamily="34" charset="0"/>
              </a:rPr>
              <a:t>线性判别函数的基本概念</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10585176" cy="4403576"/>
              </a:xfrm>
            </p:spPr>
            <p:txBody>
              <a:bodyPr/>
              <a:lstStyle/>
              <a:p>
                <a:pPr marL="342900" indent="-342900">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一般表达式</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Sub>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a14:m>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mj-lt"/>
                    <a:ea typeface="黑体" pitchFamily="2" charset="-122"/>
                    <a:cs typeface="Arial" panose="020B0604020202020204" pitchFamily="34" charset="0"/>
                  </a:rPr>
                  <a:t>维特征向量（样本向量），</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m>
                          <m:mPr>
                            <m:mcs>
                              <m:mc>
                                <m:mcPr>
                                  <m:count m:val="1"/>
                                  <m:mcJc m:val="center"/>
                                </m:mcPr>
                              </m:mc>
                            </m:mcs>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mPr>
                          <m:mr>
                            <m:e>
                              <m:eqArr>
                                <m:eqArr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eqArrPr>
                                <m:e>
                                  <m:sSub>
                                    <m:sSub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e>
                              </m:eqArr>
                            </m:e>
                          </m:mr>
                          <m:m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m:t>
                              </m:r>
                            </m:e>
                          </m:mr>
                          <m:m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𝑑</m:t>
                                  </m:r>
                                </m:sub>
                              </m:sSub>
                            </m:e>
                          </m:mr>
                        </m:m>
                      </m:e>
                    </m:d>
                  </m:oMath>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b="1"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oMath>
                </a14:m>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权向量，</a:t>
                </a:r>
                <a:r>
                  <a:rPr lang="en-US" altLang="zh-CN" sz="2400" b="1"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m>
                          <m:mPr>
                            <m:mcs>
                              <m:mc>
                                <m:mcPr>
                                  <m:count m:val="1"/>
                                  <m:mcJc m:val="center"/>
                                </m:mcPr>
                              </m:mc>
                            </m:mcs>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mPr>
                          <m:mr>
                            <m:e>
                              <m:eqArr>
                                <m:eqArr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eqArr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e>
                              </m:eqArr>
                            </m:e>
                          </m:mr>
                          <m:m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m:t>
                              </m:r>
                            </m:e>
                          </m:mr>
                          <m:m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𝑑</m:t>
                                  </m:r>
                                </m:sub>
                              </m:sSub>
                            </m:e>
                          </m:mr>
                        </m:m>
                      </m:e>
                    </m:d>
                  </m:oMath>
                </a14:m>
                <a:endParaRPr lang="en-US" altLang="zh-CN" sz="24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4403576"/>
              </a:xfrm>
              <a:blipFill>
                <a:blip r:embed="rId3"/>
                <a:stretch>
                  <a:fillRect l="-1037" t="-1524"/>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B5FFD79-07FD-45FF-8464-083ABDC3275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436944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11</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609600"/>
                <a:ext cx="10585176" cy="5987752"/>
              </a:xfrm>
            </p:spPr>
            <p:txBody>
              <a:bodyPr/>
              <a:lstStyle/>
              <a:p>
                <a:pPr marL="342900" indent="-342900">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决策规则</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b="0" dirty="0">
                    <a:solidFill>
                      <a:schemeClr val="bg2"/>
                    </a:solidFill>
                    <a:latin typeface="+mj-lt"/>
                    <a:ea typeface="黑体" pitchFamily="2" charset="-122"/>
                    <a:cs typeface="Arial" panose="020B0604020202020204" pitchFamily="34" charset="0"/>
                  </a:rPr>
                  <a:t>    令 </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d>
                  </m:oMath>
                </a14:m>
                <a:r>
                  <a:rPr lang="zh-CN" altLang="en-US" sz="2400" dirty="0">
                    <a:solidFill>
                      <a:schemeClr val="bg2"/>
                    </a:solidFill>
                    <a:latin typeface="+mj-lt"/>
                    <a:ea typeface="黑体" pitchFamily="2" charset="-122"/>
                    <a:cs typeface="Arial" panose="020B0604020202020204" pitchFamily="34" charset="0"/>
                  </a:rPr>
                  <a:t>。则</a:t>
                </a:r>
                <a:endParaRPr lang="en-US" altLang="zh-CN" sz="2400" i="1"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eqArr>
                            <m:eqArr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eqArr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如果</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&gt;0</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则</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决策</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e>
                              <m:r>
                                <a:rPr lang="zh-CN" altLang="en-US" sz="2400" i="1">
                                  <a:solidFill>
                                    <a:schemeClr val="bg2"/>
                                  </a:solidFill>
                                  <a:latin typeface="Cambria Math" panose="02040503050406030204" pitchFamily="18" charset="0"/>
                                  <a:ea typeface="黑体" pitchFamily="2" charset="-122"/>
                                  <a:cs typeface="Arial" panose="020B0604020202020204" pitchFamily="34" charset="0"/>
                                </a:rPr>
                                <m:t>如果</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，则决策</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e>
                              <m:r>
                                <a:rPr lang="zh-CN" altLang="en-US" sz="2400" i="1">
                                  <a:solidFill>
                                    <a:schemeClr val="bg2"/>
                                  </a:solidFill>
                                  <a:latin typeface="Cambria Math" panose="02040503050406030204" pitchFamily="18" charset="0"/>
                                  <a:ea typeface="黑体" pitchFamily="2" charset="-122"/>
                                  <a:cs typeface="Arial" panose="020B0604020202020204" pitchFamily="34" charset="0"/>
                                </a:rPr>
                                <m:t>如果</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，可将</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任意分到某一类，或拒绝</m:t>
                              </m:r>
                            </m:e>
                          </m:eqArr>
                        </m:e>
                      </m:d>
                    </m:oMath>
                  </m:oMathPara>
                </a14:m>
                <a:endParaRPr lang="en-US" altLang="zh-CN" sz="280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r>
                  <a:rPr lang="zh-CN" altLang="en-US" sz="2800" dirty="0">
                    <a:solidFill>
                      <a:schemeClr val="bg2"/>
                    </a:solidFill>
                    <a:latin typeface="+mj-lt"/>
                    <a:ea typeface="黑体" pitchFamily="2" charset="-122"/>
                    <a:cs typeface="Arial" panose="020B0604020202020204" pitchFamily="34" charset="0"/>
                  </a:rPr>
                  <a:t>  </a:t>
                </a:r>
                <a:endParaRPr lang="en-US" altLang="zh-CN" sz="28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8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超平面</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𝐻</m:t>
                    </m:r>
                  </m:oMath>
                </a14:m>
                <a:r>
                  <a:rPr lang="zh-CN" altLang="en-US" sz="2400" dirty="0">
                    <a:solidFill>
                      <a:schemeClr val="bg2"/>
                    </a:solidFill>
                    <a:latin typeface="+mj-lt"/>
                    <a:ea typeface="黑体" pitchFamily="2" charset="-122"/>
                    <a:cs typeface="Arial" panose="020B0604020202020204" pitchFamily="34" charset="0"/>
                  </a:rPr>
                  <a:t>，决策区域</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ℛ</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oMath>
                </a14:m>
                <a:r>
                  <a:rPr lang="zh-CN" altLang="en-US" sz="2400" dirty="0">
                    <a:solidFill>
                      <a:schemeClr val="bg2"/>
                    </a:solidFill>
                    <a:latin typeface="+mj-lt"/>
                    <a:ea typeface="黑体" pitchFamily="2" charset="-122"/>
                    <a:cs typeface="Arial" panose="020B0604020202020204" pitchFamily="34" charset="0"/>
                  </a:rPr>
                  <a:t>和</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ℛ</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oMath>
                </a14:m>
                <a:r>
                  <a:rPr lang="zh-CN" altLang="en-US" sz="2400" dirty="0">
                    <a:solidFill>
                      <a:schemeClr val="bg2"/>
                    </a:solidFill>
                    <a:latin typeface="+mj-lt"/>
                    <a:ea typeface="黑体" pitchFamily="2" charset="-122"/>
                    <a:cs typeface="Arial" panose="020B0604020202020204" pitchFamily="34" charset="0"/>
                  </a:rPr>
                  <a:t>；</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400" dirty="0">
                    <a:solidFill>
                      <a:schemeClr val="bg2"/>
                    </a:solidFill>
                    <a:latin typeface="+mj-lt"/>
                    <a:ea typeface="黑体" pitchFamily="2" charset="-122"/>
                    <a:cs typeface="Arial" panose="020B0604020202020204" pitchFamily="34" charset="0"/>
                  </a:rPr>
                  <a:t>                                                             判别函数</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oMath>
                </a14:m>
                <a:r>
                  <a:rPr lang="zh-CN" altLang="en-US" sz="2400" dirty="0">
                    <a:solidFill>
                      <a:schemeClr val="bg2"/>
                    </a:solidFill>
                    <a:latin typeface="+mj-lt"/>
                    <a:ea typeface="黑体" pitchFamily="2" charset="-122"/>
                    <a:cs typeface="Arial" panose="020B0604020202020204" pitchFamily="34" charset="0"/>
                  </a:rPr>
                  <a:t>正比于</a:t>
                </a:r>
                <a14:m>
                  <m:oMath xmlns:m="http://schemas.openxmlformats.org/officeDocument/2006/math">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mj-lt"/>
                    <a:ea typeface="黑体" pitchFamily="2" charset="-122"/>
                    <a:cs typeface="Arial" panose="020B0604020202020204" pitchFamily="34" charset="0"/>
                  </a:rPr>
                  <a:t>点到超平面的代数</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距离（带正负号）；</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mj-lt"/>
                    <a:ea typeface="黑体" pitchFamily="2" charset="-122"/>
                    <a:cs typeface="Arial" panose="020B0604020202020204" pitchFamily="34" charset="0"/>
                  </a:rPr>
                  <a:t>在</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𝐻</m:t>
                    </m:r>
                  </m:oMath>
                </a14:m>
                <a:r>
                  <a:rPr lang="zh-CN" altLang="en-US" sz="2400" dirty="0">
                    <a:solidFill>
                      <a:schemeClr val="bg2"/>
                    </a:solidFill>
                    <a:latin typeface="+mj-lt"/>
                    <a:ea typeface="黑体" pitchFamily="2" charset="-122"/>
                    <a:cs typeface="Arial" panose="020B0604020202020204" pitchFamily="34" charset="0"/>
                  </a:rPr>
                  <a:t>正侧：</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&gt;0</m:t>
                    </m:r>
                  </m:oMath>
                </a14:m>
                <a:r>
                  <a:rPr lang="zh-CN" altLang="en-US" sz="2400" dirty="0">
                    <a:solidFill>
                      <a:schemeClr val="bg2"/>
                    </a:solidFill>
                    <a:latin typeface="+mj-lt"/>
                    <a:ea typeface="黑体" pitchFamily="2" charset="-122"/>
                    <a:cs typeface="Arial" panose="020B0604020202020204" pitchFamily="34" charset="0"/>
                  </a:rPr>
                  <a:t>；在负侧：</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oMath>
                </a14:m>
                <a:endParaRPr lang="en-US" altLang="zh-CN" sz="24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8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609600"/>
                <a:ext cx="10585176" cy="5987752"/>
              </a:xfrm>
              <a:blipFill>
                <a:blip r:embed="rId3"/>
                <a:stretch>
                  <a:fillRect l="-1037" t="-10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82A7D49-FBB4-48FC-B945-6C671C0980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400" y="3356992"/>
            <a:ext cx="4490965" cy="3071896"/>
          </a:xfrm>
          <a:prstGeom prst="rect">
            <a:avLst/>
          </a:prstGeom>
        </p:spPr>
      </p:pic>
      <p:sp>
        <p:nvSpPr>
          <p:cNvPr id="6" name="矩形 5">
            <a:extLst>
              <a:ext uri="{FF2B5EF4-FFF2-40B4-BE49-F238E27FC236}">
                <a16:creationId xmlns:a16="http://schemas.microsoft.com/office/drawing/2014/main" id="{CE90B11E-61A3-4803-8B75-6D9CC924A00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06188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12</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757386"/>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5.4 Fisher</a:t>
            </a:r>
            <a:r>
              <a:rPr lang="zh-CN" altLang="en-US" sz="4000" dirty="0">
                <a:solidFill>
                  <a:schemeClr val="bg2"/>
                </a:solidFill>
                <a:latin typeface="Arial" panose="020B0604020202020204" pitchFamily="34" charset="0"/>
                <a:ea typeface="黑体" pitchFamily="2" charset="-122"/>
                <a:cs typeface="Arial" panose="020B0604020202020204" pitchFamily="34" charset="0"/>
              </a:rPr>
              <a:t>线性判别分析</a:t>
            </a:r>
          </a:p>
        </p:txBody>
      </p:sp>
      <p:sp>
        <p:nvSpPr>
          <p:cNvPr id="6149" name="Rectangle 3"/>
          <p:cNvSpPr>
            <a:spLocks noGrp="1" noChangeArrowheads="1"/>
          </p:cNvSpPr>
          <p:nvPr>
            <p:ph type="body" idx="1"/>
          </p:nvPr>
        </p:nvSpPr>
        <p:spPr>
          <a:xfrm>
            <a:off x="767408" y="1628800"/>
            <a:ext cx="10585176" cy="4493712"/>
          </a:xfrm>
        </p:spPr>
        <p:txBody>
          <a:bodyPr/>
          <a:lstStyle/>
          <a:p>
            <a:pPr marL="342900" indent="-342900">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思路：</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a:spcBef>
                <a:spcPts val="600"/>
              </a:spcBef>
              <a:spcAft>
                <a:spcPts val="600"/>
              </a:spcAft>
            </a:pPr>
            <a:r>
              <a:rPr lang="zh-CN" altLang="en-US" sz="2400" dirty="0">
                <a:solidFill>
                  <a:schemeClr val="bg2"/>
                </a:solidFill>
                <a:latin typeface="+mj-lt"/>
                <a:ea typeface="黑体" pitchFamily="2" charset="-122"/>
                <a:cs typeface="Arial" panose="020B0604020202020204" pitchFamily="34" charset="0"/>
              </a:rPr>
              <a:t>把所有样本都投影到一个方向上，在一维空间中确定一个分类的阈值</a:t>
            </a:r>
            <a:endParaRPr lang="en-US" altLang="zh-CN" sz="2400" dirty="0">
              <a:solidFill>
                <a:schemeClr val="bg2"/>
              </a:solidFill>
              <a:latin typeface="+mj-lt"/>
              <a:ea typeface="黑体" pitchFamily="2" charset="-122"/>
              <a:cs typeface="Arial" panose="020B0604020202020204" pitchFamily="34" charset="0"/>
            </a:endParaRPr>
          </a:p>
          <a:p>
            <a:pPr marL="0" indent="0" algn="r">
              <a:spcBef>
                <a:spcPts val="600"/>
              </a:spcBef>
              <a:spcAft>
                <a:spcPts val="600"/>
              </a:spcAft>
              <a:buNone/>
            </a:pPr>
            <a:r>
              <a:rPr lang="en-US" altLang="zh-CN" sz="2400" dirty="0">
                <a:solidFill>
                  <a:schemeClr val="bg1"/>
                </a:solidFill>
                <a:latin typeface="+mj-lt"/>
                <a:ea typeface="黑体" pitchFamily="2" charset="-122"/>
                <a:cs typeface="Arial" panose="020B0604020202020204" pitchFamily="34" charset="0"/>
              </a:rPr>
              <a:t>——</a:t>
            </a:r>
            <a:r>
              <a:rPr lang="zh-CN" altLang="en-US" sz="2400" dirty="0">
                <a:solidFill>
                  <a:schemeClr val="bg1"/>
                </a:solidFill>
                <a:latin typeface="+mj-lt"/>
                <a:ea typeface="黑体" pitchFamily="2" charset="-122"/>
                <a:cs typeface="Arial" panose="020B0604020202020204" pitchFamily="34" charset="0"/>
              </a:rPr>
              <a:t>寻找投影方向</a:t>
            </a:r>
            <a:endParaRPr lang="en-US" altLang="zh-CN" sz="2400" dirty="0">
              <a:solidFill>
                <a:schemeClr val="bg1"/>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2CC8E0AB-7559-4AF1-83B3-87C7B1A457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9966" y="3372103"/>
            <a:ext cx="7292067" cy="3059784"/>
          </a:xfrm>
          <a:prstGeom prst="rect">
            <a:avLst/>
          </a:prstGeom>
        </p:spPr>
      </p:pic>
      <p:sp>
        <p:nvSpPr>
          <p:cNvPr id="7" name="矩形 6">
            <a:extLst>
              <a:ext uri="{FF2B5EF4-FFF2-40B4-BE49-F238E27FC236}">
                <a16:creationId xmlns:a16="http://schemas.microsoft.com/office/drawing/2014/main" id="{A287B820-782F-45BA-844E-B2CDFAD5EC81}"/>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30039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13</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1" y="692696"/>
                <a:ext cx="10585176" cy="4005192"/>
              </a:xfrm>
            </p:spPr>
            <p:txBody>
              <a:bodyPr/>
              <a:lstStyle/>
              <a:p>
                <a:pPr marL="342900" indent="-342900">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基本定义</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8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训练样本集</a:t>
                </a:r>
                <a14:m>
                  <m:oMath xmlns:m="http://schemas.openxmlformats.org/officeDocument/2006/math">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𝒳</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sub>
                        </m:sSub>
                      </m:e>
                    </m:d>
                  </m:oMath>
                </a14:m>
                <a:r>
                  <a:rPr lang="zh-CN" altLang="en-US" sz="2400" dirty="0">
                    <a:solidFill>
                      <a:schemeClr val="bg2"/>
                    </a:solidFill>
                    <a:latin typeface="+mj-lt"/>
                    <a:ea typeface="黑体" pitchFamily="2" charset="-122"/>
                    <a:cs typeface="Arial" panose="020B0604020202020204" pitchFamily="34" charset="0"/>
                  </a:rPr>
                  <a:t>，每个样本为</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mj-lt"/>
                    <a:ea typeface="黑体" pitchFamily="2" charset="-122"/>
                    <a:cs typeface="Arial" panose="020B0604020202020204" pitchFamily="34" charset="0"/>
                  </a:rPr>
                  <a:t>维向量</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a14:m>
                <a:r>
                  <a:rPr lang="zh-CN" altLang="en-US" sz="2400" dirty="0">
                    <a:solidFill>
                      <a:schemeClr val="bg2"/>
                    </a:solidFill>
                    <a:latin typeface="+mj-lt"/>
                    <a:ea typeface="黑体" pitchFamily="2" charset="-122"/>
                    <a:cs typeface="Arial" panose="020B0604020202020204" pitchFamily="34" charset="0"/>
                  </a:rPr>
                  <a:t>类的样本</a:t>
                </a:r>
                <a14:m>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𝒳</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e>
                    </m:d>
                  </m:oMath>
                </a14:m>
                <a:r>
                  <a:rPr lang="zh-CN" altLang="en-US" sz="2400" dirty="0">
                    <a:solidFill>
                      <a:schemeClr val="bg2"/>
                    </a:solidFill>
                    <a:latin typeface="+mj-lt"/>
                    <a:ea typeface="黑体" pitchFamily="2"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oMath>
                </a14:m>
                <a:r>
                  <a:rPr lang="zh-CN" altLang="en-US" sz="2400" dirty="0">
                    <a:solidFill>
                      <a:schemeClr val="bg2"/>
                    </a:solidFill>
                    <a:latin typeface="+mj-lt"/>
                    <a:ea typeface="黑体" pitchFamily="2" charset="-122"/>
                    <a:cs typeface="Arial" panose="020B0604020202020204" pitchFamily="34" charset="0"/>
                  </a:rPr>
                  <a:t>类的样本</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𝒳</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e>
                    </m:d>
                  </m:oMath>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寻找投影方向</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oMath>
                </a14:m>
                <a:r>
                  <a:rPr lang="zh-CN" altLang="en-US" sz="2400" dirty="0">
                    <a:solidFill>
                      <a:schemeClr val="bg2"/>
                    </a:solidFill>
                    <a:latin typeface="+mj-lt"/>
                    <a:ea typeface="黑体" pitchFamily="2" charset="-122"/>
                    <a:cs typeface="Arial" panose="020B0604020202020204" pitchFamily="34" charset="0"/>
                  </a:rPr>
                  <a:t>，使得投影后的样本为</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 2, …,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oMath>
                  </m:oMathPara>
                </a14:m>
                <a:endParaRPr lang="en-US" altLang="zh-CN" sz="24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1" y="692696"/>
                <a:ext cx="10585176" cy="4005192"/>
              </a:xfrm>
              <a:blipFill>
                <a:blip r:embed="rId3"/>
                <a:stretch>
                  <a:fillRect l="-1037" t="-167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4F568450-3F93-49E1-8724-499745654F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2242" y="3825173"/>
            <a:ext cx="6287513" cy="2638269"/>
          </a:xfrm>
          <a:prstGeom prst="rect">
            <a:avLst/>
          </a:prstGeom>
        </p:spPr>
      </p:pic>
      <p:sp>
        <p:nvSpPr>
          <p:cNvPr id="6" name="矩形 5">
            <a:extLst>
              <a:ext uri="{FF2B5EF4-FFF2-40B4-BE49-F238E27FC236}">
                <a16:creationId xmlns:a16="http://schemas.microsoft.com/office/drawing/2014/main" id="{53AB91BF-DB47-48D7-8F70-ED4775A7CD4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655670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14</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584122"/>
                <a:ext cx="10585176" cy="5689755"/>
              </a:xfrm>
            </p:spPr>
            <p:txBody>
              <a:bodyPr/>
              <a:lstStyle/>
              <a:p>
                <a:pPr marL="342900" indent="-342900">
                  <a:spcBef>
                    <a:spcPts val="600"/>
                  </a:spcBef>
                  <a:spcAft>
                    <a:spcPts val="600"/>
                  </a:spcAft>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投影前</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indent="-342900">
                  <a:spcBef>
                    <a:spcPts val="600"/>
                  </a:spcBef>
                  <a:spcAft>
                    <a:spcPts val="600"/>
                  </a:spcAft>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类内离散度矩阵（</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within-class scatter matrix</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naryPr>
                        <m:sub>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m:rPr>
                              <m:brk m:alnAt="7"/>
                            </m:r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𝒳</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ub>
                        <m:sup/>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其中，类均值向量为</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den>
                      </m:f>
                      <m:nary>
                        <m:naryPr>
                          <m:chr m:val="∑"/>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m:rPr>
                              <m:brk m:alnAt="7"/>
                            </m:r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𝒳</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ub>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spcBef>
                    <a:spcPts val="600"/>
                  </a:spcBef>
                  <a:spcAft>
                    <a:spcPts val="600"/>
                  </a:spcAft>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总类内离散度矩阵（</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pooled within-class scatter matrix</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indent="-342900">
                  <a:spcBef>
                    <a:spcPts val="600"/>
                  </a:spcBef>
                  <a:spcAft>
                    <a:spcPts val="600"/>
                  </a:spcAft>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类间离散度矩阵（</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between-class scatter matrix</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oMath>
                  </m:oMathPara>
                </a14:m>
                <a:endParaRPr lang="en-US" altLang="zh-CN" sz="24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584122"/>
                <a:ext cx="10585176" cy="5689755"/>
              </a:xfrm>
              <a:blipFill>
                <a:blip r:embed="rId3"/>
                <a:stretch>
                  <a:fillRect l="-1037" t="-150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7204A94-208D-45BB-88AD-FFC54598192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279141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584122"/>
                <a:ext cx="10585176" cy="5689755"/>
              </a:xfrm>
            </p:spPr>
            <p:txBody>
              <a:bodyPr/>
              <a:lstStyle/>
              <a:p>
                <a:pPr marL="342900" indent="-342900">
                  <a:spcBef>
                    <a:spcPts val="600"/>
                  </a:spcBef>
                  <a:spcAft>
                    <a:spcPts val="600"/>
                  </a:spcAft>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投影后一维空间</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indent="-342900">
                  <a:spcBef>
                    <a:spcPts val="600"/>
                  </a:spcBef>
                  <a:spcAft>
                    <a:spcPts val="600"/>
                  </a:spcAft>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类内离散度</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400050" lvl="1" indent="0">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SupPr>
                        <m:e>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m:rPr>
                              <m:brk m:alnAt="7"/>
                            </m:r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𝒴</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ub>
                        <m:sup/>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e>
                      </m:nary>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其中，两类均值为</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den>
                      </m:f>
                      <m:nary>
                        <m:naryPr>
                          <m:chr m:val="∑"/>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m:rPr>
                              <m:brk m:alnAt="7"/>
                            </m:r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𝒴</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ub>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m:rPr>
                              <m:brk m:alnAt="7"/>
                            </m:r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𝒳</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ub>
                        <m:sup/>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spcBef>
                    <a:spcPts val="600"/>
                  </a:spcBef>
                  <a:spcAft>
                    <a:spcPts val="600"/>
                  </a:spcAft>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总类内离散度</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SupPr>
                        <m:e>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oMath>
                  </m:oMathPara>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indent="-342900">
                  <a:spcBef>
                    <a:spcPts val="600"/>
                  </a:spcBef>
                  <a:spcAft>
                    <a:spcPts val="600"/>
                  </a:spcAft>
                  <a:buFont typeface="Arial" panose="020B0604020202020204" pitchFamily="34" charset="0"/>
                  <a:buChar char="•"/>
                </a:pP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类间离散度</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oMath>
                  </m:oMathPara>
                </a14:m>
                <a:endParaRPr lang="en-US" altLang="zh-CN" sz="24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584122"/>
                <a:ext cx="10585176" cy="5689755"/>
              </a:xfrm>
              <a:blipFill>
                <a:blip r:embed="rId3"/>
                <a:stretch>
                  <a:fillRect l="-1037" t="-150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6B2058E-A054-48BE-B602-1C3F4ADA082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045506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16</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835589"/>
                <a:ext cx="10585176" cy="5041683"/>
              </a:xfrm>
            </p:spPr>
            <p:txBody>
              <a:bodyPr/>
              <a:lstStyle/>
              <a:p>
                <a:pPr marL="342900" indent="-342900">
                  <a:spcBef>
                    <a:spcPts val="600"/>
                  </a:spcBef>
                  <a:spcAft>
                    <a:spcPts val="600"/>
                  </a:spcAft>
                  <a:buFont typeface="Arial" panose="020B0604020202020204" pitchFamily="34" charset="0"/>
                  <a:buChar char="•"/>
                </a:pP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Fisher</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准则函数（</a:t>
                </a: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Fisher’s Criterion</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000" b="0" i="0" smtClean="0">
                              <a:solidFill>
                                <a:schemeClr val="bg2"/>
                              </a:solidFill>
                              <a:latin typeface="Cambria Math" panose="02040503050406030204" pitchFamily="18" charset="0"/>
                              <a:ea typeface="黑体" pitchFamily="2" charset="-122"/>
                              <a:cs typeface="Arial" panose="020B0604020202020204" pitchFamily="34" charset="0"/>
                            </a:rPr>
                            <m:t>max</m:t>
                          </m:r>
                        </m:fName>
                        <m:e>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000" i="1">
                                  <a:solidFill>
                                    <a:schemeClr val="bg2"/>
                                  </a:solidFill>
                                  <a:latin typeface="Cambria Math" panose="02040503050406030204" pitchFamily="18" charset="0"/>
                                  <a:ea typeface="黑体" pitchFamily="2" charset="-122"/>
                                  <a:cs typeface="Arial" panose="020B0604020202020204" pitchFamily="34" charset="0"/>
                                </a:rPr>
                                <m:t>𝐹</m:t>
                              </m:r>
                            </m:sub>
                          </m:sSub>
                          <m:d>
                            <m:d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dPr>
                            <m:e>
                              <m:r>
                                <a:rPr lang="zh-CN" altLang="en-US" sz="2000" i="1">
                                  <a:solidFill>
                                    <a:schemeClr val="bg2"/>
                                  </a:solidFill>
                                  <a:latin typeface="Cambria Math" panose="02040503050406030204" pitchFamily="18" charset="0"/>
                                  <a:ea typeface="黑体" pitchFamily="2" charset="-122"/>
                                  <a:cs typeface="Arial" panose="020B0604020202020204" pitchFamily="34" charset="0"/>
                                </a:rPr>
                                <m:t>𝜔</m:t>
                              </m:r>
                            </m:e>
                          </m:d>
                        </m:e>
                      </m:func>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fPr>
                        <m:num>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000" i="1">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000" i="1">
                                  <a:solidFill>
                                    <a:schemeClr val="bg2"/>
                                  </a:solidFill>
                                  <a:latin typeface="Cambria Math" panose="02040503050406030204" pitchFamily="18" charset="0"/>
                                  <a:ea typeface="黑体" pitchFamily="2" charset="-122"/>
                                  <a:cs typeface="Arial" panose="020B0604020202020204" pitchFamily="34" charset="0"/>
                                </a:rPr>
                                <m:t>𝑏</m:t>
                              </m:r>
                            </m:sub>
                          </m:sSub>
                        </m:num>
                        <m:den>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000" i="1">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𝑤</m:t>
                              </m:r>
                            </m:sub>
                          </m:sSub>
                        </m:den>
                      </m:f>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000" i="1">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0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0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000" i="1">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000" i="1">
                                          <a:solidFill>
                                            <a:schemeClr val="bg2"/>
                                          </a:solidFill>
                                          <a:latin typeface="Cambria Math" panose="02040503050406030204" pitchFamily="18" charset="0"/>
                                          <a:ea typeface="黑体" pitchFamily="2" charset="-122"/>
                                          <a:cs typeface="Arial" panose="020B0604020202020204" pitchFamily="34" charset="0"/>
                                        </a:rPr>
                                        <m:t>2</m:t>
                                      </m:r>
                                    </m:sub>
                                  </m:sSub>
                                </m:e>
                              </m:d>
                            </m:e>
                            <m:sup>
                              <m:r>
                                <a:rPr lang="en-US" altLang="zh-CN" sz="2000" i="1">
                                  <a:solidFill>
                                    <a:schemeClr val="bg2"/>
                                  </a:solidFill>
                                  <a:latin typeface="Cambria Math" panose="02040503050406030204" pitchFamily="18" charset="0"/>
                                  <a:ea typeface="黑体" pitchFamily="2" charset="-122"/>
                                  <a:cs typeface="Arial" panose="020B0604020202020204" pitchFamily="34" charset="0"/>
                                </a:rPr>
                                <m:t>2</m:t>
                              </m:r>
                            </m:sup>
                          </m:sSup>
                        </m:num>
                        <m:den>
                          <m:sSubSup>
                            <m:sSubSup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SupPr>
                            <m:e>
                              <m:acc>
                                <m:accPr>
                                  <m:chr m:val="̃"/>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000" i="1">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000" i="1">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SupPr>
                            <m:e>
                              <m:acc>
                                <m:accPr>
                                  <m:chr m:val="̃"/>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000" i="1">
                                      <a:solidFill>
                                        <a:schemeClr val="bg2"/>
                                      </a:solidFill>
                                      <a:latin typeface="Cambria Math" panose="02040503050406030204" pitchFamily="18" charset="0"/>
                                      <a:ea typeface="黑体" pitchFamily="2" charset="-122"/>
                                      <a:cs typeface="Arial" panose="020B0604020202020204" pitchFamily="34" charset="0"/>
                                    </a:rPr>
                                    <m:t>𝑆</m:t>
                                  </m:r>
                                </m:e>
                              </m:acc>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000" i="1">
                                  <a:solidFill>
                                    <a:schemeClr val="bg2"/>
                                  </a:solidFill>
                                  <a:latin typeface="Cambria Math" panose="02040503050406030204" pitchFamily="18" charset="0"/>
                                  <a:ea typeface="黑体" pitchFamily="2" charset="-122"/>
                                  <a:cs typeface="Arial" panose="020B0604020202020204" pitchFamily="34" charset="0"/>
                                </a:rPr>
                                <m:t>2</m:t>
                              </m:r>
                            </m:sup>
                          </m:sSubSup>
                        </m:den>
                      </m:f>
                    </m:oMath>
                  </m:oMathPara>
                </a14:m>
                <a:endParaRPr lang="en-US" altLang="zh-CN" sz="20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b="1" dirty="0">
                    <a:solidFill>
                      <a:schemeClr val="bg2"/>
                    </a:solidFill>
                    <a:latin typeface="+mj-lt"/>
                    <a:ea typeface="微软雅黑" panose="020B0503020204020204" pitchFamily="34"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即，使投影后两类尽可能分开，而各类内部尽可能聚集。</a:t>
                </a:r>
                <a:endParaRPr lang="en-US" altLang="zh-CN" sz="240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800" dirty="0">
                    <a:solidFill>
                      <a:schemeClr val="bg2"/>
                    </a:solidFill>
                    <a:latin typeface="+mj-lt"/>
                    <a:ea typeface="黑体" pitchFamily="2" charset="-122"/>
                    <a:cs typeface="Arial" panose="020B0604020202020204" pitchFamily="34" charset="0"/>
                  </a:rPr>
                  <a:t>带入</a:t>
                </a:r>
                <a14:m>
                  <m:oMath xmlns:m="http://schemas.openxmlformats.org/officeDocument/2006/math">
                    <m:sSub>
                      <m:sSubPr>
                        <m:ctrlPr>
                          <a:rPr lang="en-US" altLang="zh-CN" sz="28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8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800" dirty="0">
                    <a:solidFill>
                      <a:schemeClr val="bg2"/>
                    </a:solidFill>
                    <a:latin typeface="+mj-lt"/>
                    <a:ea typeface="黑体" pitchFamily="2" charset="-122"/>
                    <a:cs typeface="Arial" panose="020B0604020202020204" pitchFamily="34" charset="0"/>
                  </a:rPr>
                  <a:t>，</a:t>
                </a:r>
                <a:r>
                  <a:rPr lang="en-US" altLang="zh-CN" sz="2800" dirty="0">
                    <a:solidFill>
                      <a:schemeClr val="bg2"/>
                    </a:solidFill>
                    <a:latin typeface="Arial" panose="020B0604020202020204" pitchFamily="34" charset="0"/>
                    <a:ea typeface="黑体" pitchFamily="2" charset="-122"/>
                    <a:cs typeface="Arial" panose="020B0604020202020204" pitchFamily="34" charset="0"/>
                  </a:rPr>
                  <a:t>Fisher</a:t>
                </a:r>
                <a:r>
                  <a:rPr lang="zh-CN" altLang="en-US" sz="2800" dirty="0">
                    <a:solidFill>
                      <a:schemeClr val="bg2"/>
                    </a:solidFill>
                    <a:latin typeface="+mj-lt"/>
                    <a:ea typeface="黑体" pitchFamily="2" charset="-122"/>
                    <a:cs typeface="Arial" panose="020B0604020202020204" pitchFamily="34" charset="0"/>
                  </a:rPr>
                  <a:t>判别准则变成</a:t>
                </a:r>
                <a:endParaRPr lang="en-US" altLang="zh-CN" sz="28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max</m:t>
                          </m:r>
                        </m:fNa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𝐹</m:t>
                              </m:r>
                            </m:sub>
                          </m:sSub>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𝜔</m:t>
                              </m:r>
                            </m:e>
                          </m:d>
                        </m:e>
                      </m:func>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num>
                        <m:den>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den>
                      </m:f>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lgn="r">
                  <a:spcBef>
                    <a:spcPts val="600"/>
                  </a:spcBef>
                  <a:spcAft>
                    <a:spcPts val="600"/>
                  </a:spcAft>
                  <a:buNone/>
                </a:pPr>
                <a:r>
                  <a:rPr lang="en-US" altLang="zh-CN" sz="2400" dirty="0">
                    <a:solidFill>
                      <a:schemeClr val="bg1"/>
                    </a:solidFill>
                    <a:latin typeface="+mj-lt"/>
                    <a:ea typeface="黑体" panose="02010609060101010101" pitchFamily="49" charset="-122"/>
                    <a:cs typeface="Arial" panose="020B0604020202020204" pitchFamily="34" charset="0"/>
                  </a:rPr>
                  <a:t>——</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Rayleigh</a:t>
                </a:r>
                <a:r>
                  <a:rPr lang="zh-CN" altLang="en-US" sz="2400" dirty="0">
                    <a:solidFill>
                      <a:schemeClr val="bg1"/>
                    </a:solidFill>
                    <a:latin typeface="+mj-lt"/>
                    <a:ea typeface="黑体" panose="02010609060101010101" pitchFamily="49" charset="-122"/>
                    <a:cs typeface="Arial" panose="020B0604020202020204" pitchFamily="34" charset="0"/>
                  </a:rPr>
                  <a:t>商（</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generalized Rayleigh quotient</a:t>
                </a:r>
                <a:r>
                  <a:rPr lang="zh-CN" altLang="en-US" sz="2400" dirty="0">
                    <a:solidFill>
                      <a:schemeClr val="bg1"/>
                    </a:solidFill>
                    <a:latin typeface="+mj-lt"/>
                    <a:ea typeface="黑体" panose="02010609060101010101" pitchFamily="49" charset="-122"/>
                    <a:cs typeface="Arial" panose="020B0604020202020204" pitchFamily="34" charset="0"/>
                  </a:rPr>
                  <a:t>）</a:t>
                </a:r>
                <a:endParaRPr lang="en-US" altLang="zh-CN" sz="2400" dirty="0">
                  <a:solidFill>
                    <a:schemeClr val="bg1"/>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835589"/>
                <a:ext cx="10585176" cy="5041683"/>
              </a:xfrm>
              <a:blipFill>
                <a:blip r:embed="rId3"/>
                <a:stretch>
                  <a:fillRect l="-1037" t="-1572" r="-86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CCC9267-FC4C-4710-9375-D5A374BB3AD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9905539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17</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763581"/>
                <a:ext cx="10585176" cy="5329715"/>
              </a:xfrm>
            </p:spPr>
            <p:txBody>
              <a:bodyPr/>
              <a:lstStyle/>
              <a:p>
                <a:pPr marL="342900" indent="-342900">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求解</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max</m:t>
                          </m:r>
                        </m:fName>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func>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s</m:t>
                          </m:r>
                          <m: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t>
                          </m:r>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t</m:t>
                          </m:r>
                          <m: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t>
                          </m:r>
                        </m:fNa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e>
                      </m:func>
                    </m:oMath>
                  </m:oMathPara>
                </a14:m>
                <a:endParaRPr lang="en-US" altLang="zh-CN" sz="240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8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定义拉格朗日（</a:t>
                </a:r>
                <a:r>
                  <a:rPr lang="en-US" altLang="zh-CN" sz="2400" dirty="0">
                    <a:solidFill>
                      <a:schemeClr val="bg2"/>
                    </a:solidFill>
                    <a:latin typeface="Arial" panose="020B0604020202020204" pitchFamily="34" charset="0"/>
                    <a:ea typeface="黑体" pitchFamily="2" charset="-122"/>
                    <a:cs typeface="Arial" panose="020B0604020202020204" pitchFamily="34" charset="0"/>
                  </a:rPr>
                  <a:t>Lagrange</a:t>
                </a:r>
                <a:r>
                  <a:rPr lang="zh-CN" altLang="en-US" sz="2400" dirty="0">
                    <a:solidFill>
                      <a:schemeClr val="bg2"/>
                    </a:solidFill>
                    <a:latin typeface="+mj-lt"/>
                    <a:ea typeface="黑体" pitchFamily="2" charset="-122"/>
                    <a:cs typeface="Arial" panose="020B0604020202020204" pitchFamily="34" charset="0"/>
                  </a:rPr>
                  <a:t>）函数</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𝜆</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𝜆</m:t>
                      </m:r>
                      <m:d>
                        <m:dPr>
                          <m:ctrlP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e>
                      </m:d>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800" dirty="0">
                    <a:solidFill>
                      <a:schemeClr val="bg2"/>
                    </a:solidFill>
                    <a:latin typeface="+mj-lt"/>
                    <a:ea typeface="黑体" pitchFamily="2" charset="-122"/>
                    <a:cs typeface="Arial" panose="020B0604020202020204" pitchFamily="34" charset="0"/>
                  </a:rPr>
                  <a:t>    </a:t>
                </a:r>
                <a:endParaRPr lang="en-US" altLang="zh-CN" sz="2800" dirty="0">
                  <a:solidFill>
                    <a:schemeClr val="bg1"/>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763581"/>
                <a:ext cx="10585176" cy="5329715"/>
              </a:xfrm>
              <a:blipFill>
                <a:blip r:embed="rId3"/>
                <a:stretch>
                  <a:fillRect l="-1037" t="-1143"/>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79A34B8F-6136-4F22-821F-6544CADEC88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031477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18</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547557"/>
                <a:ext cx="10585176" cy="5833771"/>
              </a:xfrm>
            </p:spPr>
            <p:txBody>
              <a:bodyPr/>
              <a:lstStyle/>
              <a:p>
                <a:pPr marL="0" indent="0">
                  <a:spcBef>
                    <a:spcPts val="600"/>
                  </a:spcBef>
                  <a:spcAft>
                    <a:spcPts val="600"/>
                  </a:spcAft>
                  <a:buNone/>
                </a:pPr>
                <a:r>
                  <a:rPr lang="zh-CN" altLang="en-US" sz="2400" dirty="0">
                    <a:solidFill>
                      <a:schemeClr val="bg2"/>
                    </a:solidFill>
                    <a:latin typeface="+mj-lt"/>
                    <a:ea typeface="黑体" pitchFamily="2" charset="-122"/>
                    <a:cs typeface="Arial" panose="020B0604020202020204" pitchFamily="34" charset="0"/>
                  </a:rPr>
                  <a:t>    令</a:t>
                </a:r>
                <a14:m>
                  <m:oMath xmlns:m="http://schemas.openxmlformats.org/officeDocument/2006/math">
                    <m:f>
                      <m:f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fPr>
                      <m:num>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𝜆</m:t>
                            </m:r>
                          </m:e>
                        </m:d>
                      </m:num>
                      <m:den>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den>
                    </m:f>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latin typeface="+mj-lt"/>
                    <a:ea typeface="黑体" pitchFamily="2" charset="-122"/>
                    <a:cs typeface="Arial" panose="020B0604020202020204" pitchFamily="34" charset="0"/>
                  </a:rPr>
                  <a:t>，极值解</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p>
                  </m:oMath>
                </a14:m>
                <a:r>
                  <a:rPr lang="zh-CN" altLang="en-US" sz="2400" dirty="0">
                    <a:solidFill>
                      <a:schemeClr val="bg2"/>
                    </a:solidFill>
                    <a:latin typeface="+mj-lt"/>
                    <a:ea typeface="黑体" pitchFamily="2" charset="-122"/>
                    <a:cs typeface="Arial" panose="020B0604020202020204" pitchFamily="34" charset="0"/>
                  </a:rPr>
                  <a:t>应满足：</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𝜆</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假设</a:t>
                </a:r>
                <a14:m>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oMath>
                </a14:m>
                <a:r>
                  <a:rPr lang="zh-CN" altLang="en-US" sz="2400" dirty="0">
                    <a:solidFill>
                      <a:schemeClr val="bg2"/>
                    </a:solidFill>
                    <a:latin typeface="+mj-lt"/>
                    <a:ea typeface="黑体" pitchFamily="2" charset="-122"/>
                    <a:cs typeface="Arial" panose="020B0604020202020204" pitchFamily="34" charset="0"/>
                  </a:rPr>
                  <a:t>是非奇异的（</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mj-lt"/>
                    <a:ea typeface="黑体" pitchFamily="2" charset="-122"/>
                    <a:cs typeface="Arial" panose="020B0604020202020204" pitchFamily="34" charset="0"/>
                  </a:rPr>
                  <a:t>时通常非奇异），可得</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bSup>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𝜆</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即</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oMath>
                </a14:m>
                <a:r>
                  <a:rPr lang="zh-CN" altLang="en-US" sz="2400" dirty="0">
                    <a:solidFill>
                      <a:schemeClr val="bg2"/>
                    </a:solidFill>
                    <a:latin typeface="+mj-lt"/>
                    <a:ea typeface="黑体" pitchFamily="2" charset="-122"/>
                    <a:cs typeface="Arial" panose="020B0604020202020204" pitchFamily="34" charset="0"/>
                  </a:rPr>
                  <a:t>为</a:t>
                </a:r>
                <a14:m>
                  <m:oMath xmlns:m="http://schemas.openxmlformats.org/officeDocument/2006/math">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sub>
                    </m:sSub>
                  </m:oMath>
                </a14:m>
                <a:r>
                  <a:rPr lang="zh-CN" altLang="en-US" sz="2400" dirty="0">
                    <a:solidFill>
                      <a:schemeClr val="bg2"/>
                    </a:solidFill>
                    <a:latin typeface="+mj-lt"/>
                    <a:ea typeface="黑体" pitchFamily="2" charset="-122"/>
                    <a:cs typeface="Arial" panose="020B0604020202020204" pitchFamily="34" charset="0"/>
                  </a:rPr>
                  <a:t>的</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本征向量</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将</a:t>
                </a:r>
                <a14:m>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sub>
                    </m:sSub>
                  </m:oMath>
                </a14:m>
                <a:r>
                  <a:rPr lang="zh-CN" altLang="en-US" sz="2400" dirty="0">
                    <a:solidFill>
                      <a:schemeClr val="bg2"/>
                    </a:solidFill>
                    <a:latin typeface="+mj-lt"/>
                    <a:ea typeface="黑体" pitchFamily="2" charset="-122"/>
                    <a:cs typeface="Arial" panose="020B0604020202020204" pitchFamily="34" charset="0"/>
                  </a:rPr>
                  <a:t>带入可得：</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𝜆</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只考虑</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oMath>
                </a14:m>
                <a:r>
                  <a:rPr lang="zh-CN" altLang="en-US" sz="2400" dirty="0">
                    <a:solidFill>
                      <a:schemeClr val="bg2"/>
                    </a:solidFill>
                    <a:latin typeface="+mj-lt"/>
                    <a:ea typeface="黑体" pitchFamily="2" charset="-122"/>
                    <a:cs typeface="Arial" panose="020B0604020202020204" pitchFamily="34" charset="0"/>
                  </a:rPr>
                  <a:t>的方向，得</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oMath>
                  </m:oMathPara>
                </a14:m>
                <a:endParaRPr lang="en-US" altLang="zh-CN" sz="240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dirty="0">
                  <a:solidFill>
                    <a:schemeClr val="bg1"/>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547557"/>
                <a:ext cx="10585176" cy="5833771"/>
              </a:xfr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64085747-45EB-4F7D-8BBE-3E8C46A852C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543582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19</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476672"/>
                <a:ext cx="10585176" cy="6193486"/>
              </a:xfrm>
            </p:spPr>
            <p:txBody>
              <a:bodyPr/>
              <a:lstStyle/>
              <a:p>
                <a:pPr>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决策规则</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lgn="ctr">
                  <a:spcBef>
                    <a:spcPts val="600"/>
                  </a:spcBef>
                  <a:spcAft>
                    <a:spcPts val="600"/>
                  </a:spcAft>
                  <a:buNone/>
                </a:pPr>
                <a:r>
                  <a:rPr lang="zh-CN" altLang="en-US" sz="2400" dirty="0">
                    <a:solidFill>
                      <a:schemeClr val="bg2"/>
                    </a:solidFill>
                    <a:latin typeface="+mj-lt"/>
                    <a:ea typeface="黑体" panose="02010609060101010101" pitchFamily="49" charset="-122"/>
                    <a:cs typeface="Arial" panose="020B0604020202020204" pitchFamily="34" charset="0"/>
                  </a:rPr>
                  <a:t>若</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𝑔</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Sub>
                    <m:m>
                      <m:mPr>
                        <m:mcs>
                          <m:mc>
                            <m:mcPr>
                              <m:count m:val="1"/>
                              <m:mcJc m:val="center"/>
                            </m:mcPr>
                          </m:mc>
                        </m:mcs>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mPr>
                      <m:mr>
                        <m:e>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m:t>
                          </m:r>
                        </m:e>
                      </m:mr>
                      <m:m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e>
                      </m:mr>
                    </m: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latin typeface="+mj-lt"/>
                    <a:ea typeface="黑体" panose="02010609060101010101" pitchFamily="49" charset="-122"/>
                    <a:cs typeface="Arial" panose="020B0604020202020204" pitchFamily="34" charset="0"/>
                  </a:rPr>
                  <a:t>，则</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eqArr>
                          <m:eqArr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eqArrPr>
                          <m:e>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e>
                            <m:sSub>
                              <m:sSub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eqArr>
                      </m:e>
                    </m:d>
                  </m:oMath>
                </a14:m>
                <a:endParaRPr lang="en-US" altLang="zh-CN" sz="240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pPr>
                <a:r>
                  <a:rPr lang="zh-CN" altLang="en-US" sz="2800" b="1" dirty="0">
                    <a:solidFill>
                      <a:schemeClr val="bg2"/>
                    </a:solidFill>
                    <a:latin typeface="+mj-lt"/>
                    <a:ea typeface="黑体" panose="02010609060101010101" pitchFamily="49" charset="-122"/>
                    <a:cs typeface="Arial" panose="020B0604020202020204" pitchFamily="34" charset="0"/>
                  </a:rPr>
                  <a:t>确定阈值</a:t>
                </a:r>
                <a14:m>
                  <m:oMath xmlns:m="http://schemas.openxmlformats.org/officeDocument/2006/math">
                    <m:sSub>
                      <m:sSub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0</m:t>
                        </m:r>
                      </m:sub>
                    </m:sSub>
                  </m:oMath>
                </a14:m>
                <a:r>
                  <a:rPr lang="zh-CN" altLang="en-US" sz="2800" dirty="0">
                    <a:solidFill>
                      <a:schemeClr val="bg2"/>
                    </a:solidFill>
                    <a:latin typeface="+mj-lt"/>
                    <a:ea typeface="黑体" panose="02010609060101010101" pitchFamily="49" charset="-122"/>
                    <a:cs typeface="Arial" panose="020B0604020202020204" pitchFamily="34" charset="0"/>
                  </a:rPr>
                  <a:t>：</a:t>
                </a:r>
                <a:endParaRPr lang="en-US" altLang="zh-CN" sz="28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a:t>
                </a:r>
                <a:r>
                  <a:rPr lang="en-US" altLang="zh-CN" sz="2400" dirty="0">
                    <a:solidFill>
                      <a:schemeClr val="bg2"/>
                    </a:solidFill>
                    <a:latin typeface="+mj-lt"/>
                    <a:ea typeface="黑体" panose="02010609060101010101" pitchFamily="49" charset="-122"/>
                    <a:cs typeface="Arial" panose="020B0604020202020204" pitchFamily="34" charset="0"/>
                  </a:rPr>
                  <a:t>1</a:t>
                </a:r>
                <a:r>
                  <a:rPr lang="zh-CN" altLang="en-US" sz="2400" dirty="0">
                    <a:solidFill>
                      <a:schemeClr val="bg2"/>
                    </a:solidFill>
                    <a:latin typeface="+mj-lt"/>
                    <a:ea typeface="黑体" panose="02010609060101010101" pitchFamily="49" charset="-122"/>
                    <a:cs typeface="Arial" panose="020B0604020202020204" pitchFamily="34" charset="0"/>
                  </a:rPr>
                  <a:t>）样本近似正态分布（</a:t>
                </a:r>
                <a:r>
                  <a:rPr lang="en-US" altLang="zh-CN" sz="2400" b="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𝑑</m:t>
                    </m:r>
                  </m:oMath>
                </a14:m>
                <a:r>
                  <a:rPr lang="zh-CN" altLang="en-US" sz="2400" dirty="0">
                    <a:solidFill>
                      <a:schemeClr val="bg2"/>
                    </a:solidFill>
                    <a:latin typeface="+mj-lt"/>
                    <a:ea typeface="黑体" panose="02010609060101010101" pitchFamily="49" charset="-122"/>
                    <a:cs typeface="Arial" panose="020B0604020202020204" pitchFamily="34" charset="0"/>
                  </a:rPr>
                  <a:t>和</a:t>
                </a:r>
                <a14:m>
                  <m:oMath xmlns:m="http://schemas.openxmlformats.org/officeDocument/2006/math">
                    <m:r>
                      <a:rPr lang="en-US" altLang="zh-CN" sz="2400" b="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r>
                  <a:rPr lang="zh-CN" altLang="en-US" sz="2400" dirty="0">
                    <a:solidFill>
                      <a:schemeClr val="bg2"/>
                    </a:solidFill>
                    <a:latin typeface="+mj-lt"/>
                    <a:ea typeface="黑体" panose="02010609060101010101" pitchFamily="49" charset="-122"/>
                    <a:cs typeface="Arial" panose="020B0604020202020204" pitchFamily="34" charset="0"/>
                  </a:rPr>
                  <a:t>很大），可在投影空间内用贝叶斯分类器，即</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den>
                      </m:f>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𝑺</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bSup>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𝒎</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ln</m:t>
                          </m:r>
                        </m:fName>
                        <m:e>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d>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d>
                            </m:den>
                          </m:f>
                        </m:e>
                      </m:func>
                    </m:oMath>
                  </m:oMathPara>
                </a14:m>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a:t>
                </a:r>
                <a:r>
                  <a:rPr lang="en-US" altLang="zh-CN" sz="2400" dirty="0">
                    <a:solidFill>
                      <a:schemeClr val="bg2"/>
                    </a:solidFill>
                    <a:latin typeface="+mj-lt"/>
                    <a:ea typeface="黑体" panose="02010609060101010101" pitchFamily="49" charset="-122"/>
                    <a:cs typeface="Arial" panose="020B0604020202020204" pitchFamily="34" charset="0"/>
                  </a:rPr>
                  <a:t>2</a:t>
                </a:r>
                <a:r>
                  <a:rPr lang="zh-CN" altLang="en-US" sz="2400" dirty="0">
                    <a:solidFill>
                      <a:schemeClr val="bg2"/>
                    </a:solidFill>
                    <a:latin typeface="+mj-lt"/>
                    <a:ea typeface="黑体" panose="02010609060101010101" pitchFamily="49" charset="-122"/>
                    <a:cs typeface="Arial" panose="020B0604020202020204" pitchFamily="34" charset="0"/>
                  </a:rPr>
                  <a:t>）样本不是正态分布，可依据经验，如</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lgn="ctr">
                  <a:spcBef>
                    <a:spcPts val="600"/>
                  </a:spcBef>
                  <a:spcAft>
                    <a:spcPts val="600"/>
                  </a:spcAft>
                  <a:buNone/>
                </a:pPr>
                <a14:m>
                  <m:oMath xmlns:m="http://schemas.openxmlformats.org/officeDocument/2006/math">
                    <m:sSub>
                      <m:sSub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den>
                    </m:f>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e>
                            </m:acc>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d>
                  </m:oMath>
                </a14:m>
                <a:r>
                  <a:rPr lang="zh-CN" altLang="en-US" sz="2400" dirty="0">
                    <a:solidFill>
                      <a:schemeClr val="bg2"/>
                    </a:solidFill>
                    <a:latin typeface="+mj-lt"/>
                    <a:ea typeface="黑体" panose="02010609060101010101" pitchFamily="49" charset="-122"/>
                    <a:cs typeface="Arial" panose="020B0604020202020204" pitchFamily="34" charset="0"/>
                  </a:rPr>
                  <a:t> </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lgn="ctr">
                  <a:spcBef>
                    <a:spcPts val="600"/>
                  </a:spcBef>
                  <a:spcAft>
                    <a:spcPts val="600"/>
                  </a:spcAft>
                  <a:buNone/>
                </a:pP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acc>
                      <m:accPr>
                        <m: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𝑚</m:t>
                        </m:r>
                      </m:e>
                    </m:acc>
                  </m:oMath>
                </a14:m>
                <a:r>
                  <a:rPr lang="zh-CN" altLang="en-US" sz="2400" dirty="0">
                    <a:solidFill>
                      <a:schemeClr val="bg2"/>
                    </a:solidFill>
                    <a:latin typeface="+mj-lt"/>
                    <a:ea typeface="黑体" panose="02010609060101010101" pitchFamily="49" charset="-122"/>
                    <a:cs typeface="Arial" panose="020B0604020202020204" pitchFamily="34" charset="0"/>
                  </a:rPr>
                  <a:t>（</a:t>
                </a:r>
                <a:r>
                  <a:rPr lang="en-US" altLang="zh-CN" sz="240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acc>
                      <m:accPr>
                        <m: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𝑚</m:t>
                        </m:r>
                      </m:e>
                    </m:acc>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 </m:t>
                    </m:r>
                  </m:oMath>
                </a14:m>
                <a:r>
                  <a:rPr lang="zh-CN" altLang="en-US" sz="2400" dirty="0">
                    <a:solidFill>
                      <a:schemeClr val="bg2"/>
                    </a:solidFill>
                    <a:latin typeface="+mj-lt"/>
                    <a:ea typeface="黑体" panose="02010609060101010101" pitchFamily="49" charset="-122"/>
                    <a:cs typeface="Arial" panose="020B0604020202020204" pitchFamily="34" charset="0"/>
                  </a:rPr>
                  <a:t>是所有样本在投影后的均值）</a:t>
                </a:r>
                <a:endParaRPr lang="en-US" altLang="zh-CN" sz="2400" dirty="0">
                  <a:solidFill>
                    <a:schemeClr val="bg2"/>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476672"/>
                <a:ext cx="10585176" cy="6193486"/>
              </a:xfrm>
              <a:blipFill>
                <a:blip r:embed="rId3"/>
                <a:stretch>
                  <a:fillRect l="-1037" t="-98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6F246ABF-6C4C-4370-BB86-F8817734296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638882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1776636" y="1772816"/>
            <a:ext cx="8638728" cy="1470025"/>
          </a:xfrm>
        </p:spPr>
        <p:txBody>
          <a:bodyPr/>
          <a:lstStyle/>
          <a:p>
            <a:pPr eaLnBrk="1" hangingPunct="1"/>
            <a:r>
              <a:rPr lang="zh-CN" altLang="en-US" dirty="0">
                <a:solidFill>
                  <a:schemeClr val="bg2"/>
                </a:solidFill>
                <a:latin typeface="黑体" panose="02010609060101010101" pitchFamily="49" charset="-122"/>
                <a:ea typeface="黑体" panose="02010609060101010101" pitchFamily="49" charset="-122"/>
              </a:rPr>
              <a:t>第</a:t>
            </a:r>
            <a:r>
              <a:rPr lang="en-US" altLang="zh-CN" dirty="0">
                <a:solidFill>
                  <a:schemeClr val="bg2"/>
                </a:solidFill>
                <a:latin typeface="黑体" panose="02010609060101010101" pitchFamily="49" charset="-122"/>
                <a:ea typeface="黑体" panose="02010609060101010101" pitchFamily="49" charset="-122"/>
              </a:rPr>
              <a:t>5</a:t>
            </a:r>
            <a:r>
              <a:rPr lang="zh-CN" altLang="en-US" dirty="0">
                <a:solidFill>
                  <a:schemeClr val="bg2"/>
                </a:solidFill>
                <a:latin typeface="黑体" panose="02010609060101010101" pitchFamily="49" charset="-122"/>
                <a:ea typeface="黑体" panose="02010609060101010101" pitchFamily="49" charset="-122"/>
              </a:rPr>
              <a:t>章 线性学习机器与线性分类器</a:t>
            </a:r>
            <a:endParaRPr lang="en-US" altLang="zh-CN" sz="3600" dirty="0">
              <a:solidFill>
                <a:schemeClr val="bg2"/>
              </a:solidFill>
              <a:latin typeface="黑体" panose="02010609060101010101" pitchFamily="49" charset="-122"/>
              <a:ea typeface="黑体" panose="02010609060101010101" pitchFamily="49" charset="-122"/>
            </a:endParaRPr>
          </a:p>
        </p:txBody>
      </p:sp>
      <p:sp>
        <p:nvSpPr>
          <p:cNvPr id="10243" name="灯片编号占位符 5"/>
          <p:cNvSpPr>
            <a:spLocks noGrp="1"/>
          </p:cNvSpPr>
          <p:nvPr>
            <p:ph type="sldNum" sz="quarter" idx="12"/>
          </p:nvPr>
        </p:nvSpPr>
        <p:spPr>
          <a:noFill/>
        </p:spPr>
        <p:txBody>
          <a:bodyPr/>
          <a:lstStyle/>
          <a:p>
            <a:fld id="{41131272-AF3B-486E-8D35-82762C2A6028}" type="slidenum">
              <a:rPr lang="en-US" altLang="zh-CN">
                <a:solidFill>
                  <a:srgbClr val="000000"/>
                </a:solidFill>
              </a:rPr>
              <a:pPr/>
              <a:t>2</a:t>
            </a:fld>
            <a:endParaRPr lang="en-US" altLang="zh-CN">
              <a:solidFill>
                <a:srgbClr val="000000"/>
              </a:solidFill>
            </a:endParaRPr>
          </a:p>
        </p:txBody>
      </p:sp>
      <p:sp>
        <p:nvSpPr>
          <p:cNvPr id="5" name="矩形 4">
            <a:extLst>
              <a:ext uri="{FF2B5EF4-FFF2-40B4-BE49-F238E27FC236}">
                <a16:creationId xmlns:a16="http://schemas.microsoft.com/office/drawing/2014/main" id="{EE6232E4-326D-401F-821A-19D97814D8BF}"/>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7917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20</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008112"/>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5.5 </a:t>
            </a:r>
            <a:r>
              <a:rPr lang="zh-CN" altLang="en-US" sz="4000" dirty="0">
                <a:solidFill>
                  <a:schemeClr val="bg2"/>
                </a:solidFill>
                <a:latin typeface="Arial" panose="020B0604020202020204" pitchFamily="34" charset="0"/>
                <a:ea typeface="黑体" pitchFamily="2" charset="-122"/>
                <a:cs typeface="Arial" panose="020B0604020202020204" pitchFamily="34" charset="0"/>
              </a:rPr>
              <a:t>感知器</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10585176" cy="3798296"/>
              </a:xfrm>
            </p:spPr>
            <p:txBody>
              <a:bodyPr/>
              <a:lstStyle/>
              <a:p>
                <a:pPr marL="342900" indent="-342900">
                  <a:spcBef>
                    <a:spcPts val="600"/>
                  </a:spcBef>
                  <a:spcAft>
                    <a:spcPts val="12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线性判别函数的齐次简化</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12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𝑔</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𝒚</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oMath>
                  </m:oMathPara>
                </a14:m>
                <a:endParaRPr lang="en-US" altLang="zh-CN" sz="2400" b="1" dirty="0">
                  <a:solidFill>
                    <a:schemeClr val="bg2"/>
                  </a:solidFill>
                  <a:latin typeface="+mj-lt"/>
                  <a:ea typeface="黑体" pitchFamily="2" charset="-122"/>
                  <a:cs typeface="Arial" panose="020B0604020202020204" pitchFamily="34" charset="0"/>
                </a:endParaRPr>
              </a:p>
              <a:p>
                <a:pPr marL="0" indent="0">
                  <a:spcBef>
                    <a:spcPts val="600"/>
                  </a:spcBef>
                  <a:spcAft>
                    <a:spcPts val="1200"/>
                  </a:spcAft>
                  <a:buNone/>
                </a:pPr>
                <a:r>
                  <a:rPr lang="zh-CN" altLang="en-US" sz="2400" dirty="0">
                    <a:solidFill>
                      <a:schemeClr val="bg2"/>
                    </a:solidFill>
                    <a:latin typeface="+mj-lt"/>
                    <a:ea typeface="黑体" pitchFamily="2" charset="-122"/>
                    <a:cs typeface="Arial" panose="020B0604020202020204" pitchFamily="34" charset="0"/>
                  </a:rPr>
                  <a:t>    其中</a:t>
                </a:r>
                <a14:m>
                  <m:oMath xmlns:m="http://schemas.openxmlformats.org/officeDocument/2006/math">
                    <m:r>
                      <a:rPr lang="zh-CN" altLang="en-US" sz="240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a:solidFill>
                          <a:schemeClr val="bg2"/>
                        </a:solidFill>
                        <a:latin typeface="Cambria Math" panose="02040503050406030204" pitchFamily="18" charset="0"/>
                        <a:ea typeface="黑体" pitchFamily="2" charset="-122"/>
                        <a:cs typeface="Arial" panose="020B0604020202020204" pitchFamily="34" charset="0"/>
                      </a:rPr>
                      <m:t>𝒚</m:t>
                    </m:r>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a:solidFill>
                                  <a:schemeClr val="bg2"/>
                                </a:solidFill>
                                <a:latin typeface="Cambria Math" panose="02040503050406030204" pitchFamily="18" charset="0"/>
                                <a:ea typeface="黑体" pitchFamily="2" charset="-122"/>
                                <a:cs typeface="Arial" panose="020B0604020202020204" pitchFamily="34" charset="0"/>
                              </a:rPr>
                              <m:t>1,</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𝑑</m:t>
                                </m:r>
                              </m:sub>
                            </m:sSub>
                          </m:e>
                        </m:d>
                      </m:e>
                      <m:sup>
                        <m:r>
                          <a:rPr lang="en-US" altLang="zh-CN" sz="2400">
                            <a:solidFill>
                              <a:schemeClr val="bg2"/>
                            </a:solidFill>
                            <a:latin typeface="Cambria Math" panose="02040503050406030204" pitchFamily="18" charset="0"/>
                            <a:ea typeface="黑体" pitchFamily="2" charset="-122"/>
                            <a:cs typeface="Arial" panose="020B0604020202020204" pitchFamily="34" charset="0"/>
                          </a:rPr>
                          <m:t>𝑇</m:t>
                        </m:r>
                      </m:sup>
                    </m:sSup>
                  </m:oMath>
                </a14:m>
                <a:r>
                  <a:rPr lang="zh-CN" altLang="en-US" sz="2400" dirty="0">
                    <a:solidFill>
                      <a:schemeClr val="bg2"/>
                    </a:solidFill>
                    <a:latin typeface="+mj-lt"/>
                    <a:ea typeface="黑体" pitchFamily="2"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l-GR"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d</m:t>
                                </m:r>
                              </m:sub>
                            </m:sSub>
                          </m:e>
                        </m:d>
                      </m:e>
                      <m:sup>
                        <m:r>
                          <a:rPr lang="en-US" altLang="zh-CN" sz="2400">
                            <a:solidFill>
                              <a:schemeClr val="bg2"/>
                            </a:solidFill>
                            <a:latin typeface="Cambria Math" panose="02040503050406030204" pitchFamily="18" charset="0"/>
                            <a:ea typeface="黑体" pitchFamily="2" charset="-122"/>
                            <a:cs typeface="Arial" panose="020B0604020202020204" pitchFamily="34" charset="0"/>
                          </a:rPr>
                          <m:t>𝑇</m:t>
                        </m:r>
                      </m:sup>
                    </m:sSup>
                  </m:oMath>
                </a14:m>
                <a:endParaRPr lang="en-US" altLang="zh-CN" sz="2400" dirty="0">
                  <a:solidFill>
                    <a:schemeClr val="bg2"/>
                  </a:solidFill>
                  <a:latin typeface="+mj-lt"/>
                  <a:ea typeface="黑体" pitchFamily="2" charset="-122"/>
                  <a:cs typeface="Arial" panose="020B0604020202020204" pitchFamily="34" charset="0"/>
                </a:endParaRPr>
              </a:p>
              <a:p>
                <a:pPr marL="342900" indent="-342900">
                  <a:spcBef>
                    <a:spcPts val="600"/>
                  </a:spcBef>
                  <a:spcAft>
                    <a:spcPts val="1200"/>
                  </a:spcAft>
                  <a:buFont typeface="Arial" panose="020B0604020202020204" pitchFamily="34" charset="0"/>
                  <a:buChar char="•"/>
                </a:pPr>
                <a:endParaRPr lang="en-US" altLang="zh-CN" sz="2400" dirty="0">
                  <a:solidFill>
                    <a:schemeClr val="bg2"/>
                  </a:solidFill>
                  <a:latin typeface="+mj-lt"/>
                  <a:ea typeface="黑体" pitchFamily="2" charset="-122"/>
                  <a:cs typeface="Arial" panose="020B0604020202020204" pitchFamily="34" charset="0"/>
                </a:endParaRPr>
              </a:p>
              <a:p>
                <a:pPr>
                  <a:spcBef>
                    <a:spcPts val="600"/>
                  </a:spcBef>
                  <a:spcAft>
                    <a:spcPts val="1200"/>
                  </a:spcAft>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决策规则（两类</a:t>
                </a:r>
                <a14:m>
                  <m:oMath xmlns:m="http://schemas.openxmlformats.org/officeDocument/2006/math">
                    <m:sSub>
                      <m:sSubPr>
                        <m:ctrlPr>
                          <a:rPr lang="en-US" altLang="zh-CN" sz="28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8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a:t>
                </a: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 </a:t>
                </a:r>
                <a14:m>
                  <m:oMath xmlns:m="http://schemas.openxmlformats.org/officeDocument/2006/math">
                    <m:sSub>
                      <m:sSubPr>
                        <m:ctrlPr>
                          <a:rPr lang="en-US" altLang="zh-CN" sz="28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800" b="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800" b="0" i="1">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12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𝑔</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𝒚</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m>
                        <m:mPr>
                          <m:mcs>
                            <m:mc>
                              <m:mcPr>
                                <m:count m:val="1"/>
                                <m:mcJc m:val="center"/>
                              </m:mcPr>
                            </m:mc>
                          </m:mcs>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mPr>
                        <m:mr>
                          <m:e>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m:t>
                            </m:r>
                          </m:e>
                        </m:mr>
                        <m:m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e>
                        </m:mr>
                      </m: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0</m:t>
                      </m:r>
                      <m:r>
                        <a:rPr lang="zh-CN" altLang="en-US" sz="2400"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，则</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𝒚</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eqArr>
                            <m:eqArr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eqArrPr>
                            <m:e>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e>
                              <m:sSub>
                                <m:sSub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eqArr>
                        </m:e>
                      </m:d>
                    </m:oMath>
                  </m:oMathPara>
                </a14:m>
                <a:endParaRPr lang="en-US" altLang="zh-CN" sz="2400" dirty="0">
                  <a:solidFill>
                    <a:schemeClr val="bg2"/>
                  </a:solidFill>
                  <a:latin typeface="+mj-lt"/>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3798296"/>
              </a:xfrm>
              <a:blipFill>
                <a:blip r:embed="rId3"/>
                <a:stretch>
                  <a:fillRect l="-1037" t="-1766" b="-16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A77801F9-DD40-44EC-96F9-09F58517AF0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736667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21</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620688"/>
                <a:ext cx="8352928" cy="5627712"/>
              </a:xfrm>
            </p:spPr>
            <p:txBody>
              <a:bodyPr/>
              <a:lstStyle/>
              <a:p>
                <a:pPr marL="342900" indent="-342900">
                  <a:spcBef>
                    <a:spcPts val="12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线性可分性</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1200"/>
                  </a:spcBef>
                  <a:spcAft>
                    <a:spcPts val="600"/>
                  </a:spcAft>
                  <a:buNone/>
                </a:pPr>
                <a:r>
                  <a:rPr lang="zh-CN" altLang="en-US" sz="2400" dirty="0">
                    <a:solidFill>
                      <a:schemeClr val="bg2"/>
                    </a:solidFill>
                    <a:latin typeface="+mj-lt"/>
                    <a:ea typeface="黑体" pitchFamily="2" charset="-122"/>
                    <a:cs typeface="Arial" panose="020B0604020202020204" pitchFamily="34" charset="0"/>
                  </a:rPr>
                  <a:t>    存在一个权限了</a:t>
                </a:r>
                <a14:m>
                  <m:oMath xmlns:m="http://schemas.openxmlformats.org/officeDocument/2006/math">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oMath>
                </a14:m>
                <a:r>
                  <a:rPr lang="zh-CN" altLang="en-US" sz="2400" dirty="0">
                    <a:solidFill>
                      <a:schemeClr val="bg2"/>
                    </a:solidFill>
                    <a:latin typeface="+mj-lt"/>
                    <a:ea typeface="黑体" pitchFamily="2" charset="-122"/>
                    <a:cs typeface="Arial" panose="020B0604020202020204" pitchFamily="34" charset="0"/>
                  </a:rPr>
                  <a:t>，使所有样本被正确分类。即：</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12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oMath>
                </a14:m>
                <a:r>
                  <a:rPr lang="zh-CN" altLang="en-US" sz="2400" dirty="0">
                    <a:solidFill>
                      <a:schemeClr val="bg2"/>
                    </a:solidFill>
                    <a:latin typeface="+mj-lt"/>
                    <a:ea typeface="黑体" pitchFamily="2" charset="-122"/>
                    <a:cs typeface="Arial" panose="020B0604020202020204" pitchFamily="34" charset="0"/>
                  </a:rPr>
                  <a:t>，</a:t>
                </a:r>
                <a14:m>
                  <m:oMath xmlns:m="http://schemas.openxmlformats.org/officeDocument/2006/math">
                    <m:r>
                      <a:rPr lang="zh-CN" altLang="en-US" sz="2400" i="1" dirty="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𝑁</m:t>
                    </m:r>
                  </m:oMath>
                </a14:m>
                <a:r>
                  <a:rPr lang="zh-CN" altLang="en-US" sz="2400" dirty="0">
                    <a:solidFill>
                      <a:schemeClr val="bg2"/>
                    </a:solidFill>
                    <a:latin typeface="+mj-lt"/>
                    <a:ea typeface="黑体" pitchFamily="2" charset="-122"/>
                    <a:cs typeface="Arial" panose="020B0604020202020204" pitchFamily="34" charset="0"/>
                  </a:rPr>
                  <a:t>，</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120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eqArr>
                            <m:eqArr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eqArr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若</m:t>
                              </m:r>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zh-CN" altLang="en-US"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则</m:t>
                              </m:r>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m:rPr>
                                  <m:nor/>
                                </m:rPr>
                                <a:rPr lang="en-US" altLang="zh-CN" sz="2400" b="0" i="0" smtClean="0">
                                  <a:solidFill>
                                    <a:schemeClr val="bg2"/>
                                  </a:solidFill>
                                  <a:latin typeface="+mj-lt"/>
                                  <a:ea typeface="黑体" pitchFamily="2" charset="-122"/>
                                  <a:cs typeface="Arial" panose="020B0604020202020204" pitchFamily="34" charset="0"/>
                                </a:rPr>
                                <m:t>&gt;0</m:t>
                              </m:r>
                              <m:r>
                                <m:rPr>
                                  <m:nor/>
                                </m:rPr>
                                <a:rPr lang="en-US" altLang="zh-CN" sz="2400" b="1" dirty="0">
                                  <a:solidFill>
                                    <a:schemeClr val="bg2"/>
                                  </a:solidFill>
                                  <a:latin typeface="+mj-lt"/>
                                  <a:ea typeface="黑体" pitchFamily="2" charset="-122"/>
                                  <a:cs typeface="Arial" panose="020B0604020202020204" pitchFamily="34" charset="0"/>
                                </a:rPr>
                                <m:t> </m:t>
                              </m:r>
                            </m:e>
                            <m:e>
                              <m:r>
                                <a:rPr lang="zh-CN" altLang="en-US" sz="2400" i="1">
                                  <a:solidFill>
                                    <a:schemeClr val="bg2"/>
                                  </a:solidFill>
                                  <a:latin typeface="Cambria Math" panose="02040503050406030204" pitchFamily="18" charset="0"/>
                                  <a:ea typeface="黑体" pitchFamily="2" charset="-122"/>
                                  <a:cs typeface="Arial" panose="020B0604020202020204" pitchFamily="34" charset="0"/>
                                </a:rPr>
                                <m:t>若</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i="1">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zh-CN" altLang="en-US" sz="2400" i="1">
                                  <a:solidFill>
                                    <a:schemeClr val="bg2"/>
                                  </a:solidFill>
                                  <a:latin typeface="Cambria Math" panose="02040503050406030204" pitchFamily="18" charset="0"/>
                                  <a:ea typeface="黑体" pitchFamily="2" charset="-122"/>
                                  <a:cs typeface="Arial" panose="020B0604020202020204" pitchFamily="34" charset="0"/>
                                </a:rPr>
                                <m:t>，则</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m:rPr>
                                  <m:nor/>
                                </m:rPr>
                                <a:rPr lang="en-US" altLang="zh-CN" sz="2400" b="0" i="0" smtClean="0">
                                  <a:solidFill>
                                    <a:schemeClr val="bg2"/>
                                  </a:solidFill>
                                  <a:latin typeface="+mj-lt"/>
                                  <a:ea typeface="黑体" pitchFamily="2" charset="-122"/>
                                  <a:cs typeface="Arial" panose="020B0604020202020204" pitchFamily="34" charset="0"/>
                                </a:rPr>
                                <m:t>&lt;</m:t>
                              </m:r>
                              <m:r>
                                <m:rPr>
                                  <m:nor/>
                                </m:rPr>
                                <a:rPr lang="en-US" altLang="zh-CN" sz="2400">
                                  <a:solidFill>
                                    <a:schemeClr val="bg2"/>
                                  </a:solidFill>
                                  <a:latin typeface="+mj-lt"/>
                                  <a:ea typeface="黑体" pitchFamily="2" charset="-122"/>
                                  <a:cs typeface="Arial" panose="020B0604020202020204" pitchFamily="34" charset="0"/>
                                </a:rPr>
                                <m:t>0</m:t>
                              </m:r>
                            </m:e>
                          </m:eqArr>
                        </m:e>
                      </m:d>
                    </m:oMath>
                  </m:oMathPara>
                </a14:m>
                <a:endParaRPr lang="en-US" altLang="zh-CN" sz="2400" dirty="0">
                  <a:solidFill>
                    <a:schemeClr val="bg2"/>
                  </a:solidFill>
                  <a:latin typeface="+mj-lt"/>
                  <a:ea typeface="黑体" pitchFamily="2" charset="-122"/>
                  <a:cs typeface="Arial" panose="020B0604020202020204" pitchFamily="34" charset="0"/>
                </a:endParaRPr>
              </a:p>
              <a:p>
                <a:pPr>
                  <a:spcBef>
                    <a:spcPts val="1200"/>
                  </a:spcBef>
                  <a:spcAft>
                    <a:spcPts val="600"/>
                  </a:spcAft>
                </a:pPr>
                <a:r>
                  <a:rPr lang="zh-CN" altLang="en-US" sz="2400" dirty="0">
                    <a:solidFill>
                      <a:schemeClr val="bg2"/>
                    </a:solidFill>
                    <a:latin typeface="+mj-lt"/>
                    <a:ea typeface="黑体" pitchFamily="2" charset="-122"/>
                    <a:cs typeface="Arial" panose="020B0604020202020204" pitchFamily="34" charset="0"/>
                  </a:rPr>
                  <a:t>令</a:t>
                </a:r>
                <a14:m>
                  <m:oMath xmlns:m="http://schemas.openxmlformats.org/officeDocument/2006/math">
                    <m:sSubSup>
                      <m:sSub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eqArr>
                          <m:eqArr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eqArrPr>
                          <m:e>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b="1"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若</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i="1">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e>
                          <m:e>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b="1"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若</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i="1">
                                <a:solidFill>
                                  <a:schemeClr val="bg2"/>
                                </a:solidFill>
                                <a:latin typeface="Cambria Math" panose="02040503050406030204" pitchFamily="18" charset="0"/>
                                <a:ea typeface="黑体" pitchFamily="2" charset="-122"/>
                                <a:cs typeface="Arial" panose="020B0604020202020204" pitchFamily="34" charset="0"/>
                              </a:rPr>
                              <m:t>𝜖</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b>
                            </m:sSub>
                          </m:e>
                        </m:eqAr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oMath>
                </a14:m>
                <a:endParaRPr lang="en-US" altLang="zh-CN" sz="2400" b="0" dirty="0">
                  <a:solidFill>
                    <a:schemeClr val="bg2"/>
                  </a:solidFill>
                  <a:latin typeface="+mj-lt"/>
                  <a:ea typeface="黑体" pitchFamily="2" charset="-122"/>
                  <a:cs typeface="Arial" panose="020B0604020202020204" pitchFamily="34" charset="0"/>
                </a:endParaRPr>
              </a:p>
              <a:p>
                <a:pPr marL="0" indent="0">
                  <a:spcBef>
                    <a:spcPts val="1200"/>
                  </a:spcBef>
                  <a:spcAft>
                    <a:spcPts val="600"/>
                  </a:spcAft>
                  <a:buNone/>
                </a:pPr>
                <a:r>
                  <a:rPr lang="zh-CN" altLang="en-US" sz="2400" dirty="0">
                    <a:solidFill>
                      <a:schemeClr val="bg2"/>
                    </a:solidFill>
                    <a:latin typeface="+mj-lt"/>
                    <a:ea typeface="黑体" pitchFamily="2" charset="-122"/>
                    <a:cs typeface="Arial" panose="020B0604020202020204" pitchFamily="34" charset="0"/>
                  </a:rPr>
                  <a:t>    则线性可分性变为：</a:t>
                </a:r>
                <a:r>
                  <a:rPr lang="en-US" altLang="zh-CN" sz="2400" dirty="0">
                    <a:solidFill>
                      <a:schemeClr val="bg2"/>
                    </a:solidFill>
                    <a:latin typeface="+mj-lt"/>
                    <a:ea typeface="Cambria Math" panose="02040503050406030204" pitchFamily="18" charset="0"/>
                    <a:cs typeface="Arial" panose="020B0604020202020204" pitchFamily="34" charset="0"/>
                  </a:rPr>
                  <a:t> </a:t>
                </a:r>
                <a14:m>
                  <m:oMath xmlns:m="http://schemas.openxmlformats.org/officeDocument/2006/math">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oMath>
                </a14:m>
                <a:r>
                  <a:rPr lang="zh-CN" altLang="en-US" sz="2400" dirty="0">
                    <a:solidFill>
                      <a:schemeClr val="bg2"/>
                    </a:solidFill>
                    <a:latin typeface="+mj-lt"/>
                    <a:ea typeface="黑体" pitchFamily="2" charset="-122"/>
                    <a:cs typeface="Arial" panose="020B0604020202020204" pitchFamily="34" charset="0"/>
                  </a:rPr>
                  <a:t>，</a:t>
                </a:r>
                <a14:m>
                  <m:oMath xmlns:m="http://schemas.openxmlformats.org/officeDocument/2006/math">
                    <m:r>
                      <a:rPr lang="zh-CN" altLang="en-US" sz="2400" i="1" dirty="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𝑁</m:t>
                    </m:r>
                  </m:oMath>
                </a14:m>
                <a:r>
                  <a:rPr lang="zh-CN" altLang="en-US" sz="2400" dirty="0">
                    <a:solidFill>
                      <a:schemeClr val="bg2"/>
                    </a:solidFill>
                    <a:latin typeface="+mj-lt"/>
                    <a:ea typeface="黑体" pitchFamily="2"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bSup>
                    <m:r>
                      <m:rPr>
                        <m:nor/>
                      </m:rPr>
                      <a:rPr lang="en-US" altLang="zh-CN" sz="2400">
                        <a:solidFill>
                          <a:schemeClr val="bg2"/>
                        </a:solidFill>
                        <a:latin typeface="+mj-lt"/>
                        <a:ea typeface="黑体" pitchFamily="2" charset="-122"/>
                        <a:cs typeface="Arial" panose="020B0604020202020204" pitchFamily="34" charset="0"/>
                      </a:rPr>
                      <m:t>&gt;0</m:t>
                    </m:r>
                    <m:r>
                      <m:rPr>
                        <m:nor/>
                      </m:rPr>
                      <a:rPr lang="en-US" altLang="zh-CN" sz="2400" b="1" dirty="0">
                        <a:solidFill>
                          <a:schemeClr val="bg2"/>
                        </a:solidFill>
                        <a:latin typeface="+mj-lt"/>
                        <a:ea typeface="黑体" pitchFamily="2" charset="-122"/>
                        <a:cs typeface="Arial" panose="020B0604020202020204" pitchFamily="34" charset="0"/>
                      </a:rPr>
                      <m:t> </m:t>
                    </m:r>
                  </m:oMath>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12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p>
                  </m:oMath>
                </a14:m>
                <a:r>
                  <a:rPr lang="zh-CN" altLang="en-US" sz="2400" dirty="0">
                    <a:solidFill>
                      <a:schemeClr val="bg2"/>
                    </a:solidFill>
                    <a:latin typeface="+mj-lt"/>
                    <a:ea typeface="黑体" pitchFamily="2" charset="-122"/>
                    <a:cs typeface="Arial" panose="020B0604020202020204" pitchFamily="34" charset="0"/>
                  </a:rPr>
                  <a:t>：规范化增广样本矩阵，记作</a:t>
                </a:r>
                <a14:m>
                  <m:oMath xmlns:m="http://schemas.openxmlformats.org/officeDocument/2006/math">
                    <m:r>
                      <a:rPr lang="en-US" altLang="zh-CN" sz="2400">
                        <a:solidFill>
                          <a:schemeClr val="bg2"/>
                        </a:solidFill>
                        <a:latin typeface="Cambria Math" panose="02040503050406030204" pitchFamily="18" charset="0"/>
                        <a:ea typeface="黑体" pitchFamily="2" charset="-122"/>
                        <a:cs typeface="Arial" panose="020B0604020202020204" pitchFamily="34" charset="0"/>
                      </a:rPr>
                      <m:t>𝒚</m:t>
                    </m:r>
                  </m:oMath>
                </a14:m>
                <a:endParaRPr lang="en-US" altLang="zh-CN" sz="2400" dirty="0">
                  <a:solidFill>
                    <a:schemeClr val="bg2"/>
                  </a:solidFill>
                  <a:latin typeface="+mj-lt"/>
                  <a:ea typeface="黑体" pitchFamily="2" charset="-122"/>
                  <a:cs typeface="Arial" panose="020B0604020202020204" pitchFamily="34" charset="0"/>
                </a:endParaRPr>
              </a:p>
              <a:p>
                <a:pPr>
                  <a:spcBef>
                    <a:spcPts val="12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620688"/>
                <a:ext cx="8352928" cy="5627712"/>
              </a:xfrm>
              <a:blipFill>
                <a:blip r:embed="rId3"/>
                <a:stretch>
                  <a:fillRect l="-1314" t="-119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44E8DC9-86C1-40E4-9CE4-019AC2DDAAD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5756" b="13400"/>
          <a:stretch/>
        </p:blipFill>
        <p:spPr>
          <a:xfrm>
            <a:off x="9552384" y="1271964"/>
            <a:ext cx="1610374" cy="2088232"/>
          </a:xfrm>
          <a:prstGeom prst="rect">
            <a:avLst/>
          </a:prstGeom>
        </p:spPr>
      </p:pic>
      <p:pic>
        <p:nvPicPr>
          <p:cNvPr id="10" name="图片 9">
            <a:extLst>
              <a:ext uri="{FF2B5EF4-FFF2-40B4-BE49-F238E27FC236}">
                <a16:creationId xmlns:a16="http://schemas.microsoft.com/office/drawing/2014/main" id="{E0AA131A-B257-4072-83CA-9D48ADD5DB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7803" b="13400"/>
          <a:stretch/>
        </p:blipFill>
        <p:spPr>
          <a:xfrm>
            <a:off x="9503065" y="3875340"/>
            <a:ext cx="1535856" cy="2088232"/>
          </a:xfrm>
          <a:prstGeom prst="rect">
            <a:avLst/>
          </a:prstGeom>
        </p:spPr>
      </p:pic>
      <p:sp>
        <p:nvSpPr>
          <p:cNvPr id="11" name="文本框 10">
            <a:extLst>
              <a:ext uri="{FF2B5EF4-FFF2-40B4-BE49-F238E27FC236}">
                <a16:creationId xmlns:a16="http://schemas.microsoft.com/office/drawing/2014/main" id="{03709E60-4B8A-4343-8368-F1D8C39A9E8B}"/>
              </a:ext>
            </a:extLst>
          </p:cNvPr>
          <p:cNvSpPr txBox="1"/>
          <p:nvPr/>
        </p:nvSpPr>
        <p:spPr>
          <a:xfrm>
            <a:off x="9624392" y="3302571"/>
            <a:ext cx="1402707" cy="400110"/>
          </a:xfrm>
          <a:prstGeom prst="rect">
            <a:avLst/>
          </a:prstGeom>
          <a:noFill/>
        </p:spPr>
        <p:txBody>
          <a:bodyPr wrap="square" rtlCol="0">
            <a:spAutoFit/>
          </a:bodyPr>
          <a:lstStyle/>
          <a:p>
            <a:pPr algn="ctr"/>
            <a:r>
              <a:rPr lang="zh-CN" altLang="en-US" sz="2000" dirty="0">
                <a:solidFill>
                  <a:schemeClr val="bg2"/>
                </a:solidFill>
                <a:latin typeface="黑体" panose="02010609060101010101" pitchFamily="49" charset="-122"/>
                <a:ea typeface="黑体" panose="02010609060101010101" pitchFamily="49" charset="-122"/>
              </a:rPr>
              <a:t>线性可分</a:t>
            </a:r>
          </a:p>
        </p:txBody>
      </p:sp>
      <p:sp>
        <p:nvSpPr>
          <p:cNvPr id="12" name="文本框 11">
            <a:extLst>
              <a:ext uri="{FF2B5EF4-FFF2-40B4-BE49-F238E27FC236}">
                <a16:creationId xmlns:a16="http://schemas.microsoft.com/office/drawing/2014/main" id="{FC7D41E1-FCEA-4307-B734-7E9AF7BD004E}"/>
              </a:ext>
            </a:extLst>
          </p:cNvPr>
          <p:cNvSpPr txBox="1"/>
          <p:nvPr/>
        </p:nvSpPr>
        <p:spPr>
          <a:xfrm>
            <a:off x="9552384" y="5888200"/>
            <a:ext cx="1474715" cy="400110"/>
          </a:xfrm>
          <a:prstGeom prst="rect">
            <a:avLst/>
          </a:prstGeom>
          <a:noFill/>
        </p:spPr>
        <p:txBody>
          <a:bodyPr wrap="square" rtlCol="0">
            <a:spAutoFit/>
          </a:bodyPr>
          <a:lstStyle/>
          <a:p>
            <a:r>
              <a:rPr lang="zh-CN" altLang="en-US" sz="2000" dirty="0">
                <a:solidFill>
                  <a:schemeClr val="bg2"/>
                </a:solidFill>
                <a:latin typeface="黑体" panose="02010609060101010101" pitchFamily="49" charset="-122"/>
                <a:ea typeface="黑体" panose="02010609060101010101" pitchFamily="49" charset="-122"/>
              </a:rPr>
              <a:t>线性不可分</a:t>
            </a:r>
          </a:p>
        </p:txBody>
      </p:sp>
      <p:sp>
        <p:nvSpPr>
          <p:cNvPr id="9" name="矩形 8">
            <a:extLst>
              <a:ext uri="{FF2B5EF4-FFF2-40B4-BE49-F238E27FC236}">
                <a16:creationId xmlns:a16="http://schemas.microsoft.com/office/drawing/2014/main" id="{0334A92C-432A-4B25-BA63-71D92D2BB15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232204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22</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620688"/>
                <a:ext cx="10585176" cy="4608512"/>
              </a:xfrm>
            </p:spPr>
            <p:txBody>
              <a:bodyPr/>
              <a:lstStyle/>
              <a:p>
                <a:pPr>
                  <a:spcBef>
                    <a:spcPts val="600"/>
                  </a:spcBef>
                  <a:spcAft>
                    <a:spcPts val="600"/>
                  </a:spcAft>
                  <a:buFont typeface="Arial" panose="020B0604020202020204" pitchFamily="34" charset="0"/>
                  <a:buChar char="•"/>
                </a:pP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求解（线性可分情况）</a:t>
                </a:r>
                <a:endParaRPr lang="en-US" altLang="zh-CN" sz="2800" b="1"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b="1"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解向量</a:t>
                </a:r>
                <a14:m>
                  <m:oMath xmlns:m="http://schemas.openxmlformats.org/officeDocument/2006/math">
                    <m:sSup>
                      <m:sSupPr>
                        <m:ctrlP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ctrlPr>
                      </m:sSupPr>
                      <m:e>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sup>
                    </m:sSup>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：满足</a:t>
                </a:r>
                <a14:m>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m:rPr>
                        <m:nor/>
                      </m:rPr>
                      <a:rPr lang="en-US" altLang="zh-CN" sz="2400">
                        <a:solidFill>
                          <a:schemeClr val="bg2"/>
                        </a:solidFill>
                        <a:latin typeface="Arial" panose="020B0604020202020204" pitchFamily="34" charset="0"/>
                        <a:ea typeface="黑体" panose="02010609060101010101" pitchFamily="49" charset="-122"/>
                        <a:cs typeface="Arial" panose="020B0604020202020204" pitchFamily="34" charset="0"/>
                      </a:rPr>
                      <m:t>&gt;0</m:t>
                    </m:r>
                    <m:r>
                      <m:rPr>
                        <m:nor/>
                      </m:rPr>
                      <a:rPr lang="en-US" altLang="zh-CN" sz="2400" b="1" dirty="0">
                        <a:solidFill>
                          <a:schemeClr val="bg2"/>
                        </a:solidFill>
                        <a:latin typeface="Arial" panose="020B0604020202020204" pitchFamily="34" charset="0"/>
                        <a:ea typeface="黑体" panose="02010609060101010101" pitchFamily="49" charset="-122"/>
                        <a:cs typeface="Arial" panose="020B0604020202020204" pitchFamily="34" charset="0"/>
                      </a:rPr>
                      <m:t> </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𝑁</m:t>
                    </m:r>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解区：权值空间中所有解向量组成的区域</a:t>
                </a:r>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b="1"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余量：把解区向中间缩小，不靠近边缘的解。即，引入余量</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&gt;0</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，使得解向量满足</a:t>
                </a:r>
                <a14:m>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m:rPr>
                        <m:nor/>
                      </m:rPr>
                      <a:rPr lang="en-US" altLang="zh-CN" sz="2400">
                        <a:solidFill>
                          <a:schemeClr val="bg2"/>
                        </a:solidFill>
                        <a:latin typeface="Arial" panose="020B0604020202020204" pitchFamily="34" charset="0"/>
                        <a:ea typeface="黑体" panose="02010609060101010101" pitchFamily="49" charset="-122"/>
                        <a:cs typeface="Arial" panose="020B0604020202020204" pitchFamily="34" charset="0"/>
                      </a:rPr>
                      <m:t>&gt;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r>
                      <m:rPr>
                        <m:nor/>
                      </m:rPr>
                      <a:rPr lang="en-US" altLang="zh-CN" sz="2400" b="1" dirty="0">
                        <a:solidFill>
                          <a:schemeClr val="bg2"/>
                        </a:solidFill>
                        <a:latin typeface="Arial" panose="020B0604020202020204" pitchFamily="34" charset="0"/>
                        <a:ea typeface="黑体" panose="02010609060101010101" pitchFamily="49" charset="-122"/>
                        <a:cs typeface="Arial" panose="020B0604020202020204" pitchFamily="34" charset="0"/>
                      </a:rPr>
                      <m:t> </m:t>
                    </m:r>
                  </m:oMath>
                </a14:m>
                <a:r>
                  <a:rPr lang="zh-CN" altLang="en-US" sz="2400" dirty="0">
                    <a:solidFill>
                      <a:schemeClr val="bg2"/>
                    </a:solidFill>
                    <a:latin typeface="Arial" panose="020B0604020202020204" pitchFamily="34" charset="0"/>
                    <a:ea typeface="黑体" panose="02010609060101010101" pitchFamily="49" charset="-122"/>
                    <a:cs typeface="Arial" panose="020B0604020202020204" pitchFamily="34" charset="0"/>
                  </a:rPr>
                  <a:t>，</a:t>
                </a:r>
                <a14:m>
                  <m:oMath xmlns:m="http://schemas.openxmlformats.org/officeDocument/2006/math">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𝑁</m:t>
                    </m:r>
                  </m:oMath>
                </a14:m>
                <a:endPar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620688"/>
                <a:ext cx="10585176" cy="4608512"/>
              </a:xfrm>
              <a:blipFill>
                <a:blip r:embed="rId3"/>
                <a:stretch>
                  <a:fillRect l="-1037" t="-185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D8AC832-403C-4834-B39A-52C37910AA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488" y="3356992"/>
            <a:ext cx="4277495" cy="2436863"/>
          </a:xfrm>
          <a:prstGeom prst="rect">
            <a:avLst/>
          </a:prstGeom>
        </p:spPr>
      </p:pic>
      <p:pic>
        <p:nvPicPr>
          <p:cNvPr id="6" name="图片 5">
            <a:extLst>
              <a:ext uri="{FF2B5EF4-FFF2-40B4-BE49-F238E27FC236}">
                <a16:creationId xmlns:a16="http://schemas.microsoft.com/office/drawing/2014/main" id="{C827CBA1-BC86-4C06-980C-884762A031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2104" y="3284984"/>
            <a:ext cx="3327642" cy="2520280"/>
          </a:xfrm>
          <a:prstGeom prst="rect">
            <a:avLst/>
          </a:prstGeom>
        </p:spPr>
      </p:pic>
      <p:sp>
        <p:nvSpPr>
          <p:cNvPr id="7" name="文本框 6">
            <a:extLst>
              <a:ext uri="{FF2B5EF4-FFF2-40B4-BE49-F238E27FC236}">
                <a16:creationId xmlns:a16="http://schemas.microsoft.com/office/drawing/2014/main" id="{CFF4CC23-E930-492A-A7B0-B1C5AF84DB70}"/>
              </a:ext>
            </a:extLst>
          </p:cNvPr>
          <p:cNvSpPr txBox="1"/>
          <p:nvPr/>
        </p:nvSpPr>
        <p:spPr>
          <a:xfrm>
            <a:off x="2711624" y="5939988"/>
            <a:ext cx="1656184" cy="369332"/>
          </a:xfrm>
          <a:prstGeom prst="rect">
            <a:avLst/>
          </a:prstGeom>
          <a:noFill/>
        </p:spPr>
        <p:txBody>
          <a:bodyPr wrap="square" rtlCol="0">
            <a:spAutoFit/>
          </a:bodyPr>
          <a:lstStyle/>
          <a:p>
            <a:r>
              <a:rPr lang="zh-CN" altLang="en-US" sz="1800" dirty="0">
                <a:solidFill>
                  <a:schemeClr val="bg2"/>
                </a:solidFill>
              </a:rPr>
              <a:t>解向量和解区</a:t>
            </a:r>
          </a:p>
        </p:txBody>
      </p:sp>
      <p:sp>
        <p:nvSpPr>
          <p:cNvPr id="12" name="文本框 11">
            <a:extLst>
              <a:ext uri="{FF2B5EF4-FFF2-40B4-BE49-F238E27FC236}">
                <a16:creationId xmlns:a16="http://schemas.microsoft.com/office/drawing/2014/main" id="{3C08C322-C201-4BED-B13B-81C7ADEAF650}"/>
              </a:ext>
            </a:extLst>
          </p:cNvPr>
          <p:cNvSpPr txBox="1"/>
          <p:nvPr/>
        </p:nvSpPr>
        <p:spPr>
          <a:xfrm>
            <a:off x="8387947" y="5949280"/>
            <a:ext cx="699306" cy="369332"/>
          </a:xfrm>
          <a:prstGeom prst="rect">
            <a:avLst/>
          </a:prstGeom>
          <a:noFill/>
        </p:spPr>
        <p:txBody>
          <a:bodyPr wrap="square" rtlCol="0">
            <a:spAutoFit/>
          </a:bodyPr>
          <a:lstStyle/>
          <a:p>
            <a:r>
              <a:rPr lang="zh-CN" altLang="en-US" sz="1800" dirty="0">
                <a:solidFill>
                  <a:schemeClr val="bg2"/>
                </a:solidFill>
              </a:rPr>
              <a:t>余量</a:t>
            </a:r>
          </a:p>
        </p:txBody>
      </p:sp>
      <p:sp>
        <p:nvSpPr>
          <p:cNvPr id="9" name="矩形 8">
            <a:extLst>
              <a:ext uri="{FF2B5EF4-FFF2-40B4-BE49-F238E27FC236}">
                <a16:creationId xmlns:a16="http://schemas.microsoft.com/office/drawing/2014/main" id="{EAD49D90-B769-426A-8A4C-7B19152C0BA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790620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23</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537592"/>
                <a:ext cx="10585176" cy="5627712"/>
              </a:xfrm>
            </p:spPr>
            <p:txBody>
              <a:bodyPr/>
              <a:lstStyle/>
              <a:p>
                <a:pPr>
                  <a:spcBef>
                    <a:spcPts val="600"/>
                  </a:spcBef>
                  <a:spcAft>
                    <a:spcPts val="600"/>
                  </a:spcAft>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感知器准则函数：</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𝑝</m:t>
                          </m:r>
                        </m:sub>
                      </m:sSub>
                      <m:d>
                        <m:dPr>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nary>
                        <m:naryPr>
                          <m:chr m:val="∑"/>
                          <m:supHide m:val="on"/>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naryPr>
                        <m: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r>
                            <a:rPr lang="en-US" altLang="zh-CN" sz="2400" b="1"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sub>
                        <m:sup/>
                        <m:e>
                          <m:d>
                            <m:d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e>
                          </m:d>
                        </m:e>
                      </m:nary>
                    </m:oMath>
                  </m:oMathPara>
                </a14:m>
                <a:endParaRPr lang="en-US" altLang="zh-CN" sz="2400" dirty="0">
                  <a:solidFill>
                    <a:schemeClr val="bg2"/>
                  </a:solidFill>
                  <a:latin typeface="+mj-lt"/>
                  <a:ea typeface="微软雅黑" panose="020B0503020204020204" pitchFamily="34"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当且仅当</a:t>
                </a:r>
                <a14:m>
                  <m:oMath xmlns:m="http://schemas.openxmlformats.org/officeDocument/2006/math">
                    <m:sSub>
                      <m:sSubPr>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𝑝</m:t>
                        </m:r>
                      </m:sub>
                    </m:sSub>
                    <m:d>
                      <m:dPr>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sSup>
                          <m:sSup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p>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e>
                    </m:d>
                    <m:r>
                      <a:rPr lang="en-US" altLang="zh-CN" sz="2400" b="0"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func>
                      <m:func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min</m:t>
                        </m:r>
                      </m:fName>
                      <m:e>
                        <m:sSub>
                          <m:sSub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𝑝</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e>
                    </m:func>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=0</m:t>
                    </m:r>
                  </m:oMath>
                </a14:m>
                <a:r>
                  <a:rPr lang="zh-CN" altLang="en-US" sz="2400" dirty="0">
                    <a:solidFill>
                      <a:schemeClr val="bg2"/>
                    </a:solidFill>
                    <a:latin typeface="+mj-lt"/>
                    <a:ea typeface="黑体" panose="02010609060101010101" pitchFamily="49" charset="-122"/>
                    <a:cs typeface="Arial" panose="020B0604020202020204" pitchFamily="34" charset="0"/>
                  </a:rPr>
                  <a:t>时，</a:t>
                </a:r>
                <a:r>
                  <a:rPr lang="en-US" altLang="zh-CN" sz="2400" b="1" dirty="0">
                    <a:solidFill>
                      <a:schemeClr val="bg2"/>
                    </a:solidFill>
                    <a:latin typeface="+mj-lt"/>
                    <a:ea typeface="微软雅黑" panose="020B0503020204020204" pitchFamily="34" charset="-122"/>
                    <a:cs typeface="Arial" panose="020B0604020202020204" pitchFamily="34" charset="0"/>
                  </a:rPr>
                  <a:t> </a:t>
                </a:r>
                <a14:m>
                  <m:oMath xmlns:m="http://schemas.openxmlformats.org/officeDocument/2006/math">
                    <m:sSup>
                      <m:sSupPr>
                        <m:ctrlP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p>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oMath>
                </a14:m>
                <a:r>
                  <a:rPr lang="zh-CN" altLang="en-US" sz="2400" dirty="0">
                    <a:solidFill>
                      <a:schemeClr val="bg2"/>
                    </a:solidFill>
                    <a:latin typeface="+mj-lt"/>
                    <a:ea typeface="黑体" panose="02010609060101010101" pitchFamily="49" charset="-122"/>
                    <a:cs typeface="Arial" panose="020B0604020202020204" pitchFamily="34" charset="0"/>
                  </a:rPr>
                  <a:t>是解向量</a:t>
                </a:r>
                <a:endParaRPr lang="en-US" altLang="zh-CN" sz="2400" dirty="0">
                  <a:solidFill>
                    <a:schemeClr val="bg2"/>
                  </a:solidFill>
                  <a:latin typeface="+mj-lt"/>
                  <a:ea typeface="黑体" panose="02010609060101010101" pitchFamily="49" charset="-122"/>
                  <a:cs typeface="Arial" panose="020B0604020202020204" pitchFamily="34" charset="0"/>
                </a:endParaRPr>
              </a:p>
              <a:p>
                <a:pPr>
                  <a:spcBef>
                    <a:spcPts val="1800"/>
                  </a:spcBef>
                  <a:spcAft>
                    <a:spcPts val="600"/>
                  </a:spcAft>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梯度下降法求解：</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+1</m:t>
                          </m:r>
                        </m:e>
                      </m:d>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e>
                      </m:d>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𝜌</m:t>
                          </m:r>
                        </m:e>
                        <m: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sub>
                      </m:s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m:rPr>
                          <m:sty m:val="p"/>
                        </m:rP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𝑝</m:t>
                          </m:r>
                        </m:sub>
                      </m:sSub>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d>
                    </m:oMath>
                  </m:oMathPara>
                </a14:m>
                <a:endParaRPr lang="en-US" altLang="zh-CN" sz="2400" b="1" i="1"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𝑝</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Pr>
                        <m:num>
                          <m:r>
                            <a:rPr lang="zh-CN" altLang="en-US"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𝑝</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num>
                        <m:den>
                          <m:r>
                            <a:rPr lang="zh-CN" altLang="en-US"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𝜕𝛼</m:t>
                          </m:r>
                        </m:den>
                      </m:f>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nary>
                        <m:naryPr>
                          <m:chr m:val="∑"/>
                          <m:supHide m:val="on"/>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naryPr>
                        <m: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0</m:t>
                          </m:r>
                        </m:sub>
                        <m:sup/>
                        <m:e>
                          <m:d>
                            <m:d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e>
                          </m:d>
                        </m:e>
                      </m:nary>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𝜌</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sub>
                      </m:sSub>
                      <m:nary>
                        <m:naryPr>
                          <m:chr m:val="∑"/>
                          <m:supHide m:val="on"/>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naryPr>
                        <m: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0</m:t>
                          </m:r>
                        </m:sub>
                        <m:sup/>
                        <m:e>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e>
                      </m:nary>
                    </m:oMath>
                  </m:oMathPara>
                </a14:m>
                <a:endParaRPr lang="en-US" altLang="zh-CN" sz="2600" dirty="0">
                  <a:solidFill>
                    <a:schemeClr val="bg2"/>
                  </a:solidFill>
                  <a:latin typeface="+mj-lt"/>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537592"/>
                <a:ext cx="10585176" cy="5627712"/>
              </a:xfrm>
              <a:blipFill>
                <a:blip r:embed="rId3"/>
                <a:stretch>
                  <a:fillRect l="-1382" t="-140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C2754FE-FFA3-45C4-A9F2-2DC86C85C51F}"/>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07921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40904" y="692696"/>
                <a:ext cx="10510192" cy="5555704"/>
              </a:xfrm>
            </p:spPr>
            <p:txBody>
              <a:bodyPr/>
              <a:lstStyle/>
              <a:p>
                <a:pPr>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梯度下降迭代算法步骤</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dirty="0">
                    <a:solidFill>
                      <a:schemeClr val="bg2"/>
                    </a:solidFill>
                    <a:latin typeface="+mj-lt"/>
                    <a:ea typeface="黑体" pitchFamily="2" charset="-122"/>
                    <a:cs typeface="Arial" panose="020B0604020202020204" pitchFamily="34" charset="0"/>
                  </a:rPr>
                  <a:t>    （</a:t>
                </a:r>
                <a:r>
                  <a:rPr lang="en-US" altLang="zh-CN" sz="2400" dirty="0">
                    <a:solidFill>
                      <a:schemeClr val="bg2"/>
                    </a:solidFill>
                    <a:latin typeface="+mj-lt"/>
                    <a:ea typeface="黑体" pitchFamily="2" charset="-122"/>
                    <a:cs typeface="Arial" panose="020B0604020202020204" pitchFamily="34" charset="0"/>
                  </a:rPr>
                  <a:t>1</a:t>
                </a:r>
                <a:r>
                  <a:rPr lang="zh-CN" altLang="en-US" sz="2400" dirty="0">
                    <a:solidFill>
                      <a:schemeClr val="bg2"/>
                    </a:solidFill>
                    <a:latin typeface="+mj-lt"/>
                    <a:ea typeface="黑体" pitchFamily="2" charset="-122"/>
                    <a:cs typeface="Arial" panose="020B0604020202020204" pitchFamily="34" charset="0"/>
                  </a:rPr>
                  <a:t>）任意选择初始的权向量</a:t>
                </a:r>
                <a14:m>
                  <m:oMath xmlns:m="http://schemas.openxmlformats.org/officeDocument/2006/math">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latin typeface="+mj-lt"/>
                    <a:ea typeface="黑体" pitchFamily="2" charset="-122"/>
                    <a:cs typeface="Arial" panose="020B0604020202020204" pitchFamily="34" charset="0"/>
                  </a:rPr>
                  <a:t>，置</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latin typeface="+mj-lt"/>
                    <a:ea typeface="黑体" pitchFamily="2" charset="-122"/>
                    <a:cs typeface="Arial" panose="020B0604020202020204" pitchFamily="34" charset="0"/>
                  </a:rPr>
                  <a:t>；</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2</a:t>
                </a:r>
                <a:r>
                  <a:rPr lang="zh-CN" altLang="en-US" sz="2400" dirty="0">
                    <a:solidFill>
                      <a:schemeClr val="bg2"/>
                    </a:solidFill>
                    <a:latin typeface="+mj-lt"/>
                    <a:ea typeface="黑体" pitchFamily="2" charset="-122"/>
                    <a:cs typeface="Arial" panose="020B0604020202020204" pitchFamily="34" charset="0"/>
                  </a:rPr>
                  <a:t>）考察样本</a:t>
                </a:r>
                <a14:m>
                  <m:oMath xmlns:m="http://schemas.openxmlformats.org/officeDocument/2006/math">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oMath>
                </a14:m>
                <a:r>
                  <a:rPr lang="zh-CN" altLang="en-US" sz="2400" dirty="0">
                    <a:solidFill>
                      <a:schemeClr val="bg2"/>
                    </a:solidFill>
                    <a:latin typeface="+mj-lt"/>
                    <a:ea typeface="黑体" pitchFamily="2" charset="-122"/>
                    <a:cs typeface="Arial" panose="020B0604020202020204" pitchFamily="34" charset="0"/>
                  </a:rPr>
                  <a:t>，若</a:t>
                </a:r>
                <a14:m>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0</m:t>
                    </m:r>
                  </m:oMath>
                </a14:m>
                <a:r>
                  <a:rPr lang="zh-CN" altLang="en-US" sz="2400" dirty="0">
                    <a:solidFill>
                      <a:schemeClr val="bg2"/>
                    </a:solidFill>
                    <a:latin typeface="+mj-lt"/>
                    <a:ea typeface="黑体" pitchFamily="2" charset="-122"/>
                    <a:cs typeface="Arial" panose="020B0604020202020204" pitchFamily="34" charset="0"/>
                  </a:rPr>
                  <a:t>，则</a:t>
                </a:r>
                <a14:m>
                  <m:oMath xmlns:m="http://schemas.openxmlformats.org/officeDocument/2006/math">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𝑡</m:t>
                        </m:r>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𝑗</m:t>
                        </m:r>
                      </m:sub>
                    </m:sSub>
                  </m:oMath>
                </a14:m>
                <a:r>
                  <a:rPr lang="zh-CN" altLang="en-US" sz="2400" dirty="0">
                    <a:solidFill>
                      <a:schemeClr val="bg2"/>
                    </a:solidFill>
                    <a:latin typeface="+mj-lt"/>
                    <a:ea typeface="黑体" pitchFamily="2" charset="-122"/>
                    <a:cs typeface="Arial" panose="020B0604020202020204" pitchFamily="34" charset="0"/>
                  </a:rPr>
                  <a:t>，否则继续；</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3</a:t>
                </a:r>
                <a:r>
                  <a:rPr lang="zh-CN" altLang="en-US" sz="2400" dirty="0">
                    <a:solidFill>
                      <a:schemeClr val="bg2"/>
                    </a:solidFill>
                    <a:latin typeface="+mj-lt"/>
                    <a:ea typeface="黑体" pitchFamily="2" charset="-122"/>
                    <a:cs typeface="Arial" panose="020B0604020202020204" pitchFamily="34" charset="0"/>
                  </a:rPr>
                  <a:t>）考察另一个样本，重复（</a:t>
                </a:r>
                <a:r>
                  <a:rPr lang="en-US" altLang="zh-CN" sz="2400" dirty="0">
                    <a:solidFill>
                      <a:schemeClr val="bg2"/>
                    </a:solidFill>
                    <a:latin typeface="+mj-lt"/>
                    <a:ea typeface="黑体" pitchFamily="2" charset="-122"/>
                    <a:cs typeface="Arial" panose="020B0604020202020204" pitchFamily="34" charset="0"/>
                  </a:rPr>
                  <a:t>2</a:t>
                </a:r>
                <a:r>
                  <a:rPr lang="zh-CN" altLang="en-US" sz="2400" dirty="0">
                    <a:solidFill>
                      <a:schemeClr val="bg2"/>
                    </a:solidFill>
                    <a:latin typeface="+mj-lt"/>
                    <a:ea typeface="黑体" pitchFamily="2" charset="-122"/>
                    <a:cs typeface="Arial" panose="020B0604020202020204" pitchFamily="34" charset="0"/>
                  </a:rPr>
                  <a:t>），直至对所有样本都有</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&gt;0</m:t>
                    </m:r>
                  </m:oMath>
                </a14:m>
                <a:r>
                  <a:rPr lang="zh-CN" altLang="en-US" sz="2400" dirty="0">
                    <a:solidFill>
                      <a:schemeClr val="bg2"/>
                    </a:solidFill>
                    <a:latin typeface="+mj-lt"/>
                    <a:ea typeface="黑体" pitchFamily="2" charset="-122"/>
                    <a:cs typeface="Arial" panose="020B0604020202020204" pitchFamily="34" charset="0"/>
                  </a:rPr>
                  <a:t>，即</a:t>
                </a:r>
                <a14:m>
                  <m:oMath xmlns:m="http://schemas.openxmlformats.org/officeDocument/2006/math">
                    <m:sSub>
                      <m:sSub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𝑝</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0</m:t>
                    </m:r>
                  </m:oMath>
                </a14:m>
                <a:endParaRPr lang="en-US" altLang="zh-CN" sz="240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a:spcBef>
                    <a:spcPts val="600"/>
                  </a:spcBef>
                  <a:spcAft>
                    <a:spcPts val="600"/>
                  </a:spcAft>
                </a:pPr>
                <a:r>
                  <a:rPr lang="zh-CN" altLang="en-US" sz="2800" dirty="0">
                    <a:solidFill>
                      <a:schemeClr val="bg2"/>
                    </a:solidFill>
                    <a:latin typeface="+mj-lt"/>
                    <a:ea typeface="黑体" pitchFamily="2" charset="-122"/>
                    <a:cs typeface="Arial" panose="020B0604020202020204" pitchFamily="34" charset="0"/>
                  </a:rPr>
                  <a:t>说明：</a:t>
                </a:r>
                <a:endParaRPr lang="en-US" altLang="zh-CN" sz="28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400" dirty="0">
                    <a:solidFill>
                      <a:schemeClr val="bg2"/>
                    </a:solidFill>
                    <a:latin typeface="+mj-lt"/>
                    <a:ea typeface="黑体" pitchFamily="2" charset="-122"/>
                    <a:cs typeface="Arial" panose="020B0604020202020204" pitchFamily="34" charset="0"/>
                  </a:rPr>
                  <a:t>    （</a:t>
                </a:r>
                <a:r>
                  <a:rPr lang="en-US" altLang="zh-CN" sz="2400" dirty="0">
                    <a:solidFill>
                      <a:schemeClr val="bg2"/>
                    </a:solidFill>
                    <a:latin typeface="+mj-lt"/>
                    <a:ea typeface="黑体" pitchFamily="2" charset="-122"/>
                    <a:cs typeface="Arial" panose="020B0604020202020204" pitchFamily="34" charset="0"/>
                  </a:rPr>
                  <a:t>1</a:t>
                </a:r>
                <a:r>
                  <a:rPr lang="zh-CN" altLang="en-US" sz="2400" dirty="0">
                    <a:solidFill>
                      <a:schemeClr val="bg2"/>
                    </a:solidFill>
                    <a:latin typeface="+mj-lt"/>
                    <a:ea typeface="黑体" pitchFamily="2" charset="-122"/>
                    <a:cs typeface="Arial" panose="020B0604020202020204" pitchFamily="34" charset="0"/>
                  </a:rPr>
                  <a:t>）若考虑余量</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oMath>
                </a14:m>
                <a:r>
                  <a:rPr lang="zh-CN" altLang="en-US" sz="2400" dirty="0">
                    <a:solidFill>
                      <a:schemeClr val="bg2"/>
                    </a:solidFill>
                    <a:latin typeface="+mj-lt"/>
                    <a:ea typeface="黑体" pitchFamily="2" charset="-122"/>
                    <a:cs typeface="Arial" panose="020B0604020202020204" pitchFamily="34" charset="0"/>
                  </a:rPr>
                  <a:t>，将错分判断条件变成</a:t>
                </a:r>
                <a14:m>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𝑏</m:t>
                    </m:r>
                  </m:oMath>
                </a14:m>
                <a:r>
                  <a:rPr lang="zh-CN" altLang="en-US" sz="2400" dirty="0">
                    <a:solidFill>
                      <a:schemeClr val="bg2"/>
                    </a:solidFill>
                    <a:latin typeface="+mj-lt"/>
                    <a:ea typeface="黑体" pitchFamily="2" charset="-122"/>
                    <a:cs typeface="Arial" panose="020B0604020202020204" pitchFamily="34" charset="0"/>
                  </a:rPr>
                  <a:t>即可</a:t>
                </a:r>
                <a:endParaRPr lang="en-US" altLang="zh-CN" sz="2400" dirty="0">
                  <a:solidFill>
                    <a:schemeClr val="bg2"/>
                  </a:solidFill>
                  <a:latin typeface="+mj-lt"/>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40904" y="692696"/>
                <a:ext cx="10510192" cy="5555704"/>
              </a:xfrm>
              <a:blipFill>
                <a:blip r:embed="rId3"/>
                <a:stretch>
                  <a:fillRect l="-1044" t="-1207"/>
                </a:stretch>
              </a:blipFill>
            </p:spPr>
            <p:txBody>
              <a:bodyPr/>
              <a:lstStyle/>
              <a:p>
                <a:r>
                  <a:rPr lang="zh-CN" altLang="en-US">
                    <a:noFill/>
                  </a:rPr>
                  <a:t> </a:t>
                </a:r>
              </a:p>
            </p:txBody>
          </p:sp>
        </mc:Fallback>
      </mc:AlternateContent>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24</a:t>
            </a:fld>
            <a:endParaRPr lang="en-US" altLang="zh-CN" dirty="0">
              <a:solidFill>
                <a:srgbClr val="000000"/>
              </a:solidFill>
            </a:endParaRPr>
          </a:p>
        </p:txBody>
      </p:sp>
      <p:sp>
        <p:nvSpPr>
          <p:cNvPr id="5" name="矩形 4">
            <a:extLst>
              <a:ext uri="{FF2B5EF4-FFF2-40B4-BE49-F238E27FC236}">
                <a16:creationId xmlns:a16="http://schemas.microsoft.com/office/drawing/2014/main" id="{6E73E145-4191-4AAA-BFC4-1F1195F2EEB4}"/>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352274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40904" y="692696"/>
                <a:ext cx="10510192" cy="5555704"/>
              </a:xfrm>
            </p:spPr>
            <p:txBody>
              <a:bodyPr/>
              <a:lstStyle/>
              <a:p>
                <a:pPr marL="0" indent="0">
                  <a:spcBef>
                    <a:spcPts val="600"/>
                  </a:spcBef>
                  <a:spcAft>
                    <a:spcPts val="600"/>
                  </a:spcAft>
                  <a:buNone/>
                </a:pPr>
                <a:r>
                  <a:rPr lang="zh-CN" altLang="en-US" sz="2400" dirty="0">
                    <a:solidFill>
                      <a:schemeClr val="bg2"/>
                    </a:solidFill>
                    <a:latin typeface="+mj-lt"/>
                    <a:ea typeface="黑体" pitchFamily="2" charset="-122"/>
                    <a:cs typeface="Arial" panose="020B0604020202020204" pitchFamily="34" charset="0"/>
                  </a:rPr>
                  <a:t>    （</a:t>
                </a:r>
                <a:r>
                  <a:rPr lang="en-US" altLang="zh-CN" sz="2400" dirty="0">
                    <a:solidFill>
                      <a:schemeClr val="bg2"/>
                    </a:solidFill>
                    <a:latin typeface="+mj-lt"/>
                    <a:ea typeface="黑体" pitchFamily="2" charset="-122"/>
                    <a:cs typeface="Arial" panose="020B0604020202020204" pitchFamily="34" charset="0"/>
                  </a:rPr>
                  <a:t>2</a:t>
                </a:r>
                <a:r>
                  <a:rPr lang="zh-CN" altLang="en-US" sz="2400" dirty="0">
                    <a:solidFill>
                      <a:schemeClr val="bg2"/>
                    </a:solidFill>
                    <a:latin typeface="+mj-lt"/>
                    <a:ea typeface="黑体" pitchFamily="2" charset="-122"/>
                    <a:cs typeface="Arial" panose="020B0604020202020204" pitchFamily="34" charset="0"/>
                  </a:rPr>
                  <a:t>）收敛性：对于线性可分的样本集，梯度下降的迭代算法经过有限次修正后一定会收敛到一个解向量</a:t>
                </a:r>
                <a14:m>
                  <m:oMath xmlns:m="http://schemas.openxmlformats.org/officeDocument/2006/math">
                    <m:sSup>
                      <m:sSup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p>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oMath>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3</a:t>
                </a:r>
                <a:r>
                  <a:rPr lang="zh-CN" altLang="en-US" sz="2400" dirty="0">
                    <a:solidFill>
                      <a:schemeClr val="bg2"/>
                    </a:solidFill>
                    <a:latin typeface="+mj-lt"/>
                    <a:ea typeface="黑体" pitchFamily="2" charset="-122"/>
                    <a:cs typeface="Arial" panose="020B0604020202020204" pitchFamily="34" charset="0"/>
                  </a:rPr>
                  <a:t>）可使用可变步长减少迭代步数：</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𝜌</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d>
                        </m:num>
                        <m:den>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den>
                      </m:f>
                    </m:oMath>
                  </m:oMathPara>
                </a14:m>
                <a:endParaRPr lang="en-US" altLang="zh-CN" sz="2400" dirty="0">
                  <a:solidFill>
                    <a:schemeClr val="bg2"/>
                  </a:solidFill>
                  <a:latin typeface="+mj-lt"/>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40904" y="692696"/>
                <a:ext cx="10510192" cy="5555704"/>
              </a:xfrm>
              <a:blipFill>
                <a:blip r:embed="rId3"/>
                <a:stretch>
                  <a:fillRect l="-928" t="-120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D8D3FEC-3387-46D6-BB4A-0D8E5518FC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2103" y="1484784"/>
            <a:ext cx="2547794" cy="2376264"/>
          </a:xfrm>
          <a:prstGeom prst="rect">
            <a:avLst/>
          </a:prstGeom>
        </p:spPr>
      </p:pic>
      <p:sp>
        <p:nvSpPr>
          <p:cNvPr id="6" name="矩形 5">
            <a:extLst>
              <a:ext uri="{FF2B5EF4-FFF2-40B4-BE49-F238E27FC236}">
                <a16:creationId xmlns:a16="http://schemas.microsoft.com/office/drawing/2014/main" id="{24E7C7D6-E562-491E-A86A-3D68CD9CCCE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853450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26</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883584"/>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5.6 </a:t>
            </a:r>
            <a:r>
              <a:rPr lang="zh-CN" altLang="en-US" sz="4000" dirty="0">
                <a:solidFill>
                  <a:schemeClr val="bg2"/>
                </a:solidFill>
                <a:latin typeface="Arial" panose="020B0604020202020204" pitchFamily="34" charset="0"/>
                <a:ea typeface="黑体" pitchFamily="2" charset="-122"/>
                <a:cs typeface="Arial" panose="020B0604020202020204" pitchFamily="34" charset="0"/>
              </a:rPr>
              <a:t>最小平方误差判别</a:t>
            </a:r>
          </a:p>
        </p:txBody>
      </p:sp>
      <p:sp>
        <p:nvSpPr>
          <p:cNvPr id="6149" name="Rectangle 3"/>
          <p:cNvSpPr>
            <a:spLocks noGrp="1" noChangeArrowheads="1"/>
          </p:cNvSpPr>
          <p:nvPr>
            <p:ph type="body" idx="1"/>
          </p:nvPr>
        </p:nvSpPr>
        <p:spPr>
          <a:xfrm>
            <a:off x="767408" y="1718936"/>
            <a:ext cx="10585176" cy="4403576"/>
          </a:xfrm>
        </p:spPr>
        <p:txBody>
          <a:bodyPr/>
          <a:lstStyle/>
          <a:p>
            <a:pPr marL="342900" indent="-342900">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dirty="0">
              <a:solidFill>
                <a:schemeClr val="bg2"/>
              </a:solidFill>
              <a:latin typeface="+mj-lt"/>
              <a:ea typeface="黑体"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1412776"/>
                <a:ext cx="10585176" cy="45559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考虑线性不可分情况</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形式描述</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把</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𝛼</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&gt;0</m:t>
                    </m:r>
                  </m:oMath>
                </a14:m>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变成</a:t>
                </a:r>
                <a14:m>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𝛼</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&gt;0</m:t>
                    </m:r>
                  </m:oMath>
                </a14:m>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𝑁</m:t>
                    </m:r>
                  </m:oMath>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或矩阵形式</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𝛼</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，其中</a:t>
                </a:r>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eqArr>
                            <m:eqArr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eqArrPr>
                            <m:e>
                              <m:sSubSup>
                                <m:sSub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e>
                            <m:e>
                              <m:r>
                                <a:rPr lang="zh-CN" altLang="en-US" sz="2800" b="0" i="1" smtClean="0">
                                  <a:solidFill>
                                    <a:schemeClr val="bg2"/>
                                  </a:solidFill>
                                  <a:latin typeface="Cambria Math" panose="02040503050406030204" pitchFamily="18" charset="0"/>
                                </a:rPr>
                                <m:t>⋮</m:t>
                              </m:r>
                            </m:e>
                            <m:e>
                              <m:sSubSup>
                                <m:sSubSupPr>
                                  <m:ctrlPr>
                                    <a:rPr lang="en-US" altLang="zh-CN" sz="28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𝑁</m:t>
                                  </m:r>
                                </m:sub>
                                <m:sup>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e>
                          </m:eqAr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m>
                            <m:mPr>
                              <m:mcs>
                                <m:mc>
                                  <m:mcPr>
                                    <m:count m:val="3"/>
                                    <m:mcJc m:val="center"/>
                                  </m:mcPr>
                                </m:mc>
                              </m:mcs>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mPr>
                            <m:mr>
                              <m:e>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11</m:t>
                                    </m:r>
                                  </m:sub>
                                </m:sSub>
                              </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e>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acc>
                                  </m:sub>
                                </m:sSub>
                              </m:e>
                            </m:mr>
                            <m:m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mr>
                            <m:mr>
                              <m:e>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acc>
                                  </m:sub>
                                </m:sSub>
                              </m:e>
                            </m:mr>
                          </m:m>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oMath>
                  </m:oMathPara>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14:m>
                  <m:oMath xmlns:m="http://schemas.openxmlformats.org/officeDocument/2006/math">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acc>
                  </m:oMath>
                </a14:m>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是增广的样本向量的维数，</a:t>
                </a:r>
                <a:r>
                  <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rPr>
                  <a:t> </a:t>
                </a:r>
                <a14:m>
                  <m:oMath xmlns:m="http://schemas.openxmlformats.org/officeDocument/2006/math">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acc>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a14:m>
                <a:endParaRPr lang="en-US" altLang="zh-CN" sz="24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1412776"/>
                <a:ext cx="10585176" cy="4555976"/>
              </a:xfrm>
              <a:prstGeom prst="rect">
                <a:avLst/>
              </a:prstGeom>
              <a:blipFill>
                <a:blip r:embed="rId3"/>
                <a:stretch>
                  <a:fillRect l="-1037" t="-1473"/>
                </a:stretch>
              </a:blipFill>
              <a:ln w="9525">
                <a:noFill/>
                <a:miter lim="800000"/>
                <a:headEnd/>
                <a:tailEnd/>
              </a:ln>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ADF4C433-B229-43A1-804A-BC13963FA18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1667372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27</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769896"/>
                <a:ext cx="10585176" cy="5539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求解</a:t>
                </a:r>
                <a:endParaRPr lang="en-US" altLang="zh-CN" sz="280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itchFamily="2" charset="-122"/>
                    <a:cs typeface="Arial" panose="020B0604020202020204" pitchFamily="34" charset="0"/>
                  </a:rPr>
                  <a:t>    通常</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&gt;</m:t>
                    </m:r>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e>
                    </m:acc>
                  </m:oMath>
                </a14:m>
                <a:r>
                  <a:rPr lang="zh-CN" altLang="en-US" sz="2400" dirty="0">
                    <a:solidFill>
                      <a:schemeClr val="bg2"/>
                    </a:solidFill>
                    <a:latin typeface="+mj-lt"/>
                    <a:ea typeface="黑体" pitchFamily="2" charset="-122"/>
                    <a:cs typeface="Arial" panose="020B0604020202020204" pitchFamily="34" charset="0"/>
                  </a:rPr>
                  <a:t>，为矛盾方程组，无法求得精确解；</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误差为</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𝒆</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𝒀</m:t>
                    </m:r>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𝒃</m:t>
                    </m:r>
                  </m:oMath>
                </a14:m>
                <a:r>
                  <a:rPr lang="zh-CN" altLang="en-US" sz="2400" dirty="0">
                    <a:solidFill>
                      <a:schemeClr val="bg2"/>
                    </a:solidFill>
                    <a:latin typeface="+mj-lt"/>
                    <a:ea typeface="黑体" pitchFamily="2" charset="-122"/>
                    <a:cs typeface="Arial" panose="020B0604020202020204" pitchFamily="34" charset="0"/>
                  </a:rPr>
                  <a:t>，可求得方程组的最小平方误差解，即</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p>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func>
                        <m:func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uncPr>
                        <m:fName>
                          <m:limLow>
                            <m:limLow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limLowPr>
                            <m:e>
                              <m:r>
                                <m:rPr>
                                  <m:sty m:val="p"/>
                                </m:rPr>
                                <a:rPr lang="en-US" altLang="zh-CN" sz="2400" b="0" i="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min</m:t>
                              </m:r>
                            </m:e>
                            <m:lim>
                              <m:r>
                                <a:rPr lang="zh-CN" altLang="en-US"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lim>
                          </m:limLow>
                        </m:fName>
                        <m:e>
                          <m:sSub>
                            <m:sSub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𝑠</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e>
                      </m:func>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lgn="r">
                  <a:spcBef>
                    <a:spcPts val="600"/>
                  </a:spcBef>
                  <a:spcAft>
                    <a:spcPts val="600"/>
                  </a:spcAft>
                  <a:buNone/>
                </a:pPr>
                <a14:m>
                  <m:oMath xmlns:m="http://schemas.openxmlformats.org/officeDocument/2006/math">
                    <m:sSub>
                      <m:sSubPr>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𝑠</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d>
                          <m:dPr>
                            <m:begChr m:val="‖"/>
                            <m:endChr m:val="‖"/>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𝒀</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𝒃</m:t>
                            </m:r>
                          </m:e>
                        </m:d>
                      </m:e>
                      <m: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nary>
                      <m:naryPr>
                        <m:chr m:val="∑"/>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𝑁</m:t>
                        </m:r>
                      </m:sup>
                      <m:e>
                        <m:sSup>
                          <m:sSupPr>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e>
                          <m: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2</m:t>
                            </m:r>
                          </m:sup>
                        </m:sSup>
                      </m:e>
                    </m:nary>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  </m:t>
                    </m:r>
                  </m:oMath>
                </a14:m>
                <a:r>
                  <a:rPr lang="en-US" altLang="zh-CN" sz="2000" dirty="0">
                    <a:solidFill>
                      <a:schemeClr val="bg1"/>
                    </a:solidFill>
                    <a:latin typeface="+mj-lt"/>
                    <a:ea typeface="黑体" panose="02010609060101010101" pitchFamily="49" charset="-122"/>
                    <a:cs typeface="Arial" panose="020B0604020202020204" pitchFamily="34" charset="0"/>
                  </a:rPr>
                  <a:t>——</a:t>
                </a:r>
                <a:r>
                  <a:rPr lang="zh-CN" altLang="en-US" sz="2000" dirty="0">
                    <a:solidFill>
                      <a:schemeClr val="bg1"/>
                    </a:solidFill>
                    <a:latin typeface="+mj-lt"/>
                    <a:ea typeface="黑体" panose="02010609060101010101" pitchFamily="49" charset="-122"/>
                    <a:cs typeface="Arial" panose="020B0604020202020204" pitchFamily="34" charset="0"/>
                  </a:rPr>
                  <a:t>最小平方误差（</a:t>
                </a:r>
                <a:r>
                  <a:rPr lang="en-US" altLang="zh-CN" sz="2000" dirty="0">
                    <a:solidFill>
                      <a:schemeClr val="bg1"/>
                    </a:solidFill>
                    <a:latin typeface="Arial" panose="020B0604020202020204" pitchFamily="34" charset="0"/>
                    <a:ea typeface="黑体" panose="02010609060101010101" pitchFamily="49" charset="-122"/>
                    <a:cs typeface="Arial" panose="020B0604020202020204" pitchFamily="34" charset="0"/>
                  </a:rPr>
                  <a:t>MSE</a:t>
                </a:r>
                <a:r>
                  <a:rPr lang="zh-CN" altLang="en-US" sz="2000" dirty="0">
                    <a:solidFill>
                      <a:schemeClr val="bg1"/>
                    </a:solidFill>
                    <a:latin typeface="+mj-lt"/>
                    <a:ea typeface="黑体" panose="02010609060101010101" pitchFamily="49" charset="-122"/>
                    <a:cs typeface="Arial" panose="020B0604020202020204" pitchFamily="34" charset="0"/>
                  </a:rPr>
                  <a:t>）准则函数</a:t>
                </a:r>
                <a:endParaRPr lang="en-US" altLang="zh-CN" sz="2000" dirty="0">
                  <a:solidFill>
                    <a:schemeClr val="bg1"/>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endParaRPr lang="en-US" altLang="zh-CN" sz="2000" b="0" i="1" dirty="0">
                  <a:solidFill>
                    <a:schemeClr val="bg2"/>
                  </a:solidFill>
                  <a:latin typeface="+mj-lt"/>
                  <a:ea typeface="微软雅黑" panose="020B0503020204020204" pitchFamily="34" charset="-122"/>
                  <a:cs typeface="Arial" panose="020B0604020202020204" pitchFamily="34" charset="0"/>
                </a:endParaRPr>
              </a:p>
              <a:p>
                <a:pPr>
                  <a:spcBef>
                    <a:spcPts val="600"/>
                  </a:spcBef>
                  <a:spcAft>
                    <a:spcPts val="600"/>
                  </a:spcAft>
                </a:pP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1. </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伪逆法求解</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anose="02010609060101010101" pitchFamily="49" charset="-122"/>
                    <a:cs typeface="Arial" panose="020B0604020202020204" pitchFamily="34" charset="0"/>
                  </a:rPr>
                  <a:t>    令</a:t>
                </a:r>
                <a14:m>
                  <m:oMath xmlns:m="http://schemas.openxmlformats.org/officeDocument/2006/math">
                    <m:r>
                      <a:rPr lang="en-US" altLang="zh-CN" sz="2400" b="0" i="0"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𝑠</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2</m:t>
                    </m:r>
                    <m:sSup>
                      <m:sSup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𝒀</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𝒃</m:t>
                        </m:r>
                      </m:e>
                    </m:d>
                    <m: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0</m:t>
                    </m:r>
                  </m:oMath>
                </a14:m>
                <a:r>
                  <a:rPr lang="zh-CN" altLang="en-US" sz="2400" kern="0" dirty="0">
                    <a:solidFill>
                      <a:schemeClr val="bg2"/>
                    </a:solidFill>
                    <a:latin typeface="+mj-lt"/>
                    <a:ea typeface="黑体" pitchFamily="2" charset="-122"/>
                    <a:cs typeface="Arial" panose="020B0604020202020204" pitchFamily="34" charset="0"/>
                  </a:rPr>
                  <a:t>，可得</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p>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40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d>
                        </m:e>
                        <m: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sup>
                      </m:sSup>
                      <m:sSup>
                        <m:sSup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𝒃</m:t>
                      </m:r>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𝒃</m:t>
                      </m:r>
                    </m:oMath>
                  </m:oMathPara>
                </a14:m>
                <a:endParaRPr lang="en-US" altLang="zh-CN" sz="2400" b="1"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其中</a:t>
                </a:r>
                <a14:m>
                  <m:oMath xmlns:m="http://schemas.openxmlformats.org/officeDocument/2006/math">
                    <m:sSup>
                      <m:sSup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d>
                      </m:e>
                      <m:sup>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−1</m:t>
                        </m:r>
                      </m:sup>
                    </m:sSup>
                    <m:sSup>
                      <m:sSup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oMath>
                </a14:m>
                <a:r>
                  <a:rPr lang="zh-CN" altLang="en-US" sz="2400" kern="0" dirty="0">
                    <a:solidFill>
                      <a:schemeClr val="bg2"/>
                    </a:solidFill>
                    <a:latin typeface="+mj-lt"/>
                    <a:ea typeface="黑体" pitchFamily="2" charset="-122"/>
                    <a:cs typeface="Arial" panose="020B0604020202020204" pitchFamily="34" charset="0"/>
                  </a:rPr>
                  <a:t>是长方矩阵</a:t>
                </a:r>
                <a14:m>
                  <m:oMath xmlns:m="http://schemas.openxmlformats.org/officeDocument/2006/math">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oMath>
                </a14:m>
                <a:r>
                  <a:rPr lang="zh-CN" altLang="en-US" sz="2400" kern="0" dirty="0">
                    <a:solidFill>
                      <a:schemeClr val="bg2"/>
                    </a:solidFill>
                    <a:latin typeface="+mj-lt"/>
                    <a:ea typeface="黑体" pitchFamily="2" charset="-122"/>
                    <a:cs typeface="Arial" panose="020B0604020202020204" pitchFamily="34" charset="0"/>
                  </a:rPr>
                  <a:t>的伪逆</a:t>
                </a:r>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769896"/>
                <a:ext cx="10585176" cy="5539424"/>
              </a:xfrm>
              <a:prstGeom prst="rect">
                <a:avLst/>
              </a:prstGeom>
              <a:blipFill>
                <a:blip r:embed="rId3"/>
                <a:stretch>
                  <a:fillRect l="-1037" t="-1100" r="-576"/>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3FCED80-88C8-420F-8E79-1B6DBCB17EE4}"/>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7435573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28</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769896"/>
                <a:ext cx="10585176" cy="5539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1200"/>
                  </a:spcBef>
                  <a:spcAft>
                    <a:spcPts val="600"/>
                  </a:spcAft>
                </a:pPr>
                <a:r>
                  <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rPr>
                  <a:t>2.</a:t>
                </a:r>
                <a:r>
                  <a:rPr lang="zh-CN" altLang="en-US" sz="2800" dirty="0">
                    <a:solidFill>
                      <a:schemeClr val="bg2"/>
                    </a:solidFill>
                    <a:latin typeface="Arial" panose="020B0604020202020204" pitchFamily="34" charset="0"/>
                    <a:ea typeface="黑体" panose="02010609060101010101" pitchFamily="49" charset="-122"/>
                    <a:cs typeface="Arial" panose="020B0604020202020204" pitchFamily="34" charset="0"/>
                  </a:rPr>
                  <a:t> 梯度下降法迭代求解</a:t>
                </a:r>
                <a:endParaRPr lang="en-US" altLang="zh-CN" sz="280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ea typeface="黑体" panose="02010609060101010101" pitchFamily="49" charset="-122"/>
                    <a:cs typeface="Arial" panose="020B0604020202020204" pitchFamily="34" charset="0"/>
                  </a:rPr>
                  <a:t>    </a:t>
                </a: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a:t>
                </a:r>
                <a:r>
                  <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1</a:t>
                </a: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）任意选择初始的权向量</a:t>
                </a:r>
                <a14:m>
                  <m:oMath xmlns:m="http://schemas.openxmlformats.org/officeDocument/2006/math">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kern="0" dirty="0">
                    <a:solidFill>
                      <a:schemeClr val="bg2"/>
                    </a:solidFill>
                    <a:latin typeface="+mj-lt"/>
                    <a:ea typeface="黑体" pitchFamily="2" charset="-122"/>
                    <a:cs typeface="Arial" panose="020B0604020202020204" pitchFamily="34" charset="0"/>
                  </a:rPr>
                  <a:t>，置</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kern="0" dirty="0">
                    <a:solidFill>
                      <a:schemeClr val="bg2"/>
                    </a:solidFill>
                    <a:latin typeface="+mj-lt"/>
                    <a:ea typeface="黑体" pitchFamily="2" charset="-122"/>
                    <a:cs typeface="Arial" panose="020B0604020202020204" pitchFamily="34" charset="0"/>
                  </a:rPr>
                  <a:t>；</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a:t>
                </a:r>
                <a:r>
                  <a:rPr lang="en-US" altLang="zh-CN" sz="2400" kern="0" dirty="0">
                    <a:solidFill>
                      <a:schemeClr val="bg2"/>
                    </a:solidFill>
                    <a:latin typeface="+mj-lt"/>
                    <a:ea typeface="黑体" pitchFamily="2" charset="-122"/>
                    <a:cs typeface="Arial" panose="020B0604020202020204" pitchFamily="34" charset="0"/>
                  </a:rPr>
                  <a:t>2</a:t>
                </a:r>
                <a:r>
                  <a:rPr lang="zh-CN" altLang="en-US" sz="2400" kern="0" dirty="0">
                    <a:solidFill>
                      <a:schemeClr val="bg2"/>
                    </a:solidFill>
                    <a:latin typeface="+mj-lt"/>
                    <a:ea typeface="黑体" pitchFamily="2" charset="-122"/>
                    <a:cs typeface="Arial" panose="020B0604020202020204" pitchFamily="34" charset="0"/>
                  </a:rPr>
                  <a:t>）按照梯度下降的方式迭代更新权向量</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+1</m:t>
                          </m:r>
                        </m:e>
                      </m:d>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e>
                      </m:d>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𝜌</m:t>
                          </m:r>
                        </m:e>
                        <m: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sub>
                      </m:sSub>
                      <m:sSup>
                        <m:sSup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𝒀</m:t>
                          </m:r>
                        </m:e>
                        <m:sup>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𝒀</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𝒃</m:t>
                          </m:r>
                        </m:e>
                      </m:d>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直到</a:t>
                </a:r>
                <a14:m>
                  <m:oMath xmlns:m="http://schemas.openxmlformats.org/officeDocument/2006/math">
                    <m:r>
                      <m:rPr>
                        <m:sty m:val="p"/>
                      </m:rP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𝐽</m:t>
                        </m:r>
                      </m:e>
                      <m:sub>
                        <m: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𝑠</m:t>
                        </m:r>
                      </m:sub>
                    </m:sSub>
                    <m:d>
                      <m:dPr>
                        <m:ctrlPr>
                          <a:rPr lang="en-US" altLang="zh-CN"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d>
                    <m:r>
                      <a:rPr lang="zh-CN" altLang="en-US"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zh-CN" altLang="en-US" sz="2400"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𝜉</m:t>
                    </m:r>
                  </m:oMath>
                </a14:m>
                <a:r>
                  <a:rPr lang="zh-CN" altLang="en-US" sz="2400" kern="0" dirty="0">
                    <a:solidFill>
                      <a:schemeClr val="bg2"/>
                    </a:solidFill>
                    <a:latin typeface="+mj-lt"/>
                    <a:ea typeface="黑体" pitchFamily="2" charset="-122"/>
                    <a:cs typeface="Arial" panose="020B0604020202020204" pitchFamily="34" charset="0"/>
                  </a:rPr>
                  <a:t>或</a:t>
                </a:r>
                <a14:m>
                  <m:oMath xmlns:m="http://schemas.openxmlformats.org/officeDocument/2006/math">
                    <m:d>
                      <m:dPr>
                        <m:begChr m:val="‖"/>
                        <m:endChr m:val="‖"/>
                        <m:ctrlPr>
                          <a:rPr lang="en-US" altLang="zh-CN" sz="2400" i="1" kern="0" dirty="0" smtClean="0">
                            <a:solidFill>
                              <a:schemeClr val="bg2"/>
                            </a:solidFill>
                            <a:latin typeface="Cambria Math" panose="02040503050406030204" pitchFamily="18" charset="0"/>
                            <a:ea typeface="黑体" pitchFamily="2" charset="-122"/>
                            <a:cs typeface="Arial" panose="020B0604020202020204" pitchFamily="34" charset="0"/>
                          </a:rPr>
                        </m:ctrlPr>
                      </m:dPr>
                      <m:e>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+1</m:t>
                            </m:r>
                          </m:e>
                        </m:d>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e>
                        </m:d>
                      </m:e>
                    </m:d>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zh-CN" altLang="en-US"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𝜉</m:t>
                    </m:r>
                  </m:oMath>
                </a14:m>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a:t>
                </a:r>
                <a14:m>
                  <m:oMath xmlns:m="http://schemas.openxmlformats.org/officeDocument/2006/math">
                    <m:r>
                      <a:rPr lang="zh-CN" altLang="en-US" sz="2400" i="1">
                        <a:solidFill>
                          <a:schemeClr val="bg2"/>
                        </a:solidFill>
                        <a:latin typeface="Cambria Math" panose="02040503050406030204" pitchFamily="18" charset="0"/>
                        <a:ea typeface="微软雅黑" panose="020B0503020204020204" pitchFamily="34" charset="-122"/>
                        <a:cs typeface="Arial" panose="020B0604020202020204" pitchFamily="34" charset="0"/>
                      </a:rPr>
                      <m:t>𝜉</m:t>
                    </m:r>
                  </m:oMath>
                </a14:m>
                <a:r>
                  <a:rPr lang="zh-CN" altLang="en-US" sz="2400" kern="0" dirty="0">
                    <a:solidFill>
                      <a:schemeClr val="bg2"/>
                    </a:solidFill>
                    <a:latin typeface="+mj-lt"/>
                    <a:ea typeface="黑体" pitchFamily="2" charset="-122"/>
                    <a:cs typeface="Arial" panose="020B0604020202020204" pitchFamily="34" charset="0"/>
                  </a:rPr>
                  <a:t>：误差灵敏度）</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ea typeface="黑体" pitchFamily="2" charset="-122"/>
                    <a:cs typeface="Arial" panose="020B0604020202020204" pitchFamily="34" charset="0"/>
                  </a:rPr>
                  <a:t>也可通过单样本修正法调整权向量</a:t>
                </a:r>
                <a:endParaRPr lang="en-US" altLang="zh-CN" sz="2400" kern="0" dirty="0">
                  <a:solidFill>
                    <a:schemeClr val="bg2"/>
                  </a:solidFill>
                  <a:ea typeface="黑体" pitchFamily="2" charset="-122"/>
                  <a:cs typeface="Arial" panose="020B0604020202020204" pitchFamily="34" charset="0"/>
                </a:endParaRPr>
              </a:p>
              <a:p>
                <a:pPr marL="0" indent="0" algn="r">
                  <a:spcBef>
                    <a:spcPts val="1200"/>
                  </a:spcBef>
                  <a:spcAft>
                    <a:spcPts val="600"/>
                  </a:spcAft>
                  <a:buNone/>
                </a:pPr>
                <a14:m>
                  <m:oMathPara xmlns:m="http://schemas.openxmlformats.org/officeDocument/2006/math">
                    <m:oMathParaPr>
                      <m:jc m:val="centerGroup"/>
                    </m:oMathParaPr>
                    <m:oMath xmlns:m="http://schemas.openxmlformats.org/officeDocument/2006/math">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+1</m:t>
                          </m:r>
                        </m:e>
                      </m:d>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d>
                        <m:d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e>
                      </m:d>
                      <m:r>
                        <a:rPr lang="en-US" altLang="zh-CN" sz="2400" b="1"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1" i="1">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𝜌</m:t>
                          </m:r>
                        </m:e>
                        <m:sub>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𝑡</m:t>
                          </m:r>
                        </m:sub>
                      </m:sSub>
                      <m:d>
                        <m:dPr>
                          <m:ctrlP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zh-CN" altLang="en-US" sz="2400" b="1" i="1" smtClean="0">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e>
                      </m:d>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oMath>
                  </m:oMathPara>
                </a14:m>
                <a:endParaRPr lang="en-US" altLang="zh-CN" sz="2400" dirty="0">
                  <a:solidFill>
                    <a:schemeClr val="bg1"/>
                  </a:solidFill>
                  <a:ea typeface="黑体" panose="02010609060101010101" pitchFamily="49" charset="-122"/>
                  <a:cs typeface="Arial" panose="020B0604020202020204" pitchFamily="34" charset="0"/>
                </a:endParaRPr>
              </a:p>
              <a:p>
                <a:pPr marL="0" indent="0" algn="r">
                  <a:spcBef>
                    <a:spcPts val="1200"/>
                  </a:spcBef>
                  <a:spcAft>
                    <a:spcPts val="600"/>
                  </a:spcAft>
                  <a:buNone/>
                </a:pPr>
                <a:r>
                  <a:rPr lang="en-US" altLang="zh-CN" sz="2400" dirty="0">
                    <a:solidFill>
                      <a:schemeClr val="bg1"/>
                    </a:solidFill>
                    <a:ea typeface="黑体" panose="02010609060101010101" pitchFamily="49" charset="-122"/>
                    <a:cs typeface="Arial" panose="020B0604020202020204" pitchFamily="34" charset="0"/>
                  </a:rPr>
                  <a:t>——</a:t>
                </a:r>
                <a:r>
                  <a:rPr lang="en-US" altLang="zh-CN" sz="2400" dirty="0" err="1">
                    <a:solidFill>
                      <a:schemeClr val="bg1"/>
                    </a:solidFill>
                    <a:latin typeface="Arial" panose="020B0604020202020204" pitchFamily="34" charset="0"/>
                    <a:ea typeface="黑体" panose="02010609060101010101" pitchFamily="49" charset="-122"/>
                    <a:cs typeface="Arial" panose="020B0604020202020204" pitchFamily="34" charset="0"/>
                  </a:rPr>
                  <a:t>Widrow</a:t>
                </a:r>
                <a:r>
                  <a:rPr lang="en-US" altLang="zh-CN" sz="2400" dirty="0">
                    <a:solidFill>
                      <a:schemeClr val="bg1"/>
                    </a:solidFill>
                    <a:latin typeface="Arial" panose="020B0604020202020204" pitchFamily="34" charset="0"/>
                    <a:ea typeface="黑体" panose="02010609060101010101" pitchFamily="49" charset="-122"/>
                    <a:cs typeface="Arial" panose="020B0604020202020204" pitchFamily="34" charset="0"/>
                  </a:rPr>
                  <a:t>-Hoff</a:t>
                </a:r>
                <a:r>
                  <a:rPr lang="zh-CN" altLang="en-US" sz="2400" dirty="0">
                    <a:solidFill>
                      <a:schemeClr val="bg1"/>
                    </a:solidFill>
                    <a:ea typeface="黑体" panose="02010609060101010101" pitchFamily="49" charset="-122"/>
                    <a:cs typeface="Arial" panose="020B0604020202020204" pitchFamily="34" charset="0"/>
                  </a:rPr>
                  <a:t>算法</a:t>
                </a:r>
                <a:endParaRPr lang="en-US" altLang="zh-CN" sz="2400" kern="0" dirty="0">
                  <a:solidFill>
                    <a:schemeClr val="bg2"/>
                  </a:solidFill>
                  <a:ea typeface="黑体" pitchFamily="2" charset="-122"/>
                  <a:cs typeface="Arial" panose="020B0604020202020204" pitchFamily="34" charset="0"/>
                </a:endParaRPr>
              </a:p>
              <a:p>
                <a:pPr marL="0" indent="0">
                  <a:spcBef>
                    <a:spcPts val="0"/>
                  </a:spcBef>
                  <a:spcAft>
                    <a:spcPts val="600"/>
                  </a:spcAft>
                  <a:buNone/>
                </a:pPr>
                <a:r>
                  <a:rPr lang="en-US" altLang="zh-CN" sz="2400" kern="0" dirty="0">
                    <a:solidFill>
                      <a:schemeClr val="bg2"/>
                    </a:solidFill>
                    <a:ea typeface="黑体" pitchFamily="2" charset="-122"/>
                    <a:cs typeface="Arial" panose="020B0604020202020204" pitchFamily="34" charset="0"/>
                  </a:rPr>
                  <a:t>      </a:t>
                </a:r>
                <a:r>
                  <a:rPr lang="zh-CN" altLang="en-US" sz="2400" kern="0" dirty="0">
                    <a:solidFill>
                      <a:schemeClr val="bg2"/>
                    </a:solidFill>
                    <a:ea typeface="黑体" pitchFamily="2" charset="-122"/>
                    <a:cs typeface="Arial" panose="020B0604020202020204" pitchFamily="34" charset="0"/>
                  </a:rPr>
                  <a:t>其中，</a:t>
                </a:r>
                <a:r>
                  <a:rPr lang="en-US" altLang="zh-CN" sz="2400" dirty="0">
                    <a:solidFill>
                      <a:schemeClr val="bg2"/>
                    </a:solidFill>
                    <a:ea typeface="黑体" pitchFamily="2" charset="-122"/>
                    <a:cs typeface="Arial" panose="020B0604020202020204" pitchFamily="34" charset="0"/>
                  </a:rPr>
                  <a:t> </a:t>
                </a:r>
                <a14:m>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oMath>
                </a14:m>
                <a:r>
                  <a:rPr lang="zh-CN" altLang="en-US" sz="2400" kern="0" dirty="0">
                    <a:solidFill>
                      <a:schemeClr val="bg2"/>
                    </a:solidFill>
                    <a:ea typeface="黑体" pitchFamily="2" charset="-122"/>
                    <a:cs typeface="Arial" panose="020B0604020202020204" pitchFamily="34" charset="0"/>
                  </a:rPr>
                  <a:t>是使得</a:t>
                </a:r>
                <a14:m>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𝑏</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sub>
                    </m:sSub>
                  </m:oMath>
                </a14:m>
                <a:r>
                  <a:rPr lang="zh-CN" altLang="en-US" sz="2400" kern="0" dirty="0">
                    <a:solidFill>
                      <a:schemeClr val="bg2"/>
                    </a:solidFill>
                    <a:ea typeface="黑体" pitchFamily="2" charset="-122"/>
                    <a:cs typeface="Arial" panose="020B0604020202020204" pitchFamily="34" charset="0"/>
                  </a:rPr>
                  <a:t>的样本</a:t>
                </a:r>
                <a:endParaRPr lang="en-US" altLang="zh-CN" sz="2400" kern="0" dirty="0">
                  <a:solidFill>
                    <a:schemeClr val="bg2"/>
                  </a:solidFill>
                  <a:ea typeface="黑体" pitchFamily="2" charset="-122"/>
                  <a:cs typeface="Arial" panose="020B0604020202020204" pitchFamily="34" charset="0"/>
                </a:endParaRPr>
              </a:p>
              <a:p>
                <a:pPr marL="0" indent="0">
                  <a:spcBef>
                    <a:spcPts val="1200"/>
                  </a:spcBef>
                  <a:spcAft>
                    <a:spcPts val="600"/>
                  </a:spcAft>
                  <a:buNone/>
                </a:pPr>
                <a:endParaRPr lang="en-US" altLang="zh-CN" sz="2400" kern="0" dirty="0">
                  <a:solidFill>
                    <a:schemeClr val="bg2"/>
                  </a:solidFill>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769896"/>
                <a:ext cx="10585176" cy="5539424"/>
              </a:xfrm>
              <a:prstGeom prst="rect">
                <a:avLst/>
              </a:prstGeom>
              <a:blipFill>
                <a:blip r:embed="rId3"/>
                <a:stretch>
                  <a:fillRect l="-1037" t="-1430" r="-864"/>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9219A92-CBB7-4B56-82DA-1A14B09B765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51956731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29</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620688"/>
                <a:ext cx="10585176" cy="5539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14:m>
                  <m:oMath xmlns:m="http://schemas.openxmlformats.org/officeDocument/2006/math">
                    <m:r>
                      <a:rPr lang="en-US" altLang="zh-CN" b="0"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𝑏</m:t>
                    </m:r>
                  </m:oMath>
                </a14:m>
                <a:r>
                  <a:rPr lang="zh-CN" altLang="en-US" dirty="0">
                    <a:solidFill>
                      <a:schemeClr val="bg2"/>
                    </a:solidFill>
                    <a:latin typeface="黑体" panose="02010609060101010101" pitchFamily="49" charset="-122"/>
                    <a:ea typeface="黑体" panose="02010609060101010101" pitchFamily="49" charset="-122"/>
                    <a:cs typeface="Arial" panose="020B0604020202020204" pitchFamily="34" charset="0"/>
                  </a:rPr>
                  <a:t>的选取</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1. </a:t>
                </a:r>
                <a:r>
                  <a:rPr lang="zh-CN" altLang="en-US" sz="2400" kern="0" dirty="0">
                    <a:solidFill>
                      <a:schemeClr val="bg2"/>
                    </a:solidFill>
                    <a:latin typeface="+mj-lt"/>
                    <a:ea typeface="黑体" panose="02010609060101010101" pitchFamily="49" charset="-122"/>
                    <a:cs typeface="Arial" panose="020B0604020202020204" pitchFamily="34" charset="0"/>
                  </a:rPr>
                  <a:t>若 </a:t>
                </a:r>
                <a14:m>
                  <m:oMath xmlns:m="http://schemas.openxmlformats.org/officeDocument/2006/math">
                    <m:sSub>
                      <m:sSubPr>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begChr m:val="{"/>
                        <m:endChr m:val=""/>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eqArr>
                          <m:eqArr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eqArrPr>
                          <m:e>
                            <m:f>
                              <m:f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num>
                              <m:den>
                                <m:sSub>
                                  <m:sSub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den>
                            </m:f>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e>
                            <m:f>
                              <m:f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num>
                              <m:den>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den>
                            </m:f>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eqArr>
                      </m:e>
                    </m:d>
                  </m:oMath>
                </a14:m>
                <a:r>
                  <a:rPr lang="zh-CN" altLang="en-US" sz="2400" kern="0" dirty="0">
                    <a:solidFill>
                      <a:schemeClr val="bg2"/>
                    </a:solidFill>
                    <a:latin typeface="+mj-lt"/>
                    <a:ea typeface="黑体" panose="02010609060101010101" pitchFamily="49" charset="-122"/>
                    <a:cs typeface="Arial" panose="020B0604020202020204" pitchFamily="34" charset="0"/>
                  </a:rPr>
                  <a:t>，则</a:t>
                </a:r>
                <a:r>
                  <a:rPr lang="en-US" altLang="zh-CN" sz="2400" kern="0" dirty="0">
                    <a:solidFill>
                      <a:schemeClr val="bg2"/>
                    </a:solidFill>
                    <a:latin typeface="Arial" panose="020B0604020202020204" pitchFamily="34" charset="0"/>
                    <a:ea typeface="黑体" panose="02010609060101010101" pitchFamily="49" charset="-122"/>
                    <a:cs typeface="Arial" panose="020B0604020202020204" pitchFamily="34" charset="0"/>
                  </a:rPr>
                  <a:t>MSE</a:t>
                </a:r>
                <a:r>
                  <a:rPr lang="zh-CN" altLang="en-US" sz="2400" kern="0" dirty="0">
                    <a:solidFill>
                      <a:schemeClr val="bg2"/>
                    </a:solidFill>
                    <a:ea typeface="黑体" panose="02010609060101010101" pitchFamily="49" charset="-122"/>
                    <a:cs typeface="Arial" panose="020B0604020202020204" pitchFamily="34" charset="0"/>
                  </a:rPr>
                  <a:t>的解等价于</a:t>
                </a:r>
                <a:r>
                  <a:rPr lang="en-US" altLang="zh-CN" sz="2400" kern="0" dirty="0">
                    <a:solidFill>
                      <a:schemeClr val="bg2"/>
                    </a:solidFill>
                    <a:ea typeface="黑体" panose="02010609060101010101" pitchFamily="49" charset="-122"/>
                    <a:cs typeface="Arial" panose="020B0604020202020204" pitchFamily="34" charset="0"/>
                  </a:rPr>
                  <a:t>Fisher</a:t>
                </a:r>
                <a:r>
                  <a:rPr lang="zh-CN" altLang="en-US" sz="2400" kern="0" dirty="0">
                    <a:solidFill>
                      <a:schemeClr val="bg2"/>
                    </a:solidFill>
                    <a:ea typeface="黑体" panose="02010609060101010101" pitchFamily="49" charset="-122"/>
                    <a:cs typeface="Arial" panose="020B0604020202020204" pitchFamily="34" charset="0"/>
                  </a:rPr>
                  <a:t>线性判别，且</a:t>
                </a:r>
                <a14:m>
                  <m:oMath xmlns:m="http://schemas.openxmlformats.org/officeDocument/2006/math">
                    <m:sSubSup>
                      <m:sSubSupPr>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0</m:t>
                        </m:r>
                      </m:sub>
                      <m: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b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𝒎</m:t>
                        </m:r>
                      </m:e>
                      <m: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sSup>
                      <m:sSup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a14:m>
                <a:r>
                  <a:rPr lang="zh-CN" altLang="en-US" sz="2400" kern="0" dirty="0">
                    <a:solidFill>
                      <a:schemeClr val="bg2"/>
                    </a:solidFill>
                    <a:latin typeface="+mj-lt"/>
                    <a:ea typeface="黑体" panose="02010609060101010101" pitchFamily="49" charset="-122"/>
                    <a:cs typeface="Arial" panose="020B0604020202020204" pitchFamily="34" charset="0"/>
                  </a:rPr>
                  <a:t>其中，</a:t>
                </a:r>
                <a:r>
                  <a:rPr lang="en-US" altLang="zh-CN" sz="2400" b="0" kern="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sSub>
                      <m:sSub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oMath>
                </a14:m>
                <a:r>
                  <a:rPr lang="zh-CN" altLang="en-US" sz="2400" kern="0" dirty="0">
                    <a:solidFill>
                      <a:schemeClr val="bg2"/>
                    </a:solidFill>
                    <a:latin typeface="+mj-lt"/>
                    <a:ea typeface="黑体" panose="02010609060101010101" pitchFamily="49" charset="-122"/>
                    <a:cs typeface="Arial" panose="020B0604020202020204" pitchFamily="34" charset="0"/>
                  </a:rPr>
                  <a:t>、</a:t>
                </a:r>
                <a14:m>
                  <m:oMath xmlns:m="http://schemas.openxmlformats.org/officeDocument/2006/math">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oMath>
                </a14:m>
                <a:r>
                  <a:rPr lang="zh-CN" altLang="en-US" sz="2400" kern="0" dirty="0">
                    <a:solidFill>
                      <a:schemeClr val="bg2"/>
                    </a:solidFill>
                    <a:latin typeface="+mj-lt"/>
                    <a:ea typeface="黑体" panose="02010609060101010101" pitchFamily="49" charset="-122"/>
                    <a:cs typeface="Arial" panose="020B0604020202020204" pitchFamily="34" charset="0"/>
                  </a:rPr>
                  <a:t>分别是第一和第二类样本数，</a:t>
                </a:r>
                <a:r>
                  <a:rPr lang="en-US" altLang="zh-CN" sz="2400" kern="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r>
                  <a:rPr lang="zh-CN" altLang="en-US" sz="2400" kern="0" dirty="0">
                    <a:solidFill>
                      <a:schemeClr val="bg2"/>
                    </a:solidFill>
                    <a:latin typeface="+mj-lt"/>
                    <a:ea typeface="黑体" panose="02010609060101010101" pitchFamily="49" charset="-122"/>
                    <a:cs typeface="Arial" panose="020B0604020202020204" pitchFamily="34" charset="0"/>
                  </a:rPr>
                  <a:t>为样本总数，</a:t>
                </a:r>
                <a:r>
                  <a:rPr lang="en-US" altLang="zh-CN" sz="2400" b="1" kern="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𝒎</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𝒎</m:t>
                            </m:r>
                          </m:e>
                          <m:sub>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e>
                          <m:sub>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𝒎</m:t>
                            </m:r>
                          </m:e>
                          <m:sub>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e>
                    </m:d>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 </m:t>
                    </m:r>
                  </m:oMath>
                </a14:m>
                <a:r>
                  <a:rPr lang="zh-CN" altLang="en-US" sz="2400" kern="0" dirty="0">
                    <a:solidFill>
                      <a:schemeClr val="bg2"/>
                    </a:solidFill>
                    <a:latin typeface="+mj-lt"/>
                    <a:ea typeface="黑体" panose="02010609060101010101" pitchFamily="49" charset="-122"/>
                    <a:cs typeface="Arial" panose="020B0604020202020204" pitchFamily="34" charset="0"/>
                  </a:rPr>
                  <a:t>。</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2. </a:t>
                </a:r>
                <a:r>
                  <a:rPr lang="zh-CN" altLang="en-US" sz="2400" kern="0" dirty="0">
                    <a:solidFill>
                      <a:schemeClr val="bg2"/>
                    </a:solidFill>
                    <a:latin typeface="+mj-lt"/>
                    <a:ea typeface="黑体" panose="02010609060101010101" pitchFamily="49" charset="-122"/>
                    <a:cs typeface="Arial" panose="020B0604020202020204" pitchFamily="34" charset="0"/>
                  </a:rPr>
                  <a:t>若 </a:t>
                </a:r>
                <a14:m>
                  <m:oMath xmlns:m="http://schemas.openxmlformats.org/officeDocument/2006/math">
                    <m:sSub>
                      <m:sSubPr>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 (</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oMath>
                </a14:m>
                <a:r>
                  <a:rPr lang="zh-CN" altLang="en-US" sz="2400" kern="0" dirty="0">
                    <a:solidFill>
                      <a:schemeClr val="bg2"/>
                    </a:solidFill>
                    <a:latin typeface="+mj-lt"/>
                    <a:ea typeface="黑体" panose="02010609060101010101" pitchFamily="49" charset="-122"/>
                    <a:cs typeface="Arial" panose="020B0604020202020204" pitchFamily="34" charset="0"/>
                  </a:rPr>
                  <a:t>，则当</a:t>
                </a:r>
                <a14:m>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sz="2400" kern="0" dirty="0">
                    <a:solidFill>
                      <a:schemeClr val="bg2"/>
                    </a:solidFill>
                    <a:latin typeface="+mj-lt"/>
                    <a:ea typeface="黑体" panose="02010609060101010101" pitchFamily="49" charset="-122"/>
                    <a:cs typeface="Arial" panose="020B0604020202020204" pitchFamily="34" charset="0"/>
                  </a:rPr>
                  <a:t>时，</a:t>
                </a:r>
                <a:r>
                  <a:rPr lang="en-US" altLang="zh-CN" sz="2400" kern="0" dirty="0">
                    <a:solidFill>
                      <a:schemeClr val="bg2"/>
                    </a:solidFill>
                    <a:latin typeface="Arial" panose="020B0604020202020204" pitchFamily="34" charset="0"/>
                    <a:ea typeface="黑体" panose="02010609060101010101" pitchFamily="49" charset="-122"/>
                    <a:cs typeface="Arial" panose="020B0604020202020204" pitchFamily="34" charset="0"/>
                  </a:rPr>
                  <a:t>MSE</a:t>
                </a:r>
                <a:r>
                  <a:rPr lang="zh-CN" altLang="en-US" sz="2400" kern="0" dirty="0">
                    <a:solidFill>
                      <a:schemeClr val="bg2"/>
                    </a:solidFill>
                    <a:latin typeface="+mj-lt"/>
                    <a:ea typeface="黑体" panose="02010609060101010101" pitchFamily="49" charset="-122"/>
                    <a:cs typeface="Arial" panose="020B0604020202020204" pitchFamily="34" charset="0"/>
                  </a:rPr>
                  <a:t>的解以最小平方误差逼近贝叶斯判别函数</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𝑔</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0</m:t>
                          </m:r>
                        </m:sub>
                      </m:sSub>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d>
                        <m:dPr>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r>
                            <a:rPr lang="en-US" altLang="zh-CN" sz="2400" b="1"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𝑃</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r>
                            <a:rPr lang="en-US" altLang="zh-CN" sz="2400" b="1"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zh-CN" altLang="en-US"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m:oMathPara>
                </a14:m>
                <a:endParaRPr lang="en-US" altLang="zh-CN" sz="2400" b="1"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anose="02010609060101010101" pitchFamily="49" charset="-122"/>
                    <a:cs typeface="Arial" panose="020B0604020202020204" pitchFamily="34" charset="0"/>
                  </a:rPr>
                  <a:t>即</a:t>
                </a:r>
                <a14:m>
                  <m:oMath xmlns:m="http://schemas.openxmlformats.org/officeDocument/2006/math">
                    <m:sSup>
                      <m:sSupPr>
                        <m:ctrlPr>
                          <a:rPr lang="en-US" altLang="zh-CN" sz="2400" b="1" i="1"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p>
                        <m:r>
                          <a:rPr lang="zh-CN" altLang="en-US" sz="2400" b="1" i="1">
                            <a:solidFill>
                              <a:schemeClr val="bg2"/>
                            </a:solidFill>
                            <a:latin typeface="Cambria Math" panose="02040503050406030204" pitchFamily="18" charset="0"/>
                            <a:ea typeface="微软雅黑" panose="020B0503020204020204" pitchFamily="34" charset="-122"/>
                            <a:cs typeface="Arial" panose="020B0604020202020204" pitchFamily="34" charset="0"/>
                          </a:rPr>
                          <m:t>∗</m:t>
                        </m:r>
                      </m:sup>
                    </m:sSup>
                  </m:oMath>
                </a14:m>
                <a:r>
                  <a:rPr lang="zh-CN" altLang="en-US" sz="2400" kern="0" dirty="0">
                    <a:solidFill>
                      <a:schemeClr val="bg2"/>
                    </a:solidFill>
                    <a:latin typeface="+mj-lt"/>
                    <a:ea typeface="黑体" panose="02010609060101010101" pitchFamily="49" charset="-122"/>
                    <a:cs typeface="Arial" panose="020B0604020202020204" pitchFamily="34" charset="0"/>
                  </a:rPr>
                  <a:t>使得</a:t>
                </a:r>
                <a14:m>
                  <m:oMath xmlns:m="http://schemas.openxmlformats.org/officeDocument/2006/math">
                    <m:sSup>
                      <m:sSupPr>
                        <m:ctrlPr>
                          <a:rPr lang="en-US" altLang="zh-CN" sz="240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zh-CN" altLang="en-US" sz="240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𝜀</m:t>
                        </m:r>
                      </m:e>
                      <m:sup>
                        <m:r>
                          <a:rPr lang="en-US" altLang="zh-CN" sz="2400" b="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p>
                    </m:sSup>
                    <m:r>
                      <a:rPr lang="en-US" altLang="zh-CN" sz="2400" i="1" kern="0" dirty="0">
                        <a:solidFill>
                          <a:schemeClr val="bg2"/>
                        </a:solidFill>
                        <a:latin typeface="Cambria Math" panose="02040503050406030204" pitchFamily="18" charset="0"/>
                        <a:ea typeface="黑体" panose="02010609060101010101" pitchFamily="49" charset="-122"/>
                        <a:cs typeface="Arial" panose="020B0604020202020204" pitchFamily="34" charset="0"/>
                      </a:rPr>
                      <m:t>=</m:t>
                    </m:r>
                    <m:nary>
                      <m:naryPr>
                        <m:limLoc m:val="undOvr"/>
                        <m:subHide m:val="on"/>
                        <m:supHide m:val="on"/>
                        <m:ctrlPr>
                          <a:rPr lang="en-US" altLang="zh-CN" sz="240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sup/>
                      <m:e>
                        <m:sSup>
                          <m:sSupPr>
                            <m:ctrlPr>
                              <a:rPr lang="en-US" altLang="zh-CN" sz="240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begChr m:val="["/>
                                <m:endChr m:val="]"/>
                                <m:ctrlPr>
                                  <a:rPr lang="en-US" altLang="zh-CN" sz="2400" b="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b="1" i="1">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𝑔</m:t>
                                    </m:r>
                                  </m:e>
                                  <m:sub>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0</m:t>
                                    </m:r>
                                  </m:sub>
                                </m:sSub>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e>
                            </m:d>
                          </m:e>
                          <m:sup>
                            <m:r>
                              <a:rPr lang="en-US" altLang="zh-CN" sz="2400" b="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p>
                        </m:sSup>
                        <m:r>
                          <a:rPr lang="en-US" altLang="zh-CN" sz="2400" b="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𝑝</m:t>
                        </m:r>
                        <m:d>
                          <m:dPr>
                            <m:ctrlPr>
                              <a:rPr lang="en-US" altLang="zh-CN" sz="2400" b="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m:rPr>
                            <m:sty m:val="p"/>
                          </m:rPr>
                          <a:rPr lang="en-US" altLang="zh-CN" sz="2400" b="0" i="0"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d</m:t>
                        </m:r>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nary>
                  </m:oMath>
                </a14:m>
                <a:r>
                  <a:rPr lang="zh-CN" altLang="en-US" sz="2400" kern="0" dirty="0">
                    <a:solidFill>
                      <a:schemeClr val="bg2"/>
                    </a:solidFill>
                    <a:latin typeface="+mj-lt"/>
                    <a:ea typeface="黑体" panose="02010609060101010101" pitchFamily="49" charset="-122"/>
                    <a:cs typeface="Arial" panose="020B0604020202020204" pitchFamily="34" charset="0"/>
                  </a:rPr>
                  <a:t>极小。</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b="1" dirty="0">
                  <a:solidFill>
                    <a:schemeClr val="bg2"/>
                  </a:solidFill>
                  <a:latin typeface="+mj-lt"/>
                  <a:ea typeface="黑体" panose="02010609060101010101" pitchFamily="49"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620688"/>
                <a:ext cx="10585176" cy="5539424"/>
              </a:xfrm>
              <a:prstGeom prst="rect">
                <a:avLst/>
              </a:prstGeom>
              <a:blipFill>
                <a:blip r:embed="rId3"/>
                <a:stretch>
                  <a:fillRect l="-922" t="-1760" b="-8361"/>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0F0EBC2D-BB2C-444B-9526-802501FB988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644654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864096"/>
          </a:xfrm>
        </p:spPr>
        <p:txBody>
          <a:bodyPr/>
          <a:lstStyle/>
          <a:p>
            <a:pPr eaLnBrk="1" hangingPunct="1"/>
            <a:r>
              <a:rPr lang="zh-CN" altLang="en-US" dirty="0">
                <a:solidFill>
                  <a:schemeClr val="bg2"/>
                </a:solidFill>
                <a:ea typeface="黑体" pitchFamily="2" charset="-122"/>
              </a:rPr>
              <a:t>本章主要内容</a:t>
            </a:r>
          </a:p>
        </p:txBody>
      </p:sp>
      <p:sp>
        <p:nvSpPr>
          <p:cNvPr id="6149" name="Rectangle 3"/>
          <p:cNvSpPr>
            <a:spLocks noGrp="1" noChangeArrowheads="1"/>
          </p:cNvSpPr>
          <p:nvPr>
            <p:ph type="body" idx="1"/>
          </p:nvPr>
        </p:nvSpPr>
        <p:spPr>
          <a:xfrm>
            <a:off x="908448" y="1340768"/>
            <a:ext cx="10369152" cy="5289646"/>
          </a:xfrm>
        </p:spPr>
        <p:txBody>
          <a:bodyPr/>
          <a:lstStyle/>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5.1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引言</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5.2 </a:t>
            </a:r>
            <a:r>
              <a:rPr lang="zh-CN" altLang="en-US" sz="2400" dirty="0">
                <a:solidFill>
                  <a:schemeClr val="bg2"/>
                </a:solidFill>
                <a:latin typeface="Arial" panose="020B0604020202020204" pitchFamily="34" charset="0"/>
                <a:ea typeface="黑体" pitchFamily="2" charset="-122"/>
                <a:cs typeface="Arial" panose="020B0604020202020204" pitchFamily="34" charset="0"/>
              </a:rPr>
              <a:t>线性回归</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5.3 </a:t>
            </a:r>
            <a:r>
              <a:rPr lang="zh-CN" altLang="en-US" sz="2400" dirty="0">
                <a:solidFill>
                  <a:schemeClr val="bg2"/>
                </a:solidFill>
                <a:latin typeface="Arial" panose="020B0604020202020204" pitchFamily="34" charset="0"/>
                <a:ea typeface="黑体" pitchFamily="2" charset="-122"/>
                <a:cs typeface="Arial" panose="020B0604020202020204" pitchFamily="34" charset="0"/>
              </a:rPr>
              <a:t>线性判别函数的基本概念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5.4 Fisher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线性判别分析</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5.5 </a:t>
            </a:r>
            <a:r>
              <a:rPr lang="zh-CN" altLang="en-US" sz="2400" dirty="0">
                <a:solidFill>
                  <a:schemeClr val="bg2"/>
                </a:solidFill>
                <a:latin typeface="Arial" panose="020B0604020202020204" pitchFamily="34" charset="0"/>
                <a:ea typeface="黑体" pitchFamily="2" charset="-122"/>
                <a:cs typeface="Arial" panose="020B0604020202020204" pitchFamily="34" charset="0"/>
              </a:rPr>
              <a:t>感知器</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5.6 </a:t>
            </a:r>
            <a:r>
              <a:rPr lang="zh-CN" altLang="en-US" sz="2400" dirty="0">
                <a:solidFill>
                  <a:schemeClr val="bg2"/>
                </a:solidFill>
                <a:latin typeface="Arial" panose="020B0604020202020204" pitchFamily="34" charset="0"/>
                <a:ea typeface="黑体" pitchFamily="2" charset="-122"/>
                <a:cs typeface="Arial" panose="020B0604020202020204" pitchFamily="34" charset="0"/>
              </a:rPr>
              <a:t>最小平方误差判别</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5.7 </a:t>
            </a:r>
            <a:r>
              <a:rPr lang="zh-CN" altLang="en-US" sz="2400" dirty="0">
                <a:solidFill>
                  <a:schemeClr val="bg2"/>
                </a:solidFill>
                <a:latin typeface="Arial" panose="020B0604020202020204" pitchFamily="34" charset="0"/>
                <a:ea typeface="黑体" pitchFamily="2" charset="-122"/>
                <a:cs typeface="Arial" panose="020B0604020202020204" pitchFamily="34" charset="0"/>
              </a:rPr>
              <a:t>罗杰斯特回归</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5.8 </a:t>
            </a:r>
            <a:r>
              <a:rPr lang="zh-CN" altLang="en-US" sz="2400" dirty="0">
                <a:solidFill>
                  <a:schemeClr val="bg2"/>
                </a:solidFill>
                <a:latin typeface="Arial" panose="020B0604020202020204" pitchFamily="34" charset="0"/>
                <a:ea typeface="黑体" pitchFamily="2" charset="-122"/>
                <a:cs typeface="Arial" panose="020B0604020202020204" pitchFamily="34" charset="0"/>
              </a:rPr>
              <a:t>最优分类超平面与线性支持向量机</a:t>
            </a: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5.9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多类线性分类器</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5.10 </a:t>
            </a:r>
            <a:r>
              <a:rPr lang="zh-CN" altLang="en-US" sz="2400" dirty="0">
                <a:solidFill>
                  <a:schemeClr val="bg2"/>
                </a:solidFill>
                <a:latin typeface="Arial" panose="020B0604020202020204" pitchFamily="34" charset="0"/>
                <a:ea typeface="黑体" pitchFamily="2" charset="-122"/>
                <a:cs typeface="Arial" panose="020B0604020202020204" pitchFamily="34" charset="0"/>
              </a:rPr>
              <a:t>讨论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986B8202-566B-4A57-8FC7-D6C24D909D0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1950045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1D3F470-229C-4AFD-ADAA-B421AD4BA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338" y="3970878"/>
            <a:ext cx="4221230" cy="2559328"/>
          </a:xfrm>
          <a:prstGeom prst="rect">
            <a:avLst/>
          </a:prstGeom>
        </p:spPr>
      </p:pic>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30</a:t>
            </a:fld>
            <a:endParaRPr lang="en-US" altLang="zh-CN" dirty="0">
              <a:solidFill>
                <a:srgbClr val="000000"/>
              </a:solidFill>
            </a:endParaRPr>
          </a:p>
        </p:txBody>
      </p:sp>
      <p:sp>
        <p:nvSpPr>
          <p:cNvPr id="6148" name="Rectangle 2"/>
          <p:cNvSpPr>
            <a:spLocks noGrp="1" noChangeArrowheads="1"/>
          </p:cNvSpPr>
          <p:nvPr>
            <p:ph type="title"/>
          </p:nvPr>
        </p:nvSpPr>
        <p:spPr>
          <a:xfrm>
            <a:off x="911424" y="332656"/>
            <a:ext cx="10369152" cy="88787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5.7 </a:t>
            </a:r>
            <a:r>
              <a:rPr lang="zh-CN" altLang="en-US" sz="4000" dirty="0">
                <a:solidFill>
                  <a:schemeClr val="bg2"/>
                </a:solidFill>
                <a:latin typeface="Arial" panose="020B0604020202020204" pitchFamily="34" charset="0"/>
                <a:ea typeface="黑体" pitchFamily="2" charset="-122"/>
                <a:cs typeface="Arial" panose="020B0604020202020204" pitchFamily="34" charset="0"/>
              </a:rPr>
              <a:t>罗杰斯特回归（</a:t>
            </a:r>
            <a:r>
              <a:rPr lang="en-US" altLang="zh-CN" sz="4000" dirty="0">
                <a:solidFill>
                  <a:schemeClr val="bg2"/>
                </a:solidFill>
                <a:latin typeface="Arial" panose="020B0604020202020204" pitchFamily="34" charset="0"/>
                <a:ea typeface="黑体" pitchFamily="2" charset="-122"/>
                <a:cs typeface="Arial" panose="020B0604020202020204" pitchFamily="34" charset="0"/>
              </a:rPr>
              <a:t>logistic regression</a:t>
            </a:r>
            <a:r>
              <a:rPr lang="zh-CN" altLang="en-US" sz="4000" dirty="0">
                <a:solidFill>
                  <a:schemeClr val="bg2"/>
                </a:solidFill>
                <a:latin typeface="Arial" panose="020B0604020202020204" pitchFamily="34" charset="0"/>
                <a:ea typeface="黑体" pitchFamily="2" charset="-122"/>
                <a:cs typeface="Arial" panose="020B0604020202020204" pitchFamily="34" charset="0"/>
              </a:rPr>
              <a:t>）</a:t>
            </a: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551384" y="1472790"/>
                <a:ext cx="6408712" cy="49805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线性回归</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𝛽</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0</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𝛽</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sub>
                      </m:sSub>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𝑥</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𝛽</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𝑚</m:t>
                          </m:r>
                        </m:sub>
                      </m:sSub>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𝑥</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𝑚</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zh-CN" altLang="en-US"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𝜀</m:t>
                      </m:r>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罗杰斯特函数（</a:t>
                </a:r>
                <a:r>
                  <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rPr>
                  <a:t>logistic function</a:t>
                </a: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b="1" kern="0" dirty="0">
                    <a:solidFill>
                      <a:schemeClr val="bg2"/>
                    </a:solidFill>
                    <a:latin typeface="+mj-lt"/>
                    <a:ea typeface="黑体" panose="02010609060101010101" pitchFamily="49" charset="-122"/>
                    <a:cs typeface="Arial" panose="020B0604020202020204" pitchFamily="34" charset="0"/>
                  </a:rPr>
                  <a:t>    </a:t>
                </a:r>
                <a:r>
                  <a:rPr lang="zh-CN" altLang="en-US" sz="2400" b="1" kern="0" dirty="0">
                    <a:solidFill>
                      <a:schemeClr val="bg2"/>
                    </a:solidFill>
                    <a:latin typeface="+mj-lt"/>
                    <a:ea typeface="黑体" panose="02010609060101010101" pitchFamily="49" charset="-122"/>
                    <a:cs typeface="Arial" panose="020B0604020202020204" pitchFamily="34" charset="0"/>
                  </a:rPr>
                  <a:t>形式一</a:t>
                </a:r>
                <a:endParaRPr lang="en-US" altLang="zh-CN" sz="2400" b="1" kern="0" dirty="0">
                  <a:solidFill>
                    <a:schemeClr val="bg2"/>
                  </a:solidFill>
                  <a:latin typeface="+mj-lt"/>
                  <a:ea typeface="黑体" panose="02010609060101010101" pitchFamily="49" charset="-122"/>
                  <a:cs typeface="Arial" panose="020B0604020202020204" pitchFamily="34" charset="0"/>
                </a:endParaRPr>
              </a:p>
              <a:p>
                <a:pPr marL="0" indent="0" algn="ctr">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e>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𝑥</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sup>
                          </m:sSup>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sup>
                          </m:sSup>
                        </m:den>
                      </m:f>
                    </m:oMath>
                  </m:oMathPara>
                </a14:m>
                <a:endParaRPr lang="en-US" altLang="zh-CN" sz="2400" dirty="0">
                  <a:solidFill>
                    <a:schemeClr val="bg2"/>
                  </a:solidFill>
                  <a:latin typeface="+mj-lt"/>
                  <a:ea typeface="黑体" pitchFamily="2" charset="-122"/>
                  <a:cs typeface="Arial" panose="020B0604020202020204" pitchFamily="34" charset="0"/>
                </a:endParaRPr>
              </a:p>
              <a:p>
                <a:pPr marL="0" indent="0" algn="r">
                  <a:spcBef>
                    <a:spcPts val="600"/>
                  </a:spcBef>
                  <a:spcAft>
                    <a:spcPts val="600"/>
                  </a:spcAft>
                  <a:buNone/>
                </a:pPr>
                <a:r>
                  <a:rPr lang="zh-CN" altLang="en-US" sz="2400" kern="0" dirty="0">
                    <a:solidFill>
                      <a:schemeClr val="bg2"/>
                    </a:solidFill>
                    <a:latin typeface="+mj-lt"/>
                    <a:ea typeface="黑体" pitchFamily="2" charset="-122"/>
                    <a:cs typeface="Arial" panose="020B0604020202020204" pitchFamily="34" charset="0"/>
                  </a:rPr>
                  <a:t>也被记为</a:t>
                </a:r>
                <a14:m>
                  <m:oMath xmlns:m="http://schemas.openxmlformats.org/officeDocument/2006/math">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𝑥</m:t>
                        </m:r>
                      </m:e>
                    </m:d>
                  </m:oMath>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anose="02010609060101010101" pitchFamily="49" charset="-122"/>
                    <a:cs typeface="Arial" panose="020B0604020202020204" pitchFamily="34" charset="0"/>
                  </a:rPr>
                  <a:t>    </a:t>
                </a:r>
                <a:r>
                  <a:rPr lang="zh-CN" altLang="en-US" sz="2400" b="1" kern="0" dirty="0">
                    <a:solidFill>
                      <a:schemeClr val="bg2"/>
                    </a:solidFill>
                    <a:latin typeface="+mj-lt"/>
                    <a:ea typeface="黑体" panose="02010609060101010101" pitchFamily="49" charset="-122"/>
                    <a:cs typeface="Arial" panose="020B0604020202020204" pitchFamily="34" charset="0"/>
                  </a:rPr>
                  <a:t>形式二</a:t>
                </a:r>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kern="0" dirty="0">
                    <a:solidFill>
                      <a:schemeClr val="bg2"/>
                    </a:solidFill>
                    <a:latin typeface="Arial" panose="020B0604020202020204" pitchFamily="34" charset="0"/>
                    <a:ea typeface="黑体" panose="02010609060101010101" pitchFamily="49" charset="-122"/>
                    <a:cs typeface="Arial" panose="020B0604020202020204" pitchFamily="34" charset="0"/>
                  </a:rPr>
                  <a:t>Sigmoid</a:t>
                </a:r>
                <a:r>
                  <a:rPr lang="zh-CN" altLang="en-US" sz="2400" kern="0" dirty="0">
                    <a:solidFill>
                      <a:schemeClr val="bg2"/>
                    </a:solidFill>
                    <a:latin typeface="+mj-lt"/>
                    <a:ea typeface="黑体" panose="02010609060101010101" pitchFamily="49" charset="-122"/>
                    <a:cs typeface="Arial" panose="020B0604020202020204" pitchFamily="34" charset="0"/>
                  </a:rPr>
                  <a:t>函数）</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zh-CN" altLang="en-US" sz="2400" i="1" kern="0" smtClean="0">
                          <a:solidFill>
                            <a:schemeClr val="bg2"/>
                          </a:solidFill>
                          <a:latin typeface="Cambria Math" panose="02040503050406030204" pitchFamily="18" charset="0"/>
                          <a:ea typeface="黑体" pitchFamily="2" charset="-122"/>
                          <a:cs typeface="Arial" panose="020B0604020202020204" pitchFamily="34" charset="0"/>
                        </a:rPr>
                        <m:t>𝜃</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𝑠</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m:t>
                              </m:r>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𝑠</m:t>
                              </m:r>
                            </m:sup>
                          </m:sSup>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m:t>
                              </m:r>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𝑠</m:t>
                              </m:r>
                            </m:sup>
                          </m:sSup>
                        </m:den>
                      </m:f>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m:t>
                              </m:r>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𝑠</m:t>
                              </m:r>
                            </m:sup>
                          </m:sSup>
                        </m:den>
                      </m:f>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551384" y="1472790"/>
                <a:ext cx="6408712" cy="4980546"/>
              </a:xfrm>
              <a:prstGeom prst="rect">
                <a:avLst/>
              </a:prstGeom>
              <a:blipFill>
                <a:blip r:embed="rId4"/>
                <a:stretch>
                  <a:fillRect l="-1711" t="-1346"/>
                </a:stretch>
              </a:blipFill>
              <a:ln w="9525">
                <a:noFill/>
                <a:miter lim="800000"/>
                <a:headEnd/>
                <a:tailEnd/>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F023D70-7496-4018-B6C5-75B329CA7F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0136" y="1293561"/>
            <a:ext cx="3856975" cy="2604282"/>
          </a:xfrm>
          <a:prstGeom prst="rect">
            <a:avLst/>
          </a:prstGeom>
        </p:spPr>
      </p:pic>
      <p:sp>
        <p:nvSpPr>
          <p:cNvPr id="10" name="矩形 9">
            <a:extLst>
              <a:ext uri="{FF2B5EF4-FFF2-40B4-BE49-F238E27FC236}">
                <a16:creationId xmlns:a16="http://schemas.microsoft.com/office/drawing/2014/main" id="{9D0F61C5-4EE1-4102-8A80-A9D04A76A0D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154412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31</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620688"/>
                <a:ext cx="10585176" cy="5832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1200"/>
                  </a:spcBef>
                  <a:spcAft>
                    <a:spcPts val="600"/>
                  </a:spcAft>
                  <a:buFont typeface="Arial" panose="020B0604020202020204" pitchFamily="34" charset="0"/>
                  <a:buChar char="•"/>
                </a:pP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几率（</a:t>
                </a:r>
                <a:r>
                  <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rPr>
                  <a:t>odds</a:t>
                </a: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1200"/>
                  </a:spcBef>
                  <a:spcAft>
                    <a:spcPts val="600"/>
                  </a:spcAft>
                  <a:buNone/>
                </a:pPr>
                <a14:m>
                  <m:oMathPara xmlns:m="http://schemas.openxmlformats.org/officeDocument/2006/math">
                    <m:oMathParaPr>
                      <m:jc m:val="centerGroup"/>
                    </m:oMathParaPr>
                    <m:oMath xmlns:m="http://schemas.openxmlformats.org/officeDocument/2006/math">
                      <m:f>
                        <m:f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𝑥</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num>
                        <m:den>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𝑥</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den>
                      </m:f>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sup>
                      </m:sSup>
                    </m:oMath>
                  </m:oMathPara>
                </a14:m>
                <a:endParaRPr lang="en-US" altLang="zh-CN" sz="24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spcBef>
                    <a:spcPts val="1200"/>
                  </a:spcBef>
                  <a:spcAft>
                    <a:spcPts val="600"/>
                  </a:spcAft>
                  <a:buFont typeface="Arial" panose="020B0604020202020204" pitchFamily="34" charset="0"/>
                  <a:buChar char="•"/>
                </a:pP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对数几率（</a:t>
                </a:r>
                <a:r>
                  <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rPr>
                  <a:t>log odds</a:t>
                </a: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12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ln</m:t>
                          </m:r>
                        </m:fName>
                        <m:e>
                          <m:d>
                            <m:d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f>
                                <m:f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𝑥</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num>
                                <m:den>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𝑥</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den>
                              </m:f>
                            </m:e>
                          </m:d>
                        </m:e>
                      </m:func>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oMath>
                  </m:oMathPara>
                </a14:m>
                <a:endParaRPr lang="en-US" altLang="zh-CN" sz="24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a:spcBef>
                    <a:spcPts val="1200"/>
                  </a:spcBef>
                  <a:spcAft>
                    <a:spcPts val="600"/>
                  </a:spcAft>
                  <a:buFont typeface="Arial" panose="020B0604020202020204" pitchFamily="34" charset="0"/>
                  <a:buChar char="•"/>
                </a:pP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罗杰斯特回归（</a:t>
                </a:r>
                <a:r>
                  <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rPr>
                  <a:t>logistic regression</a:t>
                </a: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a:t>
                </a:r>
                <a:endPar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1200"/>
                  </a:spcBef>
                  <a:spcAft>
                    <a:spcPts val="600"/>
                  </a:spcAft>
                  <a:buNone/>
                </a:pPr>
                <a14:m>
                  <m:oMathPara xmlns:m="http://schemas.openxmlformats.org/officeDocument/2006/math">
                    <m:oMathParaPr>
                      <m:jc m:val="centerGroup"/>
                    </m:oMathParaPr>
                    <m:oMath xmlns:m="http://schemas.openxmlformats.org/officeDocument/2006/math">
                      <m:r>
                        <m:rPr>
                          <m:sty m:val="p"/>
                        </m:rPr>
                        <a:rPr lang="en-US" altLang="zh-CN" sz="2400" b="0" i="0"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logit</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uncPr>
                        <m:fName>
                          <m:r>
                            <m:rPr>
                              <m:sty m:val="p"/>
                            </m:rPr>
                            <a:rPr lang="en-US" altLang="zh-CN" sz="2400" kern="0">
                              <a:solidFill>
                                <a:schemeClr val="bg2"/>
                              </a:solidFill>
                              <a:latin typeface="Cambria Math" panose="02040503050406030204" pitchFamily="18" charset="0"/>
                              <a:ea typeface="微软雅黑" panose="020B0503020204020204" pitchFamily="34" charset="-122"/>
                              <a:cs typeface="Arial" panose="020B0604020202020204" pitchFamily="34" charset="0"/>
                            </a:rPr>
                            <m:t>ln</m:t>
                          </m:r>
                        </m:fName>
                        <m:e>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f>
                                <m:f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fPr>
                                <m:num>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num>
                                <m:den>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den>
                              </m:f>
                            </m:e>
                          </m:d>
                        </m:e>
                      </m:func>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sub>
                      </m:sSub>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d>
                        <m:d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f>
                        <m:f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sub>
                              </m:sSub>
                            </m:sup>
                          </m:sSup>
                        </m:num>
                        <m:den>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sub>
                              </m:sSub>
                            </m:sup>
                          </m:sSup>
                        </m:den>
                      </m:f>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620688"/>
                <a:ext cx="10585176" cy="5832648"/>
              </a:xfrm>
              <a:prstGeom prst="rect">
                <a:avLst/>
              </a:prstGeom>
              <a:blipFill>
                <a:blip r:embed="rId3"/>
                <a:stretch>
                  <a:fillRect l="-1037" t="-1463"/>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74061E0-1F26-4B6D-9CE5-8CF96D2D6FFC}"/>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705260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32</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620688"/>
                <a:ext cx="10585176" cy="5832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1200"/>
                  </a:spcBef>
                  <a:spcAft>
                    <a:spcPts val="12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决策规则</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zh-CN" altLang="en-US" sz="2400" i="1" kern="0" dirty="0">
                          <a:solidFill>
                            <a:schemeClr val="bg2"/>
                          </a:solidFill>
                          <a:latin typeface="Cambria Math" panose="02040503050406030204" pitchFamily="18" charset="0"/>
                          <a:ea typeface="黑体" panose="02010609060101010101" pitchFamily="49" charset="-122"/>
                          <a:cs typeface="Arial" panose="020B0604020202020204" pitchFamily="34" charset="0"/>
                        </a:rPr>
                        <m:t>若</m:t>
                      </m:r>
                      <m:r>
                        <a:rPr lang="en-US" altLang="zh-CN" sz="2400" b="0" i="1" kern="0"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m:rPr>
                          <m:sty m:val="p"/>
                        </m:rPr>
                        <a:rPr lang="en-US" altLang="zh-CN" sz="2400" kern="0">
                          <a:solidFill>
                            <a:schemeClr val="bg2"/>
                          </a:solidFill>
                          <a:latin typeface="Cambria Math" panose="02040503050406030204" pitchFamily="18" charset="0"/>
                          <a:ea typeface="黑体" panose="02010609060101010101" pitchFamily="49" charset="-122"/>
                          <a:cs typeface="Arial" panose="020B0604020202020204" pitchFamily="34" charset="0"/>
                        </a:rPr>
                        <m:t>logit</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m>
                        <m:mPr>
                          <m:mcs>
                            <m:mc>
                              <m:mcPr>
                                <m:count m:val="1"/>
                                <m:mcJc m:val="center"/>
                              </m:mcPr>
                            </m:mc>
                          </m:mcs>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mPr>
                        <m:mr>
                          <m:e>
                            <m:r>
                              <m:rPr>
                                <m:brk m:alnAt="7"/>
                              </m:r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&gt;</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0</m:t>
                            </m:r>
                          </m:e>
                        </m:mr>
                        <m:m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&lt;0</m:t>
                            </m:r>
                          </m:e>
                        </m:mr>
                      </m:m>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zh-CN" altLang="en-US"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则</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m>
                        <m:mPr>
                          <m:mcs>
                            <m:mc>
                              <m:mcPr>
                                <m:count m:val="1"/>
                                <m:mcJc m:val="center"/>
                              </m:mcPr>
                            </m:mc>
                          </m:mcs>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mPr>
                        <m:mr>
                          <m:e>
                            <m:r>
                              <m:rPr>
                                <m:brk m:alnAt="7"/>
                              </m:rP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r>
                              <m:rPr>
                                <m:brk m:alnAt="7"/>
                              </m:rPr>
                              <a:rPr lang="zh-CN" altLang="en-US"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𝜖</m:t>
                            </m:r>
                            <m:sSub>
                              <m:sSub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mr>
                        <m:mr>
                          <m:e>
                            <m:r>
                              <m:rPr>
                                <m:brk m:alnAt="7"/>
                              </m:rP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𝜖</m:t>
                            </m:r>
                            <m:sSub>
                              <m:sSub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e>
                        </m:mr>
                      </m:m>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12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学习算法：</a:t>
                </a:r>
                <a:r>
                  <a:rPr lang="zh-CN" altLang="en-US" sz="2800" kern="0" dirty="0">
                    <a:solidFill>
                      <a:schemeClr val="bg2"/>
                    </a:solidFill>
                    <a:latin typeface="+mj-lt"/>
                    <a:ea typeface="黑体" panose="02010609060101010101" pitchFamily="49" charset="-122"/>
                    <a:cs typeface="Arial" panose="020B0604020202020204" pitchFamily="34" charset="0"/>
                  </a:rPr>
                  <a:t>最大似然法</a:t>
                </a:r>
                <a:endParaRPr lang="en-US" altLang="zh-CN" sz="28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设共有</a:t>
                </a:r>
                <a14:m>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oMath>
                </a14:m>
                <a:r>
                  <a:rPr lang="zh-CN" altLang="en-US" sz="2400" kern="0" dirty="0">
                    <a:solidFill>
                      <a:schemeClr val="bg2"/>
                    </a:solidFill>
                    <a:latin typeface="+mj-lt"/>
                    <a:ea typeface="黑体" panose="02010609060101010101" pitchFamily="49" charset="-122"/>
                    <a:cs typeface="Arial" panose="020B0604020202020204" pitchFamily="34" charset="0"/>
                  </a:rPr>
                  <a:t>个独立的训练样本</a:t>
                </a:r>
                <a14:m>
                  <m:oMath xmlns:m="http://schemas.openxmlformats.org/officeDocument/2006/math">
                    <m:d>
                      <m:dPr>
                        <m:begChr m:val="{"/>
                        <m:endChr m:val="}"/>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sub>
                            </m:sSub>
                          </m:e>
                        </m:d>
                      </m:e>
                    </m:d>
                  </m:oMath>
                </a14:m>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𝜖</m:t>
                    </m:r>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𝑅</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p>
                  </m:oMath>
                </a14:m>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𝑗</m:t>
                        </m:r>
                      </m:sub>
                    </m:sSub>
                    <m:r>
                      <a:rPr lang="zh-CN" altLang="en-US" sz="2400" i="1">
                        <a:solidFill>
                          <a:schemeClr val="bg2"/>
                        </a:solidFill>
                        <a:latin typeface="Cambria Math" panose="02040503050406030204" pitchFamily="18" charset="0"/>
                        <a:ea typeface="黑体" pitchFamily="2" charset="-122"/>
                        <a:cs typeface="Arial" panose="020B0604020202020204" pitchFamily="34" charset="0"/>
                      </a:rPr>
                      <m:t>𝜖</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−1,1</m:t>
                        </m:r>
                      </m:e>
                    </m:d>
                  </m:oMath>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假设样本类别从某未知概率</a:t>
                </a:r>
                <a14:m>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oMath>
                </a14:m>
                <a:r>
                  <a:rPr lang="zh-CN" altLang="en-US" sz="2400" kern="0" dirty="0">
                    <a:solidFill>
                      <a:schemeClr val="bg2"/>
                    </a:solidFill>
                    <a:latin typeface="+mj-lt"/>
                    <a:ea typeface="黑体" panose="02010609060101010101" pitchFamily="49" charset="-122"/>
                    <a:cs typeface="Arial" panose="020B0604020202020204" pitchFamily="34" charset="0"/>
                  </a:rPr>
                  <a:t>中产生，以概率</a:t>
                </a:r>
                <a14:m>
                  <m:oMath xmlns:m="http://schemas.openxmlformats.org/officeDocument/2006/math">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oMath>
                </a14:m>
                <a:r>
                  <a:rPr lang="zh-CN" altLang="en-US" sz="2400" kern="0" dirty="0">
                    <a:solidFill>
                      <a:schemeClr val="bg2"/>
                    </a:solidFill>
                    <a:latin typeface="+mj-lt"/>
                    <a:ea typeface="黑体" panose="02010609060101010101" pitchFamily="49" charset="-122"/>
                    <a:cs typeface="Arial" panose="020B0604020202020204" pitchFamily="34" charset="0"/>
                  </a:rPr>
                  <a:t>属于所关心类别，即</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d>
                        <m:dPr>
                          <m:begChr m:val="{"/>
                          <m:endChr m:val=""/>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eqArr>
                            <m:eqArr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eqArr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zh-CN" altLang="en-US"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e>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𝑦</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e>
                          </m:eqArr>
                        </m:e>
                      </m:d>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用罗杰斯特函数</a:t>
                </a:r>
                <a14:m>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h</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zh-CN" altLang="en-US"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𝜃</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p>
                          <m:sSup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zh-CN" altLang="en-US"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𝝎</m:t>
                            </m:r>
                          </m:e>
                          <m: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oMath>
                </a14:m>
                <a:r>
                  <a:rPr lang="zh-CN" altLang="en-US" sz="2400" kern="0" dirty="0">
                    <a:solidFill>
                      <a:schemeClr val="bg2"/>
                    </a:solidFill>
                    <a:latin typeface="+mj-lt"/>
                    <a:ea typeface="黑体" panose="02010609060101010101" pitchFamily="49" charset="-122"/>
                    <a:cs typeface="Arial" panose="020B0604020202020204" pitchFamily="34" charset="0"/>
                  </a:rPr>
                  <a:t>估计</a:t>
                </a:r>
                <a14:m>
                  <m:oMath xmlns:m="http://schemas.openxmlformats.org/officeDocument/2006/math">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oMath>
                </a14:m>
                <a:r>
                  <a:rPr lang="zh-CN" altLang="en-US" sz="2400" kern="0" dirty="0">
                    <a:solidFill>
                      <a:schemeClr val="bg2"/>
                    </a:solidFill>
                    <a:latin typeface="+mj-lt"/>
                    <a:ea typeface="黑体" panose="02010609060101010101" pitchFamily="49" charset="-122"/>
                    <a:cs typeface="Arial" panose="020B0604020202020204" pitchFamily="34" charset="0"/>
                  </a:rPr>
                  <a:t>，其中</a:t>
                </a:r>
                <a14:m>
                  <m:oMath xmlns:m="http://schemas.openxmlformats.org/officeDocument/2006/math">
                    <m:r>
                      <a:rPr lang="zh-CN" altLang="en-US"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𝝎</m:t>
                    </m:r>
                  </m:oMath>
                </a14:m>
                <a:r>
                  <a:rPr lang="zh-CN" altLang="en-US" sz="2400" kern="0" dirty="0">
                    <a:solidFill>
                      <a:schemeClr val="bg2"/>
                    </a:solidFill>
                    <a:latin typeface="+mj-lt"/>
                    <a:ea typeface="黑体" panose="02010609060101010101" pitchFamily="49" charset="-122"/>
                    <a:cs typeface="Arial" panose="020B0604020202020204" pitchFamily="34" charset="0"/>
                  </a:rPr>
                  <a:t>为罗杰斯特函数中待求参数组成的向量</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12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12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12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620688"/>
                <a:ext cx="10585176" cy="5832648"/>
              </a:xfrm>
              <a:prstGeom prst="rect">
                <a:avLst/>
              </a:prstGeom>
              <a:blipFill>
                <a:blip r:embed="rId3"/>
                <a:stretch>
                  <a:fillRect l="-1037" t="-1149"/>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C5C7EF6-D792-4E93-B1AD-A8AD96E29A7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0472825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33</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836712"/>
                <a:ext cx="10585176"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spcBef>
                    <a:spcPts val="1200"/>
                  </a:spcBef>
                  <a:spcAft>
                    <a:spcPts val="12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模型</a:t>
                </a:r>
                <a14:m>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h</m:t>
                    </m:r>
                  </m:oMath>
                </a14:m>
                <a:r>
                  <a:rPr lang="zh-CN" altLang="en-US" sz="2400" kern="0" dirty="0">
                    <a:solidFill>
                      <a:schemeClr val="bg2"/>
                    </a:solidFill>
                    <a:latin typeface="+mj-lt"/>
                    <a:ea typeface="黑体" panose="02010609060101010101" pitchFamily="49" charset="-122"/>
                    <a:cs typeface="Arial" panose="020B0604020202020204" pitchFamily="34" charset="0"/>
                  </a:rPr>
                  <a:t>在样本</a:t>
                </a:r>
                <a14:m>
                  <m:oMath xmlns:m="http://schemas.openxmlformats.org/officeDocument/2006/math">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oMath>
                </a14:m>
                <a:r>
                  <a:rPr lang="zh-CN" altLang="en-US" sz="2400" kern="0" dirty="0">
                    <a:solidFill>
                      <a:schemeClr val="bg2"/>
                    </a:solidFill>
                    <a:latin typeface="+mj-lt"/>
                    <a:ea typeface="黑体" panose="02010609060101010101" pitchFamily="49" charset="-122"/>
                    <a:cs typeface="Arial" panose="020B0604020202020204" pitchFamily="34" charset="0"/>
                  </a:rPr>
                  <a:t>上的似然函数：</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𝑃</m:t>
                      </m:r>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d>
                        <m:dPr>
                          <m:begChr m:val="{"/>
                          <m:endChr m:val=""/>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eqArr>
                            <m:eqArr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eqArr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h</m:t>
                              </m:r>
                              <m:d>
                                <m:d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e>
                              </m:d>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          </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e>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h</m:t>
                              </m:r>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e>
                              </m:d>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  </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e>
                          </m:eqArr>
                        </m:e>
                      </m:d>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r>
                  <a:rPr lang="zh-CN" altLang="en-US" sz="2400" kern="0" dirty="0">
                    <a:solidFill>
                      <a:schemeClr val="bg2"/>
                    </a:solidFill>
                    <a:latin typeface="+mj-lt"/>
                    <a:ea typeface="黑体" panose="02010609060101010101" pitchFamily="49" charset="-122"/>
                    <a:cs typeface="Arial" panose="020B0604020202020204" pitchFamily="34" charset="0"/>
                  </a:rPr>
                  <a:t>    或</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𝑙</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h</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 | </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𝑗</m:t>
                                  </m:r>
                                </m:sub>
                              </m:sSub>
                            </m:e>
                          </m:d>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h</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zh-CN" altLang="en-US"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𝜃</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e>
                      </m:d>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对于所有样本，模型的似然函数是</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𝐿</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nary>
                        <m:naryPr>
                          <m:chr m:val="∏"/>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𝑃</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e>
                      </m:nary>
                      <m:nary>
                        <m:naryPr>
                          <m:chr m:val="∏"/>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𝜃</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e>
                          </m:d>
                        </m:e>
                      </m:nary>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12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12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12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836712"/>
                <a:ext cx="10585176" cy="5256584"/>
              </a:xfrm>
              <a:prstGeom prst="rect">
                <a:avLst/>
              </a:prstGeom>
              <a:blipFill>
                <a:blip r:embed="rId3"/>
                <a:stretch>
                  <a:fillRect t="-927"/>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153220B-9F3A-42B9-851F-C79F90F317A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0536294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34</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3412" y="548680"/>
                <a:ext cx="10585176" cy="5616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梯度下降法最优化目标函数</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p>
              <a:p>
                <a:pPr marL="0" indent="0">
                  <a:spcBef>
                    <a:spcPts val="600"/>
                  </a:spcBef>
                  <a:spcAft>
                    <a:spcPts val="600"/>
                  </a:spcAft>
                  <a:buNone/>
                </a:pPr>
                <a:r>
                  <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   </a:t>
                </a: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优化问题：</a:t>
                </a:r>
                <a:endPar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min</m:t>
                          </m:r>
                        </m:fName>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𝐸</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d>
                        </m:e>
                      </m:func>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func>
                        <m:func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ln</m:t>
                          </m:r>
                        </m:fName>
                        <m:e>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𝐿</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d>
                            </m:e>
                          </m:d>
                        </m:e>
                      </m:func>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func>
                        <m:func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sz="2400" kern="0">
                              <a:solidFill>
                                <a:schemeClr val="bg2"/>
                              </a:solidFill>
                              <a:latin typeface="Cambria Math" panose="02040503050406030204" pitchFamily="18" charset="0"/>
                              <a:ea typeface="黑体" panose="02010609060101010101" pitchFamily="49" charset="-122"/>
                              <a:cs typeface="Arial" panose="020B0604020202020204" pitchFamily="34" charset="0"/>
                            </a:rPr>
                            <m:t>ln</m:t>
                          </m:r>
                        </m:fName>
                        <m:e>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nary>
                                <m:naryPr>
                                  <m:chr m:val="∏"/>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𝜃</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e>
                                  </m:d>
                                </m:e>
                              </m:nary>
                            </m:e>
                          </m:d>
                        </m:e>
                      </m:func>
                    </m:oMath>
                  </m:oMathPara>
                </a14:m>
                <a:endParaRPr lang="en-US" altLang="zh-CN" sz="2400" i="1"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nary>
                        <m:naryPr>
                          <m:chr m:val="∑"/>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func>
                            <m:func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ln</m:t>
                              </m:r>
                            </m:fName>
                            <m:e>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f>
                                    <m:f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𝜃</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e>
                                      </m:d>
                                    </m:den>
                                  </m:f>
                                </m:e>
                              </m:d>
                            </m:e>
                          </m:func>
                        </m:e>
                      </m:nary>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nary>
                        <m:naryPr>
                          <m:chr m:val="∑"/>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func>
                            <m:func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sz="2400" kern="0">
                                  <a:solidFill>
                                    <a:schemeClr val="bg2"/>
                                  </a:solidFill>
                                  <a:latin typeface="Cambria Math" panose="02040503050406030204" pitchFamily="18" charset="0"/>
                                  <a:ea typeface="黑体" panose="02010609060101010101" pitchFamily="49" charset="-122"/>
                                  <a:cs typeface="Arial" panose="020B0604020202020204" pitchFamily="34" charset="0"/>
                                </a:rPr>
                                <m:t>ln</m:t>
                              </m:r>
                            </m:fName>
                            <m:e>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𝑒</m:t>
                                      </m:r>
                                    </m:e>
                                    <m:sup>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up>
                                  </m:sSup>
                                </m:e>
                              </m:d>
                            </m:e>
                          </m:func>
                        </m:e>
                      </m:nary>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3412" y="548680"/>
                <a:ext cx="10585176" cy="5616624"/>
              </a:xfrm>
              <a:prstGeom prst="rect">
                <a:avLst/>
              </a:prstGeom>
              <a:blipFill>
                <a:blip r:embed="rId3"/>
                <a:stretch>
                  <a:fillRect l="-1037" t="-1086"/>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5F026EA-B544-4683-A818-0A7DEDBB3CE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495196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41394" y="620688"/>
                <a:ext cx="10909212" cy="562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pPr>
                <a:r>
                  <a:rPr lang="zh-CN" altLang="en-US" sz="2800" kern="0" dirty="0">
                    <a:solidFill>
                      <a:schemeClr val="bg2"/>
                    </a:solidFill>
                    <a:latin typeface="+mj-lt"/>
                    <a:ea typeface="黑体" panose="02010609060101010101" pitchFamily="49" charset="-122"/>
                    <a:cs typeface="Arial" panose="020B0604020202020204" pitchFamily="34" charset="0"/>
                  </a:rPr>
                  <a:t>算法步骤：</a:t>
                </a:r>
                <a:endParaRPr lang="en-US" altLang="zh-CN" sz="28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b="1"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kern="0" dirty="0">
                    <a:solidFill>
                      <a:schemeClr val="bg2"/>
                    </a:solidFill>
                    <a:latin typeface="+mj-lt"/>
                    <a:ea typeface="黑体" panose="02010609060101010101" pitchFamily="49" charset="-122"/>
                    <a:cs typeface="Arial" panose="020B0604020202020204" pitchFamily="34" charset="0"/>
                  </a:rPr>
                  <a:t>1</a:t>
                </a:r>
                <a:r>
                  <a:rPr lang="zh-CN" altLang="en-US" sz="2400" kern="0" dirty="0">
                    <a:solidFill>
                      <a:schemeClr val="bg2"/>
                    </a:solidFill>
                    <a:latin typeface="+mj-lt"/>
                    <a:ea typeface="黑体" panose="02010609060101010101" pitchFamily="49" charset="-122"/>
                    <a:cs typeface="Arial" panose="020B0604020202020204" pitchFamily="34" charset="0"/>
                  </a:rPr>
                  <a:t>）记时刻为</a:t>
                </a:r>
                <a14:m>
                  <m:oMath xmlns:m="http://schemas.openxmlformats.org/officeDocument/2006/math">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=0</m:t>
                    </m:r>
                  </m:oMath>
                </a14:m>
                <a:r>
                  <a:rPr lang="zh-CN" altLang="en-US" sz="2400" kern="0" dirty="0">
                    <a:solidFill>
                      <a:schemeClr val="bg2"/>
                    </a:solidFill>
                    <a:latin typeface="+mj-lt"/>
                    <a:ea typeface="黑体" panose="02010609060101010101" pitchFamily="49" charset="-122"/>
                    <a:cs typeface="Arial" panose="020B0604020202020204" pitchFamily="34" charset="0"/>
                  </a:rPr>
                  <a:t>，初始化参数</a:t>
                </a:r>
                <a14:m>
                  <m:oMath xmlns:m="http://schemas.openxmlformats.org/officeDocument/2006/math">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𝒘</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(0)</m:t>
                    </m:r>
                  </m:oMath>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kern="0" dirty="0">
                    <a:solidFill>
                      <a:schemeClr val="bg2"/>
                    </a:solidFill>
                    <a:latin typeface="+mj-lt"/>
                    <a:ea typeface="黑体" panose="02010609060101010101" pitchFamily="49" charset="-122"/>
                    <a:cs typeface="Arial" panose="020B0604020202020204" pitchFamily="34" charset="0"/>
                  </a:rPr>
                  <a:t>2</a:t>
                </a:r>
                <a:r>
                  <a:rPr lang="zh-CN" altLang="en-US" sz="2400" kern="0" dirty="0">
                    <a:solidFill>
                      <a:schemeClr val="bg2"/>
                    </a:solidFill>
                    <a:latin typeface="+mj-lt"/>
                    <a:ea typeface="黑体" panose="02010609060101010101" pitchFamily="49" charset="-122"/>
                    <a:cs typeface="Arial" panose="020B0604020202020204" pitchFamily="34" charset="0"/>
                  </a:rPr>
                  <a:t>）计算目标函数的负梯度方向</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den>
                      </m:f>
                      <m:nary>
                        <m:naryPr>
                          <m:chr m:val="∑"/>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f>
                            <m:f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num>
                            <m:den>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Sup>
                                <m:sSup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𝑒</m:t>
                                  </m:r>
                                </m:e>
                                <m:sup>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sup>
                              </m:sSup>
                            </m:den>
                          </m:f>
                        </m:e>
                      </m:nary>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按步长（学习率）</a:t>
                </a:r>
                <a14:m>
                  <m:oMath xmlns:m="http://schemas.openxmlformats.org/officeDocument/2006/math">
                    <m:r>
                      <a:rPr lang="zh-CN" altLang="en-US"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𝜂</m:t>
                    </m:r>
                  </m:oMath>
                </a14:m>
                <a:r>
                  <a:rPr lang="zh-CN" altLang="en-US" sz="2400" kern="0" dirty="0">
                    <a:solidFill>
                      <a:schemeClr val="bg2"/>
                    </a:solidFill>
                    <a:latin typeface="+mj-lt"/>
                    <a:ea typeface="黑体" panose="02010609060101010101" pitchFamily="49" charset="-122"/>
                    <a:cs typeface="Arial" panose="020B0604020202020204" pitchFamily="34" charset="0"/>
                  </a:rPr>
                  <a:t>更新下一时刻参数</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d>
                        <m:dPr>
                          <m:ctrlP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kern="0">
                          <a:solidFill>
                            <a:schemeClr val="bg2"/>
                          </a:solidFill>
                          <a:latin typeface="Cambria Math" panose="02040503050406030204" pitchFamily="18" charset="0"/>
                          <a:ea typeface="黑体" panose="02010609060101010101" pitchFamily="49" charset="-122"/>
                          <a:cs typeface="Arial" panose="020B0604020202020204" pitchFamily="34" charset="0"/>
                        </a:rPr>
                        <m:t>𝒘</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𝑘</m:t>
                          </m:r>
                        </m:e>
                      </m:d>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zh-CN" altLang="en-US"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𝜂</m:t>
                      </m:r>
                      <m:r>
                        <m:rPr>
                          <m:sty m:val="p"/>
                        </m:rP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检查是否达到终止条件，如未达到，令</a:t>
                </a:r>
                <a14:m>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𝑘</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oMath>
                </a14:m>
                <a:r>
                  <a:rPr lang="zh-CN" altLang="en-US" sz="2400" kern="0" dirty="0">
                    <a:solidFill>
                      <a:schemeClr val="bg2"/>
                    </a:solidFill>
                    <a:latin typeface="+mj-lt"/>
                    <a:ea typeface="黑体" panose="02010609060101010101" pitchFamily="49" charset="-122"/>
                    <a:cs typeface="Arial" panose="020B0604020202020204" pitchFamily="34" charset="0"/>
                  </a:rPr>
                  <a:t>，重新进行（</a:t>
                </a:r>
                <a:r>
                  <a:rPr lang="en-US" altLang="zh-CN" sz="2400" kern="0" dirty="0">
                    <a:solidFill>
                      <a:schemeClr val="bg2"/>
                    </a:solidFill>
                    <a:latin typeface="+mj-lt"/>
                    <a:ea typeface="黑体" panose="02010609060101010101" pitchFamily="49" charset="-122"/>
                    <a:cs typeface="Arial" panose="020B0604020202020204" pitchFamily="34" charset="0"/>
                  </a:rPr>
                  <a:t>2</a:t>
                </a:r>
                <a:r>
                  <a:rPr lang="zh-CN" altLang="en-US" sz="2400" kern="0" dirty="0">
                    <a:solidFill>
                      <a:schemeClr val="bg2"/>
                    </a:solidFill>
                    <a:latin typeface="+mj-lt"/>
                    <a:ea typeface="黑体" panose="02010609060101010101" pitchFamily="49" charset="-122"/>
                    <a:cs typeface="Arial" panose="020B0604020202020204" pitchFamily="34" charset="0"/>
                  </a:rPr>
                  <a:t>）</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kern="0" dirty="0">
                    <a:solidFill>
                      <a:schemeClr val="bg2"/>
                    </a:solidFill>
                    <a:latin typeface="+mj-lt"/>
                    <a:ea typeface="黑体" panose="02010609060101010101" pitchFamily="49" charset="-122"/>
                    <a:cs typeface="Arial" panose="020B0604020202020204" pitchFamily="34" charset="0"/>
                  </a:rPr>
                  <a:t>3</a:t>
                </a:r>
                <a:r>
                  <a:rPr lang="zh-CN" altLang="en-US" sz="2400" kern="0" dirty="0">
                    <a:solidFill>
                      <a:schemeClr val="bg2"/>
                    </a:solidFill>
                    <a:latin typeface="+mj-lt"/>
                    <a:ea typeface="黑体" panose="02010609060101010101" pitchFamily="49" charset="-122"/>
                    <a:cs typeface="Arial" panose="020B0604020202020204" pitchFamily="34" charset="0"/>
                  </a:rPr>
                  <a:t>）算法停止，输出得到的参数</a:t>
                </a:r>
                <a14:m>
                  <m:oMath xmlns:m="http://schemas.openxmlformats.org/officeDocument/2006/math">
                    <m:r>
                      <a:rPr lang="en-US" altLang="zh-CN" sz="2400" b="1"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oMath>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终止条件可以是似然函数的梯度小于某个预设值，训练过程不再有显著更新，或迭代达到预设的上限等</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41394" y="620688"/>
                <a:ext cx="10909212" cy="5627712"/>
              </a:xfrm>
              <a:prstGeom prst="rect">
                <a:avLst/>
              </a:prstGeom>
              <a:blipFill>
                <a:blip r:embed="rId3"/>
                <a:stretch>
                  <a:fillRect l="-1006" t="-1517" r="-335" b="-1300"/>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058BFCE-AA1B-4434-A658-7AB0525BF3D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2749271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36</a:t>
            </a:fld>
            <a:endParaRPr lang="en-US" altLang="zh-CN" dirty="0">
              <a:solidFill>
                <a:srgbClr val="000000"/>
              </a:solidFill>
            </a:endParaRPr>
          </a:p>
        </p:txBody>
      </p:sp>
      <p:sp>
        <p:nvSpPr>
          <p:cNvPr id="6148" name="Rectangle 2"/>
          <p:cNvSpPr>
            <a:spLocks noGrp="1" noChangeArrowheads="1"/>
          </p:cNvSpPr>
          <p:nvPr>
            <p:ph type="title"/>
          </p:nvPr>
        </p:nvSpPr>
        <p:spPr>
          <a:xfrm>
            <a:off x="1308584" y="417370"/>
            <a:ext cx="9574832" cy="85139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5.8 </a:t>
            </a:r>
            <a:r>
              <a:rPr lang="zh-CN" altLang="en-US" sz="4000" dirty="0">
                <a:solidFill>
                  <a:schemeClr val="bg2"/>
                </a:solidFill>
                <a:latin typeface="Arial" panose="020B0604020202020204" pitchFamily="34" charset="0"/>
                <a:ea typeface="黑体" pitchFamily="2" charset="-122"/>
                <a:cs typeface="Arial" panose="020B0604020202020204" pitchFamily="34" charset="0"/>
              </a:rPr>
              <a:t>最优分类超平面与线性支持向量机</a:t>
            </a:r>
          </a:p>
        </p:txBody>
      </p:sp>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767408" y="1772816"/>
            <a:ext cx="10510192"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问题提出：</a:t>
            </a:r>
            <a:endPar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a:spcBef>
                <a:spcPts val="600"/>
              </a:spcBef>
              <a:spcAft>
                <a:spcPts val="600"/>
              </a:spcAft>
              <a:buFont typeface="Arial" panose="020B0604020202020204" pitchFamily="34" charset="0"/>
              <a:buChar char="•"/>
            </a:pPr>
            <a:r>
              <a:rPr lang="zh-CN" altLang="en-US" sz="2400" kern="0" dirty="0">
                <a:solidFill>
                  <a:schemeClr val="bg2"/>
                </a:solidFill>
                <a:latin typeface="+mj-lt"/>
                <a:ea typeface="黑体" pitchFamily="2" charset="-122"/>
                <a:cs typeface="Arial" panose="020B0604020202020204" pitchFamily="34" charset="0"/>
              </a:rPr>
              <a:t>只要一个样本集线性可分，就一定存在无数多解。哪个解更好？</a:t>
            </a:r>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p:pic>
        <p:nvPicPr>
          <p:cNvPr id="3" name="图片 2">
            <a:extLst>
              <a:ext uri="{FF2B5EF4-FFF2-40B4-BE49-F238E27FC236}">
                <a16:creationId xmlns:a16="http://schemas.microsoft.com/office/drawing/2014/main" id="{A8848DC6-35F0-4ABA-8A1D-124AC7776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284" y="3179395"/>
            <a:ext cx="3960440" cy="3261235"/>
          </a:xfrm>
          <a:prstGeom prst="rect">
            <a:avLst/>
          </a:prstGeom>
        </p:spPr>
      </p:pic>
      <p:sp>
        <p:nvSpPr>
          <p:cNvPr id="7" name="矩形 6">
            <a:extLst>
              <a:ext uri="{FF2B5EF4-FFF2-40B4-BE49-F238E27FC236}">
                <a16:creationId xmlns:a16="http://schemas.microsoft.com/office/drawing/2014/main" id="{AAC4E662-BF96-4ED6-9135-045F1A5EE71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1284975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37</a:t>
            </a:fld>
            <a:endParaRPr lang="en-US" altLang="zh-CN" dirty="0">
              <a:solidFill>
                <a:srgbClr val="000000"/>
              </a:solidFill>
            </a:endParaRPr>
          </a:p>
        </p:txBody>
      </p:sp>
      <p:sp>
        <p:nvSpPr>
          <p:cNvPr id="6148" name="Rectangle 2"/>
          <p:cNvSpPr>
            <a:spLocks noGrp="1" noChangeArrowheads="1"/>
          </p:cNvSpPr>
          <p:nvPr>
            <p:ph type="title"/>
          </p:nvPr>
        </p:nvSpPr>
        <p:spPr>
          <a:xfrm>
            <a:off x="1308584" y="417370"/>
            <a:ext cx="9574832" cy="779382"/>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5.8.1 </a:t>
            </a:r>
            <a:r>
              <a:rPr lang="zh-CN" altLang="en-US" sz="3600" dirty="0">
                <a:solidFill>
                  <a:schemeClr val="bg2"/>
                </a:solidFill>
                <a:latin typeface="Arial" panose="020B0604020202020204" pitchFamily="34" charset="0"/>
                <a:ea typeface="黑体" pitchFamily="2" charset="-122"/>
                <a:cs typeface="Arial" panose="020B0604020202020204" pitchFamily="34" charset="0"/>
              </a:rPr>
              <a:t>最优分类超平面</a:t>
            </a: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59396" y="1124744"/>
                <a:ext cx="10873208" cy="5315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分类超平面</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000" kern="0" dirty="0">
                    <a:solidFill>
                      <a:schemeClr val="bg2"/>
                    </a:solidFill>
                    <a:latin typeface="+mj-lt"/>
                    <a:ea typeface="黑体" pitchFamily="2" charset="-122"/>
                    <a:cs typeface="Arial" panose="020B0604020202020204" pitchFamily="34" charset="0"/>
                  </a:rPr>
                  <a:t>      假设有训练样本集</a:t>
                </a:r>
                <a14:m>
                  <m:oMath xmlns:m="http://schemas.openxmlformats.org/officeDocument/2006/math">
                    <m:d>
                      <m:dPr>
                        <m:ctrlPr>
                          <a:rPr lang="en-US" altLang="zh-CN" sz="20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000" b="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000" b="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000" b="0" i="1">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000" b="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0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000" b="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000" b="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0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𝑁</m:t>
                            </m:r>
                          </m:sub>
                        </m:sSub>
                        <m:r>
                          <a:rPr lang="en-US" altLang="zh-CN" sz="2000" b="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𝑁</m:t>
                            </m:r>
                          </m:sub>
                        </m:sSub>
                      </m:e>
                    </m:d>
                    <m:r>
                      <a:rPr lang="en-US" altLang="zh-CN" sz="2000" b="0" i="1">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000" kern="0" dirty="0">
                    <a:solidFill>
                      <a:schemeClr val="bg2"/>
                    </a:solidFill>
                    <a:latin typeface="+mj-lt"/>
                    <a:ea typeface="黑体" panose="02010609060101010101" pitchFamily="49" charset="-122"/>
                    <a:cs typeface="Arial" panose="020B0604020202020204" pitchFamily="34" charset="0"/>
                  </a:rPr>
                  <a:t>，</a:t>
                </a:r>
                <a:r>
                  <a:rPr lang="en-US" altLang="zh-CN" sz="20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000" b="0" i="1" smtClean="0">
                        <a:solidFill>
                          <a:schemeClr val="bg2"/>
                        </a:solidFill>
                        <a:latin typeface="Cambria Math" panose="02040503050406030204" pitchFamily="18" charset="0"/>
                        <a:ea typeface="黑体" pitchFamily="2" charset="-122"/>
                        <a:cs typeface="Arial" panose="020B0604020202020204" pitchFamily="34" charset="0"/>
                      </a:rPr>
                      <m:t>𝜖</m:t>
                    </m:r>
                    <m:sSup>
                      <m:sSupPr>
                        <m:ctrlPr>
                          <a:rPr lang="en-US" altLang="zh-CN" sz="20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𝑅</m:t>
                        </m:r>
                      </m:e>
                      <m:sup>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𝑑</m:t>
                        </m:r>
                      </m:sup>
                    </m:sSup>
                  </m:oMath>
                </a14:m>
                <a:r>
                  <a:rPr lang="zh-CN" altLang="en-US" sz="2000" kern="0" dirty="0">
                    <a:solidFill>
                      <a:schemeClr val="bg2"/>
                    </a:solidFill>
                    <a:latin typeface="+mj-lt"/>
                    <a:ea typeface="黑体" panose="02010609060101010101" pitchFamily="49" charset="-122"/>
                    <a:cs typeface="Arial" panose="020B0604020202020204" pitchFamily="34" charset="0"/>
                  </a:rPr>
                  <a:t>，</a:t>
                </a:r>
                <a:r>
                  <a:rPr lang="en-US" altLang="zh-CN" sz="20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0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000" b="0" i="1">
                        <a:solidFill>
                          <a:schemeClr val="bg2"/>
                        </a:solidFill>
                        <a:latin typeface="Cambria Math" panose="02040503050406030204" pitchFamily="18" charset="0"/>
                        <a:ea typeface="黑体" pitchFamily="2" charset="-122"/>
                        <a:cs typeface="Arial" panose="020B0604020202020204" pitchFamily="34" charset="0"/>
                      </a:rPr>
                      <m:t>𝜖</m:t>
                    </m:r>
                    <m:d>
                      <m:dPr>
                        <m:begChr m:val="{"/>
                        <m:endChr m:val="}"/>
                        <m:ctrlPr>
                          <a:rPr lang="en-US" altLang="zh-CN" sz="200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000" b="0" i="1">
                            <a:solidFill>
                              <a:schemeClr val="bg2"/>
                            </a:solidFill>
                            <a:latin typeface="Cambria Math" panose="02040503050406030204" pitchFamily="18" charset="0"/>
                            <a:ea typeface="黑体" pitchFamily="2" charset="-122"/>
                            <a:cs typeface="Arial" panose="020B0604020202020204" pitchFamily="34" charset="0"/>
                          </a:rPr>
                          <m:t>,−1</m:t>
                        </m:r>
                      </m:e>
                    </m:d>
                  </m:oMath>
                </a14:m>
                <a:endParaRPr lang="en-US" altLang="zh-CN" sz="20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000" kern="0" dirty="0">
                    <a:solidFill>
                      <a:schemeClr val="bg2"/>
                    </a:solidFill>
                    <a:latin typeface="+mj-lt"/>
                    <a:ea typeface="黑体" pitchFamily="2" charset="-122"/>
                    <a:cs typeface="Arial" panose="020B0604020202020204" pitchFamily="34" charset="0"/>
                  </a:rPr>
                  <a:t>      </a:t>
                </a:r>
                <a:r>
                  <a:rPr lang="zh-CN" altLang="en-US" sz="2000" kern="0" dirty="0">
                    <a:solidFill>
                      <a:schemeClr val="bg2"/>
                    </a:solidFill>
                    <a:latin typeface="+mj-lt"/>
                    <a:ea typeface="黑体" pitchFamily="2" charset="-122"/>
                    <a:cs typeface="Arial" panose="020B0604020202020204" pitchFamily="34" charset="0"/>
                  </a:rPr>
                  <a:t>其中每个样本是</a:t>
                </a:r>
                <a14:m>
                  <m:oMath xmlns:m="http://schemas.openxmlformats.org/officeDocument/2006/math">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000" kern="0" dirty="0">
                    <a:solidFill>
                      <a:schemeClr val="bg2"/>
                    </a:solidFill>
                    <a:latin typeface="+mj-lt"/>
                    <a:ea typeface="黑体" pitchFamily="2" charset="-122"/>
                    <a:cs typeface="Arial" panose="020B0604020202020204" pitchFamily="34" charset="0"/>
                  </a:rPr>
                  <a:t>维向量，</a:t>
                </a:r>
                <a14:m>
                  <m:oMath xmlns:m="http://schemas.openxmlformats.org/officeDocument/2006/math">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𝑦</m:t>
                    </m:r>
                  </m:oMath>
                </a14:m>
                <a:r>
                  <a:rPr lang="zh-CN" altLang="en-US" sz="2000" kern="0" dirty="0">
                    <a:solidFill>
                      <a:schemeClr val="bg2"/>
                    </a:solidFill>
                    <a:latin typeface="+mj-lt"/>
                    <a:ea typeface="黑体" pitchFamily="2" charset="-122"/>
                    <a:cs typeface="Arial" panose="020B0604020202020204" pitchFamily="34" charset="0"/>
                  </a:rPr>
                  <a:t>是类别标号，</a:t>
                </a:r>
                <a:r>
                  <a:rPr lang="en-US" altLang="zh-CN" sz="2000" kern="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sSub>
                      <m:sSubPr>
                        <m:ctrlPr>
                          <a:rPr lang="en-US" altLang="zh-CN" sz="20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000" b="0" i="1" kern="0">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000" b="0" i="1" ker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oMath>
                </a14:m>
                <a:r>
                  <a:rPr lang="zh-CN" altLang="en-US" sz="2000" kern="0" dirty="0">
                    <a:solidFill>
                      <a:schemeClr val="bg2"/>
                    </a:solidFill>
                    <a:latin typeface="+mj-lt"/>
                    <a:ea typeface="黑体" pitchFamily="2" charset="-122"/>
                    <a:cs typeface="Arial" panose="020B0604020202020204" pitchFamily="34" charset="0"/>
                  </a:rPr>
                  <a:t>类用</a:t>
                </a:r>
                <a14:m>
                  <m:oMath xmlns:m="http://schemas.openxmlformats.org/officeDocument/2006/math">
                    <m:r>
                      <a:rPr lang="en-US" altLang="zh-CN" sz="2000" b="0" i="1">
                        <a:solidFill>
                          <a:schemeClr val="bg2"/>
                        </a:solidFill>
                        <a:latin typeface="Cambria Math" panose="02040503050406030204" pitchFamily="18" charset="0"/>
                        <a:ea typeface="黑体" pitchFamily="2" charset="-122"/>
                        <a:cs typeface="Arial" panose="020B0604020202020204" pitchFamily="34" charset="0"/>
                      </a:rPr>
                      <m:t>+1</m:t>
                    </m:r>
                  </m:oMath>
                </a14:m>
                <a:r>
                  <a:rPr lang="zh-CN" altLang="en-US" sz="2000" kern="0" dirty="0">
                    <a:solidFill>
                      <a:schemeClr val="bg2"/>
                    </a:solidFill>
                    <a:latin typeface="+mj-lt"/>
                    <a:ea typeface="黑体" pitchFamily="2" charset="-122"/>
                    <a:cs typeface="Arial" panose="020B0604020202020204" pitchFamily="34" charset="0"/>
                  </a:rPr>
                  <a:t>表示，</a:t>
                </a:r>
                <a:r>
                  <a:rPr lang="en-US" altLang="zh-CN" sz="2000" kern="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sSub>
                      <m:sSubPr>
                        <m:ctrlPr>
                          <a:rPr lang="en-US" altLang="zh-CN" sz="20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zh-CN" altLang="en-US" sz="2000" b="0" i="1" kern="0">
                            <a:solidFill>
                              <a:schemeClr val="bg2"/>
                            </a:solidFill>
                            <a:latin typeface="Cambria Math" panose="02040503050406030204" pitchFamily="18" charset="0"/>
                            <a:ea typeface="黑体" panose="02010609060101010101" pitchFamily="49" charset="-122"/>
                            <a:cs typeface="Arial" panose="020B0604020202020204" pitchFamily="34" charset="0"/>
                          </a:rPr>
                          <m:t>𝜔</m:t>
                        </m:r>
                      </m:e>
                      <m:sub>
                        <m:r>
                          <a:rPr lang="en-US" altLang="zh-CN" sz="20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oMath>
                </a14:m>
                <a:r>
                  <a:rPr lang="zh-CN" altLang="en-US" sz="2000" kern="0" dirty="0">
                    <a:solidFill>
                      <a:schemeClr val="bg2"/>
                    </a:solidFill>
                    <a:latin typeface="+mj-lt"/>
                    <a:ea typeface="黑体" pitchFamily="2" charset="-122"/>
                    <a:cs typeface="Arial" panose="020B0604020202020204" pitchFamily="34" charset="0"/>
                  </a:rPr>
                  <a:t>类用</a:t>
                </a:r>
                <a14:m>
                  <m:oMath xmlns:m="http://schemas.openxmlformats.org/officeDocument/2006/math">
                    <m:r>
                      <a:rPr lang="en-US" altLang="zh-CN" sz="2000" b="0" i="1">
                        <a:solidFill>
                          <a:schemeClr val="bg2"/>
                        </a:solidFill>
                        <a:latin typeface="Cambria Math" panose="02040503050406030204" pitchFamily="18" charset="0"/>
                        <a:ea typeface="黑体" pitchFamily="2" charset="-122"/>
                        <a:cs typeface="Arial" panose="020B0604020202020204" pitchFamily="34" charset="0"/>
                      </a:rPr>
                      <m:t>−</m:t>
                    </m:r>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1</m:t>
                    </m:r>
                  </m:oMath>
                </a14:m>
                <a:r>
                  <a:rPr lang="zh-CN" altLang="en-US" sz="2000" kern="0" dirty="0">
                    <a:solidFill>
                      <a:schemeClr val="bg2"/>
                    </a:solidFill>
                    <a:latin typeface="+mj-lt"/>
                    <a:ea typeface="黑体" pitchFamily="2" charset="-122"/>
                    <a:cs typeface="Arial" panose="020B0604020202020204" pitchFamily="34" charset="0"/>
                  </a:rPr>
                  <a:t>表示。这些样本线性可分。即存在超平面</a:t>
                </a:r>
                <a:endParaRPr lang="en-US" altLang="zh-CN" sz="20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00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𝑥</m:t>
                          </m:r>
                        </m:e>
                      </m:d>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m:t>
                      </m:r>
                      <m:d>
                        <m:dPr>
                          <m:ctrlPr>
                            <a:rPr lang="en-US" altLang="zh-CN" sz="200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𝑤</m:t>
                          </m:r>
                          <m:r>
                            <a:rPr lang="en-US" altLang="zh-CN" sz="20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0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𝑥</m:t>
                          </m:r>
                        </m:e>
                      </m:d>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=0</m:t>
                      </m:r>
                    </m:oMath>
                  </m:oMathPara>
                </a14:m>
                <a:endParaRPr lang="en-US" altLang="zh-CN" sz="20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000" kern="0" dirty="0">
                    <a:solidFill>
                      <a:schemeClr val="bg2"/>
                    </a:solidFill>
                    <a:latin typeface="+mj-lt"/>
                    <a:ea typeface="黑体" pitchFamily="2" charset="-122"/>
                    <a:cs typeface="Arial" panose="020B0604020202020204" pitchFamily="34" charset="0"/>
                  </a:rPr>
                  <a:t>把所有</a:t>
                </a:r>
                <a14:m>
                  <m:oMath xmlns:m="http://schemas.openxmlformats.org/officeDocument/2006/math">
                    <m:r>
                      <a:rPr lang="en-US" altLang="zh-CN" sz="2000" b="0" i="1" kern="0" smtClean="0">
                        <a:solidFill>
                          <a:schemeClr val="bg2"/>
                        </a:solidFill>
                        <a:latin typeface="Cambria Math" panose="02040503050406030204" pitchFamily="18" charset="0"/>
                        <a:ea typeface="黑体" pitchFamily="2" charset="-122"/>
                        <a:cs typeface="Arial" panose="020B0604020202020204" pitchFamily="34" charset="0"/>
                      </a:rPr>
                      <m:t>𝑁</m:t>
                    </m:r>
                  </m:oMath>
                </a14:m>
                <a:r>
                  <a:rPr lang="zh-CN" altLang="en-US" sz="2000" kern="0" dirty="0">
                    <a:solidFill>
                      <a:schemeClr val="bg2"/>
                    </a:solidFill>
                    <a:latin typeface="+mj-lt"/>
                    <a:ea typeface="黑体" pitchFamily="2" charset="-122"/>
                    <a:cs typeface="Arial" panose="020B0604020202020204" pitchFamily="34" charset="0"/>
                  </a:rPr>
                  <a:t>个样本都没有错误地分开。</a:t>
                </a:r>
                <a:endParaRPr lang="en-US" altLang="zh-CN" sz="20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最优分类超平面</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0"/>
                  </a:spcAft>
                  <a:buNone/>
                </a:pPr>
                <a:r>
                  <a:rPr lang="zh-CN" altLang="en-US" sz="2000" kern="0" dirty="0">
                    <a:solidFill>
                      <a:schemeClr val="bg2"/>
                    </a:solidFill>
                    <a:latin typeface="+mj-lt"/>
                    <a:ea typeface="黑体" pitchFamily="2" charset="-122"/>
                    <a:cs typeface="Arial" panose="020B0604020202020204" pitchFamily="34" charset="0"/>
                  </a:rPr>
                  <a:t>        一个分类超平面，如果它能将训练样本没有错误地分开，且两类训练样本中离超平面最近的样本与超平面之间的距离是最大的，则这个超平面称作最优分类超平面（</a:t>
                </a:r>
                <a:r>
                  <a:rPr lang="en-US" altLang="zh-CN" sz="2000" kern="0" dirty="0">
                    <a:solidFill>
                      <a:schemeClr val="bg2"/>
                    </a:solidFill>
                    <a:latin typeface="Arial" panose="020B0604020202020204" pitchFamily="34" charset="0"/>
                    <a:ea typeface="黑体" pitchFamily="2" charset="-122"/>
                    <a:cs typeface="Arial" panose="020B0604020202020204" pitchFamily="34" charset="0"/>
                  </a:rPr>
                  <a:t>optimal </a:t>
                </a:r>
                <a:r>
                  <a:rPr lang="en-US" altLang="zh-CN" sz="2000" kern="0" dirty="0" err="1">
                    <a:solidFill>
                      <a:schemeClr val="bg2"/>
                    </a:solidFill>
                    <a:latin typeface="Arial" panose="020B0604020202020204" pitchFamily="34" charset="0"/>
                    <a:ea typeface="黑体" pitchFamily="2" charset="-122"/>
                    <a:cs typeface="Arial" panose="020B0604020202020204" pitchFamily="34" charset="0"/>
                  </a:rPr>
                  <a:t>seperating</a:t>
                </a:r>
                <a:r>
                  <a:rPr lang="en-US" altLang="zh-CN" sz="2000" kern="0" dirty="0">
                    <a:solidFill>
                      <a:schemeClr val="bg2"/>
                    </a:solidFill>
                    <a:latin typeface="Arial" panose="020B0604020202020204" pitchFamily="34" charset="0"/>
                    <a:ea typeface="黑体" pitchFamily="2" charset="-122"/>
                    <a:cs typeface="Arial" panose="020B0604020202020204" pitchFamily="34" charset="0"/>
                  </a:rPr>
                  <a:t> hyperplane</a:t>
                </a:r>
                <a:r>
                  <a:rPr lang="zh-CN" altLang="en-US" sz="2000" kern="0" dirty="0">
                    <a:solidFill>
                      <a:schemeClr val="bg2"/>
                    </a:solidFill>
                    <a:latin typeface="+mj-lt"/>
                    <a:ea typeface="黑体" pitchFamily="2" charset="-122"/>
                    <a:cs typeface="Arial" panose="020B0604020202020204" pitchFamily="34" charset="0"/>
                  </a:rPr>
                  <a:t>），简称最优超平面（</a:t>
                </a:r>
                <a:r>
                  <a:rPr lang="en-US" altLang="zh-CN" sz="2000" kern="0" dirty="0">
                    <a:solidFill>
                      <a:schemeClr val="bg2"/>
                    </a:solidFill>
                    <a:latin typeface="Arial" panose="020B0604020202020204" pitchFamily="34" charset="0"/>
                    <a:ea typeface="黑体" pitchFamily="2" charset="-122"/>
                    <a:cs typeface="Arial" panose="020B0604020202020204" pitchFamily="34" charset="0"/>
                  </a:rPr>
                  <a:t>optimal hyperplane</a:t>
                </a:r>
                <a:r>
                  <a:rPr lang="zh-CN" altLang="en-US" sz="2000" kern="0" dirty="0">
                    <a:solidFill>
                      <a:schemeClr val="bg2"/>
                    </a:solidFill>
                    <a:latin typeface="+mj-lt"/>
                    <a:ea typeface="黑体" pitchFamily="2" charset="-122"/>
                    <a:cs typeface="Arial" panose="020B0604020202020204" pitchFamily="34" charset="0"/>
                  </a:rPr>
                  <a:t>）。</a:t>
                </a:r>
                <a:endParaRPr lang="en-US" altLang="zh-CN" sz="2000" kern="0" dirty="0">
                  <a:solidFill>
                    <a:schemeClr val="bg2"/>
                  </a:solidFill>
                  <a:latin typeface="+mj-lt"/>
                  <a:ea typeface="黑体" pitchFamily="2" charset="-122"/>
                  <a:cs typeface="Arial" panose="020B0604020202020204" pitchFamily="34" charset="0"/>
                </a:endParaRPr>
              </a:p>
              <a:p>
                <a:pPr lvl="1">
                  <a:spcBef>
                    <a:spcPts val="600"/>
                  </a:spcBef>
                  <a:spcAft>
                    <a:spcPts val="0"/>
                  </a:spcAft>
                </a:pPr>
                <a:r>
                  <a:rPr lang="zh-CN" altLang="en-US" sz="2000" kern="0" dirty="0">
                    <a:solidFill>
                      <a:schemeClr val="bg2"/>
                    </a:solidFill>
                    <a:latin typeface="+mj-lt"/>
                    <a:ea typeface="黑体" pitchFamily="2" charset="-122"/>
                    <a:cs typeface="Arial" panose="020B0604020202020204" pitchFamily="34" charset="0"/>
                  </a:rPr>
                  <a:t>两类样本中离分类面最近的样本到分类面的距离称作分类间隔（</a:t>
                </a:r>
                <a:r>
                  <a:rPr lang="en-US" altLang="zh-CN" sz="2000" kern="0" dirty="0">
                    <a:solidFill>
                      <a:schemeClr val="bg2"/>
                    </a:solidFill>
                    <a:latin typeface="Arial" panose="020B0604020202020204" pitchFamily="34" charset="0"/>
                    <a:ea typeface="黑体" pitchFamily="2" charset="-122"/>
                    <a:cs typeface="Arial" panose="020B0604020202020204" pitchFamily="34" charset="0"/>
                  </a:rPr>
                  <a:t>margin</a:t>
                </a:r>
                <a:r>
                  <a:rPr lang="zh-CN" altLang="en-US" sz="2000" kern="0" dirty="0">
                    <a:solidFill>
                      <a:schemeClr val="bg2"/>
                    </a:solidFill>
                    <a:latin typeface="+mj-lt"/>
                    <a:ea typeface="黑体" pitchFamily="2" charset="-122"/>
                    <a:cs typeface="Arial" panose="020B0604020202020204" pitchFamily="34" charset="0"/>
                  </a:rPr>
                  <a:t>）</a:t>
                </a:r>
                <a:endParaRPr lang="en-US" altLang="zh-CN" sz="2000" kern="0" dirty="0">
                  <a:solidFill>
                    <a:schemeClr val="bg2"/>
                  </a:solidFill>
                  <a:latin typeface="+mj-lt"/>
                  <a:ea typeface="黑体" pitchFamily="2" charset="-122"/>
                  <a:cs typeface="Arial" panose="020B0604020202020204" pitchFamily="34" charset="0"/>
                </a:endParaRPr>
              </a:p>
              <a:p>
                <a:pPr lvl="1">
                  <a:spcBef>
                    <a:spcPts val="600"/>
                  </a:spcBef>
                  <a:spcAft>
                    <a:spcPts val="0"/>
                  </a:spcAft>
                </a:pPr>
                <a:r>
                  <a:rPr lang="zh-CN" altLang="en-US" sz="2000" kern="0" dirty="0">
                    <a:solidFill>
                      <a:schemeClr val="bg2"/>
                    </a:solidFill>
                    <a:latin typeface="+mj-lt"/>
                    <a:ea typeface="黑体" pitchFamily="2" charset="-122"/>
                    <a:cs typeface="Arial" panose="020B0604020202020204" pitchFamily="34" charset="0"/>
                  </a:rPr>
                  <a:t>最优超平面也称作最大间隔超平面</a:t>
                </a:r>
                <a:endParaRPr lang="en-US" altLang="zh-CN" sz="20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59396" y="1124744"/>
                <a:ext cx="10873208" cy="5315886"/>
              </a:xfrm>
              <a:prstGeom prst="rect">
                <a:avLst/>
              </a:prstGeom>
              <a:blipFill>
                <a:blip r:embed="rId3"/>
                <a:stretch>
                  <a:fillRect l="-1009" t="-1261" r="-561"/>
                </a:stretch>
              </a:blipFill>
              <a:ln w="9525">
                <a:noFill/>
                <a:miter lim="800000"/>
                <a:headEnd/>
                <a:tailEnd/>
              </a:ln>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28D6CF69-AEC0-4BF0-97CB-17CB9059FB1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213235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38</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479376" y="908720"/>
                <a:ext cx="6444716" cy="43855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spcBef>
                    <a:spcPts val="1200"/>
                  </a:spcBef>
                  <a:spcAft>
                    <a:spcPts val="600"/>
                  </a:spcAft>
                  <a:buNone/>
                </a:pPr>
                <a:r>
                  <a:rPr lang="zh-CN" altLang="en-US" sz="2400" kern="0" dirty="0">
                    <a:solidFill>
                      <a:schemeClr val="bg2"/>
                    </a:solidFill>
                    <a:latin typeface="+mj-lt"/>
                    <a:ea typeface="黑体" pitchFamily="2" charset="-122"/>
                    <a:cs typeface="Arial" panose="020B0604020202020204" pitchFamily="34" charset="0"/>
                  </a:rPr>
                  <a:t>    最优超平面定义的分类决策函数</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sgn</m:t>
                          </m:r>
                        </m:fName>
                        <m:e>
                          <m:d>
                            <m:d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d>
                            </m:e>
                          </m:d>
                        </m:e>
                      </m:func>
                      <m: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kern="0" smtClean="0">
                              <a:solidFill>
                                <a:schemeClr val="bg2"/>
                              </a:solidFill>
                              <a:latin typeface="Cambria Math" panose="02040503050406030204" pitchFamily="18" charset="0"/>
                              <a:ea typeface="黑体" pitchFamily="2" charset="-122"/>
                              <a:cs typeface="Arial" panose="020B0604020202020204" pitchFamily="34" charset="0"/>
                            </a:rPr>
                            <m:t>sgn</m:t>
                          </m:r>
                        </m:fName>
                        <m:e>
                          <m:d>
                            <m:d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d>
                              <m: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t>𝑏</m:t>
                              </m:r>
                            </m:e>
                          </m:d>
                        </m:e>
                      </m:func>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12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a:p>
                <a:pPr>
                  <a:spcBef>
                    <a:spcPts val="1200"/>
                  </a:spcBef>
                  <a:spcAft>
                    <a:spcPts val="600"/>
                  </a:spcAft>
                  <a:buFont typeface="Arial" panose="020B0604020202020204" pitchFamily="34" charset="0"/>
                  <a:buChar char="•"/>
                </a:pPr>
                <a:r>
                  <a:rPr lang="zh-CN" altLang="en-US" sz="2800" kern="0" dirty="0">
                    <a:solidFill>
                      <a:schemeClr val="bg2"/>
                    </a:solidFill>
                    <a:latin typeface="+mj-lt"/>
                    <a:ea typeface="黑体" pitchFamily="2" charset="-122"/>
                    <a:cs typeface="Arial" panose="020B0604020202020204" pitchFamily="34" charset="0"/>
                  </a:rPr>
                  <a:t>规范化的分类超平面</a:t>
                </a:r>
                <a14:m>
                  <m:oMath xmlns:m="http://schemas.openxmlformats.org/officeDocument/2006/math">
                    <m:d>
                      <m:dPr>
                        <m:begChr m:val="{"/>
                        <m:endChr m:val=""/>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dPr>
                      <m:e>
                        <m:eqArr>
                          <m:eqArr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eqArr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e>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e>
                        </m:eqArr>
                      </m:e>
                    </m:d>
                  </m:oMath>
                </a14:m>
                <a:r>
                  <a:rPr lang="zh-CN" altLang="en-US" sz="2400" kern="0" dirty="0">
                    <a:solidFill>
                      <a:schemeClr val="bg2"/>
                    </a:solidFill>
                    <a:latin typeface="+mj-lt"/>
                    <a:ea typeface="黑体" pitchFamily="2" charset="-122"/>
                    <a:cs typeface="Arial" panose="020B0604020202020204" pitchFamily="34" charset="0"/>
                  </a:rPr>
                  <a:t>，即</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12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zh-CN" altLang="en-US"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=1,2,…,</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a14:m>
                <a:endParaRPr lang="en-US" altLang="zh-CN" sz="2400" kern="0" dirty="0">
                  <a:solidFill>
                    <a:schemeClr val="bg2"/>
                  </a:solidFill>
                  <a:latin typeface="+mj-lt"/>
                  <a:ea typeface="黑体" pitchFamily="2" charset="-122"/>
                  <a:cs typeface="Arial" panose="020B0604020202020204" pitchFamily="34" charset="0"/>
                </a:endParaRPr>
              </a:p>
              <a:p>
                <a:pPr>
                  <a:spcBef>
                    <a:spcPts val="12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479376" y="908720"/>
                <a:ext cx="6444716" cy="4385594"/>
              </a:xfrm>
              <a:prstGeom prst="rect">
                <a:avLst/>
              </a:prstGeom>
              <a:blipFill>
                <a:blip r:embed="rId3"/>
                <a:stretch>
                  <a:fillRect l="-1703" t="-1530"/>
                </a:stretch>
              </a:blipFill>
              <a:ln w="9525">
                <a:noFill/>
                <a:miter lim="800000"/>
                <a:headEnd/>
                <a:tailEnd/>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3EF7D82-9604-4EEE-B204-573FAF8FC0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0136" y="878103"/>
            <a:ext cx="5439475" cy="5598897"/>
          </a:xfrm>
          <a:prstGeom prst="rect">
            <a:avLst/>
          </a:prstGeom>
        </p:spPr>
      </p:pic>
      <p:sp>
        <p:nvSpPr>
          <p:cNvPr id="7" name="矩形 6">
            <a:extLst>
              <a:ext uri="{FF2B5EF4-FFF2-40B4-BE49-F238E27FC236}">
                <a16:creationId xmlns:a16="http://schemas.microsoft.com/office/drawing/2014/main" id="{10A56CE4-0EEB-4629-8E94-CD213F5D84E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2984595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39</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04900" y="874676"/>
                <a:ext cx="10582200"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求解最优超平面</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min</m:t>
                              </m:r>
                            </m:e>
                            <m:lim>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lim>
                          </m:limLow>
                        </m:fName>
                        <m:e>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2</m:t>
                              </m:r>
                            </m:den>
                          </m:f>
                          <m:sSup>
                            <m:s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d>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2</m:t>
                              </m:r>
                            </m:sup>
                          </m:sSup>
                        </m:e>
                      </m:func>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lgn="ctr">
                  <a:spcBef>
                    <a:spcPts val="600"/>
                  </a:spcBef>
                  <a:spcAft>
                    <a:spcPts val="600"/>
                  </a:spcAft>
                  <a:buNone/>
                </a:pPr>
                <a:r>
                  <a:rPr lang="en-US" altLang="zh-CN" sz="2400" kern="0" dirty="0" err="1">
                    <a:solidFill>
                      <a:schemeClr val="bg2"/>
                    </a:solidFill>
                    <a:latin typeface="+mj-lt"/>
                    <a:ea typeface="黑体" pitchFamily="2" charset="-122"/>
                    <a:cs typeface="Arial" panose="020B0604020202020204" pitchFamily="34" charset="0"/>
                  </a:rPr>
                  <a:t>s.t.</a:t>
                </a:r>
                <a:r>
                  <a:rPr lang="en-US" altLang="zh-CN" sz="2400" kern="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oMath>
                </a14:m>
                <a:r>
                  <a:rPr lang="zh-CN" altLang="en-US" sz="2400" kern="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oMath>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引入拉格朗日系数</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r>
                        <a:rPr lang="zh-CN" altLang="en-US"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等价问题</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min</m:t>
                              </m:r>
                            </m:e>
                            <m:lim>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lim>
                          </m:limLow>
                        </m:fName>
                        <m:e>
                          <m:func>
                            <m:func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b="0" i="0" kern="0" smtClean="0">
                                      <a:solidFill>
                                        <a:schemeClr val="bg2"/>
                                      </a:solidFill>
                                      <a:latin typeface="Cambria Math" panose="02040503050406030204" pitchFamily="18" charset="0"/>
                                      <a:ea typeface="黑体" pitchFamily="2" charset="-122"/>
                                      <a:cs typeface="Arial" panose="020B0604020202020204" pitchFamily="34" charset="0"/>
                                    </a:rPr>
                                    <m:t>max</m:t>
                                  </m:r>
                                </m:e>
                                <m:lim>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𝜶</m:t>
                                  </m:r>
                                </m:lim>
                              </m:limLow>
                            </m:fName>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e>
                              </m:d>
                            </m:e>
                          </m:func>
                        </m:e>
                      </m:func>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2</m:t>
                          </m:r>
                        </m:den>
                      </m:f>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e>
                          </m:d>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04900" y="874676"/>
                <a:ext cx="10582200" cy="4896544"/>
              </a:xfrm>
              <a:prstGeom prst="rect">
                <a:avLst/>
              </a:prstGeom>
              <a:blipFill>
                <a:blip r:embed="rId3"/>
                <a:stretch>
                  <a:fillRect l="-1037" t="-1244"/>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C9E7861-392A-4201-BE55-6E8F444DDA1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673147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864096"/>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5.1  </a:t>
            </a:r>
            <a:r>
              <a:rPr lang="zh-CN" altLang="en-US" sz="4000" dirty="0">
                <a:solidFill>
                  <a:schemeClr val="bg2"/>
                </a:solidFill>
                <a:latin typeface="Arial" panose="020B0604020202020204" pitchFamily="34" charset="0"/>
                <a:ea typeface="黑体" pitchFamily="2" charset="-122"/>
                <a:cs typeface="Arial" panose="020B0604020202020204" pitchFamily="34" charset="0"/>
              </a:rPr>
              <a:t>引言</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1484784"/>
                <a:ext cx="10585176" cy="4403576"/>
              </a:xfrm>
            </p:spPr>
            <p:txBody>
              <a:bodyPr/>
              <a:lstStyle/>
              <a:p>
                <a:pPr marL="0" indent="0">
                  <a:spcBef>
                    <a:spcPts val="600"/>
                  </a:spcBef>
                  <a:spcAft>
                    <a:spcPts val="600"/>
                  </a:spcAft>
                  <a:buNone/>
                </a:pP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		</a:t>
                </a:r>
                <a:r>
                  <a:rPr lang="zh-CN" altLang="en-US" sz="2800" dirty="0">
                    <a:solidFill>
                      <a:schemeClr val="bg2"/>
                    </a:solidFill>
                    <a:latin typeface="Arial" panose="020B0604020202020204" pitchFamily="34" charset="0"/>
                    <a:ea typeface="黑体" pitchFamily="2" charset="-122"/>
                    <a:cs typeface="Arial" panose="020B0604020202020204" pitchFamily="34" charset="0"/>
                  </a:rPr>
                  <a:t>从</a:t>
                </a:r>
                <a:r>
                  <a:rPr lang="zh-CN" altLang="en-US" sz="2800" dirty="0">
                    <a:solidFill>
                      <a:schemeClr val="bg2"/>
                    </a:solidFill>
                    <a:latin typeface="微软雅黑" panose="020B0503020204020204" pitchFamily="34" charset="-122"/>
                    <a:ea typeface="微软雅黑" panose="020B0503020204020204" pitchFamily="34" charset="-122"/>
                    <a:cs typeface="Arial" panose="020B0604020202020204" pitchFamily="34" charset="0"/>
                  </a:rPr>
                  <a:t>基于概率密度（估计）</a:t>
                </a:r>
                <a:r>
                  <a:rPr lang="zh-CN" altLang="en-US" sz="2800" dirty="0">
                    <a:solidFill>
                      <a:schemeClr val="bg2"/>
                    </a:solidFill>
                    <a:latin typeface="Arial" panose="020B0604020202020204" pitchFamily="34" charset="0"/>
                    <a:ea typeface="黑体" pitchFamily="2" charset="-122"/>
                    <a:cs typeface="Arial" panose="020B0604020202020204" pitchFamily="34" charset="0"/>
                  </a:rPr>
                  <a:t>的分类器设计</a:t>
                </a:r>
                <a:endParaRPr lang="en-US" altLang="zh-CN" sz="2800" dirty="0">
                  <a:solidFill>
                    <a:schemeClr val="bg1"/>
                  </a:solidFill>
                  <a:latin typeface="Arial" panose="020B0604020202020204" pitchFamily="34" charset="0"/>
                  <a:ea typeface="黑体" pitchFamily="2" charset="-122"/>
                  <a:cs typeface="Arial" panose="020B0604020202020204" pitchFamily="34" charset="0"/>
                </a:endParaRPr>
              </a:p>
              <a:p>
                <a:pPr marL="0" indent="0">
                  <a:spcBef>
                    <a:spcPts val="600"/>
                  </a:spcBef>
                  <a:spcAft>
                    <a:spcPts val="600"/>
                  </a:spcAft>
                  <a:buNone/>
                </a:pPr>
                <a:r>
                  <a:rPr lang="en-US" altLang="zh-CN" sz="2800" b="1" i="1" dirty="0">
                    <a:solidFill>
                      <a:schemeClr val="bg2"/>
                    </a:solidFill>
                    <a:latin typeface="Arial" panose="020B0604020202020204" pitchFamily="34" charset="0"/>
                    <a:ea typeface="黑体" pitchFamily="2" charset="-122"/>
                    <a:cs typeface="Arial" panose="020B0604020202020204" pitchFamily="34" charset="0"/>
                  </a:rPr>
                  <a:t>    				</a:t>
                </a:r>
                <a:r>
                  <a:rPr lang="zh-CN" altLang="en-US" sz="2800" dirty="0">
                    <a:solidFill>
                      <a:schemeClr val="bg2"/>
                    </a:solidFill>
                    <a:latin typeface="Arial" panose="020B0604020202020204" pitchFamily="34" charset="0"/>
                    <a:ea typeface="黑体" pitchFamily="2" charset="-122"/>
                    <a:cs typeface="Arial" panose="020B0604020202020204" pitchFamily="34" charset="0"/>
                  </a:rPr>
                  <a:t>到</a:t>
                </a:r>
                <a:r>
                  <a:rPr lang="zh-CN" altLang="en-US" sz="2800" dirty="0">
                    <a:solidFill>
                      <a:schemeClr val="bg2"/>
                    </a:solidFill>
                    <a:latin typeface="黑体" panose="02010609060101010101" pitchFamily="49" charset="-122"/>
                    <a:ea typeface="黑体" panose="02010609060101010101" pitchFamily="49" charset="-122"/>
                    <a:cs typeface="Arial" panose="020B0604020202020204" pitchFamily="34" charset="0"/>
                  </a:rPr>
                  <a:t>基于样本</a:t>
                </a:r>
                <a:r>
                  <a:rPr lang="zh-CN" altLang="en-US" sz="2800" dirty="0">
                    <a:solidFill>
                      <a:schemeClr val="bg2"/>
                    </a:solidFill>
                    <a:latin typeface="Arial" panose="020B0604020202020204" pitchFamily="34" charset="0"/>
                    <a:ea typeface="黑体" pitchFamily="2" charset="-122"/>
                    <a:cs typeface="Arial" panose="020B0604020202020204" pitchFamily="34" charset="0"/>
                  </a:rPr>
                  <a:t>的直接分类器设计</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342900" indent="-342900">
                  <a:spcBef>
                    <a:spcPts val="1200"/>
                  </a:spcBef>
                  <a:spcAft>
                    <a:spcPts val="0"/>
                  </a:spcAft>
                  <a:buFont typeface="Arial" panose="020B0604020202020204" pitchFamily="34" charset="0"/>
                  <a:buChar char="•"/>
                </a:pPr>
                <a:r>
                  <a:rPr lang="zh-CN" altLang="en-US" sz="2400" b="1" dirty="0">
                    <a:solidFill>
                      <a:schemeClr val="bg2"/>
                    </a:solidFill>
                    <a:latin typeface="黑体" panose="02010609060101010101" pitchFamily="49" charset="-122"/>
                    <a:ea typeface="黑体" panose="02010609060101010101" pitchFamily="49" charset="-122"/>
                    <a:cs typeface="Arial" panose="020B0604020202020204" pitchFamily="34" charset="0"/>
                  </a:rPr>
                  <a:t>思路：</a:t>
                </a:r>
                <a:r>
                  <a:rPr lang="zh-CN" altLang="en-US" sz="2400" dirty="0">
                    <a:solidFill>
                      <a:schemeClr val="bg2"/>
                    </a:solidFill>
                    <a:latin typeface="Arial" panose="020B0604020202020204" pitchFamily="34" charset="0"/>
                    <a:ea typeface="黑体" pitchFamily="2" charset="-122"/>
                    <a:cs typeface="Arial" panose="020B0604020202020204" pitchFamily="34" charset="0"/>
                  </a:rPr>
                  <a:t>先选定判别函数类和一定的目标（准则），利用样本集确定函数类中的未定参数，使所选的准则最好</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400" b="1" dirty="0">
                    <a:solidFill>
                      <a:schemeClr val="bg2"/>
                    </a:solidFill>
                    <a:latin typeface="黑体" panose="02010609060101010101" pitchFamily="49" charset="-122"/>
                    <a:ea typeface="黑体" panose="02010609060101010101" pitchFamily="49" charset="-122"/>
                    <a:cs typeface="Arial" panose="020B0604020202020204" pitchFamily="34" charset="0"/>
                  </a:rPr>
                  <a:t>形式化：</a:t>
                </a:r>
                <a:r>
                  <a:rPr lang="zh-CN" altLang="en-US" sz="2400" dirty="0">
                    <a:solidFill>
                      <a:schemeClr val="bg2"/>
                    </a:solidFill>
                    <a:latin typeface="Arial" panose="020B0604020202020204" pitchFamily="34" charset="0"/>
                    <a:ea typeface="黑体" pitchFamily="2" charset="-122"/>
                    <a:cs typeface="Arial" panose="020B0604020202020204" pitchFamily="34" charset="0"/>
                  </a:rPr>
                  <a:t>判别函数类 </a:t>
                </a:r>
                <a14:m>
                  <m:oMath xmlns:m="http://schemas.openxmlformats.org/officeDocument/2006/math">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ctrlPr>
                      </m:dPr>
                      <m:e>
                        <m:r>
                          <a:rPr lang="zh-CN" altLang="en-US" sz="2400" b="0" i="1" dirty="0" smtClean="0">
                            <a:solidFill>
                              <a:schemeClr val="bg2"/>
                            </a:solidFill>
                            <a:latin typeface="Cambria Math" panose="02040503050406030204" pitchFamily="18" charset="0"/>
                            <a:ea typeface="黑体" pitchFamily="2" charset="-122"/>
                            <a:cs typeface="Arial" panose="020B0604020202020204" pitchFamily="34" charset="0"/>
                          </a:rPr>
                          <m:t>𝛼</m:t>
                        </m:r>
                      </m:e>
                    </m:d>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dirty="0" smtClean="0">
                        <a:solidFill>
                          <a:schemeClr val="bg2"/>
                        </a:solidFill>
                        <a:latin typeface="Cambria Math" panose="02040503050406030204" pitchFamily="18" charset="0"/>
                        <a:ea typeface="黑体" pitchFamily="2" charset="-122"/>
                        <a:cs typeface="Arial" panose="020B0604020202020204" pitchFamily="34" charset="0"/>
                      </a:rPr>
                      <m:t>𝛼</m:t>
                    </m:r>
                    <m:r>
                      <a:rPr lang="zh-CN" altLang="en-US" sz="2400" b="0" i="1" dirty="0" smtClean="0">
                        <a:solidFill>
                          <a:schemeClr val="bg2"/>
                        </a:solidFill>
                        <a:latin typeface="Cambria Math" panose="02040503050406030204" pitchFamily="18" charset="0"/>
                        <a:ea typeface="黑体" pitchFamily="2" charset="-122"/>
                        <a:cs typeface="Arial" panose="020B0604020202020204" pitchFamily="34" charset="0"/>
                      </a:rPr>
                      <m:t>∈</m:t>
                    </m:r>
                    <m:r>
                      <m:rPr>
                        <m:sty m:val="p"/>
                      </m:rPr>
                      <a:rPr lang="el-GR" altLang="zh-CN" sz="2400" b="0" i="1" dirty="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Λ</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m:t>
                    </m:r>
                  </m:oMath>
                </a14:m>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zh-CN" altLang="en-US" sz="2400" i="1" dirty="0">
                        <a:solidFill>
                          <a:schemeClr val="bg2"/>
                        </a:solidFill>
                        <a:latin typeface="Cambria Math" panose="02040503050406030204" pitchFamily="18" charset="0"/>
                        <a:ea typeface="黑体" pitchFamily="2" charset="-122"/>
                        <a:cs typeface="Arial" panose="020B0604020202020204" pitchFamily="34" charset="0"/>
                      </a:rPr>
                      <m:t>𝛼</m:t>
                    </m:r>
                  </m:oMath>
                </a14:m>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未定参数</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准则函数 </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𝐿</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𝛼</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itchFamily="2"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求 </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𝛼</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p>
                  </m:oMath>
                </a14:m>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zh-CN" altLang="en-US" sz="2400" i="1">
                                <a:solidFill>
                                  <a:schemeClr val="bg2"/>
                                </a:solidFill>
                                <a:latin typeface="Cambria Math" panose="02040503050406030204" pitchFamily="18" charset="0"/>
                                <a:ea typeface="黑体" pitchFamily="2" charset="-122"/>
                                <a:cs typeface="Arial" panose="020B0604020202020204" pitchFamily="34" charset="0"/>
                              </a:rPr>
                              <m:t>𝛼</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sSup>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min</m:t>
                            </m:r>
                          </m:e>
                          <m:lim>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𝛼</m:t>
                            </m:r>
                          </m:lim>
                        </m:limLow>
                      </m:fName>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𝐿</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𝛼</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m:rPr>
                            <m:nor/>
                          </m:rPr>
                          <a:rPr lang="en-US" altLang="zh-CN" sz="2400" dirty="0">
                            <a:solidFill>
                              <a:schemeClr val="bg2"/>
                            </a:solidFill>
                            <a:latin typeface="+mj-lt"/>
                            <a:ea typeface="黑体" pitchFamily="2" charset="-122"/>
                            <a:cs typeface="Arial" panose="020B0604020202020204" pitchFamily="34" charset="0"/>
                          </a:rPr>
                          <m:t> </m:t>
                        </m:r>
                      </m:e>
                    </m:func>
                  </m:oMath>
                </a14:m>
                <a:endParaRPr lang="en-US" altLang="zh-CN" sz="28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1484784"/>
                <a:ext cx="10585176" cy="4403576"/>
              </a:xfrm>
              <a:blipFill>
                <a:blip r:embed="rId3"/>
                <a:stretch>
                  <a:fillRect l="-806" t="-193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1DB663BE-C3FA-4DD3-9CE8-AF8AEE6AB53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9384503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40</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39416" y="644352"/>
                <a:ext cx="10513168" cy="5832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spcBef>
                    <a:spcPts val="0"/>
                  </a:spcBef>
                  <a:spcAft>
                    <a:spcPts val="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最优解在</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e>
                    </m:d>
                  </m:oMath>
                </a14:m>
                <a:r>
                  <a:rPr lang="zh-CN" altLang="en-US" sz="2400" kern="0" dirty="0">
                    <a:solidFill>
                      <a:schemeClr val="bg2"/>
                    </a:solidFill>
                    <a:latin typeface="+mj-lt"/>
                    <a:ea typeface="黑体" pitchFamily="2" charset="-122"/>
                    <a:cs typeface="Arial" panose="020B0604020202020204" pitchFamily="34" charset="0"/>
                  </a:rPr>
                  <a:t>的鞍点上取得，即</a:t>
                </a:r>
                <a14:m>
                  <m:oMath xmlns:m="http://schemas.openxmlformats.org/officeDocument/2006/math">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kern="0">
                            <a:solidFill>
                              <a:schemeClr val="bg2"/>
                            </a:solidFill>
                            <a:latin typeface="Cambria Math" panose="02040503050406030204" pitchFamily="18" charset="0"/>
                            <a:ea typeface="黑体" pitchFamily="2" charset="-122"/>
                            <a:cs typeface="Arial" panose="020B0604020202020204" pitchFamily="34" charset="0"/>
                          </a:rPr>
                          <m:t>𝜶</m:t>
                        </m:r>
                      </m:e>
                    </m:d>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400" kern="0" dirty="0">
                    <a:solidFill>
                      <a:schemeClr val="bg2"/>
                    </a:solidFill>
                    <a:latin typeface="+mj-lt"/>
                    <a:ea typeface="黑体" pitchFamily="2" charset="-122"/>
                    <a:cs typeface="Arial" panose="020B0604020202020204" pitchFamily="34" charset="0"/>
                  </a:rPr>
                  <a:t>对</a:t>
                </a:r>
                <a14:m>
                  <m:oMath xmlns:m="http://schemas.openxmlformats.org/officeDocument/2006/math">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400" kern="0" dirty="0">
                    <a:solidFill>
                      <a:schemeClr val="bg2"/>
                    </a:solidFill>
                    <a:latin typeface="+mj-lt"/>
                    <a:ea typeface="黑体" pitchFamily="2" charset="-122"/>
                    <a:cs typeface="Arial" panose="020B0604020202020204" pitchFamily="34" charset="0"/>
                  </a:rPr>
                  <a:t>和</a:t>
                </a:r>
                <a14:m>
                  <m:oMath xmlns:m="http://schemas.openxmlformats.org/officeDocument/2006/math">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400" kern="0" dirty="0">
                    <a:solidFill>
                      <a:schemeClr val="bg2"/>
                    </a:solidFill>
                    <a:latin typeface="+mj-lt"/>
                    <a:ea typeface="黑体" pitchFamily="2" charset="-122"/>
                    <a:cs typeface="Arial" panose="020B0604020202020204" pitchFamily="34" charset="0"/>
                  </a:rPr>
                  <a:t>的偏导数均为</a:t>
                </a:r>
                <a:r>
                  <a:rPr lang="en-US" altLang="zh-CN" sz="2400" kern="0" dirty="0">
                    <a:solidFill>
                      <a:schemeClr val="bg2"/>
                    </a:solidFill>
                    <a:latin typeface="+mj-lt"/>
                    <a:ea typeface="黑体" pitchFamily="2" charset="-122"/>
                    <a:cs typeface="Arial" panose="020B0604020202020204" pitchFamily="34" charset="0"/>
                  </a:rPr>
                  <a:t>0</a:t>
                </a:r>
              </a:p>
              <a:p>
                <a:pPr marL="0" indent="0">
                  <a:spcBef>
                    <a:spcPts val="0"/>
                  </a:spcBef>
                  <a:spcAft>
                    <a:spcPts val="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最优解处：</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sup>
                        <m:e>
                          <m:sSubSup>
                            <m:sSub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SupPr>
                            <m:e>
                              <m:r>
                                <a:rPr lang="zh-CN" altLang="en-US" sz="2400" b="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up>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up>
                          </m:sSubSup>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且</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sSubSup>
                            <m:sSub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SupPr>
                            <m:e>
                              <m:r>
                                <a:rPr lang="zh-CN" altLang="en-US" sz="2400" b="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up>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up>
                          </m:sSub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1200"/>
                  </a:spcBef>
                  <a:spcAft>
                    <a:spcPts val="0"/>
                  </a:spcAft>
                  <a:buNone/>
                </a:pPr>
                <a:r>
                  <a:rPr lang="en-US" altLang="zh-CN" sz="2400" b="1" kern="0" dirty="0">
                    <a:solidFill>
                      <a:schemeClr val="bg2"/>
                    </a:solidFill>
                    <a:latin typeface="Arial" panose="020B0604020202020204" pitchFamily="34" charset="0"/>
                    <a:ea typeface="黑体" panose="02010609060101010101" pitchFamily="49" charset="-122"/>
                    <a:cs typeface="Arial" panose="020B0604020202020204" pitchFamily="34" charset="0"/>
                  </a:rPr>
                  <a:t>    </a:t>
                </a:r>
                <a:r>
                  <a:rPr lang="zh-CN" altLang="en-US" sz="2400" b="1" kern="0" dirty="0">
                    <a:solidFill>
                      <a:schemeClr val="bg2"/>
                    </a:solidFill>
                    <a:latin typeface="Arial" panose="020B0604020202020204" pitchFamily="34" charset="0"/>
                    <a:ea typeface="黑体" panose="02010609060101010101" pitchFamily="49" charset="-122"/>
                    <a:cs typeface="Arial" panose="020B0604020202020204" pitchFamily="34" charset="0"/>
                  </a:rPr>
                  <a:t>最优超平面的对偶问题</a:t>
                </a:r>
                <a:r>
                  <a:rPr lang="zh-CN" altLang="en-US" sz="2400" kern="0" dirty="0">
                    <a:solidFill>
                      <a:schemeClr val="bg2"/>
                    </a:solidFill>
                    <a:latin typeface="+mj-lt"/>
                    <a:ea typeface="黑体" pitchFamily="2" charset="-122"/>
                    <a:cs typeface="Arial" panose="020B0604020202020204" pitchFamily="34" charset="0"/>
                  </a:rPr>
                  <a:t>（</a:t>
                </a:r>
                <a:r>
                  <a:rPr lang="en-US" altLang="zh-CN" sz="2400" kern="0" dirty="0">
                    <a:solidFill>
                      <a:schemeClr val="bg2"/>
                    </a:solidFill>
                    <a:latin typeface="Arial" panose="020B0604020202020204" pitchFamily="34" charset="0"/>
                    <a:ea typeface="黑体" pitchFamily="2" charset="-122"/>
                    <a:cs typeface="Arial" panose="020B0604020202020204" pitchFamily="34" charset="0"/>
                  </a:rPr>
                  <a:t>the dual problem</a:t>
                </a:r>
                <a:r>
                  <a:rPr lang="zh-CN" altLang="en-US" sz="2400" kern="0" dirty="0">
                    <a:solidFill>
                      <a:schemeClr val="bg2"/>
                    </a:solidFill>
                    <a:latin typeface="+mj-lt"/>
                    <a:ea typeface="黑体" pitchFamily="2" charset="-122"/>
                    <a:cs typeface="Arial" panose="020B0604020202020204" pitchFamily="34" charset="0"/>
                  </a:rPr>
                  <a:t>）：</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max</m:t>
                              </m:r>
                            </m:e>
                            <m:lim>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lim>
                          </m:limLow>
                        </m:fName>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𝑄</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e>
                          </m:d>
                        </m:e>
                      </m:func>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2</m:t>
                          </m:r>
                        </m:den>
                      </m:f>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sub>
                          </m:sSub>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sub>
                              </m:sSub>
                            </m:e>
                          </m:d>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m:rPr>
                          <m:nor/>
                        </m:rPr>
                        <a:rPr lang="en-US" altLang="zh-CN" sz="2400" kern="0" dirty="0">
                          <a:solidFill>
                            <a:schemeClr val="bg2"/>
                          </a:solidFill>
                          <a:latin typeface="+mj-lt"/>
                          <a:ea typeface="黑体" pitchFamily="2" charset="-122"/>
                          <a:cs typeface="Arial" panose="020B0604020202020204" pitchFamily="34" charset="0"/>
                        </a:rPr>
                        <m:t>s</m:t>
                      </m:r>
                      <m:r>
                        <m:rPr>
                          <m:nor/>
                        </m:rPr>
                        <a:rPr lang="en-US" altLang="zh-CN" sz="2400" kern="0" dirty="0">
                          <a:solidFill>
                            <a:schemeClr val="bg2"/>
                          </a:solidFill>
                          <a:latin typeface="+mj-lt"/>
                          <a:ea typeface="黑体" pitchFamily="2" charset="-122"/>
                          <a:cs typeface="Arial" panose="020B0604020202020204" pitchFamily="34" charset="0"/>
                        </a:rPr>
                        <m:t>.</m:t>
                      </m:r>
                      <m:r>
                        <m:rPr>
                          <m:nor/>
                        </m:rPr>
                        <a:rPr lang="en-US" altLang="zh-CN" sz="2400" kern="0" dirty="0">
                          <a:solidFill>
                            <a:schemeClr val="bg2"/>
                          </a:solidFill>
                          <a:latin typeface="+mj-lt"/>
                          <a:ea typeface="黑体" pitchFamily="2" charset="-122"/>
                          <a:cs typeface="Arial" panose="020B0604020202020204" pitchFamily="34" charset="0"/>
                        </a:rPr>
                        <m:t>t</m:t>
                      </m:r>
                      <m:r>
                        <m:rPr>
                          <m:nor/>
                        </m:rPr>
                        <a:rPr lang="en-US" altLang="zh-CN" sz="2400" kern="0" dirty="0">
                          <a:solidFill>
                            <a:schemeClr val="bg2"/>
                          </a:solidFill>
                          <a:latin typeface="+mj-lt"/>
                          <a:ea typeface="黑体" pitchFamily="2" charset="-122"/>
                          <a:cs typeface="Arial" panose="020B0604020202020204" pitchFamily="34" charset="0"/>
                        </a:rPr>
                        <m:t>.</m:t>
                      </m:r>
                      <m:r>
                        <a:rPr lang="en-US" altLang="zh-CN" sz="2400" b="0" i="1" kern="0" dirty="0" smtClean="0">
                          <a:solidFill>
                            <a:schemeClr val="bg2"/>
                          </a:solidFill>
                          <a:latin typeface="Cambria Math" panose="02040503050406030204" pitchFamily="18" charset="0"/>
                          <a:ea typeface="黑体" pitchFamily="2" charset="-122"/>
                          <a:cs typeface="Arial" panose="020B0604020202020204" pitchFamily="34" charset="0"/>
                        </a:rPr>
                        <m:t>    </m:t>
                      </m:r>
                      <m:nary>
                        <m:naryPr>
                          <m:chr m:val="∑"/>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e>
                      </m:nary>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且</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≥0</m:t>
                      </m:r>
                      <m:r>
                        <a:rPr lang="zh-CN" altLang="en-US"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endParaRPr lang="en-US" altLang="zh-CN" sz="2400" kern="0" dirty="0">
                  <a:solidFill>
                    <a:schemeClr val="bg2"/>
                  </a:solidFill>
                  <a:latin typeface="+mj-lt"/>
                  <a:ea typeface="黑体" pitchFamily="2" charset="-122"/>
                  <a:cs typeface="Arial" panose="020B0604020202020204" pitchFamily="34" charset="0"/>
                </a:endParaRPr>
              </a:p>
              <a:p>
                <a:pPr>
                  <a:spcBef>
                    <a:spcPts val="0"/>
                  </a:spcBef>
                  <a:spcAft>
                    <a:spcPts val="0"/>
                  </a:spcAft>
                  <a:buFont typeface="Arial" panose="020B0604020202020204" pitchFamily="34" charset="0"/>
                  <a:buChar char="•"/>
                </a:pPr>
                <a:endParaRPr lang="en-US" altLang="zh-CN" sz="2400" kern="0" dirty="0">
                  <a:solidFill>
                    <a:schemeClr val="bg2"/>
                  </a:solidFill>
                  <a:latin typeface="+mj-lt"/>
                  <a:ea typeface="黑体" pitchFamily="2" charset="-122"/>
                  <a:cs typeface="Arial" panose="020B0604020202020204" pitchFamily="34" charset="0"/>
                </a:endParaRPr>
              </a:p>
              <a:p>
                <a:pPr>
                  <a:spcBef>
                    <a:spcPts val="0"/>
                  </a:spcBef>
                  <a:spcAft>
                    <a:spcPts val="0"/>
                  </a:spcAft>
                  <a:buFont typeface="Arial" panose="020B0604020202020204" pitchFamily="34" charset="0"/>
                  <a:buChar char="•"/>
                </a:pPr>
                <a:endParaRPr lang="en-US" altLang="zh-CN" sz="2400" kern="0" dirty="0">
                  <a:solidFill>
                    <a:schemeClr val="bg2"/>
                  </a:solidFill>
                  <a:latin typeface="+mj-lt"/>
                  <a:ea typeface="黑体" pitchFamily="2" charset="-122"/>
                  <a:cs typeface="Arial" panose="020B0604020202020204" pitchFamily="34" charset="0"/>
                </a:endParaRPr>
              </a:p>
              <a:p>
                <a:pPr>
                  <a:spcBef>
                    <a:spcPts val="0"/>
                  </a:spcBef>
                  <a:spcAft>
                    <a:spcPts val="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839416" y="644352"/>
                <a:ext cx="10513168" cy="5832648"/>
              </a:xfrm>
              <a:prstGeom prst="rect">
                <a:avLst/>
              </a:prstGeom>
              <a:blipFill>
                <a:blip r:embed="rId3"/>
                <a:stretch>
                  <a:fillRect t="-1149"/>
                </a:stretch>
              </a:blipFill>
              <a:ln w="9525">
                <a:noFill/>
                <a:miter lim="800000"/>
                <a:headEnd/>
                <a:tailEnd/>
              </a:ln>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E95DCBC-80C0-451C-B6A9-6826F7D106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8328" y="1700808"/>
            <a:ext cx="2539999" cy="2100146"/>
          </a:xfrm>
          <a:prstGeom prst="rect">
            <a:avLst/>
          </a:prstGeom>
        </p:spPr>
      </p:pic>
      <p:sp>
        <p:nvSpPr>
          <p:cNvPr id="9" name="文本框 8">
            <a:extLst>
              <a:ext uri="{FF2B5EF4-FFF2-40B4-BE49-F238E27FC236}">
                <a16:creationId xmlns:a16="http://schemas.microsoft.com/office/drawing/2014/main" id="{ED6D978A-3FE9-49CD-A7D3-BA12148CE1A6}"/>
              </a:ext>
            </a:extLst>
          </p:cNvPr>
          <p:cNvSpPr txBox="1"/>
          <p:nvPr/>
        </p:nvSpPr>
        <p:spPr>
          <a:xfrm>
            <a:off x="9696400" y="3881817"/>
            <a:ext cx="1440160" cy="461665"/>
          </a:xfrm>
          <a:prstGeom prst="rect">
            <a:avLst/>
          </a:prstGeom>
          <a:noFill/>
        </p:spPr>
        <p:txBody>
          <a:bodyPr wrap="square">
            <a:spAutoFit/>
          </a:bodyPr>
          <a:lstStyle/>
          <a:p>
            <a:pPr algn="ctr"/>
            <a:r>
              <a:rPr lang="zh-CN" altLang="en-US" dirty="0">
                <a:solidFill>
                  <a:schemeClr val="bg2"/>
                </a:solidFill>
                <a:latin typeface="黑体" panose="02010609060101010101" pitchFamily="49" charset="-122"/>
                <a:ea typeface="黑体" panose="02010609060101010101" pitchFamily="49" charset="-122"/>
              </a:rPr>
              <a:t>鞍点</a:t>
            </a:r>
          </a:p>
        </p:txBody>
      </p:sp>
      <p:sp>
        <p:nvSpPr>
          <p:cNvPr id="10" name="矩形 9">
            <a:extLst>
              <a:ext uri="{FF2B5EF4-FFF2-40B4-BE49-F238E27FC236}">
                <a16:creationId xmlns:a16="http://schemas.microsoft.com/office/drawing/2014/main" id="{1F4C166D-CF03-4BEE-9333-EA5C287A204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5068609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41</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23392" y="644352"/>
                <a:ext cx="10873208" cy="5832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通过对偶问题的解，可求出原问题的解：</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sup>
                        <m:e>
                          <m:sSubSup>
                            <m:sSub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SupPr>
                            <m:e>
                              <m:r>
                                <a:rPr lang="zh-CN" altLang="en-US" sz="2400" b="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up>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up>
                          </m:sSubSup>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黑体" pitchFamily="2" charset="-122"/>
                              <a:cs typeface="Arial" panose="020B0604020202020204" pitchFamily="34" charset="0"/>
                            </a:rPr>
                            <m:t>sgn</m:t>
                          </m:r>
                        </m:fName>
                        <m:e>
                          <m:d>
                            <m:dPr>
                              <m:begChr m:val="{"/>
                              <m:end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𝒙</m:t>
                                  </m:r>
                                </m:e>
                              </m:d>
                            </m:e>
                          </m:d>
                        </m:e>
                      </m:func>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kern="0">
                              <a:solidFill>
                                <a:schemeClr val="bg2"/>
                              </a:solidFill>
                              <a:latin typeface="Cambria Math" panose="02040503050406030204" pitchFamily="18" charset="0"/>
                              <a:ea typeface="黑体" pitchFamily="2" charset="-122"/>
                              <a:cs typeface="Arial" panose="020B0604020202020204" pitchFamily="34" charset="0"/>
                            </a:rPr>
                            <m:t>sgn</m:t>
                          </m:r>
                        </m:fName>
                        <m:e>
                          <m:d>
                            <m:dPr>
                              <m:begChr m:val="{"/>
                              <m:end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e>
                          </m:d>
                        </m:e>
                      </m:func>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黑体" pitchFamily="2" charset="-122"/>
                              <a:cs typeface="Arial" panose="020B0604020202020204" pitchFamily="34" charset="0"/>
                            </a:rPr>
                            <m:t>sgn</m:t>
                          </m:r>
                        </m:fName>
                        <m:e>
                          <m:d>
                            <m:dPr>
                              <m:begChr m:val="{"/>
                              <m:end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Sup>
                                    <m:sSub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Sup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up>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up>
                                  </m:sSubSup>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d>
                                    <m:dPr>
                                      <m:ctrlP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𝑏</m:t>
                                      </m:r>
                                    </m:e>
                                    <m:sup>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sSup>
                                </m:e>
                              </m:nary>
                            </m:e>
                          </m:d>
                        </m:e>
                      </m:func>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0"/>
                  </a:spcBef>
                  <a:spcAft>
                    <a:spcPts val="0"/>
                  </a:spcAft>
                  <a:buFont typeface="Arial" panose="020B0604020202020204" pitchFamily="34" charset="0"/>
                  <a:buChar char="•"/>
                </a:pP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itchFamily="2" charset="-122"/>
                    <a:cs typeface="Arial" panose="020B0604020202020204" pitchFamily="34" charset="0"/>
                  </a:rPr>
                  <a:t>    库恩</a:t>
                </a:r>
                <a:r>
                  <a:rPr lang="en-US" altLang="zh-CN" sz="2400" kern="0" dirty="0">
                    <a:solidFill>
                      <a:schemeClr val="bg2"/>
                    </a:solidFill>
                    <a:latin typeface="+mj-lt"/>
                    <a:ea typeface="黑体" pitchFamily="2" charset="-122"/>
                    <a:cs typeface="Arial" panose="020B0604020202020204" pitchFamily="34" charset="0"/>
                  </a:rPr>
                  <a:t>-</a:t>
                </a:r>
                <a:r>
                  <a:rPr lang="zh-CN" altLang="en-US" sz="2400" kern="0" dirty="0">
                    <a:solidFill>
                      <a:schemeClr val="bg2"/>
                    </a:solidFill>
                    <a:latin typeface="+mj-lt"/>
                    <a:ea typeface="黑体" pitchFamily="2" charset="-122"/>
                    <a:cs typeface="Arial" panose="020B0604020202020204" pitchFamily="34" charset="0"/>
                  </a:rPr>
                  <a:t>塔克（</a:t>
                </a:r>
                <a:r>
                  <a:rPr lang="en-US" altLang="zh-CN" sz="2400" kern="0" dirty="0">
                    <a:solidFill>
                      <a:schemeClr val="bg2"/>
                    </a:solidFill>
                    <a:latin typeface="Arial" panose="020B0604020202020204" pitchFamily="34" charset="0"/>
                    <a:ea typeface="黑体" pitchFamily="2" charset="-122"/>
                    <a:cs typeface="Arial" panose="020B0604020202020204" pitchFamily="34" charset="0"/>
                  </a:rPr>
                  <a:t>Kuhn-Tucker</a:t>
                </a:r>
                <a:r>
                  <a:rPr lang="zh-CN" altLang="en-US" sz="2400" kern="0" dirty="0">
                    <a:solidFill>
                      <a:schemeClr val="bg2"/>
                    </a:solidFill>
                    <a:latin typeface="+mj-lt"/>
                    <a:ea typeface="黑体" pitchFamily="2" charset="-122"/>
                    <a:cs typeface="Arial" panose="020B0604020202020204" pitchFamily="34" charset="0"/>
                  </a:rPr>
                  <a:t>）条件：拉格朗日泛函的鞍点处满足</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等号成立的样本所对应的</a:t>
                </a:r>
                <a14:m>
                  <m:oMath xmlns:m="http://schemas.openxmlformats.org/officeDocument/2006/math">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kern="0" dirty="0">
                    <a:solidFill>
                      <a:schemeClr val="bg2"/>
                    </a:solidFill>
                    <a:latin typeface="+mj-lt"/>
                    <a:ea typeface="黑体" pitchFamily="2" charset="-122"/>
                    <a:cs typeface="Arial" panose="020B0604020202020204" pitchFamily="34" charset="0"/>
                  </a:rPr>
                  <a:t>才会大于</a:t>
                </a:r>
                <a:r>
                  <a:rPr lang="en-US" altLang="zh-CN" sz="2400" kern="0" dirty="0">
                    <a:solidFill>
                      <a:schemeClr val="bg2"/>
                    </a:solidFill>
                    <a:latin typeface="+mj-lt"/>
                    <a:ea typeface="黑体" pitchFamily="2" charset="-122"/>
                    <a:cs typeface="Arial" panose="020B0604020202020204" pitchFamily="34" charset="0"/>
                  </a:rPr>
                  <a:t>0</a:t>
                </a:r>
                <a:r>
                  <a:rPr lang="zh-CN" altLang="en-US" sz="2400" kern="0" dirty="0">
                    <a:solidFill>
                      <a:schemeClr val="bg2"/>
                    </a:solidFill>
                    <a:latin typeface="+mj-lt"/>
                    <a:ea typeface="黑体" pitchFamily="2" charset="-122"/>
                    <a:cs typeface="Arial" panose="020B0604020202020204" pitchFamily="34" charset="0"/>
                  </a:rPr>
                  <a:t>       </a:t>
                </a:r>
                <a:r>
                  <a:rPr lang="en-US" altLang="zh-CN" sz="2400" kern="0" dirty="0">
                    <a:solidFill>
                      <a:schemeClr val="bg2"/>
                    </a:solidFill>
                    <a:latin typeface="+mj-lt"/>
                    <a:ea typeface="黑体" pitchFamily="2" charset="-122"/>
                    <a:cs typeface="Arial" panose="020B0604020202020204" pitchFamily="34" charset="0"/>
                  </a:rPr>
                  <a:t>——</a:t>
                </a:r>
                <a:r>
                  <a:rPr lang="zh-CN" altLang="en-US" sz="2400" kern="0" dirty="0">
                    <a:solidFill>
                      <a:schemeClr val="bg2"/>
                    </a:solidFill>
                    <a:latin typeface="+mj-lt"/>
                    <a:ea typeface="黑体" pitchFamily="2" charset="-122"/>
                    <a:cs typeface="Arial" panose="020B0604020202020204" pitchFamily="34" charset="0"/>
                  </a:rPr>
                  <a:t>支持向量（</a:t>
                </a:r>
                <a:r>
                  <a:rPr lang="en-US" altLang="zh-CN" sz="2400" kern="0" dirty="0">
                    <a:solidFill>
                      <a:schemeClr val="bg2"/>
                    </a:solidFill>
                    <a:latin typeface="Arial" panose="020B0604020202020204" pitchFamily="34" charset="0"/>
                    <a:ea typeface="黑体" pitchFamily="2" charset="-122"/>
                    <a:cs typeface="Arial" panose="020B0604020202020204" pitchFamily="34" charset="0"/>
                  </a:rPr>
                  <a:t>support vectors</a:t>
                </a:r>
                <a:r>
                  <a:rPr lang="zh-CN" altLang="en-US" sz="2400" kern="0" dirty="0">
                    <a:solidFill>
                      <a:schemeClr val="bg2"/>
                    </a:solidFill>
                    <a:latin typeface="+mj-lt"/>
                    <a:ea typeface="黑体" pitchFamily="2" charset="-122"/>
                    <a:cs typeface="Arial" panose="020B0604020202020204" pitchFamily="34" charset="0"/>
                  </a:rPr>
                  <a:t>）</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求解</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oMath>
                </a14:m>
                <a:r>
                  <a:rPr lang="zh-CN" altLang="en-US" sz="2400" kern="0" dirty="0">
                    <a:solidFill>
                      <a:schemeClr val="bg2"/>
                    </a:solidFill>
                    <a:latin typeface="+mj-lt"/>
                    <a:ea typeface="黑体" pitchFamily="2"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𝑏</m:t>
                            </m:r>
                          </m:e>
                          <m:sup>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sSup>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oMath>
                </a14:m>
                <a:r>
                  <a:rPr lang="en-US" altLang="zh-CN" sz="2400" kern="0" dirty="0">
                    <a:solidFill>
                      <a:schemeClr val="bg2"/>
                    </a:solidFill>
                    <a:latin typeface="+mj-lt"/>
                    <a:ea typeface="黑体" pitchFamily="2" charset="-122"/>
                    <a:cs typeface="Arial" panose="020B0604020202020204" pitchFamily="34" charset="0"/>
                  </a:rPr>
                  <a:t>0</a:t>
                </a: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23392" y="644352"/>
                <a:ext cx="10873208" cy="5832648"/>
              </a:xfrm>
              <a:prstGeom prst="rect">
                <a:avLst/>
              </a:prstGeom>
              <a:blipFill>
                <a:blip r:embed="rId3"/>
                <a:stretch>
                  <a:fillRect t="-1149"/>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8A63536-AC56-4051-989C-605FB024B9C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3945067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42</a:t>
            </a:fld>
            <a:endParaRPr lang="en-US" altLang="zh-CN" dirty="0">
              <a:solidFill>
                <a:srgbClr val="000000"/>
              </a:solidFill>
            </a:endParaRPr>
          </a:p>
        </p:txBody>
      </p:sp>
      <p:sp>
        <p:nvSpPr>
          <p:cNvPr id="6148" name="Rectangle 2"/>
          <p:cNvSpPr>
            <a:spLocks noGrp="1" noChangeArrowheads="1"/>
          </p:cNvSpPr>
          <p:nvPr>
            <p:ph type="title"/>
          </p:nvPr>
        </p:nvSpPr>
        <p:spPr>
          <a:xfrm>
            <a:off x="1308584" y="417370"/>
            <a:ext cx="9574832" cy="830406"/>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5.8.2 </a:t>
            </a:r>
            <a:r>
              <a:rPr lang="zh-CN" altLang="en-US" sz="3600" dirty="0">
                <a:solidFill>
                  <a:schemeClr val="bg2"/>
                </a:solidFill>
                <a:latin typeface="Arial" panose="020B0604020202020204" pitchFamily="34" charset="0"/>
                <a:ea typeface="黑体" pitchFamily="2" charset="-122"/>
                <a:cs typeface="Arial" panose="020B0604020202020204" pitchFamily="34" charset="0"/>
              </a:rPr>
              <a:t>大间隔与推广能力</a:t>
            </a: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59396" y="1456408"/>
                <a:ext cx="1087320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经验风险</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𝑅</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𝑒𝑚𝑝</m:t>
                          </m:r>
                        </m:sub>
                      </m:sSub>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den>
                      </m:f>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sup>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d>
                            </m:e>
                          </m:d>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期望风险</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𝑅</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limLoc m:val="undOvr"/>
                          <m:subHide m:val="on"/>
                          <m:supHide m:val="on"/>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sup/>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d>
                            </m:e>
                          </m:d>
                        </m:e>
                      </m:nary>
                      <m:r>
                        <m:rPr>
                          <m:sty m:val="p"/>
                        </m:rPr>
                        <a:rPr lang="en-US" altLang="zh-CN" sz="2400" b="0" i="0" kern="0" smtClean="0">
                          <a:solidFill>
                            <a:schemeClr val="bg2"/>
                          </a:solidFill>
                          <a:latin typeface="Cambria Math" panose="02040503050406030204" pitchFamily="18" charset="0"/>
                          <a:ea typeface="黑体" pitchFamily="2" charset="-122"/>
                          <a:cs typeface="Arial" panose="020B0604020202020204" pitchFamily="34" charset="0"/>
                        </a:rPr>
                        <m:t>d</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𝐹</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e>
                      </m:d>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使期望风险最小的解</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0"/>
                  </a:spcAft>
                  <a:buNone/>
                </a:pPr>
                <a14:m>
                  <m:oMathPara xmlns:m="http://schemas.openxmlformats.org/officeDocument/2006/math">
                    <m:oMathParaPr>
                      <m:jc m:val="centerGroup"/>
                    </m:oMathParaPr>
                    <m:oMath xmlns:m="http://schemas.openxmlformats.org/officeDocument/2006/math">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𝑅</m:t>
                      </m:r>
                      <m:d>
                        <m:d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e>
                      </m:d>
                      <m: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𝑅</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𝑒𝑚𝑝</m:t>
                          </m:r>
                        </m:sub>
                      </m:sSub>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kern="0" smtClean="0">
                          <a:solidFill>
                            <a:schemeClr val="bg2"/>
                          </a:solidFill>
                          <a:latin typeface="Cambria Math" panose="02040503050406030204" pitchFamily="18" charset="0"/>
                          <a:ea typeface="黑体" pitchFamily="2" charset="-122"/>
                          <a:cs typeface="Arial" panose="020B0604020202020204" pitchFamily="34" charset="0"/>
                        </a:rPr>
                        <m:t>𝜑</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h</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den>
                          </m:f>
                        </m:e>
                      </m:d>
                    </m:oMath>
                  </m:oMathPara>
                </a14:m>
                <a:endParaRPr lang="en-US" altLang="zh-CN" sz="2400" b="0" i="1" kern="0" dirty="0">
                  <a:solidFill>
                    <a:schemeClr val="bg2"/>
                  </a:solidFill>
                  <a:latin typeface="+mj-lt"/>
                  <a:ea typeface="黑体" pitchFamily="2" charset="-122"/>
                  <a:cs typeface="Arial" panose="020B0604020202020204" pitchFamily="34" charset="0"/>
                </a:endParaRPr>
              </a:p>
              <a:p>
                <a:pPr marL="0" indent="0">
                  <a:spcBef>
                    <a:spcPts val="600"/>
                  </a:spcBef>
                  <a:spcAft>
                    <a:spcPts val="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h</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unc>
                        <m:funcPr>
                          <m:ctrlP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min</m:t>
                          </m:r>
                        </m:fName>
                        <m:e>
                          <m:d>
                            <m:dPr>
                              <m:ctrlP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d>
                                <m:dPr>
                                  <m:begChr m:val="["/>
                                  <m:endChr m:val="]"/>
                                  <m:ctrlP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p>
                                    <m:sSupPr>
                                      <m:ctrlP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𝑅</m:t>
                                      </m:r>
                                    </m:e>
                                    <m:sup>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sSup>
                                    <m:sSupPr>
                                      <m:ctrlP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𝐴</m:t>
                                      </m:r>
                                    </m:e>
                                    <m:sup>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e>
                              </m:d>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𝑑</m:t>
                              </m:r>
                            </m:e>
                          </m:d>
                        </m:e>
                      </m:func>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zh-CN" altLang="en-US"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d>
                        <m:dPr>
                          <m:begChr m:val="‖"/>
                          <m:endChr m:val="‖"/>
                          <m:ctrlP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𝒘</m:t>
                          </m:r>
                        </m:e>
                      </m:d>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𝐴</m:t>
                      </m:r>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59396" y="1456408"/>
                <a:ext cx="10873208" cy="5040560"/>
              </a:xfrm>
              <a:prstGeom prst="rect">
                <a:avLst/>
              </a:prstGeom>
              <a:blipFill>
                <a:blip r:embed="rId3"/>
                <a:stretch>
                  <a:fillRect l="-1009" t="-1330"/>
                </a:stretch>
              </a:blipFill>
              <a:ln w="9525">
                <a:noFill/>
                <a:miter lim="800000"/>
                <a:headEnd/>
                <a:tailEnd/>
              </a:ln>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D156E31-41B2-4EAE-800F-4C466B13F2C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4122907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43</a:t>
            </a:fld>
            <a:endParaRPr lang="en-US" altLang="zh-CN" dirty="0">
              <a:solidFill>
                <a:srgbClr val="000000"/>
              </a:solidFill>
            </a:endParaRPr>
          </a:p>
        </p:txBody>
      </p:sp>
      <p:sp>
        <p:nvSpPr>
          <p:cNvPr id="6148" name="Rectangle 2"/>
          <p:cNvSpPr>
            <a:spLocks noGrp="1" noChangeArrowheads="1"/>
          </p:cNvSpPr>
          <p:nvPr>
            <p:ph type="title"/>
          </p:nvPr>
        </p:nvSpPr>
        <p:spPr>
          <a:xfrm>
            <a:off x="1308584" y="417370"/>
            <a:ext cx="9574832" cy="995406"/>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5.8.3 </a:t>
            </a:r>
            <a:r>
              <a:rPr lang="zh-CN" altLang="en-US" sz="3600" dirty="0">
                <a:solidFill>
                  <a:schemeClr val="bg2"/>
                </a:solidFill>
                <a:latin typeface="Arial" panose="020B0604020202020204" pitchFamily="34" charset="0"/>
                <a:ea typeface="黑体" pitchFamily="2" charset="-122"/>
                <a:cs typeface="Arial" panose="020B0604020202020204" pitchFamily="34" charset="0"/>
              </a:rPr>
              <a:t>线性不可分情况</a:t>
            </a: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59396" y="1412776"/>
                <a:ext cx="10873208" cy="49558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12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样本集非线性可分</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1200"/>
                  </a:spcAft>
                  <a:buNone/>
                </a:pPr>
                <a:r>
                  <a:rPr lang="zh-CN" altLang="en-US" sz="2400" kern="0" dirty="0">
                    <a:solidFill>
                      <a:schemeClr val="bg2"/>
                    </a:solidFill>
                    <a:latin typeface="+mj-lt"/>
                    <a:ea typeface="黑体" pitchFamily="2" charset="-122"/>
                    <a:cs typeface="Arial" panose="020B0604020202020204" pitchFamily="34" charset="0"/>
                  </a:rPr>
                  <a:t>    对样本集</a:t>
                </a:r>
                <a14:m>
                  <m:oMath xmlns:m="http://schemas.openxmlformats.org/officeDocument/2006/math">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400" i="1" ker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𝑁</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a:solidFill>
                                  <a:schemeClr val="bg2"/>
                                </a:solidFill>
                                <a:latin typeface="Cambria Math" panose="02040503050406030204" pitchFamily="18" charset="0"/>
                                <a:ea typeface="黑体" pitchFamily="2" charset="-122"/>
                                <a:cs typeface="Arial" panose="020B0604020202020204" pitchFamily="34" charset="0"/>
                              </a:rPr>
                              <m:t>𝑁</m:t>
                            </m:r>
                          </m:sub>
                        </m:sSub>
                      </m:e>
                    </m:d>
                    <m:r>
                      <a:rPr lang="en-US" altLang="zh-CN" sz="2400" i="1">
                        <a:solidFill>
                          <a:schemeClr val="bg2"/>
                        </a:solidFill>
                        <a:latin typeface="Cambria Math" panose="02040503050406030204" pitchFamily="18" charset="0"/>
                        <a:ea typeface="黑体" pitchFamily="2" charset="-122"/>
                        <a:cs typeface="Arial" panose="020B0604020202020204" pitchFamily="34" charset="0"/>
                      </a:rPr>
                      <m:t> </m:t>
                    </m:r>
                  </m:oMath>
                </a14:m>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𝜖</m:t>
                    </m:r>
                    <m:sSup>
                      <m:s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𝑅</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p>
                    </m:sSup>
                  </m:oMath>
                </a14:m>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i="1">
                        <a:solidFill>
                          <a:schemeClr val="bg2"/>
                        </a:solidFill>
                        <a:latin typeface="Cambria Math" panose="02040503050406030204" pitchFamily="18" charset="0"/>
                        <a:ea typeface="黑体" pitchFamily="2" charset="-122"/>
                        <a:cs typeface="Arial" panose="020B0604020202020204" pitchFamily="34" charset="0"/>
                      </a:rPr>
                      <m:t>𝜖</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e>
                    </m:d>
                  </m:oMath>
                </a14:m>
                <a:endParaRPr lang="en-US" altLang="zh-CN" sz="2400" b="1" kern="0" dirty="0">
                  <a:solidFill>
                    <a:schemeClr val="bg2"/>
                  </a:solidFill>
                  <a:latin typeface="+mj-lt"/>
                  <a:ea typeface="微软雅黑" panose="020B0503020204020204" pitchFamily="34" charset="-122"/>
                  <a:cs typeface="Arial" panose="020B0604020202020204" pitchFamily="34" charset="0"/>
                </a:endParaRPr>
              </a:p>
              <a:p>
                <a:pPr marL="0" indent="0">
                  <a:spcBef>
                    <a:spcPts val="600"/>
                  </a:spcBef>
                  <a:spcAft>
                    <a:spcPts val="12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不等式</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12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r>
                        <a:rPr lang="zh-CN" altLang="en-US"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=1,2,…,</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12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不可能对所有样本同时满足</a:t>
                </a:r>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12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每个样本引入一个非负的松弛变量</a:t>
                </a:r>
                <a14:m>
                  <m:oMath xmlns:m="http://schemas.openxmlformats.org/officeDocument/2006/math">
                    <m:sSub>
                      <m:sSubPr>
                        <m:ctrlPr>
                          <a:rPr lang="en-US" altLang="zh-CN" sz="28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8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𝜉</m:t>
                        </m:r>
                      </m:e>
                      <m:sub>
                        <m:r>
                          <a:rPr lang="en-US" altLang="zh-CN" sz="28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oMath>
                </a14:m>
                <a:endParaRPr lang="en-US" altLang="zh-CN" sz="2800" b="1" kern="0" dirty="0">
                  <a:solidFill>
                    <a:schemeClr val="bg2"/>
                  </a:solidFill>
                  <a:latin typeface="+mj-lt"/>
                  <a:ea typeface="微软雅黑" panose="020B0503020204020204" pitchFamily="34" charset="-122"/>
                  <a:cs typeface="Arial" panose="020B0604020202020204" pitchFamily="34" charset="0"/>
                </a:endParaRPr>
              </a:p>
              <a:p>
                <a:pPr marL="0" indent="0">
                  <a:spcBef>
                    <a:spcPts val="600"/>
                  </a:spcBef>
                  <a:spcAft>
                    <a:spcPts val="12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约束条件变为</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1200"/>
                  </a:spcAft>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r>
                        <a:rPr lang="zh-CN" altLang="en-US"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=1,2,…,</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1200"/>
                  </a:spcAft>
                  <a:buNone/>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12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59396" y="1412776"/>
                <a:ext cx="10873208" cy="4955846"/>
              </a:xfrm>
              <a:prstGeom prst="rect">
                <a:avLst/>
              </a:prstGeom>
              <a:blipFill>
                <a:blip r:embed="rId3"/>
                <a:stretch>
                  <a:fillRect l="-1009" t="-1353"/>
                </a:stretch>
              </a:blipFill>
              <a:ln w="9525">
                <a:noFill/>
                <a:miter lim="800000"/>
                <a:headEnd/>
                <a:tailEnd/>
              </a:ln>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8A2A617-6F1D-4516-84FA-DC4E753CEF2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0386486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44</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59396" y="692696"/>
                <a:ext cx="10873208" cy="5675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12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广义最优分类面</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min</m:t>
                              </m:r>
                            </m:e>
                            <m:lim>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lim>
                          </m:limLow>
                        </m:fName>
                        <m:e>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2</m:t>
                              </m:r>
                            </m:den>
                          </m:f>
                          <m:d>
                            <m:dPr>
                              <m:ctrlP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𝒘</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𝐶</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kern="0"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e>
                              </m:nary>
                            </m:e>
                          </m:d>
                        </m:e>
                      </m:func>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lgn="ctr">
                  <a:spcBef>
                    <a:spcPts val="600"/>
                  </a:spcBef>
                  <a:spcAft>
                    <a:spcPts val="1200"/>
                  </a:spcAft>
                  <a:buNone/>
                </a:pPr>
                <a:r>
                  <a:rPr lang="en-US" altLang="zh-CN" sz="2400" kern="0" dirty="0" err="1">
                    <a:solidFill>
                      <a:schemeClr val="bg2"/>
                    </a:solidFill>
                    <a:latin typeface="+mj-lt"/>
                    <a:ea typeface="黑体" pitchFamily="2" charset="-122"/>
                    <a:cs typeface="Arial" panose="020B0604020202020204" pitchFamily="34" charset="0"/>
                  </a:rPr>
                  <a:t>s.t.</a:t>
                </a:r>
                <a:r>
                  <a:rPr lang="en-US" altLang="zh-CN" sz="2400" kern="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Sub>
                      <m:sSubPr>
                        <m:ctrlP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≥0</m:t>
                    </m:r>
                    <m:r>
                      <a:rPr lang="zh-CN" altLang="en-US"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=1,2,…,</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a14:m>
                <a:endParaRPr lang="en-US" altLang="zh-CN" sz="2400" kern="0" dirty="0">
                  <a:solidFill>
                    <a:schemeClr val="bg2"/>
                  </a:solidFill>
                  <a:latin typeface="+mj-lt"/>
                  <a:ea typeface="黑体" pitchFamily="2" charset="-122"/>
                  <a:cs typeface="Arial" panose="020B0604020202020204" pitchFamily="34" charset="0"/>
                </a:endParaRPr>
              </a:p>
              <a:p>
                <a:pPr marL="0" indent="0" algn="ctr">
                  <a:spcBef>
                    <a:spcPts val="600"/>
                  </a:spcBef>
                  <a:spcAft>
                    <a:spcPts val="1200"/>
                  </a:spcAft>
                  <a:buNone/>
                </a:pPr>
                <a14:m>
                  <m:oMathPara xmlns:m="http://schemas.openxmlformats.org/officeDocument/2006/math">
                    <m:oMathParaPr>
                      <m:jc m:val="centerGroup"/>
                    </m:oMathParaPr>
                    <m:oMath xmlns:m="http://schemas.openxmlformats.org/officeDocument/2006/math">
                      <m:sSub>
                        <m:sSubPr>
                          <m:ctrlP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≥0</m:t>
                      </m:r>
                      <m:r>
                        <a:rPr lang="zh-CN" altLang="en-US"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=1,2,…,</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12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拉格朗日泛函</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min</m:t>
                              </m:r>
                            </m:e>
                            <m:lim>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lim>
                          </m:limLow>
                        </m:fName>
                        <m:e>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max</m:t>
                                  </m:r>
                                </m:e>
                                <m:lim>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lim>
                              </m:limLow>
                            </m:fName>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𝐿</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e>
                              </m:d>
                            </m:e>
                          </m:func>
                        </m:e>
                      </m:func>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2</m:t>
                          </m:r>
                        </m:den>
                      </m:f>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𝒘</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𝐶</m:t>
                      </m:r>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e>
                          </m:d>
                        </m:e>
                      </m:nary>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smtClean="0">
                                  <a:solidFill>
                                    <a:schemeClr val="bg2"/>
                                  </a:solidFill>
                                  <a:latin typeface="Cambria Math" panose="02040503050406030204" pitchFamily="18" charset="0"/>
                                  <a:ea typeface="黑体" pitchFamily="2" charset="-122"/>
                                  <a:cs typeface="Arial" panose="020B0604020202020204" pitchFamily="34" charset="0"/>
                                </a:rPr>
                                <m:t>𝛾</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12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59396" y="692696"/>
                <a:ext cx="10873208" cy="5675926"/>
              </a:xfrm>
              <a:prstGeom prst="rect">
                <a:avLst/>
              </a:prstGeom>
              <a:blipFill>
                <a:blip r:embed="rId3"/>
                <a:stretch>
                  <a:fillRect l="-1009" t="-1182"/>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6D9ADC0C-6712-4168-B9A9-D1CD6E141C2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622510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59396" y="692696"/>
                <a:ext cx="10873208" cy="5675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广义最优分类面的对偶优化问题</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limLowPr>
                            <m:e>
                              <m:r>
                                <m:rPr>
                                  <m:sty m:val="p"/>
                                </m:rPr>
                                <a:rPr lang="en-US" altLang="zh-CN" sz="2400" i="0" kern="0" smtClean="0">
                                  <a:solidFill>
                                    <a:schemeClr val="bg2"/>
                                  </a:solidFill>
                                  <a:latin typeface="Cambria Math" panose="02040503050406030204" pitchFamily="18" charset="0"/>
                                  <a:ea typeface="黑体" pitchFamily="2" charset="-122"/>
                                  <a:cs typeface="Arial" panose="020B0604020202020204" pitchFamily="34" charset="0"/>
                                </a:rPr>
                                <m:t>max</m:t>
                              </m:r>
                            </m:e>
                            <m:lim>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lim>
                          </m:limLow>
                        </m:fName>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𝑄</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zh-CN" altLang="en-US" sz="2400" b="1" i="1" kern="0" smtClean="0">
                                  <a:solidFill>
                                    <a:schemeClr val="bg2"/>
                                  </a:solidFill>
                                  <a:latin typeface="Cambria Math" panose="02040503050406030204" pitchFamily="18" charset="0"/>
                                  <a:ea typeface="黑体" pitchFamily="2" charset="-122"/>
                                  <a:cs typeface="Arial" panose="020B0604020202020204" pitchFamily="34" charset="0"/>
                                </a:rPr>
                                <m:t>𝜶</m:t>
                              </m:r>
                            </m:e>
                          </m:d>
                        </m:e>
                      </m:func>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2</m:t>
                          </m:r>
                        </m:den>
                      </m:f>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𝑗</m:t>
                              </m:r>
                            </m:sub>
                          </m:sSub>
                          <m:d>
                            <m:d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sub>
                              </m:sSub>
                            </m:e>
                          </m:d>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m:rPr>
                          <m:nor/>
                        </m:rPr>
                        <a:rPr lang="en-US" altLang="zh-CN" sz="2400" kern="0" dirty="0">
                          <a:solidFill>
                            <a:schemeClr val="bg2"/>
                          </a:solidFill>
                          <a:latin typeface="+mj-lt"/>
                          <a:ea typeface="黑体" pitchFamily="2" charset="-122"/>
                          <a:cs typeface="Arial" panose="020B0604020202020204" pitchFamily="34" charset="0"/>
                        </a:rPr>
                        <m:t>s</m:t>
                      </m:r>
                      <m:r>
                        <m:rPr>
                          <m:nor/>
                        </m:rPr>
                        <a:rPr lang="en-US" altLang="zh-CN" sz="2400" kern="0" dirty="0">
                          <a:solidFill>
                            <a:schemeClr val="bg2"/>
                          </a:solidFill>
                          <a:latin typeface="+mj-lt"/>
                          <a:ea typeface="黑体" pitchFamily="2" charset="-122"/>
                          <a:cs typeface="Arial" panose="020B0604020202020204" pitchFamily="34" charset="0"/>
                        </a:rPr>
                        <m:t>.</m:t>
                      </m:r>
                      <m:r>
                        <m:rPr>
                          <m:nor/>
                        </m:rPr>
                        <a:rPr lang="en-US" altLang="zh-CN" sz="2400" kern="0" dirty="0">
                          <a:solidFill>
                            <a:schemeClr val="bg2"/>
                          </a:solidFill>
                          <a:latin typeface="+mj-lt"/>
                          <a:ea typeface="黑体" pitchFamily="2" charset="-122"/>
                          <a:cs typeface="Arial" panose="020B0604020202020204" pitchFamily="34" charset="0"/>
                        </a:rPr>
                        <m:t>t</m:t>
                      </m:r>
                      <m:r>
                        <m:rPr>
                          <m:nor/>
                        </m:rPr>
                        <a:rPr lang="en-US" altLang="zh-CN" sz="2400" kern="0" dirty="0">
                          <a:solidFill>
                            <a:schemeClr val="bg2"/>
                          </a:solidFill>
                          <a:latin typeface="+mj-lt"/>
                          <a:ea typeface="黑体" pitchFamily="2" charset="-122"/>
                          <a:cs typeface="Arial" panose="020B0604020202020204" pitchFamily="34" charset="0"/>
                        </a:rPr>
                        <m:t>.</m:t>
                      </m:r>
                      <m:r>
                        <a:rPr lang="en-US" altLang="zh-CN" sz="2400" b="0" i="1" kern="0" dirty="0" smtClean="0">
                          <a:solidFill>
                            <a:schemeClr val="bg2"/>
                          </a:solidFill>
                          <a:latin typeface="Cambria Math" panose="02040503050406030204" pitchFamily="18" charset="0"/>
                          <a:ea typeface="黑体" pitchFamily="2" charset="-122"/>
                          <a:cs typeface="Arial" panose="020B0604020202020204" pitchFamily="34" charset="0"/>
                        </a:rPr>
                        <m:t>      </m:t>
                      </m:r>
                      <m:nary>
                        <m:naryPr>
                          <m:chr m:val="∑"/>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   </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且</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𝐶</m:t>
                      </m:r>
                      <m:r>
                        <a:rPr lang="zh-CN" altLang="en-US"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原问题的解</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sup>
                        <m:e>
                          <m:sSubSup>
                            <m:sSubSup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SupPr>
                            <m:e>
                              <m:r>
                                <a:rPr lang="zh-CN" altLang="en-US" sz="2400" b="0" i="1" kern="0"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up>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up>
                          </m:sSubSup>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e>
                      </m:nary>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黑体" pitchFamily="2" charset="-122"/>
                              <a:cs typeface="Arial" panose="020B0604020202020204" pitchFamily="34" charset="0"/>
                            </a:rPr>
                            <m:t>sgn</m:t>
                          </m:r>
                        </m:fName>
                        <m:e>
                          <m:d>
                            <m:dPr>
                              <m:begChr m:val="{"/>
                              <m:end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𝒙</m:t>
                                  </m:r>
                                </m:e>
                              </m:d>
                            </m:e>
                          </m:d>
                        </m:e>
                      </m:func>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kern="0">
                              <a:solidFill>
                                <a:schemeClr val="bg2"/>
                              </a:solidFill>
                              <a:latin typeface="Cambria Math" panose="02040503050406030204" pitchFamily="18" charset="0"/>
                              <a:ea typeface="黑体" pitchFamily="2" charset="-122"/>
                              <a:cs typeface="Arial" panose="020B0604020202020204" pitchFamily="34" charset="0"/>
                            </a:rPr>
                            <m:t>sgn</m:t>
                          </m:r>
                        </m:fName>
                        <m:e>
                          <m:d>
                            <m:dPr>
                              <m:begChr m:val="{"/>
                              <m:end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𝑏</m:t>
                              </m:r>
                            </m:e>
                          </m:d>
                        </m:e>
                      </m:func>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kern="0" smtClean="0">
                              <a:solidFill>
                                <a:schemeClr val="bg2"/>
                              </a:solidFill>
                              <a:latin typeface="Cambria Math" panose="02040503050406030204" pitchFamily="18" charset="0"/>
                              <a:ea typeface="黑体" pitchFamily="2" charset="-122"/>
                              <a:cs typeface="Arial" panose="020B0604020202020204" pitchFamily="34" charset="0"/>
                            </a:rPr>
                            <m:t>sgn</m:t>
                          </m:r>
                        </m:fName>
                        <m:e>
                          <m:d>
                            <m:dPr>
                              <m:begChr m:val="{"/>
                              <m:end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𝑁</m:t>
                                  </m:r>
                                </m:sup>
                                <m:e>
                                  <m:sSubSup>
                                    <m:sSub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Sup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up>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up>
                                  </m:sSubSup>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d>
                                    <m:dPr>
                                      <m:ctrlP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𝑏</m:t>
                                      </m:r>
                                    </m:e>
                                    <m:sup>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up>
                                  </m:sSup>
                                </m:e>
                              </m:nary>
                            </m:e>
                          </m:d>
                        </m:e>
                      </m:func>
                    </m:oMath>
                  </m:oMathPara>
                </a14:m>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59396" y="692696"/>
                <a:ext cx="10873208" cy="5675926"/>
              </a:xfrm>
              <a:prstGeom prst="rect">
                <a:avLst/>
              </a:prstGeom>
              <a:blipFill>
                <a:blip r:embed="rId3"/>
                <a:stretch>
                  <a:fillRect l="-1009" t="-1182"/>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6BA750A-D0C0-4774-96A5-5E0F444E68F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9320887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46</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59396" y="692696"/>
                <a:ext cx="10873208" cy="5675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库恩</a:t>
                </a:r>
                <a:r>
                  <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a:t>
                </a: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塔克条件</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itchFamily="2" charset="-122"/>
                    <a:cs typeface="Arial" panose="020B0604020202020204" pitchFamily="34" charset="0"/>
                  </a:rPr>
                  <a:t>    拉格朗日泛函的鞍点处满足</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𝒘</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e>
                                    <m: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𝑏</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smtClean="0">
                              <a:solidFill>
                                <a:schemeClr val="bg2"/>
                              </a:solidFill>
                              <a:latin typeface="Cambria Math" panose="02040503050406030204" pitchFamily="18" charset="0"/>
                              <a:ea typeface="黑体" pitchFamily="2" charset="-122"/>
                              <a:cs typeface="Arial" panose="020B0604020202020204" pitchFamily="34" charset="0"/>
                            </a:rPr>
                            <m:t>𝛾</m:t>
                          </m:r>
                        </m:e>
                        <m: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𝐶</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e>
                      </m:d>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𝑁</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0"/>
                  </a:spcBef>
                  <a:spcAft>
                    <a:spcPts val="0"/>
                  </a:spcAft>
                  <a:buNone/>
                </a:pPr>
                <a:r>
                  <a:rPr lang="en-US" altLang="zh-CN" sz="2400" kern="0" dirty="0">
                    <a:solidFill>
                      <a:schemeClr val="bg2"/>
                    </a:solidFill>
                    <a:latin typeface="+mj-lt"/>
                    <a:ea typeface="黑体" pitchFamily="2" charset="-122"/>
                    <a:cs typeface="Arial" panose="020B0604020202020204" pitchFamily="34" charset="0"/>
                  </a:rPr>
                  <a:t>    </a:t>
                </a:r>
              </a:p>
              <a:p>
                <a:pPr marL="0" indent="0">
                  <a:spcBef>
                    <a:spcPts val="0"/>
                  </a:spcBef>
                  <a:spcAft>
                    <a:spcPts val="0"/>
                  </a:spcAft>
                  <a:buNone/>
                </a:pP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边界支持向量：</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b="0" kern="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400" b="0" i="0" kern="0" smtClean="0">
                        <a:solidFill>
                          <a:schemeClr val="bg2"/>
                        </a:solidFill>
                        <a:latin typeface="Cambria Math" panose="02040503050406030204" pitchFamily="18" charset="0"/>
                        <a:ea typeface="黑体" pitchFamily="2" charset="-122"/>
                        <a:cs typeface="Arial" panose="020B0604020202020204" pitchFamily="34" charset="0"/>
                      </a:rPr>
                      <m:t>0&lt;</m:t>
                    </m:r>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&lt;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𝐶</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oMath>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itchFamily="2" charset="-122"/>
                    <a:cs typeface="Arial" panose="020B0604020202020204" pitchFamily="34" charset="0"/>
                  </a:rPr>
                  <a:t>    错分支持向量：</a:t>
                </a:r>
                <a:r>
                  <a:rPr lang="en-US" altLang="zh-CN" sz="2400" kern="0" dirty="0">
                    <a:solidFill>
                      <a:schemeClr val="bg2"/>
                    </a:solidFill>
                    <a:latin typeface="+mj-lt"/>
                    <a:ea typeface="黑体" pitchFamily="2" charset="-122"/>
                    <a:cs typeface="Arial" panose="020B0604020202020204" pitchFamily="34" charset="0"/>
                  </a:rPr>
                  <a:t> </a:t>
                </a: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𝐶</m:t>
                    </m:r>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&gt;0</m:t>
                    </m:r>
                  </m:oMath>
                </a14:m>
                <a:endParaRPr lang="en-US" altLang="zh-CN" sz="2400"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59396" y="692696"/>
                <a:ext cx="10873208" cy="5675926"/>
              </a:xfrm>
              <a:prstGeom prst="rect">
                <a:avLst/>
              </a:prstGeom>
              <a:blipFill>
                <a:blip r:embed="rId3"/>
                <a:stretch>
                  <a:fillRect l="-1009" t="-1182"/>
                </a:stretch>
              </a:blipFill>
              <a:ln w="9525">
                <a:noFill/>
                <a:miter lim="800000"/>
                <a:headEnd/>
                <a:tailEnd/>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5603FB4-A448-4E70-BC17-CE5297D5A9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5390" y="3083080"/>
            <a:ext cx="6317214" cy="3168352"/>
          </a:xfrm>
          <a:prstGeom prst="rect">
            <a:avLst/>
          </a:prstGeom>
        </p:spPr>
      </p:pic>
      <p:sp>
        <p:nvSpPr>
          <p:cNvPr id="7" name="矩形 6">
            <a:extLst>
              <a:ext uri="{FF2B5EF4-FFF2-40B4-BE49-F238E27FC236}">
                <a16:creationId xmlns:a16="http://schemas.microsoft.com/office/drawing/2014/main" id="{B1D4382B-C186-41AE-AAD7-39ACE7FE12A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586055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B21B18-DA7D-4DA7-8D9E-8995FD2C83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0820"/>
          <a:stretch/>
        </p:blipFill>
        <p:spPr>
          <a:xfrm>
            <a:off x="9300356" y="1138858"/>
            <a:ext cx="2664296" cy="2746486"/>
          </a:xfrm>
          <a:prstGeom prst="rect">
            <a:avLst/>
          </a:prstGeom>
        </p:spPr>
      </p:pic>
      <p:pic>
        <p:nvPicPr>
          <p:cNvPr id="11" name="图片 10">
            <a:extLst>
              <a:ext uri="{FF2B5EF4-FFF2-40B4-BE49-F238E27FC236}">
                <a16:creationId xmlns:a16="http://schemas.microsoft.com/office/drawing/2014/main" id="{2A903186-D559-4C6F-8BC4-7C869C19DBD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9180"/>
          <a:stretch/>
        </p:blipFill>
        <p:spPr>
          <a:xfrm>
            <a:off x="7885419" y="3885344"/>
            <a:ext cx="2888869" cy="2881924"/>
          </a:xfrm>
          <a:prstGeom prst="rect">
            <a:avLst/>
          </a:prstGeom>
        </p:spPr>
      </p:pic>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47</a:t>
            </a:fld>
            <a:endParaRPr lang="en-US" altLang="zh-CN" dirty="0">
              <a:solidFill>
                <a:srgbClr val="000000"/>
              </a:solidFill>
            </a:endParaRPr>
          </a:p>
        </p:txBody>
      </p:sp>
      <p:sp>
        <p:nvSpPr>
          <p:cNvPr id="6148" name="Rectangle 2"/>
          <p:cNvSpPr>
            <a:spLocks noGrp="1" noChangeArrowheads="1"/>
          </p:cNvSpPr>
          <p:nvPr>
            <p:ph type="title"/>
          </p:nvPr>
        </p:nvSpPr>
        <p:spPr>
          <a:xfrm>
            <a:off x="1308584" y="260648"/>
            <a:ext cx="9574832" cy="936104"/>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5.9 </a:t>
            </a:r>
            <a:r>
              <a:rPr lang="zh-CN" altLang="en-US" sz="4000" dirty="0">
                <a:solidFill>
                  <a:schemeClr val="bg2"/>
                </a:solidFill>
                <a:latin typeface="Arial" panose="020B0604020202020204" pitchFamily="34" charset="0"/>
                <a:ea typeface="黑体" pitchFamily="2" charset="-122"/>
                <a:cs typeface="Arial" panose="020B0604020202020204" pitchFamily="34" charset="0"/>
              </a:rPr>
              <a:t>多类线性分类器</a:t>
            </a: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767408" y="1930946"/>
                <a:ext cx="7200800" cy="4389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做法一：“一对多”</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a:spcBef>
                    <a:spcPts val="600"/>
                  </a:spcBef>
                  <a:spcAft>
                    <a:spcPts val="600"/>
                  </a:spcAft>
                  <a:buFont typeface="Arial" panose="020B0604020202020204" pitchFamily="34" charset="0"/>
                  <a:buChar char="•"/>
                </a:pPr>
                <a14:m>
                  <m:oMath xmlns:m="http://schemas.openxmlformats.org/officeDocument/2006/math">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oMath>
                </a14:m>
                <a:r>
                  <a:rPr lang="zh-CN" altLang="en-US" sz="2400" kern="0" dirty="0">
                    <a:solidFill>
                      <a:schemeClr val="bg2"/>
                    </a:solidFill>
                    <a:latin typeface="+mj-lt"/>
                    <a:ea typeface="黑体" panose="02010609060101010101" pitchFamily="49" charset="-122"/>
                    <a:cs typeface="Arial" panose="020B0604020202020204" pitchFamily="34" charset="0"/>
                  </a:rPr>
                  <a:t>类转化为</a:t>
                </a:r>
                <a14:m>
                  <m:oMath xmlns:m="http://schemas.openxmlformats.org/officeDocument/2006/math">
                    <m:r>
                      <a:rPr lang="en-US" altLang="zh-CN" sz="2400" b="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oMath>
                </a14:m>
                <a:r>
                  <a:rPr lang="zh-CN" altLang="en-US" sz="2400" kern="0" dirty="0">
                    <a:solidFill>
                      <a:schemeClr val="bg2"/>
                    </a:solidFill>
                    <a:latin typeface="+mj-lt"/>
                    <a:ea typeface="黑体" panose="02010609060101010101" pitchFamily="49" charset="-122"/>
                    <a:cs typeface="Arial" panose="020B0604020202020204" pitchFamily="34" charset="0"/>
                  </a:rPr>
                  <a:t>个两类问题。</a:t>
                </a:r>
                <a:r>
                  <a:rPr lang="en-US" altLang="zh-CN" sz="2400" kern="0" dirty="0">
                    <a:solidFill>
                      <a:schemeClr val="bg2"/>
                    </a:solidFill>
                    <a:latin typeface="Arial" panose="020B0604020202020204" pitchFamily="34" charset="0"/>
                    <a:ea typeface="黑体" panose="02010609060101010101" pitchFamily="49" charset="-122"/>
                    <a:cs typeface="Arial" panose="020B0604020202020204" pitchFamily="34" charset="0"/>
                  </a:rPr>
                  <a:t>one-vs-rest</a:t>
                </a:r>
                <a:r>
                  <a:rPr lang="zh-CN" altLang="en-US" sz="2400" kern="0" dirty="0">
                    <a:solidFill>
                      <a:schemeClr val="bg2"/>
                    </a:solidFill>
                    <a:latin typeface="Arial" panose="020B0604020202020204" pitchFamily="34" charset="0"/>
                    <a:ea typeface="黑体" panose="02010609060101010101" pitchFamily="49" charset="-122"/>
                    <a:cs typeface="Arial" panose="020B0604020202020204" pitchFamily="34" charset="0"/>
                  </a:rPr>
                  <a:t>，</a:t>
                </a:r>
                <a:r>
                  <a:rPr lang="en-US" altLang="zh-CN" sz="2400" kern="0" dirty="0">
                    <a:solidFill>
                      <a:schemeClr val="bg2"/>
                    </a:solidFill>
                    <a:latin typeface="Arial" panose="020B0604020202020204" pitchFamily="34" charset="0"/>
                    <a:ea typeface="黑体" panose="02010609060101010101" pitchFamily="49" charset="-122"/>
                    <a:cs typeface="Arial" panose="020B0604020202020204" pitchFamily="34" charset="0"/>
                  </a:rPr>
                  <a:t>one-over-all</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lvl="1">
                  <a:spcBef>
                    <a:spcPts val="600"/>
                  </a:spcBef>
                  <a:spcAft>
                    <a:spcPts val="600"/>
                  </a:spcAft>
                  <a:buFont typeface="Arial" panose="020B0604020202020204" pitchFamily="34" charset="0"/>
                  <a:buChar char="•"/>
                </a:pPr>
                <a:r>
                  <a:rPr lang="zh-CN" altLang="en-US" sz="2400" kern="0" dirty="0">
                    <a:solidFill>
                      <a:schemeClr val="bg2"/>
                    </a:solidFill>
                    <a:latin typeface="+mj-lt"/>
                    <a:ea typeface="黑体" panose="02010609060101010101" pitchFamily="49" charset="-122"/>
                    <a:cs typeface="Arial" panose="020B0604020202020204" pitchFamily="34" charset="0"/>
                  </a:rPr>
                  <a:t>问题：训练样本不均衡；歧义区</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1200"/>
                  </a:spcBef>
                  <a:spcAft>
                    <a:spcPts val="600"/>
                  </a:spcAft>
                  <a:buFont typeface="Arial" panose="020B0604020202020204" pitchFamily="34" charset="0"/>
                  <a:buChar char="•"/>
                </a:pP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做法二：“逐对”（</a:t>
                </a:r>
                <a:r>
                  <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rPr>
                  <a:t>pairwise</a:t>
                </a: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）分类</a:t>
                </a:r>
                <a:endPar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lvl="1">
                  <a:spcBef>
                    <a:spcPts val="600"/>
                  </a:spcBef>
                  <a:spcAft>
                    <a:spcPts val="600"/>
                  </a:spcAft>
                  <a:buFont typeface="Arial" panose="020B0604020202020204" pitchFamily="34" charset="0"/>
                  <a:buChar char="•"/>
                </a:pPr>
                <a:r>
                  <a:rPr lang="zh-CN" altLang="en-US" sz="2400" kern="0" dirty="0">
                    <a:solidFill>
                      <a:schemeClr val="bg2"/>
                    </a:solidFill>
                    <a:latin typeface="+mj-lt"/>
                    <a:ea typeface="黑体" panose="02010609060101010101" pitchFamily="49" charset="-122"/>
                    <a:cs typeface="Arial" panose="020B0604020202020204" pitchFamily="34" charset="0"/>
                  </a:rPr>
                  <a:t>每两类构造一个分类器，则</a:t>
                </a:r>
                <a14:m>
                  <m:oMath xmlns:m="http://schemas.openxmlformats.org/officeDocument/2006/math">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oMath>
                </a14:m>
                <a:r>
                  <a:rPr lang="zh-CN" altLang="en-US" sz="2400" kern="0" dirty="0">
                    <a:solidFill>
                      <a:schemeClr val="bg2"/>
                    </a:solidFill>
                    <a:latin typeface="+mj-lt"/>
                    <a:ea typeface="黑体" panose="02010609060101010101" pitchFamily="49" charset="-122"/>
                    <a:cs typeface="Arial" panose="020B0604020202020204" pitchFamily="34" charset="0"/>
                  </a:rPr>
                  <a:t>类需要</a:t>
                </a:r>
                <a14:m>
                  <m:oMath xmlns:m="http://schemas.openxmlformats.org/officeDocument/2006/math">
                    <m:f>
                      <m:fPr>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d>
                          <m:dPr>
                            <m:ctrlPr>
                              <a:rPr lang="en-US" altLang="zh-CN" sz="240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𝑐</m:t>
                            </m:r>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e>
                        </m:d>
                      </m:num>
                      <m:den>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den>
                    </m:f>
                  </m:oMath>
                </a14:m>
                <a:r>
                  <a:rPr lang="zh-CN" altLang="en-US" sz="2400" kern="0" dirty="0">
                    <a:solidFill>
                      <a:schemeClr val="bg2"/>
                    </a:solidFill>
                    <a:latin typeface="+mj-lt"/>
                    <a:ea typeface="黑体" panose="02010609060101010101" pitchFamily="49" charset="-122"/>
                    <a:cs typeface="Arial" panose="020B0604020202020204" pitchFamily="34" charset="0"/>
                  </a:rPr>
                  <a:t>个两类分类器</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lvl="1">
                  <a:spcBef>
                    <a:spcPts val="600"/>
                  </a:spcBef>
                  <a:spcAft>
                    <a:spcPts val="600"/>
                  </a:spcAft>
                  <a:buFont typeface="Arial" panose="020B0604020202020204" pitchFamily="34" charset="0"/>
                  <a:buChar char="•"/>
                </a:pPr>
                <a:r>
                  <a:rPr lang="zh-CN" altLang="en-US" sz="2400" kern="0" dirty="0">
                    <a:solidFill>
                      <a:schemeClr val="bg2"/>
                    </a:solidFill>
                    <a:latin typeface="+mj-lt"/>
                    <a:ea typeface="黑体" panose="02010609060101010101" pitchFamily="49" charset="-122"/>
                    <a:cs typeface="Arial" panose="020B0604020202020204" pitchFamily="34" charset="0"/>
                  </a:rPr>
                  <a:t>问题：分类器多</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457200" lvl="1" indent="0">
                  <a:spcBef>
                    <a:spcPts val="600"/>
                  </a:spcBef>
                  <a:spcAft>
                    <a:spcPts val="600"/>
                  </a:spcAft>
                  <a:buNone/>
                </a:pPr>
                <a:r>
                  <a:rPr lang="zh-CN" altLang="en-US" sz="2400" kern="0" dirty="0">
                    <a:solidFill>
                      <a:schemeClr val="bg2"/>
                    </a:solidFill>
                    <a:latin typeface="+mj-lt"/>
                    <a:ea typeface="黑体" panose="02010609060101010101" pitchFamily="49" charset="-122"/>
                    <a:cs typeface="Arial" panose="020B0604020202020204" pitchFamily="34" charset="0"/>
                  </a:rPr>
                  <a:t>    </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767408" y="1930946"/>
                <a:ext cx="7200800" cy="4389290"/>
              </a:xfrm>
              <a:prstGeom prst="rect">
                <a:avLst/>
              </a:prstGeom>
              <a:blipFill>
                <a:blip r:embed="rId5"/>
                <a:stretch>
                  <a:fillRect l="-1524" t="-1528"/>
                </a:stretch>
              </a:blipFill>
              <a:ln w="9525">
                <a:noFill/>
                <a:miter lim="800000"/>
                <a:headEnd/>
                <a:tailEnd/>
              </a:ln>
            </p:spPr>
            <p:txBody>
              <a:bodyPr/>
              <a:lstStyle/>
              <a:p>
                <a:r>
                  <a:rPr lang="zh-CN" altLang="en-US">
                    <a:noFill/>
                  </a:rPr>
                  <a:t> </a:t>
                </a:r>
              </a:p>
            </p:txBody>
          </p:sp>
        </mc:Fallback>
      </mc:AlternateContent>
      <p:sp>
        <p:nvSpPr>
          <p:cNvPr id="7" name="Rectangle 2">
            <a:extLst>
              <a:ext uri="{FF2B5EF4-FFF2-40B4-BE49-F238E27FC236}">
                <a16:creationId xmlns:a16="http://schemas.microsoft.com/office/drawing/2014/main" id="{40B4A449-347A-4E46-9951-6041D0531010}"/>
              </a:ext>
            </a:extLst>
          </p:cNvPr>
          <p:cNvSpPr txBox="1">
            <a:spLocks noChangeArrowheads="1"/>
          </p:cNvSpPr>
          <p:nvPr/>
        </p:nvSpPr>
        <p:spPr bwMode="auto">
          <a:xfrm>
            <a:off x="1199456" y="1066850"/>
            <a:ext cx="9574832" cy="7059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r>
              <a:rPr lang="en-US" altLang="zh-CN" sz="3600" kern="0" dirty="0">
                <a:solidFill>
                  <a:schemeClr val="bg2"/>
                </a:solidFill>
                <a:latin typeface="Arial" panose="020B0604020202020204" pitchFamily="34" charset="0"/>
                <a:ea typeface="黑体" pitchFamily="2" charset="-122"/>
                <a:cs typeface="Arial" panose="020B0604020202020204" pitchFamily="34" charset="0"/>
              </a:rPr>
              <a:t>5.9.1 </a:t>
            </a:r>
            <a:r>
              <a:rPr lang="zh-CN" altLang="en-US" sz="3600" kern="0" dirty="0">
                <a:solidFill>
                  <a:schemeClr val="bg2"/>
                </a:solidFill>
                <a:latin typeface="Arial" panose="020B0604020202020204" pitchFamily="34" charset="0"/>
                <a:ea typeface="黑体" pitchFamily="2" charset="-122"/>
                <a:cs typeface="Arial" panose="020B0604020202020204" pitchFamily="34" charset="0"/>
              </a:rPr>
              <a:t>两个多类线性分类器的组合</a:t>
            </a:r>
          </a:p>
        </p:txBody>
      </p:sp>
      <p:sp>
        <p:nvSpPr>
          <p:cNvPr id="9" name="矩形 8">
            <a:extLst>
              <a:ext uri="{FF2B5EF4-FFF2-40B4-BE49-F238E27FC236}">
                <a16:creationId xmlns:a16="http://schemas.microsoft.com/office/drawing/2014/main" id="{6A21BACC-5057-4AFC-AD50-4AA8721B6239}"/>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1059683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48</a:t>
            </a:fld>
            <a:endParaRPr lang="en-US" altLang="zh-CN" dirty="0">
              <a:solidFill>
                <a:srgbClr val="000000"/>
              </a:solidFill>
            </a:endParaRPr>
          </a:p>
        </p:txBody>
      </p:sp>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59396" y="548680"/>
            <a:ext cx="10873208" cy="5675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用多个两类</a:t>
            </a:r>
            <a:r>
              <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rPr>
              <a:t>SVM</a:t>
            </a:r>
            <a:r>
              <a:rPr lang="zh-CN" altLang="en-US" sz="2800" kern="0" dirty="0">
                <a:solidFill>
                  <a:schemeClr val="bg2"/>
                </a:solidFill>
                <a:latin typeface="Arial" panose="020B0604020202020204" pitchFamily="34" charset="0"/>
                <a:ea typeface="黑体" panose="02010609060101010101" pitchFamily="49" charset="-122"/>
                <a:cs typeface="Arial" panose="020B0604020202020204" pitchFamily="34" charset="0"/>
              </a:rPr>
              <a:t>实现多类分类的例子</a:t>
            </a:r>
            <a:endParaRPr lang="en-US" altLang="zh-CN" sz="2800" kern="0" dirty="0">
              <a:solidFill>
                <a:schemeClr val="bg2"/>
              </a:solidFill>
              <a:latin typeface="Arial" panose="020B0604020202020204" pitchFamily="34" charset="0"/>
              <a:ea typeface="黑体" panose="02010609060101010101" pitchFamily="49" charset="-122"/>
              <a:cs typeface="Arial" panose="020B0604020202020204" pitchFamily="34" charset="0"/>
            </a:endParaRPr>
          </a:p>
          <a:p>
            <a:pPr marL="0" indent="0">
              <a:spcBef>
                <a:spcPts val="600"/>
              </a:spcBef>
              <a:spcAft>
                <a:spcPts val="600"/>
              </a:spcAft>
              <a:buNone/>
            </a:pPr>
            <a:endParaRPr lang="en-US" altLang="zh-CN" sz="2800" b="1" kern="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b="1" kern="0" dirty="0">
              <a:solidFill>
                <a:schemeClr val="bg2"/>
              </a:solidFill>
              <a:latin typeface="+mj-lt"/>
              <a:ea typeface="微软雅黑" panose="020B0503020204020204" pitchFamily="34"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b="1" kern="0" dirty="0">
              <a:solidFill>
                <a:schemeClr val="bg2"/>
              </a:solidFill>
              <a:latin typeface="+mj-lt"/>
              <a:ea typeface="微软雅黑" panose="020B0503020204020204" pitchFamily="34"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b="1" kern="0" dirty="0">
              <a:solidFill>
                <a:schemeClr val="bg2"/>
              </a:solidFill>
              <a:latin typeface="+mj-lt"/>
              <a:ea typeface="微软雅黑" panose="020B0503020204020204" pitchFamily="34"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b="1" kern="0" dirty="0">
              <a:solidFill>
                <a:schemeClr val="bg2"/>
              </a:solidFill>
              <a:latin typeface="+mj-lt"/>
              <a:ea typeface="微软雅黑" panose="020B0503020204020204" pitchFamily="34" charset="-122"/>
              <a:cs typeface="Arial" panose="020B0604020202020204" pitchFamily="34" charset="0"/>
            </a:endParaRPr>
          </a:p>
          <a:p>
            <a:pPr>
              <a:spcBef>
                <a:spcPts val="1200"/>
              </a:spcBef>
              <a:spcAft>
                <a:spcPts val="1200"/>
              </a:spcAft>
              <a:buFont typeface="Arial" panose="020B0604020202020204" pitchFamily="34" charset="0"/>
              <a:buChar char="•"/>
            </a:pPr>
            <a:endParaRPr lang="en-US" altLang="zh-CN" sz="2800" b="1" kern="0" dirty="0">
              <a:solidFill>
                <a:schemeClr val="bg2"/>
              </a:solidFill>
              <a:latin typeface="+mj-lt"/>
              <a:ea typeface="微软雅黑" panose="020B0503020204020204" pitchFamily="34"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用二叉树把多类分类问题分解成多个两类问题</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p:pic>
        <p:nvPicPr>
          <p:cNvPr id="4" name="图片 3">
            <a:extLst>
              <a:ext uri="{FF2B5EF4-FFF2-40B4-BE49-F238E27FC236}">
                <a16:creationId xmlns:a16="http://schemas.microsoft.com/office/drawing/2014/main" id="{BA76BAF8-C46E-49E4-9D95-42251CECB9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665" y="1130098"/>
            <a:ext cx="5745192" cy="3404270"/>
          </a:xfrm>
          <a:prstGeom prst="rect">
            <a:avLst/>
          </a:prstGeom>
        </p:spPr>
      </p:pic>
      <p:pic>
        <p:nvPicPr>
          <p:cNvPr id="7" name="图片 6">
            <a:extLst>
              <a:ext uri="{FF2B5EF4-FFF2-40B4-BE49-F238E27FC236}">
                <a16:creationId xmlns:a16="http://schemas.microsoft.com/office/drawing/2014/main" id="{DC4E48BE-5C59-43A4-8004-397BD3CD04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1436" y="836712"/>
            <a:ext cx="2952328" cy="4152026"/>
          </a:xfrm>
          <a:prstGeom prst="rect">
            <a:avLst/>
          </a:prstGeom>
        </p:spPr>
      </p:pic>
      <p:sp>
        <p:nvSpPr>
          <p:cNvPr id="9" name="矩形 8">
            <a:extLst>
              <a:ext uri="{FF2B5EF4-FFF2-40B4-BE49-F238E27FC236}">
                <a16:creationId xmlns:a16="http://schemas.microsoft.com/office/drawing/2014/main" id="{13059982-9BBC-4055-830D-D5F51B4B3D7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9179336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5854702-EDD4-43A8-AA0F-7E267ADA06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6905"/>
          <a:stretch/>
        </p:blipFill>
        <p:spPr>
          <a:xfrm>
            <a:off x="9480376" y="3214119"/>
            <a:ext cx="2638524" cy="3272505"/>
          </a:xfrm>
          <a:prstGeom prst="rect">
            <a:avLst/>
          </a:prstGeom>
        </p:spPr>
      </p:pic>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49</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695400" y="1219189"/>
                <a:ext cx="9433048" cy="49347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多类线性判别函数</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对</a:t>
                </a:r>
                <a14:m>
                  <m:oMath xmlns:m="http://schemas.openxmlformats.org/officeDocument/2006/math">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oMath>
                </a14:m>
                <a:r>
                  <a:rPr lang="zh-CN" altLang="en-US" sz="2400" kern="0" dirty="0">
                    <a:solidFill>
                      <a:schemeClr val="bg2"/>
                    </a:solidFill>
                    <a:latin typeface="+mj-lt"/>
                    <a:ea typeface="黑体" panose="02010609060101010101" pitchFamily="49" charset="-122"/>
                    <a:cs typeface="Arial" panose="020B0604020202020204" pitchFamily="34" charset="0"/>
                  </a:rPr>
                  <a:t>类设计</a:t>
                </a:r>
                <a14:m>
                  <m:oMath xmlns:m="http://schemas.openxmlformats.org/officeDocument/2006/math">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oMath>
                </a14:m>
                <a:r>
                  <a:rPr lang="zh-CN" altLang="en-US" sz="2400" kern="0" dirty="0">
                    <a:solidFill>
                      <a:schemeClr val="bg2"/>
                    </a:solidFill>
                    <a:latin typeface="+mj-lt"/>
                    <a:ea typeface="黑体" panose="02010609060101010101" pitchFamily="49" charset="-122"/>
                    <a:cs typeface="Arial" panose="020B0604020202020204" pitchFamily="34" charset="0"/>
                  </a:rPr>
                  <a:t>个判别函数</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𝑔</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Sup>
                        <m:sSubSup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𝒘</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up>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bSup>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𝑤</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0</m:t>
                          </m:r>
                        </m:sub>
                      </m:sSub>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=1,2,…,</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oMath>
                  </m:oMathPara>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kern="0" dirty="0">
                    <a:solidFill>
                      <a:schemeClr val="bg2"/>
                    </a:solidFill>
                    <a:latin typeface="+mj-lt"/>
                    <a:ea typeface="黑体" panose="02010609060101010101" pitchFamily="49" charset="-122"/>
                    <a:cs typeface="Arial" panose="020B0604020202020204" pitchFamily="34" charset="0"/>
                  </a:rPr>
                  <a:t>    取判别函数最大的类，即</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lgn="ctr">
                  <a:spcBef>
                    <a:spcPts val="600"/>
                  </a:spcBef>
                  <a:spcAft>
                    <a:spcPts val="600"/>
                  </a:spcAft>
                  <a:buNone/>
                </a:pPr>
                <a:r>
                  <a:rPr lang="zh-CN" altLang="en-US" sz="2400" kern="0" dirty="0">
                    <a:solidFill>
                      <a:schemeClr val="bg2"/>
                    </a:solidFill>
                    <a:latin typeface="+mj-lt"/>
                    <a:ea typeface="黑体" panose="02010609060101010101" pitchFamily="49" charset="-122"/>
                    <a:cs typeface="Arial" panose="020B0604020202020204" pitchFamily="34" charset="0"/>
                  </a:rPr>
                  <a:t>若</a:t>
                </a:r>
                <a14:m>
                  <m:oMath xmlns:m="http://schemas.openxmlformats.org/officeDocument/2006/math">
                    <m:sSub>
                      <m:sSub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𝑔</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d>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&gt;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𝑔</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d>
                      <m:dPr>
                        <m:ctrlP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d>
                  </m:oMath>
                </a14:m>
                <a:r>
                  <a:rPr lang="zh-CN" altLang="en-US" sz="2400" kern="0" dirty="0">
                    <a:solidFill>
                      <a:schemeClr val="bg2"/>
                    </a:solidFill>
                    <a:latin typeface="+mj-lt"/>
                    <a:ea typeface="黑体" panose="02010609060101010101" pitchFamily="49" charset="-122"/>
                    <a:cs typeface="Arial" panose="020B0604020202020204" pitchFamily="34" charset="0"/>
                  </a:rPr>
                  <a:t>，</a:t>
                </a:r>
                <a14:m>
                  <m:oMath xmlns:m="http://schemas.openxmlformats.org/officeDocument/2006/math">
                    <m:r>
                      <a:rPr lang="zh-CN" altLang="en-US" sz="2400" i="1" kern="0" dirty="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dirty="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r>
                      <a:rPr lang="en-US" altLang="zh-CN" sz="2400" b="0" i="1" kern="0" dirty="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dirty="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oMath>
                </a14:m>
                <a:r>
                  <a:rPr lang="zh-CN" altLang="en-US" sz="2400" kern="0" dirty="0">
                    <a:solidFill>
                      <a:schemeClr val="bg2"/>
                    </a:solidFill>
                    <a:latin typeface="+mj-lt"/>
                    <a:ea typeface="黑体" panose="02010609060101010101" pitchFamily="49" charset="-122"/>
                    <a:cs typeface="Arial" panose="020B0604020202020204" pitchFamily="34" charset="0"/>
                  </a:rPr>
                  <a:t>，则</a:t>
                </a:r>
                <a14:m>
                  <m:oMath xmlns:m="http://schemas.openxmlformats.org/officeDocument/2006/math">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zh-CN" altLang="en-US"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𝜔</m:t>
                        </m:r>
                      </m:e>
                      <m:sub>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sub>
                    </m:sSub>
                  </m:oMath>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增广向量形式： </a:t>
                </a:r>
                <a14:m>
                  <m:oMath xmlns:m="http://schemas.openxmlformats.org/officeDocument/2006/math">
                    <m:sSub>
                      <m:sSub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𝑔</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Sup>
                      <m:sSubSup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SupPr>
                      <m:e>
                        <m:r>
                          <a:rPr lang="zh-CN" altLang="en-US"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up>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bSup>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𝒚</m:t>
                    </m:r>
                    <m:r>
                      <a:rPr lang="zh-CN" altLang="en-US"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=1,2,…,</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oMath>
                </a14:m>
                <a:endParaRPr lang="en-US" altLang="zh-CN" sz="2400" b="1"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其中，</a:t>
                </a:r>
                <a14:m>
                  <m:oMath xmlns:m="http://schemas.openxmlformats.org/officeDocument/2006/math">
                    <m:sSub>
                      <m:sSub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d>
                      <m:dPr>
                        <m:begChr m:val="["/>
                        <m:endChr m:val="]"/>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m>
                          <m:mPr>
                            <m:mcs>
                              <m:mc>
                                <m:mcPr>
                                  <m:count m:val="1"/>
                                  <m:mcJc m:val="center"/>
                                </m:mcPr>
                              </m:mc>
                            </m:mcs>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mPr>
                          <m:mr>
                            <m:e>
                              <m:sSub>
                                <m:sSub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𝒘</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e>
                          </m:mr>
                          <m:mr>
                            <m:e>
                              <m:sSub>
                                <m:sSub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𝑤</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0</m:t>
                                  </m:r>
                                </m:sub>
                              </m:sSub>
                            </m:e>
                          </m:mr>
                        </m:m>
                      </m:e>
                    </m:d>
                  </m:oMath>
                </a14:m>
                <a:r>
                  <a:rPr lang="zh-CN" altLang="en-US" sz="2400" kern="0" dirty="0">
                    <a:solidFill>
                      <a:schemeClr val="bg2"/>
                    </a:solidFill>
                    <a:latin typeface="+mj-lt"/>
                    <a:ea typeface="黑体" panose="02010609060101010101" pitchFamily="49" charset="-122"/>
                    <a:cs typeface="Arial" panose="020B0604020202020204" pitchFamily="34" charset="0"/>
                  </a:rPr>
                  <a:t>为增广权向量。</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多类线性判别函数也称作多类线性机器，可记作</a:t>
                </a:r>
                <a14:m>
                  <m:oMath xmlns:m="http://schemas.openxmlformats.org/officeDocument/2006/math">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𝐿</m:t>
                    </m:r>
                    <m:d>
                      <m:d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2</m:t>
                            </m:r>
                          </m:sub>
                        </m:s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sub>
                        </m:sSub>
                      </m:e>
                    </m:d>
                  </m:oMath>
                </a14:m>
                <a:endParaRPr lang="en-US" altLang="zh-CN" sz="2400" kern="0" dirty="0">
                  <a:solidFill>
                    <a:schemeClr val="bg2"/>
                  </a:solidFill>
                  <a:latin typeface="+mj-lt"/>
                  <a:ea typeface="黑体" panose="02010609060101010101" pitchFamily="49" charset="-122"/>
                  <a:cs typeface="Arial" panose="020B0604020202020204" pitchFamily="34" charset="0"/>
                </a:endParaRPr>
              </a:p>
              <a:p>
                <a:pPr>
                  <a:spcBef>
                    <a:spcPts val="600"/>
                  </a:spcBef>
                  <a:spcAft>
                    <a:spcPts val="600"/>
                  </a:spcAft>
                  <a:buFont typeface="Arial" panose="020B0604020202020204" pitchFamily="34" charset="0"/>
                  <a:buChar char="•"/>
                </a:pPr>
                <a:endParaRPr lang="en-US" altLang="zh-CN" sz="28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695400" y="1219189"/>
                <a:ext cx="9433048" cy="4934765"/>
              </a:xfrm>
              <a:prstGeom prst="rect">
                <a:avLst/>
              </a:prstGeom>
              <a:blipFill>
                <a:blip r:embed="rId4"/>
                <a:stretch>
                  <a:fillRect l="-1164" t="-1358" b="-1852"/>
                </a:stretch>
              </a:blipFill>
              <a:ln w="9525">
                <a:noFill/>
                <a:miter lim="800000"/>
                <a:headEnd/>
                <a:tailEnd/>
              </a:ln>
            </p:spPr>
            <p:txBody>
              <a:bodyPr/>
              <a:lstStyle/>
              <a:p>
                <a:r>
                  <a:rPr lang="zh-CN" altLang="en-US">
                    <a:noFill/>
                  </a:rPr>
                  <a:t> </a:t>
                </a:r>
              </a:p>
            </p:txBody>
          </p:sp>
        </mc:Fallback>
      </mc:AlternateContent>
      <p:sp>
        <p:nvSpPr>
          <p:cNvPr id="7" name="Rectangle 2">
            <a:extLst>
              <a:ext uri="{FF2B5EF4-FFF2-40B4-BE49-F238E27FC236}">
                <a16:creationId xmlns:a16="http://schemas.microsoft.com/office/drawing/2014/main" id="{40B4A449-347A-4E46-9951-6041D0531010}"/>
              </a:ext>
            </a:extLst>
          </p:cNvPr>
          <p:cNvSpPr txBox="1">
            <a:spLocks noChangeArrowheads="1"/>
          </p:cNvSpPr>
          <p:nvPr/>
        </p:nvSpPr>
        <p:spPr bwMode="auto">
          <a:xfrm>
            <a:off x="1308584" y="381000"/>
            <a:ext cx="9574832" cy="743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r>
              <a:rPr lang="en-US" altLang="zh-CN" sz="3600" kern="0" dirty="0">
                <a:solidFill>
                  <a:schemeClr val="bg2"/>
                </a:solidFill>
                <a:latin typeface="Arial" panose="020B0604020202020204" pitchFamily="34" charset="0"/>
                <a:ea typeface="黑体" pitchFamily="2" charset="-122"/>
                <a:cs typeface="Arial" panose="020B0604020202020204" pitchFamily="34" charset="0"/>
              </a:rPr>
              <a:t>5.9.2 </a:t>
            </a:r>
            <a:r>
              <a:rPr lang="zh-CN" altLang="en-US" sz="3600" kern="0" dirty="0">
                <a:solidFill>
                  <a:schemeClr val="bg2"/>
                </a:solidFill>
                <a:latin typeface="Arial" panose="020B0604020202020204" pitchFamily="34" charset="0"/>
                <a:ea typeface="黑体" pitchFamily="2" charset="-122"/>
                <a:cs typeface="Arial" panose="020B0604020202020204" pitchFamily="34" charset="0"/>
              </a:rPr>
              <a:t>多类线性判别函数</a:t>
            </a:r>
          </a:p>
        </p:txBody>
      </p:sp>
      <p:pic>
        <p:nvPicPr>
          <p:cNvPr id="9" name="图片 8">
            <a:extLst>
              <a:ext uri="{FF2B5EF4-FFF2-40B4-BE49-F238E27FC236}">
                <a16:creationId xmlns:a16="http://schemas.microsoft.com/office/drawing/2014/main" id="{38F710DA-2234-4B9E-859E-A45B929781D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4979"/>
          <a:stretch/>
        </p:blipFill>
        <p:spPr>
          <a:xfrm>
            <a:off x="9048328" y="688876"/>
            <a:ext cx="2691364" cy="2614504"/>
          </a:xfrm>
          <a:prstGeom prst="rect">
            <a:avLst/>
          </a:prstGeom>
        </p:spPr>
      </p:pic>
      <p:sp>
        <p:nvSpPr>
          <p:cNvPr id="10" name="矩形 9">
            <a:extLst>
              <a:ext uri="{FF2B5EF4-FFF2-40B4-BE49-F238E27FC236}">
                <a16:creationId xmlns:a16="http://schemas.microsoft.com/office/drawing/2014/main" id="{E1B07A5D-60DD-4142-9945-D60FFD1BD60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810262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03412" y="908720"/>
                <a:ext cx="10585176" cy="5022432"/>
              </a:xfrm>
            </p:spPr>
            <p:txBody>
              <a:bodyPr/>
              <a:lstStyle/>
              <a:p>
                <a:pPr>
                  <a:spcBef>
                    <a:spcPts val="600"/>
                  </a:spcBef>
                  <a:spcAft>
                    <a:spcPts val="600"/>
                  </a:spcAft>
                  <a:buFont typeface="Arial" panose="020B0604020202020204" pitchFamily="34" charset="0"/>
                  <a:buChar char="•"/>
                </a:pPr>
                <a:r>
                  <a:rPr lang="zh-CN" altLang="en-US" sz="2800" dirty="0">
                    <a:solidFill>
                      <a:schemeClr val="bg2"/>
                    </a:solidFill>
                    <a:latin typeface="Arial" panose="020B0604020202020204" pitchFamily="34" charset="0"/>
                    <a:ea typeface="黑体" pitchFamily="2" charset="-122"/>
                    <a:cs typeface="Arial" panose="020B0604020202020204" pitchFamily="34" charset="0"/>
                  </a:rPr>
                  <a:t>本章只考虑</a:t>
                </a:r>
                <a:r>
                  <a:rPr lang="zh-CN" altLang="en-US" sz="2800" dirty="0">
                    <a:solidFill>
                      <a:schemeClr val="bg2"/>
                    </a:solidFill>
                    <a:latin typeface="+mj-lt"/>
                    <a:ea typeface="黑体" pitchFamily="2" charset="-122"/>
                    <a:cs typeface="Arial" panose="020B0604020202020204" pitchFamily="34" charset="0"/>
                  </a:rPr>
                  <a:t>线性判别函数   </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8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800" b="1" i="1"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8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0</m:t>
                        </m:r>
                      </m:sub>
                    </m:sSub>
                  </m:oMath>
                </a14:m>
                <a:endParaRPr lang="en-US" altLang="zh-CN" sz="2800" dirty="0">
                  <a:solidFill>
                    <a:schemeClr val="bg2"/>
                  </a:solidFill>
                  <a:latin typeface="+mj-lt"/>
                  <a:ea typeface="黑体" pitchFamily="2" charset="-122"/>
                  <a:cs typeface="Arial" panose="020B0604020202020204" pitchFamily="34" charset="0"/>
                </a:endParaRPr>
              </a:p>
              <a:p>
                <a:pPr>
                  <a:spcBef>
                    <a:spcPts val="600"/>
                  </a:spcBef>
                  <a:spcAft>
                    <a:spcPts val="600"/>
                  </a:spcAft>
                  <a:buFont typeface="Arial" panose="020B0604020202020204" pitchFamily="34" charset="0"/>
                  <a:buChar char="•"/>
                </a:pPr>
                <a:r>
                  <a:rPr lang="zh-CN" altLang="en-US" sz="2800" dirty="0">
                    <a:solidFill>
                      <a:schemeClr val="bg2"/>
                    </a:solidFill>
                    <a:latin typeface="+mj-lt"/>
                    <a:ea typeface="黑体" pitchFamily="2" charset="-122"/>
                    <a:cs typeface="Arial" panose="020B0604020202020204" pitchFamily="34" charset="0"/>
                  </a:rPr>
                  <a:t>多类情况</a:t>
                </a:r>
                <a:r>
                  <a:rPr lang="en-US" altLang="zh-CN" sz="2800" dirty="0">
                    <a:solidFill>
                      <a:schemeClr val="bg2"/>
                    </a:solidFill>
                    <a:latin typeface="+mj-lt"/>
                    <a:ea typeface="黑体" pitchFamily="2" charset="-122"/>
                    <a:cs typeface="Arial" panose="020B0604020202020204" pitchFamily="34" charset="0"/>
                  </a:rPr>
                  <a:t>   </a:t>
                </a:r>
                <a14:m>
                  <m:oMath xmlns:m="http://schemas.openxmlformats.org/officeDocument/2006/math">
                    <m:sSub>
                      <m:sSubPr>
                        <m:ctrlPr>
                          <a:rPr lang="en-US" altLang="zh-CN" sz="28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𝑔</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𝑖</m:t>
                        </m:r>
                      </m:sub>
                    </m:sSub>
                    <m:d>
                      <m:d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8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pPr>
                      <m:e>
                        <m:sSub>
                          <m:sSub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b="1" i="1" smtClean="0">
                                <a:solidFill>
                                  <a:schemeClr val="bg2"/>
                                </a:solidFill>
                                <a:latin typeface="Cambria Math" panose="02040503050406030204" pitchFamily="18" charset="0"/>
                                <a:ea typeface="黑体" pitchFamily="2" charset="-122"/>
                                <a:cs typeface="Arial" panose="020B0604020202020204" pitchFamily="34" charset="0"/>
                              </a:rPr>
                              <m:t>𝒘</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sup>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8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8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800" i="1">
                            <a:solidFill>
                              <a:schemeClr val="bg2"/>
                            </a:solidFill>
                            <a:latin typeface="Cambria Math" panose="02040503050406030204" pitchFamily="18" charset="0"/>
                            <a:ea typeface="黑体" pitchFamily="2" charset="-122"/>
                            <a:cs typeface="Arial" panose="020B0604020202020204" pitchFamily="34" charset="0"/>
                          </a:rPr>
                          <m:t>0</m:t>
                        </m:r>
                      </m:sub>
                    </m:sSub>
                  </m:oMath>
                </a14:m>
                <a:r>
                  <a:rPr lang="en-US" altLang="zh-CN" sz="2800" dirty="0">
                    <a:solidFill>
                      <a:schemeClr val="bg2"/>
                    </a:solidFill>
                    <a:latin typeface="+mj-lt"/>
                    <a:ea typeface="黑体" pitchFamily="2" charset="-122"/>
                    <a:cs typeface="Arial" panose="020B0604020202020204" pitchFamily="34" charset="0"/>
                  </a:rPr>
                  <a:t>,  </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𝑐</m:t>
                    </m:r>
                  </m:oMath>
                </a14:m>
                <a:r>
                  <a:rPr lang="en-US" altLang="zh-CN" sz="2800" dirty="0">
                    <a:solidFill>
                      <a:schemeClr val="bg2"/>
                    </a:solidFill>
                    <a:latin typeface="+mj-lt"/>
                    <a:ea typeface="黑体" pitchFamily="2" charset="-122"/>
                    <a:cs typeface="Arial" panose="020B0604020202020204" pitchFamily="34" charset="0"/>
                  </a:rPr>
                  <a:t> </a:t>
                </a:r>
              </a:p>
              <a:p>
                <a:pPr marL="0" indent="0">
                  <a:spcBef>
                    <a:spcPts val="600"/>
                  </a:spcBef>
                  <a:spcAft>
                    <a:spcPts val="600"/>
                  </a:spcAft>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次优分类器（相对于贝叶斯分类器）</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当正态分布且各类协方差相同时可为最优分类器</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spcBef>
                    <a:spcPts val="600"/>
                  </a:spcBef>
                  <a:spcAft>
                    <a:spcPts val="600"/>
                  </a:spcAft>
                  <a:buNone/>
                </a:pP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03412" y="908720"/>
                <a:ext cx="10585176" cy="5022432"/>
              </a:xfrm>
              <a:blipFill>
                <a:blip r:embed="rId3"/>
                <a:stretch>
                  <a:fillRect l="-1037" t="-157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086386C-4DB8-4D4C-BBC0-3448F96F1764}"/>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8709193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50</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731404" y="766408"/>
                <a:ext cx="10729192" cy="56940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逐步修正法求解线性机器</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a:t>
                </a:r>
                <a:r>
                  <a:rPr lang="en-US" altLang="zh-CN" sz="2400" kern="0" dirty="0">
                    <a:solidFill>
                      <a:schemeClr val="bg2"/>
                    </a:solidFill>
                    <a:latin typeface="+mj-lt"/>
                    <a:ea typeface="黑体" panose="02010609060101010101" pitchFamily="49" charset="-122"/>
                    <a:cs typeface="Arial" panose="020B0604020202020204" pitchFamily="34" charset="0"/>
                  </a:rPr>
                  <a:t>1</a:t>
                </a:r>
                <a:r>
                  <a:rPr lang="zh-CN" altLang="en-US" sz="2400" kern="0" dirty="0">
                    <a:solidFill>
                      <a:schemeClr val="bg2"/>
                    </a:solidFill>
                    <a:latin typeface="+mj-lt"/>
                    <a:ea typeface="黑体" panose="02010609060101010101" pitchFamily="49" charset="-122"/>
                    <a:cs typeface="Arial" panose="020B0604020202020204" pitchFamily="34" charset="0"/>
                  </a:rPr>
                  <a:t>）任意选择初始的权向量</a:t>
                </a:r>
                <a14:m>
                  <m:oMath xmlns:m="http://schemas.openxmlformats.org/officeDocument/2006/math">
                    <m:sSub>
                      <m:sSub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0</m:t>
                        </m:r>
                      </m:e>
                    </m:d>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=1,2,…,</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𝑐</m:t>
                    </m:r>
                  </m:oMath>
                </a14:m>
                <a:r>
                  <a:rPr lang="zh-CN" altLang="en-US" sz="2400" kern="0" dirty="0">
                    <a:solidFill>
                      <a:schemeClr val="bg2"/>
                    </a:solidFill>
                    <a:latin typeface="+mj-lt"/>
                    <a:ea typeface="黑体" pitchFamily="2" charset="-122"/>
                    <a:cs typeface="Arial" panose="020B0604020202020204" pitchFamily="34" charset="0"/>
                  </a:rPr>
                  <a:t>，置</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kern="0" dirty="0">
                    <a:solidFill>
                      <a:schemeClr val="bg2"/>
                    </a:solidFill>
                    <a:latin typeface="+mj-lt"/>
                    <a:ea typeface="黑体" pitchFamily="2" charset="-122"/>
                    <a:cs typeface="Arial" panose="020B0604020202020204" pitchFamily="34" charset="0"/>
                  </a:rPr>
                  <a:t>。</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a:t>
                </a:r>
                <a:r>
                  <a:rPr lang="en-US" altLang="zh-CN" sz="2400" kern="0" dirty="0">
                    <a:solidFill>
                      <a:schemeClr val="bg2"/>
                    </a:solidFill>
                    <a:latin typeface="+mj-lt"/>
                    <a:ea typeface="黑体" pitchFamily="2" charset="-122"/>
                    <a:cs typeface="Arial" panose="020B0604020202020204" pitchFamily="34" charset="0"/>
                  </a:rPr>
                  <a:t>2</a:t>
                </a:r>
                <a:r>
                  <a:rPr lang="zh-CN" altLang="en-US" sz="2400" kern="0" dirty="0">
                    <a:solidFill>
                      <a:schemeClr val="bg2"/>
                    </a:solidFill>
                    <a:latin typeface="+mj-lt"/>
                    <a:ea typeface="黑体" pitchFamily="2" charset="-122"/>
                    <a:cs typeface="Arial" panose="020B0604020202020204" pitchFamily="34" charset="0"/>
                  </a:rPr>
                  <a:t>）考察某个样本</a:t>
                </a:r>
                <a14:m>
                  <m:oMath xmlns:m="http://schemas.openxmlformats.org/officeDocument/2006/math">
                    <m:sSup>
                      <m:sSup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𝑘</m:t>
                        </m:r>
                      </m:sup>
                    </m:sSup>
                    <m: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𝑤</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oMath>
                </a14:m>
                <a:r>
                  <a:rPr lang="zh-CN" altLang="en-US" sz="2400" kern="0" dirty="0">
                    <a:solidFill>
                      <a:schemeClr val="bg2"/>
                    </a:solidFill>
                    <a:latin typeface="+mj-lt"/>
                    <a:ea typeface="黑体" pitchFamily="2" charset="-122"/>
                    <a:cs typeface="Arial" panose="020B0604020202020204" pitchFamily="34" charset="0"/>
                  </a:rPr>
                  <a:t>，若</a:t>
                </a:r>
                <a14:m>
                  <m:oMath xmlns:m="http://schemas.openxmlformats.org/officeDocument/2006/math">
                    <m:sSup>
                      <m:sSupPr>
                        <m:ctrlPr>
                          <a:rPr lang="en-US" altLang="zh-CN"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e>
                      <m:sup>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𝑘</m:t>
                        </m:r>
                      </m:sup>
                    </m:s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&gt;</m:t>
                    </m:r>
                    <m:sSup>
                      <m:sSup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e>
                      <m:sup>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𝑘</m:t>
                        </m:r>
                      </m:sup>
                    </m:sSup>
                  </m:oMath>
                </a14:m>
                <a:r>
                  <a:rPr lang="zh-CN" altLang="en-US" sz="2400" kern="0" dirty="0">
                    <a:solidFill>
                      <a:schemeClr val="bg2"/>
                    </a:solidFill>
                    <a:latin typeface="+mj-lt"/>
                    <a:ea typeface="黑体" pitchFamily="2" charset="-122"/>
                    <a:cs typeface="Arial" panose="020B0604020202020204" pitchFamily="34" charset="0"/>
                  </a:rPr>
                  <a:t>，则所有权向量不变；若存在某个类</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oMath>
                </a14:m>
                <a:r>
                  <a:rPr lang="zh-CN" altLang="en-US" sz="2400" kern="0" dirty="0">
                    <a:solidFill>
                      <a:schemeClr val="bg2"/>
                    </a:solidFill>
                    <a:latin typeface="+mj-lt"/>
                    <a:ea typeface="黑体" pitchFamily="2" charset="-122"/>
                    <a:cs typeface="Arial" panose="020B0604020202020204" pitchFamily="34" charset="0"/>
                  </a:rPr>
                  <a:t>，使</a:t>
                </a:r>
                <a14:m>
                  <m:oMath xmlns:m="http://schemas.openxmlformats.org/officeDocument/2006/math">
                    <m:sSup>
                      <m:sSup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e>
                      <m:sup>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𝑘</m:t>
                        </m:r>
                      </m:sup>
                    </m:sSup>
                    <m: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e>
                      <m:sup>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𝑘</m:t>
                        </m:r>
                      </m:sup>
                    </m:sSup>
                  </m:oMath>
                </a14:m>
                <a:r>
                  <a:rPr lang="zh-CN" altLang="en-US" sz="2400" kern="0" dirty="0">
                    <a:solidFill>
                      <a:schemeClr val="bg2"/>
                    </a:solidFill>
                    <a:latin typeface="+mj-lt"/>
                    <a:ea typeface="黑体" pitchFamily="2" charset="-122"/>
                    <a:cs typeface="Arial" panose="020B0604020202020204" pitchFamily="34" charset="0"/>
                  </a:rPr>
                  <a:t>，则选择</a:t>
                </a:r>
                <a14:m>
                  <m:oMath xmlns:m="http://schemas.openxmlformats.org/officeDocument/2006/math">
                    <m:sSup>
                      <m:sSup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p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e>
                      <m:sup>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𝑇</m:t>
                        </m:r>
                      </m:sup>
                    </m:sSup>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𝑘</m:t>
                        </m:r>
                      </m:sup>
                    </m:sSup>
                  </m:oMath>
                </a14:m>
                <a:r>
                  <a:rPr lang="zh-CN" altLang="en-US" sz="2400" kern="0" dirty="0">
                    <a:solidFill>
                      <a:schemeClr val="bg2"/>
                    </a:solidFill>
                    <a:latin typeface="+mj-lt"/>
                    <a:ea typeface="黑体" pitchFamily="2" charset="-122"/>
                    <a:cs typeface="Arial" panose="020B0604020202020204" pitchFamily="34" charset="0"/>
                  </a:rPr>
                  <a:t>最大的类别</a:t>
                </a:r>
                <a14:m>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oMath>
                </a14:m>
                <a:r>
                  <a:rPr lang="zh-CN" altLang="en-US" sz="2400" kern="0" dirty="0">
                    <a:solidFill>
                      <a:schemeClr val="bg2"/>
                    </a:solidFill>
                    <a:latin typeface="+mj-lt"/>
                    <a:ea typeface="黑体" pitchFamily="2" charset="-122"/>
                    <a:cs typeface="Arial" panose="020B0604020202020204" pitchFamily="34" charset="0"/>
                  </a:rPr>
                  <a:t>，对各类权值进行如下修正</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dPr>
                        <m:e>
                          <m:eqArr>
                            <m:eqArr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eqArrPr>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𝑖</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𝜌</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sub>
                              </m:sSub>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𝑘</m:t>
                                  </m:r>
                                </m:sup>
                              </m:s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e>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𝜌</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sub>
                              </m:sSub>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kern="0">
                                      <a:solidFill>
                                        <a:schemeClr val="bg2"/>
                                      </a:solidFill>
                                      <a:latin typeface="Cambria Math" panose="02040503050406030204" pitchFamily="18" charset="0"/>
                                      <a:ea typeface="黑体" pitchFamily="2" charset="-122"/>
                                      <a:cs typeface="Arial" panose="020B0604020202020204" pitchFamily="34" charset="0"/>
                                    </a:rPr>
                                    <m:t>𝒚</m:t>
                                  </m:r>
                                </m:e>
                                <m:sup>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𝑘</m:t>
                                  </m:r>
                                </m:sup>
                              </m:s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e>
                            <m:e>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𝑙</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zh-CN" altLang="en-US"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𝜶</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𝑙</m:t>
                                  </m:r>
                                </m:sub>
                              </m:sSub>
                              <m:d>
                                <m:d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𝑡</m:t>
                                  </m:r>
                                </m:e>
                              </m:d>
                              <m:r>
                                <a:rPr lang="zh-CN" altLang="en-US" sz="240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𝑙</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𝑖</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eqArr>
                        </m:e>
                      </m:d>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a:t>
                </a:r>
                <a:r>
                  <a:rPr lang="en-US" altLang="zh-CN" sz="2400" kern="0" dirty="0">
                    <a:solidFill>
                      <a:schemeClr val="bg2"/>
                    </a:solidFill>
                    <a:latin typeface="+mj-lt"/>
                    <a:ea typeface="黑体" pitchFamily="2" charset="-122"/>
                    <a:cs typeface="Arial" panose="020B0604020202020204" pitchFamily="34" charset="0"/>
                  </a:rPr>
                  <a:t>3</a:t>
                </a:r>
                <a:r>
                  <a:rPr lang="zh-CN" altLang="en-US" sz="2400" kern="0" dirty="0">
                    <a:solidFill>
                      <a:schemeClr val="bg2"/>
                    </a:solidFill>
                    <a:latin typeface="+mj-lt"/>
                    <a:ea typeface="黑体" pitchFamily="2" charset="-122"/>
                    <a:cs typeface="Arial" panose="020B0604020202020204" pitchFamily="34" charset="0"/>
                  </a:rPr>
                  <a:t>）如果所有样本都分类正确，则停止；否则考查另一个样本，重复（</a:t>
                </a:r>
                <a:r>
                  <a:rPr lang="en-US" altLang="zh-CN" sz="2400" kern="0" dirty="0">
                    <a:solidFill>
                      <a:schemeClr val="bg2"/>
                    </a:solidFill>
                    <a:latin typeface="+mj-lt"/>
                    <a:ea typeface="黑体" pitchFamily="2" charset="-122"/>
                    <a:cs typeface="Arial" panose="020B0604020202020204" pitchFamily="34" charset="0"/>
                  </a:rPr>
                  <a:t>2</a:t>
                </a:r>
                <a:r>
                  <a:rPr lang="zh-CN" altLang="en-US" sz="2400" kern="0" dirty="0">
                    <a:solidFill>
                      <a:schemeClr val="bg2"/>
                    </a:solidFill>
                    <a:latin typeface="+mj-lt"/>
                    <a:ea typeface="黑体" pitchFamily="2" charset="-122"/>
                    <a:cs typeface="Arial" panose="020B0604020202020204" pitchFamily="34" charset="0"/>
                  </a:rPr>
                  <a:t>）</a:t>
                </a:r>
                <a:endParaRPr lang="en-US" altLang="zh-CN" sz="2400" kern="0" dirty="0">
                  <a:solidFill>
                    <a:schemeClr val="bg2"/>
                  </a:solidFill>
                  <a:latin typeface="+mj-lt"/>
                  <a:ea typeface="黑体" pitchFamily="2" charset="-122"/>
                  <a:cs typeface="Arial" panose="020B0604020202020204" pitchFamily="34" charset="0"/>
                </a:endParaRPr>
              </a:p>
              <a:p>
                <a:pPr lvl="1">
                  <a:spcBef>
                    <a:spcPts val="600"/>
                  </a:spcBef>
                  <a:spcAft>
                    <a:spcPts val="600"/>
                  </a:spcAft>
                  <a:buFont typeface="Arial" panose="020B0604020202020204" pitchFamily="34" charset="0"/>
                  <a:buChar char="•"/>
                  <a:defRPr/>
                </a:pPr>
                <a:endParaRPr lang="en-US" altLang="zh-CN" sz="2400" b="1" kern="0" dirty="0">
                  <a:solidFill>
                    <a:schemeClr val="bg2"/>
                  </a:solidFill>
                  <a:latin typeface="+mj-lt"/>
                  <a:ea typeface="微软雅黑" panose="020B0503020204020204" pitchFamily="34" charset="-122"/>
                  <a:cs typeface="Arial" panose="020B0604020202020204" pitchFamily="34" charset="0"/>
                </a:endParaRPr>
              </a:p>
              <a:p>
                <a:pPr lvl="1">
                  <a:spcBef>
                    <a:spcPts val="600"/>
                  </a:spcBef>
                  <a:spcAft>
                    <a:spcPts val="600"/>
                  </a:spcAft>
                  <a:buFont typeface="Arial" panose="020B0604020202020204" pitchFamily="34" charset="0"/>
                  <a:buChar char="•"/>
                  <a:defRPr/>
                </a:pPr>
                <a:r>
                  <a:rPr lang="zh-CN" altLang="en-US" sz="2400" kern="0" dirty="0">
                    <a:solidFill>
                      <a:schemeClr val="bg2"/>
                    </a:solidFill>
                    <a:latin typeface="+mj-lt"/>
                    <a:ea typeface="黑体" panose="02010609060101010101" pitchFamily="49" charset="-122"/>
                    <a:cs typeface="Arial" panose="020B0604020202020204" pitchFamily="34" charset="0"/>
                  </a:rPr>
                  <a:t>若样本集线性可分，则该算法可在有限步内收敛于一组解向量。</a:t>
                </a:r>
                <a:endParaRPr lang="en-US" altLang="zh-CN" sz="2400" kern="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endParaRPr lang="en-US" altLang="zh-CN" sz="2800" b="1" kern="0" dirty="0">
                  <a:solidFill>
                    <a:schemeClr val="bg2"/>
                  </a:solidFill>
                  <a:latin typeface="+mj-lt"/>
                  <a:ea typeface="微软雅黑" panose="020B0503020204020204" pitchFamily="34"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731404" y="766408"/>
                <a:ext cx="10729192" cy="5694061"/>
              </a:xfrm>
              <a:prstGeom prst="rect">
                <a:avLst/>
              </a:prstGeom>
              <a:blipFill>
                <a:blip r:embed="rId3"/>
                <a:stretch>
                  <a:fillRect l="-1023" t="-1178"/>
                </a:stretch>
              </a:blipFill>
              <a:ln w="9525">
                <a:no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0D06D13-CCB1-4A28-A04D-8B85F29E65D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26779489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51</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749406" y="1543050"/>
                <a:ext cx="10693188" cy="46550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600"/>
                  </a:spcBef>
                  <a:spcAft>
                    <a:spcPts val="12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多类罗杰斯特回归</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1200"/>
                  </a:spcAft>
                  <a:buNone/>
                </a:pPr>
                <a:r>
                  <a:rPr lang="en-US" altLang="zh-CN" sz="2400" kern="0" dirty="0">
                    <a:solidFill>
                      <a:schemeClr val="bg2"/>
                    </a:solidFill>
                    <a:latin typeface="+mj-lt"/>
                    <a:ea typeface="黑体" panose="02010609060101010101" pitchFamily="49" charset="-122"/>
                    <a:cs typeface="Arial" panose="020B0604020202020204" pitchFamily="34" charset="0"/>
                  </a:rPr>
                  <a:t>    </a:t>
                </a:r>
                <a:r>
                  <a:rPr lang="zh-CN" altLang="en-US" sz="2400" kern="0" dirty="0">
                    <a:solidFill>
                      <a:schemeClr val="bg2"/>
                    </a:solidFill>
                    <a:latin typeface="+mj-lt"/>
                    <a:ea typeface="黑体" panose="02010609060101010101" pitchFamily="49" charset="-122"/>
                    <a:cs typeface="Arial" panose="020B0604020202020204" pitchFamily="34" charset="0"/>
                  </a:rPr>
                  <a:t>样本属于每一类</a:t>
                </a:r>
                <a14:m>
                  <m:oMath xmlns:m="http://schemas.openxmlformats.org/officeDocument/2006/math">
                    <m:r>
                      <a:rPr lang="en-US" altLang="zh-CN" sz="2400" b="0" i="1" kern="0"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oMath>
                </a14:m>
                <a:r>
                  <a:rPr lang="zh-CN" altLang="en-US" sz="2400" kern="0" dirty="0">
                    <a:solidFill>
                      <a:schemeClr val="bg2"/>
                    </a:solidFill>
                    <a:latin typeface="+mj-lt"/>
                    <a:ea typeface="黑体" pitchFamily="2" charset="-122"/>
                    <a:cs typeface="Arial" panose="020B0604020202020204" pitchFamily="34" charset="0"/>
                  </a:rPr>
                  <a:t>都与一个参数为</a:t>
                </a:r>
                <a14:m>
                  <m:oMath xmlns:m="http://schemas.openxmlformats.org/officeDocument/2006/math">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𝒘</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oMath>
                </a14:m>
                <a:r>
                  <a:rPr lang="zh-CN" altLang="en-US" sz="2400" kern="0" dirty="0">
                    <a:solidFill>
                      <a:schemeClr val="bg2"/>
                    </a:solidFill>
                    <a:latin typeface="+mj-lt"/>
                    <a:ea typeface="黑体" pitchFamily="2" charset="-122"/>
                    <a:cs typeface="Arial" panose="020B0604020202020204" pitchFamily="34" charset="0"/>
                  </a:rPr>
                  <a:t>的指数判别函数成正比，即</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12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kern="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𝒘</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sup>
                      </m:sSup>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1200"/>
                  </a:spcAft>
                  <a:buNone/>
                </a:pPr>
                <a:r>
                  <a:rPr lang="en-US" altLang="zh-CN" sz="2400" kern="0" dirty="0">
                    <a:solidFill>
                      <a:schemeClr val="bg2"/>
                    </a:solidFill>
                    <a:latin typeface="+mj-lt"/>
                    <a:ea typeface="黑体" pitchFamily="2" charset="-122"/>
                    <a:cs typeface="Arial" panose="020B0604020202020204" pitchFamily="34" charset="0"/>
                  </a:rPr>
                  <a:t>    </a:t>
                </a:r>
                <a:r>
                  <a:rPr lang="zh-CN" altLang="en-US" sz="2400" kern="0" dirty="0">
                    <a:solidFill>
                      <a:schemeClr val="bg2"/>
                    </a:solidFill>
                    <a:latin typeface="+mj-lt"/>
                    <a:ea typeface="黑体" pitchFamily="2" charset="-122"/>
                    <a:cs typeface="Arial" panose="020B0604020202020204" pitchFamily="34" charset="0"/>
                  </a:rPr>
                  <a:t>归一化后得：</a:t>
                </a:r>
                <a:endParaRPr lang="en-US" altLang="zh-CN" sz="2400" kern="0" dirty="0">
                  <a:solidFill>
                    <a:schemeClr val="bg2"/>
                  </a:solidFill>
                  <a:latin typeface="+mj-lt"/>
                  <a:ea typeface="黑体" pitchFamily="2" charset="-122"/>
                  <a:cs typeface="Arial" panose="020B0604020202020204" pitchFamily="34" charset="0"/>
                </a:endParaRPr>
              </a:p>
              <a:p>
                <a:pPr marL="0" indent="0">
                  <a:spcBef>
                    <a:spcPts val="600"/>
                  </a:spcBef>
                  <a:spcAft>
                    <a:spcPts val="1200"/>
                  </a:spcAft>
                  <a:buNone/>
                </a:pPr>
                <a14:m>
                  <m:oMathPara xmlns:m="http://schemas.openxmlformats.org/officeDocument/2006/math">
                    <m:oMathParaPr>
                      <m:jc m:val="centerGroup"/>
                    </m:oMathParaPr>
                    <m:oMath xmlns:m="http://schemas.openxmlformats.org/officeDocument/2006/math">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1" i="1" kern="0"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𝒘</m:t>
                                  </m:r>
                                </m:e>
                                <m:sub>
                                  <m: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𝑗</m:t>
                                  </m:r>
                                </m:sub>
                              </m:s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sup>
                          </m:sSup>
                        </m:num>
                        <m:den>
                          <m:nary>
                            <m:naryPr>
                              <m:chr m:val="∑"/>
                              <m:ctrl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𝑐</m:t>
                              </m:r>
                            </m:sup>
                            <m:e>
                              <m:sSup>
                                <m:sSupPr>
                                  <m:ctrlPr>
                                    <a:rPr lang="en-US" altLang="zh-CN" sz="2400" i="1" ker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kern="0">
                                      <a:solidFill>
                                        <a:schemeClr val="bg2"/>
                                      </a:solidFill>
                                      <a:latin typeface="Cambria Math" panose="02040503050406030204" pitchFamily="18" charset="0"/>
                                      <a:ea typeface="黑体" pitchFamily="2" charset="-122"/>
                                      <a:cs typeface="Arial" panose="020B0604020202020204" pitchFamily="34" charset="0"/>
                                    </a:rPr>
                                    <m:t>𝑒</m:t>
                                  </m:r>
                                </m:e>
                                <m:sup>
                                  <m:sSub>
                                    <m:sSubPr>
                                      <m:ctrlPr>
                                        <a:rPr lang="en-US" altLang="zh-CN" sz="2400" i="1" kern="0">
                                          <a:solidFill>
                                            <a:schemeClr val="bg2"/>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1" i="1" kern="0">
                                          <a:solidFill>
                                            <a:schemeClr val="bg2"/>
                                          </a:solidFill>
                                          <a:latin typeface="Cambria Math" panose="02040503050406030204" pitchFamily="18" charset="0"/>
                                          <a:ea typeface="微软雅黑" panose="020B0503020204020204" pitchFamily="34" charset="-122"/>
                                          <a:cs typeface="Arial" panose="020B0604020202020204" pitchFamily="34" charset="0"/>
                                        </a:rPr>
                                        <m:t>𝒘</m:t>
                                      </m:r>
                                    </m:e>
                                    <m:sub>
                                      <m:r>
                                        <a:rPr lang="en-US" altLang="zh-CN" sz="2400" b="0" i="1" kern="0" smtClean="0">
                                          <a:solidFill>
                                            <a:schemeClr val="bg2"/>
                                          </a:solidFill>
                                          <a:latin typeface="Cambria Math" panose="02040503050406030204" pitchFamily="18" charset="0"/>
                                          <a:ea typeface="微软雅黑" panose="020B0503020204020204" pitchFamily="34" charset="-122"/>
                                          <a:cs typeface="Arial" panose="020B0604020202020204" pitchFamily="34" charset="0"/>
                                        </a:rPr>
                                        <m:t>𝑘</m:t>
                                      </m:r>
                                    </m:sub>
                                  </m:sSub>
                                  <m:r>
                                    <a:rPr lang="en-US" altLang="zh-CN" sz="2400" i="1" ker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1" i="1" kern="0">
                                      <a:solidFill>
                                        <a:schemeClr val="bg2"/>
                                      </a:solidFill>
                                      <a:latin typeface="Cambria Math" panose="02040503050406030204" pitchFamily="18" charset="0"/>
                                      <a:ea typeface="Cambria Math" panose="02040503050406030204" pitchFamily="18" charset="0"/>
                                      <a:cs typeface="Arial" panose="020B0604020202020204" pitchFamily="34" charset="0"/>
                                    </a:rPr>
                                    <m:t>𝒙</m:t>
                                  </m:r>
                                </m:sup>
                              </m:sSup>
                            </m:e>
                          </m:nary>
                        </m:den>
                      </m:f>
                      <m:r>
                        <a:rPr lang="zh-CN" altLang="en-US" sz="2400" i="1" ker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kern="0" smtClean="0">
                          <a:solidFill>
                            <a:schemeClr val="bg2"/>
                          </a:solidFill>
                          <a:latin typeface="Cambria Math" panose="02040503050406030204" pitchFamily="18" charset="0"/>
                          <a:ea typeface="黑体" pitchFamily="2" charset="-122"/>
                          <a:cs typeface="Arial" panose="020B0604020202020204" pitchFamily="34" charset="0"/>
                        </a:rPr>
                        <m:t>𝑐</m:t>
                      </m:r>
                    </m:oMath>
                  </m:oMathPara>
                </a14:m>
                <a:endParaRPr lang="en-US" altLang="zh-CN" sz="2400" kern="0" dirty="0">
                  <a:solidFill>
                    <a:schemeClr val="bg2"/>
                  </a:solidFill>
                  <a:latin typeface="+mj-lt"/>
                  <a:ea typeface="黑体" pitchFamily="2" charset="-122"/>
                  <a:cs typeface="Arial" panose="020B0604020202020204" pitchFamily="34" charset="0"/>
                </a:endParaRPr>
              </a:p>
              <a:p>
                <a:pPr marL="0" indent="0" algn="r">
                  <a:spcBef>
                    <a:spcPts val="600"/>
                  </a:spcBef>
                  <a:spcAft>
                    <a:spcPts val="1200"/>
                  </a:spcAft>
                  <a:buNone/>
                </a:pPr>
                <a:r>
                  <a:rPr lang="en-US" altLang="zh-CN" sz="2400" kern="0" dirty="0">
                    <a:solidFill>
                      <a:schemeClr val="bg2"/>
                    </a:solidFill>
                    <a:latin typeface="+mj-lt"/>
                    <a:ea typeface="黑体" pitchFamily="2" charset="-122"/>
                    <a:cs typeface="Arial" panose="020B0604020202020204" pitchFamily="34" charset="0"/>
                  </a:rPr>
                  <a:t>——</a:t>
                </a:r>
                <a:r>
                  <a:rPr lang="zh-CN" altLang="en-US" sz="2400" kern="0" dirty="0">
                    <a:solidFill>
                      <a:schemeClr val="bg2"/>
                    </a:solidFill>
                    <a:latin typeface="+mj-lt"/>
                    <a:ea typeface="黑体" pitchFamily="2" charset="-122"/>
                    <a:cs typeface="Arial" panose="020B0604020202020204" pitchFamily="34" charset="0"/>
                  </a:rPr>
                  <a:t>软最大（</a:t>
                </a:r>
                <a:r>
                  <a:rPr lang="en-US" altLang="zh-CN" sz="2400" kern="0" dirty="0" err="1">
                    <a:solidFill>
                      <a:schemeClr val="bg2"/>
                    </a:solidFill>
                    <a:latin typeface="Arial" panose="020B0604020202020204" pitchFamily="34" charset="0"/>
                    <a:ea typeface="黑体" pitchFamily="2" charset="-122"/>
                    <a:cs typeface="Arial" panose="020B0604020202020204" pitchFamily="34" charset="0"/>
                  </a:rPr>
                  <a:t>Softmax</a:t>
                </a:r>
                <a:r>
                  <a:rPr lang="zh-CN" altLang="en-US" sz="2400" kern="0" dirty="0">
                    <a:solidFill>
                      <a:schemeClr val="bg2"/>
                    </a:solidFill>
                    <a:latin typeface="+mj-lt"/>
                    <a:ea typeface="黑体" pitchFamily="2" charset="-122"/>
                    <a:cs typeface="Arial" panose="020B0604020202020204" pitchFamily="34" charset="0"/>
                  </a:rPr>
                  <a:t>）函数</a:t>
                </a:r>
                <a:endParaRPr lang="en-US" altLang="zh-CN" sz="2400" kern="0" dirty="0">
                  <a:solidFill>
                    <a:schemeClr val="bg2"/>
                  </a:solidFill>
                  <a:latin typeface="+mj-lt"/>
                  <a:ea typeface="黑体" pitchFamily="2" charset="-122"/>
                  <a:cs typeface="Arial" panose="020B0604020202020204" pitchFamily="34" charset="0"/>
                </a:endParaRPr>
              </a:p>
            </p:txBody>
          </p:sp>
        </mc:Choice>
        <mc:Fallback>
          <p:sp>
            <p:nvSpPr>
              <p:cNvPr id="6" name="Rectangle 3">
                <a:extLst>
                  <a:ext uri="{FF2B5EF4-FFF2-40B4-BE49-F238E27FC236}">
                    <a16:creationId xmlns:a16="http://schemas.microsoft.com/office/drawing/2014/main" id="{957B7443-3A93-4096-9F4F-218019CB9865}"/>
                  </a:ext>
                </a:extLst>
              </p:cNvPr>
              <p:cNvSpPr txBox="1">
                <a:spLocks noRot="1" noChangeAspect="1" noMove="1" noResize="1" noEditPoints="1" noAdjustHandles="1" noChangeArrowheads="1" noChangeShapeType="1" noTextEdit="1"/>
              </p:cNvSpPr>
              <p:nvPr/>
            </p:nvSpPr>
            <p:spPr bwMode="auto">
              <a:xfrm>
                <a:off x="749406" y="1543050"/>
                <a:ext cx="10693188" cy="4655046"/>
              </a:xfrm>
              <a:prstGeom prst="rect">
                <a:avLst/>
              </a:prstGeom>
              <a:blipFill>
                <a:blip r:embed="rId3"/>
                <a:stretch>
                  <a:fillRect l="-1026" t="-1309" r="-855"/>
                </a:stretch>
              </a:blipFill>
              <a:ln w="9525">
                <a:noFill/>
                <a:miter lim="800000"/>
                <a:headEnd/>
                <a:tailEnd/>
              </a:ln>
            </p:spPr>
            <p:txBody>
              <a:bodyPr/>
              <a:lstStyle/>
              <a:p>
                <a:r>
                  <a:rPr lang="zh-CN" altLang="en-US">
                    <a:noFill/>
                  </a:rPr>
                  <a:t> </a:t>
                </a:r>
              </a:p>
            </p:txBody>
          </p:sp>
        </mc:Fallback>
      </mc:AlternateContent>
      <p:sp>
        <p:nvSpPr>
          <p:cNvPr id="7" name="Rectangle 2">
            <a:extLst>
              <a:ext uri="{FF2B5EF4-FFF2-40B4-BE49-F238E27FC236}">
                <a16:creationId xmlns:a16="http://schemas.microsoft.com/office/drawing/2014/main" id="{40B4A449-347A-4E46-9951-6041D0531010}"/>
              </a:ext>
            </a:extLst>
          </p:cNvPr>
          <p:cNvSpPr txBox="1">
            <a:spLocks noChangeArrowheads="1"/>
          </p:cNvSpPr>
          <p:nvPr/>
        </p:nvSpPr>
        <p:spPr bwMode="auto">
          <a:xfrm>
            <a:off x="1308584" y="381000"/>
            <a:ext cx="9574832" cy="743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r>
              <a:rPr lang="en-US" altLang="zh-CN" sz="3600" kern="0" dirty="0">
                <a:solidFill>
                  <a:schemeClr val="bg2"/>
                </a:solidFill>
                <a:latin typeface="Arial" panose="020B0604020202020204" pitchFamily="34" charset="0"/>
                <a:ea typeface="黑体" pitchFamily="2" charset="-122"/>
                <a:cs typeface="Arial" panose="020B0604020202020204" pitchFamily="34" charset="0"/>
              </a:rPr>
              <a:t>5.9.3 </a:t>
            </a:r>
            <a:r>
              <a:rPr lang="zh-CN" altLang="en-US" sz="3600" kern="0" dirty="0">
                <a:solidFill>
                  <a:schemeClr val="bg2"/>
                </a:solidFill>
                <a:latin typeface="Arial" panose="020B0604020202020204" pitchFamily="34" charset="0"/>
                <a:ea typeface="黑体" pitchFamily="2" charset="-122"/>
                <a:cs typeface="Arial" panose="020B0604020202020204" pitchFamily="34" charset="0"/>
              </a:rPr>
              <a:t>多类罗杰斯特回归与软最大</a:t>
            </a:r>
          </a:p>
        </p:txBody>
      </p:sp>
      <p:sp>
        <p:nvSpPr>
          <p:cNvPr id="9" name="矩形 8">
            <a:extLst>
              <a:ext uri="{FF2B5EF4-FFF2-40B4-BE49-F238E27FC236}">
                <a16:creationId xmlns:a16="http://schemas.microsoft.com/office/drawing/2014/main" id="{E4F25B26-1B11-4A4B-A2E4-77236892F6A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7673870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52</a:t>
            </a:fld>
            <a:endParaRPr lang="en-US" altLang="zh-CN" dirty="0">
              <a:solidFill>
                <a:srgbClr val="000000"/>
              </a:solidFill>
            </a:endParaRPr>
          </a:p>
        </p:txBody>
      </p:sp>
      <p:sp>
        <p:nvSpPr>
          <p:cNvPr id="6148" name="Rectangle 2"/>
          <p:cNvSpPr>
            <a:spLocks noGrp="1" noChangeArrowheads="1"/>
          </p:cNvSpPr>
          <p:nvPr>
            <p:ph type="title"/>
          </p:nvPr>
        </p:nvSpPr>
        <p:spPr>
          <a:xfrm>
            <a:off x="1308584" y="530113"/>
            <a:ext cx="9574832"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5.10 </a:t>
            </a:r>
            <a:r>
              <a:rPr lang="zh-CN" altLang="en-US" sz="4000" dirty="0">
                <a:solidFill>
                  <a:schemeClr val="bg2"/>
                </a:solidFill>
                <a:latin typeface="Arial" panose="020B0604020202020204" pitchFamily="34" charset="0"/>
                <a:ea typeface="黑体" pitchFamily="2" charset="-122"/>
                <a:cs typeface="Arial" panose="020B0604020202020204" pitchFamily="34" charset="0"/>
              </a:rPr>
              <a:t>讨论</a:t>
            </a:r>
          </a:p>
        </p:txBody>
      </p:sp>
      <p:sp>
        <p:nvSpPr>
          <p:cNvPr id="6" name="Rectangle 3">
            <a:extLst>
              <a:ext uri="{FF2B5EF4-FFF2-40B4-BE49-F238E27FC236}">
                <a16:creationId xmlns:a16="http://schemas.microsoft.com/office/drawing/2014/main" id="{957B7443-3A93-4096-9F4F-218019CB9865}"/>
              </a:ext>
            </a:extLst>
          </p:cNvPr>
          <p:cNvSpPr txBox="1">
            <a:spLocks noChangeArrowheads="1"/>
          </p:cNvSpPr>
          <p:nvPr/>
        </p:nvSpPr>
        <p:spPr bwMode="auto">
          <a:xfrm>
            <a:off x="875420" y="1870571"/>
            <a:ext cx="10441160" cy="4078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Bef>
                <a:spcPts val="12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线性判别函数</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a:spcBef>
                <a:spcPts val="1200"/>
              </a:spcBef>
              <a:spcAft>
                <a:spcPts val="600"/>
              </a:spcAft>
              <a:buFont typeface="Arial" panose="020B0604020202020204" pitchFamily="34" charset="0"/>
              <a:buChar char="•"/>
            </a:pP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形式最简单</a:t>
            </a:r>
            <a:endPar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a:spcBef>
                <a:spcPts val="1200"/>
              </a:spcBef>
              <a:spcAft>
                <a:spcPts val="600"/>
              </a:spcAft>
              <a:buFont typeface="Arial" panose="020B0604020202020204" pitchFamily="34" charset="0"/>
              <a:buChar char="•"/>
            </a:pP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一定条件下能实现或逼近最优分类器的性能</a:t>
            </a:r>
            <a:endPar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a:spcBef>
                <a:spcPts val="1200"/>
              </a:spcBef>
              <a:spcAft>
                <a:spcPts val="600"/>
              </a:spcAft>
              <a:buFont typeface="Arial" panose="020B0604020202020204" pitchFamily="34" charset="0"/>
              <a:buChar char="•"/>
            </a:pP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非线性问题应用场景：样本数目有限；样本观测中有较大噪声</a:t>
            </a:r>
            <a:endPar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a:spcBef>
                <a:spcPts val="1200"/>
              </a:spcBef>
              <a:spcAft>
                <a:spcPts val="600"/>
              </a:spcAft>
              <a:buFont typeface="Arial" panose="020B0604020202020204" pitchFamily="34" charset="0"/>
              <a:buChar char="•"/>
            </a:pPr>
            <a:r>
              <a:rPr lang="zh-CN" altLang="en-US" sz="2400" kern="0" dirty="0">
                <a:solidFill>
                  <a:schemeClr val="bg2"/>
                </a:solidFill>
                <a:latin typeface="黑体" panose="02010609060101010101" pitchFamily="49" charset="-122"/>
                <a:ea typeface="黑体" panose="02010609060101010101" pitchFamily="49" charset="-122"/>
                <a:cs typeface="Arial" panose="020B0604020202020204" pitchFamily="34" charset="0"/>
              </a:rPr>
              <a:t>更好的推广能力</a:t>
            </a:r>
            <a:endParaRPr lang="en-US" altLang="zh-CN" sz="24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a:spcBef>
                <a:spcPts val="1200"/>
              </a:spcBef>
              <a:spcAft>
                <a:spcPts val="600"/>
              </a:spcAft>
              <a:buFont typeface="Arial" panose="020B0604020202020204" pitchFamily="34" charset="0"/>
              <a:buChar char="•"/>
            </a:pPr>
            <a:r>
              <a:rPr lang="zh-CN" altLang="en-US" sz="2800" kern="0" dirty="0">
                <a:solidFill>
                  <a:schemeClr val="bg2"/>
                </a:solidFill>
                <a:latin typeface="黑体" panose="02010609060101010101" pitchFamily="49" charset="-122"/>
                <a:ea typeface="黑体" panose="02010609060101010101" pitchFamily="49" charset="-122"/>
                <a:cs typeface="Arial" panose="020B0604020202020204" pitchFamily="34" charset="0"/>
              </a:rPr>
              <a:t>线性方法→</a:t>
            </a:r>
            <a:r>
              <a:rPr lang="zh-CN" altLang="en-US" sz="2800" kern="0">
                <a:solidFill>
                  <a:schemeClr val="bg2"/>
                </a:solidFill>
                <a:latin typeface="黑体" panose="02010609060101010101" pitchFamily="49" charset="-122"/>
                <a:ea typeface="黑体" panose="02010609060101010101" pitchFamily="49" charset="-122"/>
                <a:cs typeface="Arial" panose="020B0604020202020204" pitchFamily="34" charset="0"/>
              </a:rPr>
              <a:t>非线性方法</a:t>
            </a:r>
            <a:endParaRPr lang="en-US" altLang="zh-CN" sz="2800" kern="0" dirty="0">
              <a:solidFill>
                <a:schemeClr val="bg2"/>
              </a:solidFill>
              <a:latin typeface="黑体" panose="02010609060101010101" pitchFamily="49" charset="-122"/>
              <a:ea typeface="黑体" panose="02010609060101010101" pitchFamily="49" charset="-122"/>
              <a:cs typeface="Arial" panose="020B0604020202020204" pitchFamily="34" charset="0"/>
            </a:endParaRPr>
          </a:p>
        </p:txBody>
      </p:sp>
      <p:sp>
        <p:nvSpPr>
          <p:cNvPr id="7" name="矩形 6">
            <a:extLst>
              <a:ext uri="{FF2B5EF4-FFF2-40B4-BE49-F238E27FC236}">
                <a16:creationId xmlns:a16="http://schemas.microsoft.com/office/drawing/2014/main" id="{DAB60FEC-F164-4803-A297-E5AE1E87CA1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202661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6</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864096"/>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5.2 </a:t>
            </a:r>
            <a:r>
              <a:rPr lang="zh-CN" altLang="en-US" sz="4000" dirty="0">
                <a:solidFill>
                  <a:schemeClr val="bg2"/>
                </a:solidFill>
                <a:latin typeface="Arial" panose="020B0604020202020204" pitchFamily="34" charset="0"/>
                <a:ea typeface="黑体" pitchFamily="2" charset="-122"/>
                <a:cs typeface="Arial" panose="020B0604020202020204" pitchFamily="34" charset="0"/>
              </a:rPr>
              <a:t>线性回归</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412776"/>
                <a:ext cx="10585176" cy="4403576"/>
              </a:xfrm>
            </p:spPr>
            <p:txBody>
              <a:bodyPr/>
              <a:lstStyle/>
              <a:p>
                <a:pPr marL="342900" indent="-342900">
                  <a:spcBef>
                    <a:spcPts val="600"/>
                  </a:spcBef>
                  <a:spcAft>
                    <a:spcPts val="0"/>
                  </a:spcAft>
                  <a:buFont typeface="Arial" panose="020B0604020202020204" pitchFamily="34" charset="0"/>
                  <a:buChar char="•"/>
                </a:pPr>
                <a:r>
                  <a:rPr lang="zh-CN" altLang="en-US" sz="2800" b="1" dirty="0">
                    <a:solidFill>
                      <a:schemeClr val="bg2"/>
                    </a:solidFill>
                    <a:latin typeface="黑体" panose="02010609060101010101" pitchFamily="49" charset="-122"/>
                    <a:ea typeface="黑体" panose="02010609060101010101" pitchFamily="49" charset="-122"/>
                    <a:cs typeface="Arial" panose="020B0604020202020204" pitchFamily="34" charset="0"/>
                  </a:rPr>
                  <a:t>线性回归</a:t>
                </a:r>
                <a:endParaRPr lang="en-US" altLang="zh-CN" sz="2800" b="1"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400050" lvl="1" indent="0">
                  <a:spcBef>
                    <a:spcPts val="600"/>
                  </a:spcBef>
                  <a:spcAft>
                    <a:spcPts val="0"/>
                  </a:spcAft>
                  <a:buNone/>
                </a:pPr>
                <a:r>
                  <a:rPr lang="zh-CN" altLang="en-US" sz="2000" dirty="0">
                    <a:solidFill>
                      <a:schemeClr val="bg2"/>
                    </a:solidFill>
                    <a:latin typeface="Arial" panose="020B0604020202020204" pitchFamily="34" charset="0"/>
                    <a:ea typeface="黑体" pitchFamily="2" charset="-122"/>
                    <a:cs typeface="Arial" panose="020B0604020202020204" pitchFamily="34" charset="0"/>
                  </a:rPr>
                  <a:t>       通过数据发现或估计两个或多个变量之间可能存在的线性依赖关系的基本统计学方法</a:t>
                </a:r>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marL="342900" indent="-342900">
                  <a:spcBef>
                    <a:spcPts val="600"/>
                  </a:spcBef>
                  <a:spcAft>
                    <a:spcPts val="0"/>
                  </a:spcAft>
                  <a:buFont typeface="Arial" panose="020B0604020202020204" pitchFamily="34" charset="0"/>
                  <a:buChar char="•"/>
                </a:pPr>
                <a:r>
                  <a:rPr lang="zh-CN" altLang="en-US" sz="2800" b="1" dirty="0">
                    <a:solidFill>
                      <a:schemeClr val="bg2"/>
                    </a:solidFill>
                    <a:latin typeface="黑体" panose="02010609060101010101" pitchFamily="49" charset="-122"/>
                    <a:ea typeface="黑体" panose="02010609060101010101" pitchFamily="49" charset="-122"/>
                    <a:cs typeface="Arial" panose="020B0604020202020204" pitchFamily="34" charset="0"/>
                  </a:rPr>
                  <a:t>简单线性回归</a:t>
                </a:r>
                <a:endParaRPr lang="en-US" altLang="zh-CN" sz="2800" b="1"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lvl="1" eaLnBrk="1" hangingPunct="1">
                  <a:spcBef>
                    <a:spcPts val="600"/>
                  </a:spcBef>
                  <a:spcAft>
                    <a:spcPts val="0"/>
                  </a:spcAft>
                  <a:buFont typeface="Arial" panose="020B0604020202020204" pitchFamily="34" charset="0"/>
                  <a:buChar char="–"/>
                </a:pPr>
                <a:r>
                  <a:rPr lang="zh-CN" altLang="en-US" sz="2000" dirty="0">
                    <a:solidFill>
                      <a:schemeClr val="bg2"/>
                    </a:solidFill>
                    <a:latin typeface="Arial" panose="020B0604020202020204" pitchFamily="34" charset="0"/>
                    <a:ea typeface="黑体" pitchFamily="2" charset="-122"/>
                    <a:cs typeface="Arial" panose="020B0604020202020204" pitchFamily="34" charset="0"/>
                  </a:rPr>
                  <a:t>响应变量</a:t>
                </a:r>
                <a14:m>
                  <m:oMath xmlns:m="http://schemas.openxmlformats.org/officeDocument/2006/math">
                    <m:r>
                      <a:rPr lang="en-US" altLang="zh-CN" sz="2000">
                        <a:solidFill>
                          <a:schemeClr val="bg2"/>
                        </a:solidFill>
                        <a:latin typeface="Cambria Math" panose="02040503050406030204" pitchFamily="18" charset="0"/>
                        <a:ea typeface="黑体" pitchFamily="2" charset="-122"/>
                        <a:cs typeface="Arial" panose="020B0604020202020204" pitchFamily="34" charset="0"/>
                      </a:rPr>
                      <m:t>𝑦</m:t>
                    </m:r>
                  </m:oMath>
                </a14:m>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600"/>
                  </a:spcBef>
                  <a:spcAft>
                    <a:spcPts val="0"/>
                  </a:spcAft>
                  <a:buFont typeface="Arial" panose="020B0604020202020204" pitchFamily="34" charset="0"/>
                  <a:buChar char="–"/>
                </a:pPr>
                <a:r>
                  <a:rPr lang="zh-CN" altLang="en-US" sz="2000" dirty="0">
                    <a:solidFill>
                      <a:schemeClr val="bg2"/>
                    </a:solidFill>
                    <a:latin typeface="Arial" panose="020B0604020202020204" pitchFamily="34" charset="0"/>
                    <a:ea typeface="黑体" pitchFamily="2" charset="-122"/>
                    <a:cs typeface="Arial" panose="020B0604020202020204" pitchFamily="34" charset="0"/>
                  </a:rPr>
                  <a:t>解释变量</a:t>
                </a:r>
                <a14:m>
                  <m:oMath xmlns:m="http://schemas.openxmlformats.org/officeDocument/2006/math">
                    <m:r>
                      <a:rPr lang="en-US" altLang="zh-CN" sz="2000">
                        <a:solidFill>
                          <a:schemeClr val="bg2"/>
                        </a:solidFill>
                        <a:latin typeface="Cambria Math" panose="02040503050406030204" pitchFamily="18" charset="0"/>
                        <a:ea typeface="黑体" pitchFamily="2" charset="-122"/>
                        <a:cs typeface="Arial" panose="020B0604020202020204" pitchFamily="34" charset="0"/>
                      </a:rPr>
                      <m:t>𝑥</m:t>
                    </m:r>
                  </m:oMath>
                </a14:m>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a:spcBef>
                    <a:spcPts val="600"/>
                  </a:spcBef>
                  <a:spcAft>
                    <a:spcPts val="0"/>
                  </a:spcAft>
                </a:pPr>
                <a:r>
                  <a:rPr lang="zh-CN" altLang="en-US" sz="2400" dirty="0">
                    <a:solidFill>
                      <a:schemeClr val="bg2"/>
                    </a:solidFill>
                    <a:latin typeface="Arial" panose="020B0604020202020204" pitchFamily="34" charset="0"/>
                    <a:ea typeface="黑体" pitchFamily="2" charset="-122"/>
                    <a:cs typeface="Arial" panose="020B0604020202020204" pitchFamily="34" charset="0"/>
                  </a:rPr>
                  <a:t>通过</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的一系列观测样本，</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spcBef>
                    <a:spcPts val="600"/>
                  </a:spcBef>
                  <a:spcAft>
                    <a:spcPts val="0"/>
                  </a:spcAft>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估计线性关系</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0" indent="0">
                  <a:spcBef>
                    <a:spcPts val="600"/>
                  </a:spcBef>
                  <a:spcAft>
                    <a:spcPts val="0"/>
                  </a:spcAft>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即估计其中的系数</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和</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412776"/>
                <a:ext cx="10585176" cy="4403576"/>
              </a:xfrm>
              <a:blipFill>
                <a:blip r:embed="rId3"/>
                <a:stretch>
                  <a:fillRect l="-1037" t="-152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B08EB264-25D8-456B-963B-E747AA6CD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936" y="2399973"/>
            <a:ext cx="6005254" cy="3980091"/>
          </a:xfrm>
          <a:prstGeom prst="rect">
            <a:avLst/>
          </a:prstGeom>
        </p:spPr>
      </p:pic>
      <p:sp>
        <p:nvSpPr>
          <p:cNvPr id="7" name="矩形 6">
            <a:extLst>
              <a:ext uri="{FF2B5EF4-FFF2-40B4-BE49-F238E27FC236}">
                <a16:creationId xmlns:a16="http://schemas.microsoft.com/office/drawing/2014/main" id="{5066AC2A-B40D-493F-AE2B-D60D5293D83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395790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7</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476672"/>
                <a:ext cx="10585176" cy="6074572"/>
              </a:xfrm>
            </p:spPr>
            <p:txBody>
              <a:bodyPr/>
              <a:lstStyle/>
              <a:p>
                <a:pPr marL="342900" indent="-342900">
                  <a:spcBef>
                    <a:spcPts val="600"/>
                  </a:spcBef>
                  <a:spcAft>
                    <a:spcPts val="600"/>
                  </a:spcAft>
                  <a:buFont typeface="Arial" panose="020B0604020202020204" pitchFamily="34" charset="0"/>
                  <a:buChar char="•"/>
                </a:pPr>
                <a:r>
                  <a:rPr lang="zh-CN" altLang="en-US" sz="2800" b="1" dirty="0">
                    <a:solidFill>
                      <a:schemeClr val="bg2"/>
                    </a:solidFill>
                    <a:latin typeface="黑体" panose="02010609060101010101" pitchFamily="49" charset="-122"/>
                    <a:ea typeface="黑体" panose="02010609060101010101" pitchFamily="49" charset="-122"/>
                    <a:cs typeface="Arial" panose="020B0604020202020204" pitchFamily="34" charset="0"/>
                  </a:rPr>
                  <a:t>多元线性回归</a:t>
                </a:r>
                <a:endParaRPr lang="en-US" altLang="zh-CN" sz="2800" b="1"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b="1" dirty="0">
                    <a:solidFill>
                      <a:schemeClr val="bg2"/>
                    </a:solidFill>
                    <a:latin typeface="+mj-lt"/>
                    <a:ea typeface="微软雅黑" panose="020B0503020204020204" pitchFamily="34" charset="-122"/>
                    <a:cs typeface="Arial" panose="020B0604020202020204" pitchFamily="34" charset="0"/>
                  </a:rPr>
                  <a:t>    </a:t>
                </a:r>
                <a:r>
                  <a:rPr lang="zh-CN" altLang="en-US" sz="2400" dirty="0">
                    <a:solidFill>
                      <a:schemeClr val="bg2"/>
                    </a:solidFill>
                    <a:latin typeface="+mj-lt"/>
                    <a:ea typeface="黑体" pitchFamily="2" charset="-122"/>
                    <a:cs typeface="Arial" panose="020B0604020202020204" pitchFamily="34" charset="0"/>
                  </a:rPr>
                  <a:t>响应变量依赖于多个解释变量</a:t>
                </a:r>
                <a:endParaRPr lang="en-US" altLang="zh-CN" sz="2400"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m:oMathPara>
                </a14:m>
                <a:endParaRPr lang="en-US" altLang="zh-CN" sz="2400" b="1" dirty="0">
                  <a:solidFill>
                    <a:schemeClr val="bg2"/>
                  </a:solidFill>
                  <a:latin typeface="+mj-lt"/>
                  <a:ea typeface="黑体" pitchFamily="2" charset="-122"/>
                  <a:cs typeface="Arial" panose="020B0604020202020204" pitchFamily="34" charset="0"/>
                </a:endParaRPr>
              </a:p>
              <a:p>
                <a:pPr marL="342900" indent="-342900">
                  <a:lnSpc>
                    <a:spcPct val="50000"/>
                  </a:lnSpc>
                  <a:spcBef>
                    <a:spcPts val="0"/>
                  </a:spcBef>
                  <a:spcAft>
                    <a:spcPts val="0"/>
                  </a:spcAft>
                  <a:buFont typeface="Arial" panose="020B0604020202020204" pitchFamily="34" charset="0"/>
                  <a:buChar char="•"/>
                </a:pPr>
                <a:endParaRPr lang="en-US" altLang="zh-CN" sz="2400" b="1" dirty="0">
                  <a:solidFill>
                    <a:schemeClr val="bg2"/>
                  </a:solidFill>
                  <a:latin typeface="+mj-lt"/>
                  <a:ea typeface="微软雅黑" panose="020B0503020204020204" pitchFamily="34"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r>
                  <a:rPr lang="zh-CN" altLang="en-US" sz="2800" b="1" dirty="0">
                    <a:solidFill>
                      <a:schemeClr val="bg2"/>
                    </a:solidFill>
                    <a:latin typeface="黑体" panose="02010609060101010101" pitchFamily="49" charset="-122"/>
                    <a:ea typeface="黑体" panose="02010609060101010101" pitchFamily="49" charset="-122"/>
                    <a:cs typeface="Arial" panose="020B0604020202020204" pitchFamily="34" charset="0"/>
                  </a:rPr>
                  <a:t>机器学习领域的线性回归问题描述</a:t>
                </a:r>
                <a:endParaRPr lang="en-US" altLang="zh-CN" sz="2800" b="1"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有训练样本集</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e>
                          </m:d>
                        </m:e>
                      </m:d>
                      <m:r>
                        <a:rPr lang="zh-CN" altLang="en-US" sz="2400" i="1">
                          <a:solidFill>
                            <a:schemeClr val="bg2"/>
                          </a:solidFill>
                          <a:latin typeface="Cambria Math" panose="02040503050406030204" pitchFamily="18" charset="0"/>
                          <a:ea typeface="+mj-ea"/>
                          <a:cs typeface="Arial" panose="020B0604020202020204" pitchFamily="34" charset="0"/>
                        </a:rPr>
                        <m:t>，</m:t>
                      </m:r>
                      <m:r>
                        <a:rPr lang="zh-CN" altLang="en-US"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𝑅</m:t>
                          </m:r>
                        </m:e>
                        <m:sup>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𝑑</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p>
                      </m:sSup>
                      <m:r>
                        <a:rPr lang="zh-CN" altLang="en-US"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𝑅</m:t>
                      </m:r>
                    </m:oMath>
                  </m:oMathPara>
                </a14:m>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机器学习模型为</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𝒘</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oMath>
                  </m:oMathPara>
                </a14:m>
                <a:endParaRPr lang="en-US" altLang="zh-CN" sz="2400" b="1" dirty="0">
                  <a:solidFill>
                    <a:schemeClr val="bg2"/>
                  </a:solidFill>
                  <a:latin typeface="+mj-lt"/>
                  <a:ea typeface="黑体" pitchFamily="2"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其中，</a:t>
                </a:r>
                <a14:m>
                  <m:oMath xmlns:m="http://schemas.openxmlformats.org/officeDocument/2006/math">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0</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oMath>
                </a14:m>
                <a:r>
                  <a:rPr lang="zh-CN" altLang="en-US" sz="2400" dirty="0">
                    <a:solidFill>
                      <a:schemeClr val="bg2"/>
                    </a:solidFill>
                    <a:latin typeface="+mj-lt"/>
                    <a:ea typeface="黑体" panose="02010609060101010101" pitchFamily="49" charset="-122"/>
                    <a:cs typeface="Arial" panose="020B0604020202020204" pitchFamily="34" charset="0"/>
                  </a:rPr>
                  <a:t>是模型中待定的参数。</a:t>
                </a:r>
                <a:endParaRPr lang="en-US" altLang="zh-CN" sz="2400" dirty="0">
                  <a:solidFill>
                    <a:schemeClr val="bg2"/>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476672"/>
                <a:ext cx="10585176" cy="6074572"/>
              </a:xfrm>
              <a:blipFill>
                <a:blip r:embed="rId3"/>
                <a:stretch>
                  <a:fillRect l="-1037" t="-1003" b="-180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63F5F8F-E039-4FE0-9C58-A916501E78B4}"/>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493967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8</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75420" y="692696"/>
                <a:ext cx="10441160" cy="5616624"/>
              </a:xfrm>
            </p:spPr>
            <p:txBody>
              <a:bodyPr/>
              <a:lstStyle/>
              <a:p>
                <a:pPr>
                  <a:spcBef>
                    <a:spcPts val="600"/>
                  </a:spcBef>
                  <a:spcAft>
                    <a:spcPts val="600"/>
                  </a:spcAft>
                  <a:buFont typeface="Arial" panose="020B0604020202020204" pitchFamily="34" charset="0"/>
                  <a:buChar char="•"/>
                </a:pPr>
                <a:r>
                  <a:rPr lang="zh-CN" altLang="en-US" sz="2800" b="1" dirty="0">
                    <a:solidFill>
                      <a:schemeClr val="bg2"/>
                    </a:solidFill>
                    <a:latin typeface="黑体" panose="02010609060101010101" pitchFamily="49" charset="-122"/>
                    <a:ea typeface="黑体" panose="02010609060101010101" pitchFamily="49" charset="-122"/>
                    <a:cs typeface="Arial" panose="020B0604020202020204" pitchFamily="34" charset="0"/>
                  </a:rPr>
                  <a:t>“最小二乘法” 求解线性回归问题</a:t>
                </a:r>
                <a:endParaRPr lang="en-US" altLang="zh-CN" sz="2800" b="1" dirty="0">
                  <a:solidFill>
                    <a:schemeClr val="bg2"/>
                  </a:solidFill>
                  <a:latin typeface="黑体" panose="02010609060101010101" pitchFamily="49" charset="-122"/>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用训练样本集估计模型中的参数，使模型在最小平方误差意义下能够最好地拟合训练样本，即</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limLow>
                            <m:limLow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limLowPr>
                            <m:e>
                              <m:r>
                                <m:rPr>
                                  <m:sty m:val="p"/>
                                </m:rPr>
                                <a:rPr lang="en-US" altLang="zh-CN" sz="2400" i="0" smtClean="0">
                                  <a:solidFill>
                                    <a:schemeClr val="bg2"/>
                                  </a:solidFill>
                                  <a:latin typeface="Cambria Math" panose="02040503050406030204" pitchFamily="18" charset="0"/>
                                  <a:ea typeface="黑体" panose="02010609060101010101" pitchFamily="49" charset="-122"/>
                                  <a:cs typeface="Arial" panose="020B0604020202020204" pitchFamily="34" charset="0"/>
                                </a:rPr>
                                <m:t>min</m:t>
                              </m:r>
                            </m:e>
                            <m:lim>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lim>
                          </m:limLow>
                        </m:fName>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𝐸</m:t>
                          </m:r>
                        </m:e>
                      </m:func>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nary>
                        <m:naryPr>
                          <m: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p>
                        <m:e>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𝑓</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𝑗</m:t>
                                      </m:r>
                                    </m:sub>
                                  </m:sSub>
                                </m:e>
                              </m:d>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p>
                          </m:sSup>
                        </m:e>
                      </m:nary>
                    </m:oMath>
                  </m:oMathPara>
                </a14:m>
                <a:endParaRPr lang="en-US" altLang="zh-CN" sz="2400" b="0" i="1"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dirty="0">
                    <a:solidFill>
                      <a:schemeClr val="bg2"/>
                    </a:solidFill>
                    <a:latin typeface="+mj-lt"/>
                    <a:ea typeface="黑体" panose="02010609060101010101" pitchFamily="49" charset="-122"/>
                    <a:cs typeface="Arial" panose="020B0604020202020204" pitchFamily="34" charset="0"/>
                  </a:rPr>
                  <a:t>        目标函数可进一步写成矩阵形式</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𝐸</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𝑿𝒘</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𝒚</m:t>
                              </m:r>
                            </m:e>
                          </m:d>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num>
                        <m:den>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sSup>
                        <m:sSup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𝑿𝒘</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𝒚</m:t>
                              </m:r>
                            </m:e>
                          </m:d>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𝑿𝒘</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𝒚</m:t>
                          </m:r>
                        </m:e>
                      </m:d>
                    </m:oMath>
                  </m:oMathPara>
                </a14:m>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zh-CN" altLang="en-US" sz="2400" dirty="0">
                    <a:solidFill>
                      <a:schemeClr val="bg2"/>
                    </a:solidFill>
                    <a:latin typeface="+mj-lt"/>
                    <a:ea typeface="黑体" panose="02010609060101010101" pitchFamily="49" charset="-122"/>
                    <a:cs typeface="Arial" panose="020B0604020202020204" pitchFamily="34" charset="0"/>
                  </a:rPr>
                  <a:t>其中，</a:t>
                </a:r>
                <a14:m>
                  <m:oMath xmlns:m="http://schemas.openxmlformats.org/officeDocument/2006/math">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begChr m:val="["/>
                        <m:endChr m:val="]"/>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m>
                          <m:mPr>
                            <m:mcs>
                              <m:mc>
                                <m:mcPr>
                                  <m:count m:val="1"/>
                                  <m:mcJc m:val="center"/>
                                </m:mcPr>
                              </m:mc>
                            </m:mcs>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mPr>
                          <m:mr>
                            <m:e>
                              <m:sSubSup>
                                <m:sSubSupPr>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up>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bSup>
                            </m:e>
                          </m:mr>
                          <m:m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m:t>
                              </m:r>
                            </m:e>
                          </m:mr>
                          <m:mr>
                            <m:e>
                              <m:sSubSup>
                                <m:sSubSupPr>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𝒙</m:t>
                                  </m:r>
                                </m:e>
                                <m:sub>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up>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bSup>
                            </m:e>
                          </m:mr>
                        </m:m>
                      </m:e>
                    </m:d>
                  </m:oMath>
                </a14:m>
                <a:r>
                  <a:rPr lang="zh-CN" altLang="en-US" sz="2400" dirty="0">
                    <a:solidFill>
                      <a:schemeClr val="bg2"/>
                    </a:solidFill>
                    <a:latin typeface="+mj-lt"/>
                    <a:ea typeface="黑体" panose="02010609060101010101" pitchFamily="49" charset="-122"/>
                    <a:cs typeface="Arial" panose="020B0604020202020204" pitchFamily="34" charset="0"/>
                  </a:rPr>
                  <a:t>是全部训练样本的解释变量向量组成的矩阵，</a:t>
                </a:r>
                <a:r>
                  <a:rPr lang="en-US" altLang="zh-CN" sz="2400" b="1"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𝒚</m:t>
                    </m:r>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m:t>
                    </m:r>
                    <m:d>
                      <m:dPr>
                        <m:begChr m:val="["/>
                        <m:endChr m:val="]"/>
                        <m:ctrlP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m>
                          <m:mPr>
                            <m:mcs>
                              <m:mc>
                                <m:mcPr>
                                  <m:count m:val="1"/>
                                  <m:mcJc m:val="center"/>
                                </m:mcPr>
                              </m:mc>
                            </m:mcs>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mPr>
                          <m:mr>
                            <m:e>
                              <m:sSub>
                                <m:sSub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e>
                          </m:mr>
                          <m:mr>
                            <m:e>
                              <m:r>
                                <a:rPr lang="en-US" altLang="zh-CN" sz="2400" b="0" i="1">
                                  <a:solidFill>
                                    <a:schemeClr val="bg2"/>
                                  </a:solidFill>
                                  <a:latin typeface="Cambria Math" panose="02040503050406030204" pitchFamily="18" charset="0"/>
                                  <a:ea typeface="黑体" panose="02010609060101010101" pitchFamily="49" charset="-122"/>
                                  <a:cs typeface="Arial" panose="020B0604020202020204" pitchFamily="34" charset="0"/>
                                </a:rPr>
                                <m:t>⋮</m:t>
                              </m:r>
                            </m:e>
                          </m:mr>
                          <m:m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a:solidFill>
                                        <a:schemeClr val="bg2"/>
                                      </a:solidFill>
                                      <a:latin typeface="Cambria Math" panose="02040503050406030204" pitchFamily="18" charset="0"/>
                                      <a:ea typeface="黑体" panose="02010609060101010101" pitchFamily="49"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sub>
                              </m:sSub>
                            </m:e>
                          </m:mr>
                        </m:m>
                      </m:e>
                    </m:d>
                  </m:oMath>
                </a14:m>
                <a:r>
                  <a:rPr lang="zh-CN" altLang="en-US" sz="2400" dirty="0">
                    <a:solidFill>
                      <a:schemeClr val="bg2"/>
                    </a:solidFill>
                    <a:latin typeface="+mj-lt"/>
                    <a:ea typeface="黑体" panose="02010609060101010101" pitchFamily="49" charset="-122"/>
                    <a:cs typeface="Arial" panose="020B0604020202020204" pitchFamily="34" charset="0"/>
                  </a:rPr>
                  <a:t>是全部训练样本的响应变量组成的向量</a:t>
                </a:r>
                <a:endParaRPr lang="en-US" altLang="zh-CN" sz="2400" b="0" i="1" dirty="0">
                  <a:solidFill>
                    <a:schemeClr val="bg2"/>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75420" y="692696"/>
                <a:ext cx="10441160" cy="5616624"/>
              </a:xfrm>
              <a:blipFill>
                <a:blip r:embed="rId3"/>
                <a:stretch>
                  <a:fillRect l="-1051" t="-1194" b="-21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890E35F-30CF-4FFF-87E9-6D729521B57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5607025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9</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821414" y="548680"/>
                <a:ext cx="10549172" cy="5832648"/>
              </a:xfrm>
            </p:spPr>
            <p:txBody>
              <a:bodyPr/>
              <a:lstStyle/>
              <a:p>
                <a:pPr marL="0" indent="0">
                  <a:spcBef>
                    <a:spcPts val="600"/>
                  </a:spcBef>
                  <a:spcAft>
                    <a:spcPts val="600"/>
                  </a:spcAft>
                  <a:buNone/>
                </a:pPr>
                <a:r>
                  <a:rPr lang="zh-CN" altLang="en-US" sz="2400" dirty="0">
                    <a:solidFill>
                      <a:schemeClr val="bg2"/>
                    </a:solidFill>
                    <a:latin typeface="+mj-lt"/>
                    <a:ea typeface="黑体" panose="02010609060101010101" pitchFamily="49" charset="-122"/>
                    <a:cs typeface="Arial" panose="020B0604020202020204" pitchFamily="34" charset="0"/>
                  </a:rPr>
                  <a:t>    使目标函数</a:t>
                </a:r>
                <a14:m>
                  <m:oMath xmlns:m="http://schemas.openxmlformats.org/officeDocument/2006/math">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𝐸</m:t>
                    </m:r>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d>
                  </m:oMath>
                </a14:m>
                <a:r>
                  <a:rPr lang="zh-CN" altLang="en-US" sz="2400" dirty="0">
                    <a:solidFill>
                      <a:schemeClr val="bg2"/>
                    </a:solidFill>
                    <a:latin typeface="+mj-lt"/>
                    <a:ea typeface="黑体" panose="02010609060101010101" pitchFamily="49" charset="-122"/>
                    <a:cs typeface="Arial" panose="020B0604020202020204" pitchFamily="34" charset="0"/>
                  </a:rPr>
                  <a:t>最小化的参数</a:t>
                </a:r>
                <a14:m>
                  <m:oMath xmlns:m="http://schemas.openxmlformats.org/officeDocument/2006/math">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oMath>
                </a14:m>
                <a:r>
                  <a:rPr lang="zh-CN" altLang="en-US" sz="2400" dirty="0">
                    <a:solidFill>
                      <a:schemeClr val="bg2"/>
                    </a:solidFill>
                    <a:latin typeface="+mj-lt"/>
                    <a:ea typeface="黑体" panose="02010609060101010101" pitchFamily="49" charset="-122"/>
                    <a:cs typeface="Arial" panose="020B0604020202020204" pitchFamily="34" charset="0"/>
                  </a:rPr>
                  <a:t>应满足</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zh-CN" altLang="en-US"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𝐸</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num>
                        <m:den>
                          <m:r>
                            <a:rPr lang="zh-CN" altLang="en-US"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en>
                      </m:f>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2</m:t>
                          </m:r>
                        </m:num>
                        <m:den>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𝑁</m:t>
                          </m:r>
                        </m:den>
                      </m:f>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𝑿𝒘</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𝒚</m:t>
                          </m:r>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=0</m:t>
                      </m:r>
                    </m:oMath>
                  </m:oMathPara>
                </a14:m>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即</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𝑿𝒘</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𝒚</m:t>
                      </m:r>
                    </m:oMath>
                  </m:oMathPara>
                </a14:m>
                <a:endParaRPr lang="en-US" altLang="zh-CN" sz="2400" b="1"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因此，当矩阵</a:t>
                </a:r>
                <a14:m>
                  <m:oMath xmlns:m="http://schemas.openxmlformats.org/officeDocument/2006/math">
                    <m:r>
                      <a:rPr lang="en-US" altLang="zh-CN" sz="24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𝑿</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r>
                  <a:rPr lang="zh-CN" altLang="en-US" sz="2400" dirty="0">
                    <a:solidFill>
                      <a:schemeClr val="bg2"/>
                    </a:solidFill>
                    <a:latin typeface="+mj-lt"/>
                    <a:ea typeface="黑体" panose="02010609060101010101" pitchFamily="49" charset="-122"/>
                    <a:cs typeface="Arial" panose="020B0604020202020204" pitchFamily="34" charset="0"/>
                  </a:rPr>
                  <a:t>可逆时，最优参数的解为</a:t>
                </a:r>
                <a:endParaRPr lang="en-US" altLang="zh-CN" sz="2400"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𝒘</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p>
                      </m:sSup>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𝒚</m:t>
                      </m:r>
                    </m:oMath>
                  </m:oMathPara>
                </a14:m>
                <a:endParaRPr lang="en-US" altLang="zh-CN" sz="2400" b="1" dirty="0">
                  <a:solidFill>
                    <a:schemeClr val="bg2"/>
                  </a:solidFill>
                  <a:latin typeface="+mj-lt"/>
                  <a:ea typeface="黑体" panose="02010609060101010101" pitchFamily="49" charset="-122"/>
                  <a:cs typeface="Arial" panose="020B0604020202020204" pitchFamily="34" charset="0"/>
                </a:endParaRPr>
              </a:p>
              <a:p>
                <a:pPr marL="0" indent="0">
                  <a:spcBef>
                    <a:spcPts val="600"/>
                  </a:spcBef>
                  <a:spcAft>
                    <a:spcPts val="600"/>
                  </a:spcAft>
                  <a:buNone/>
                </a:pPr>
                <a:r>
                  <a:rPr lang="en-US" altLang="zh-CN" sz="2400" b="0" dirty="0">
                    <a:solidFill>
                      <a:schemeClr val="bg2"/>
                    </a:solidFill>
                    <a:latin typeface="+mj-lt"/>
                    <a:ea typeface="黑体" panose="02010609060101010101" pitchFamily="49" charset="-122"/>
                    <a:cs typeface="Arial" panose="020B0604020202020204" pitchFamily="34" charset="0"/>
                  </a:rPr>
                  <a:t>    </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−1</m:t>
                        </m:r>
                      </m:sup>
                    </m:sSup>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oMath>
                </a14:m>
                <a:r>
                  <a:rPr lang="en-US" altLang="zh-CN" sz="2400" dirty="0">
                    <a:solidFill>
                      <a:schemeClr val="bg2"/>
                    </a:solidFill>
                    <a:latin typeface="+mj-lt"/>
                    <a:ea typeface="黑体" panose="02010609060101010101" pitchFamily="49" charset="-122"/>
                    <a:cs typeface="Arial" panose="020B0604020202020204" pitchFamily="34" charset="0"/>
                  </a:rPr>
                  <a:t> </a:t>
                </a:r>
                <a:r>
                  <a:rPr lang="zh-CN" altLang="en-US" sz="2400" dirty="0">
                    <a:solidFill>
                      <a:schemeClr val="bg2"/>
                    </a:solidFill>
                    <a:latin typeface="+mj-lt"/>
                    <a:ea typeface="黑体" panose="02010609060101010101" pitchFamily="49" charset="-122"/>
                    <a:cs typeface="Arial" panose="020B0604020202020204" pitchFamily="34" charset="0"/>
                  </a:rPr>
                  <a:t>被称为</a:t>
                </a:r>
                <a14:m>
                  <m:oMath xmlns:m="http://schemas.openxmlformats.org/officeDocument/2006/math">
                    <m:r>
                      <a:rPr lang="en-US" altLang="zh-CN" sz="2400" b="1" i="1" dirty="0" smtClean="0">
                        <a:solidFill>
                          <a:schemeClr val="bg2"/>
                        </a:solidFill>
                        <a:latin typeface="Cambria Math" panose="02040503050406030204" pitchFamily="18" charset="0"/>
                        <a:ea typeface="黑体" panose="02010609060101010101" pitchFamily="49" charset="-122"/>
                        <a:cs typeface="Arial" panose="020B0604020202020204" pitchFamily="34" charset="0"/>
                      </a:rPr>
                      <m:t>𝑿</m:t>
                    </m:r>
                  </m:oMath>
                </a14:m>
                <a:r>
                  <a:rPr lang="zh-CN" altLang="en-US" sz="2400" dirty="0">
                    <a:solidFill>
                      <a:schemeClr val="bg2"/>
                    </a:solidFill>
                    <a:latin typeface="+mj-lt"/>
                    <a:ea typeface="黑体" panose="02010609060101010101" pitchFamily="49" charset="-122"/>
                    <a:cs typeface="Arial" panose="020B0604020202020204" pitchFamily="34" charset="0"/>
                  </a:rPr>
                  <a:t>的伪逆（</a:t>
                </a:r>
                <a:r>
                  <a:rPr lang="en-US" altLang="zh-CN" sz="2400" dirty="0">
                    <a:solidFill>
                      <a:schemeClr val="bg2"/>
                    </a:solidFill>
                    <a:latin typeface="Arial" panose="020B0604020202020204" pitchFamily="34" charset="0"/>
                    <a:ea typeface="黑体" panose="02010609060101010101" pitchFamily="49" charset="-122"/>
                    <a:cs typeface="Arial" panose="020B0604020202020204" pitchFamily="34" charset="0"/>
                  </a:rPr>
                  <a:t>pseudo-inverse</a:t>
                </a:r>
                <a:r>
                  <a:rPr lang="zh-CN" altLang="en-US" sz="2400" dirty="0">
                    <a:solidFill>
                      <a:schemeClr val="bg2"/>
                    </a:solidFill>
                    <a:latin typeface="+mj-lt"/>
                    <a:ea typeface="黑体" panose="02010609060101010101" pitchFamily="49" charset="-122"/>
                    <a:cs typeface="Arial" panose="020B0604020202020204" pitchFamily="34" charset="0"/>
                  </a:rPr>
                  <a:t>）矩阵，记作</a:t>
                </a:r>
                <a14:m>
                  <m:oMath xmlns:m="http://schemas.openxmlformats.org/officeDocument/2006/math">
                    <m:sSup>
                      <m:sSupPr>
                        <m:ctrlPr>
                          <a:rPr lang="en-US" altLang="zh-CN" sz="240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𝑿</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up>
                    </m:sSup>
                  </m:oMath>
                </a14:m>
                <a:endParaRPr lang="en-US" altLang="zh-CN" sz="2400" b="1" dirty="0">
                  <a:solidFill>
                    <a:schemeClr val="bg2"/>
                  </a:solidFill>
                  <a:latin typeface="+mj-lt"/>
                  <a:ea typeface="黑体" panose="02010609060101010101" pitchFamily="49" charset="-122"/>
                  <a:cs typeface="Arial" panose="020B0604020202020204" pitchFamily="34" charset="0"/>
                </a:endParaRPr>
              </a:p>
              <a:p>
                <a:pPr>
                  <a:spcBef>
                    <a:spcPts val="1800"/>
                  </a:spcBef>
                  <a:spcAft>
                    <a:spcPts val="0"/>
                  </a:spcAft>
                  <a:buFont typeface="Arial" panose="020B0604020202020204" pitchFamily="34" charset="0"/>
                  <a:buChar char="•"/>
                </a:pPr>
                <a:r>
                  <a:rPr lang="zh-CN" altLang="en-US" sz="2400" dirty="0">
                    <a:solidFill>
                      <a:schemeClr val="bg2"/>
                    </a:solidFill>
                    <a:latin typeface="+mj-lt"/>
                    <a:ea typeface="黑体" panose="02010609060101010101" pitchFamily="49" charset="-122"/>
                    <a:cs typeface="Arial" panose="020B0604020202020204" pitchFamily="34" charset="0"/>
                  </a:rPr>
                  <a:t>线性回归给出了在</a:t>
                </a:r>
                <a:r>
                  <a:rPr lang="zh-CN" altLang="en-US" sz="2400" b="1" dirty="0">
                    <a:solidFill>
                      <a:schemeClr val="bg2"/>
                    </a:solidFill>
                    <a:latin typeface="黑体" panose="02010609060101010101" pitchFamily="49" charset="-122"/>
                    <a:ea typeface="黑体" panose="02010609060101010101" pitchFamily="49" charset="-122"/>
                    <a:cs typeface="Arial" panose="020B0604020202020204" pitchFamily="34" charset="0"/>
                  </a:rPr>
                  <a:t>最小平方误差</a:t>
                </a:r>
                <a:r>
                  <a:rPr lang="zh-CN" altLang="en-US" sz="2400" dirty="0">
                    <a:solidFill>
                      <a:schemeClr val="bg2"/>
                    </a:solidFill>
                    <a:latin typeface="+mj-lt"/>
                    <a:ea typeface="黑体" panose="02010609060101010101" pitchFamily="49" charset="-122"/>
                    <a:cs typeface="Arial" panose="020B0604020202020204" pitchFamily="34" charset="0"/>
                  </a:rPr>
                  <a:t>意义下对解释变量与响应变量间</a:t>
                </a:r>
                <a:r>
                  <a:rPr lang="zh-CN" altLang="en-US" sz="2400" dirty="0">
                    <a:solidFill>
                      <a:schemeClr val="bg2"/>
                    </a:solidFill>
                    <a:latin typeface="黑体" panose="02010609060101010101" pitchFamily="49" charset="-122"/>
                    <a:ea typeface="黑体" panose="02010609060101010101" pitchFamily="49" charset="-122"/>
                    <a:cs typeface="Arial" panose="020B0604020202020204" pitchFamily="34" charset="0"/>
                  </a:rPr>
                  <a:t>线性关系</a:t>
                </a:r>
                <a:r>
                  <a:rPr lang="zh-CN" altLang="en-US" sz="2400" dirty="0">
                    <a:solidFill>
                      <a:schemeClr val="bg2"/>
                    </a:solidFill>
                    <a:latin typeface="+mj-lt"/>
                    <a:ea typeface="黑体" panose="02010609060101010101" pitchFamily="49" charset="-122"/>
                    <a:cs typeface="Arial" panose="020B0604020202020204" pitchFamily="34" charset="0"/>
                  </a:rPr>
                  <a:t>的最好估计</a:t>
                </a:r>
                <a:endParaRPr lang="en-US" altLang="zh-CN" sz="2400" dirty="0">
                  <a:solidFill>
                    <a:schemeClr val="bg2"/>
                  </a:solidFill>
                  <a:latin typeface="+mj-lt"/>
                  <a:ea typeface="黑体" panose="02010609060101010101" pitchFamily="49"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endParaRPr lang="en-US" altLang="zh-CN" sz="2400" dirty="0">
                  <a:solidFill>
                    <a:schemeClr val="bg2"/>
                  </a:solidFill>
                  <a:latin typeface="+mj-lt"/>
                  <a:ea typeface="黑体" panose="02010609060101010101" pitchFamily="49"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821414" y="548680"/>
                <a:ext cx="10549172" cy="5832648"/>
              </a:xfrm>
              <a:blipFill>
                <a:blip r:embed="rId3"/>
                <a:stretch>
                  <a:fillRect l="-809" t="-114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F2DE31D-D74A-4563-9035-E49E7176306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72665903"/>
      </p:ext>
    </p:extLst>
  </p:cSld>
  <p:clrMapOvr>
    <a:masterClrMapping/>
  </p:clrMapOvr>
  <p:transition/>
</p:sld>
</file>

<file path=ppt/theme/theme1.xml><?xml version="1.0" encoding="utf-8"?>
<a:theme xmlns:a="http://schemas.openxmlformats.org/drawingml/2006/main" name="1_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5756</TotalTime>
  <Words>4397</Words>
  <Application>Microsoft Office PowerPoint</Application>
  <PresentationFormat>宽屏</PresentationFormat>
  <Paragraphs>546</Paragraphs>
  <Slides>52</Slides>
  <Notes>52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52</vt:i4>
      </vt:variant>
    </vt:vector>
  </HeadingPairs>
  <TitlesOfParts>
    <vt:vector size="61" baseType="lpstr">
      <vt:lpstr>黑体</vt:lpstr>
      <vt:lpstr>华文细黑</vt:lpstr>
      <vt:lpstr>宋体</vt:lpstr>
      <vt:lpstr>微软雅黑</vt:lpstr>
      <vt:lpstr>Arial</vt:lpstr>
      <vt:lpstr>Cambria Math</vt:lpstr>
      <vt:lpstr>Times New Roman</vt:lpstr>
      <vt:lpstr>1_默认设计模板</vt:lpstr>
      <vt:lpstr>2_默认设计模板</vt:lpstr>
      <vt:lpstr>模式识别（第四版） ——模式识别与机器学习</vt:lpstr>
      <vt:lpstr>第5章 线性学习机器与线性分类器</vt:lpstr>
      <vt:lpstr>本章主要内容</vt:lpstr>
      <vt:lpstr>5.1  引言</vt:lpstr>
      <vt:lpstr>PowerPoint 演示文稿</vt:lpstr>
      <vt:lpstr>5.2 线性回归</vt:lpstr>
      <vt:lpstr>PowerPoint 演示文稿</vt:lpstr>
      <vt:lpstr>PowerPoint 演示文稿</vt:lpstr>
      <vt:lpstr>PowerPoint 演示文稿</vt:lpstr>
      <vt:lpstr>5.3 线性判别函数的基本概念</vt:lpstr>
      <vt:lpstr>PowerPoint 演示文稿</vt:lpstr>
      <vt:lpstr>5.4 Fisher线性判别分析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感知器</vt:lpstr>
      <vt:lpstr>PowerPoint 演示文稿</vt:lpstr>
      <vt:lpstr>PowerPoint 演示文稿</vt:lpstr>
      <vt:lpstr>PowerPoint 演示文稿</vt:lpstr>
      <vt:lpstr>PowerPoint 演示文稿</vt:lpstr>
      <vt:lpstr>PowerPoint 演示文稿</vt:lpstr>
      <vt:lpstr>5.6 最小平方误差判别</vt:lpstr>
      <vt:lpstr>PowerPoint 演示文稿</vt:lpstr>
      <vt:lpstr>PowerPoint 演示文稿</vt:lpstr>
      <vt:lpstr>PowerPoint 演示文稿</vt:lpstr>
      <vt:lpstr>5.7 罗杰斯特回归（logistic regression）</vt:lpstr>
      <vt:lpstr>PowerPoint 演示文稿</vt:lpstr>
      <vt:lpstr>PowerPoint 演示文稿</vt:lpstr>
      <vt:lpstr>PowerPoint 演示文稿</vt:lpstr>
      <vt:lpstr>PowerPoint 演示文稿</vt:lpstr>
      <vt:lpstr>PowerPoint 演示文稿</vt:lpstr>
      <vt:lpstr>5.8 最优分类超平面与线性支持向量机</vt:lpstr>
      <vt:lpstr>5.8.1 最优分类超平面</vt:lpstr>
      <vt:lpstr>PowerPoint 演示文稿</vt:lpstr>
      <vt:lpstr>PowerPoint 演示文稿</vt:lpstr>
      <vt:lpstr>PowerPoint 演示文稿</vt:lpstr>
      <vt:lpstr>PowerPoint 演示文稿</vt:lpstr>
      <vt:lpstr>5.8.2 大间隔与推广能力</vt:lpstr>
      <vt:lpstr>5.8.3 线性不可分情况</vt:lpstr>
      <vt:lpstr>PowerPoint 演示文稿</vt:lpstr>
      <vt:lpstr>PowerPoint 演示文稿</vt:lpstr>
      <vt:lpstr>PowerPoint 演示文稿</vt:lpstr>
      <vt:lpstr>5.9 多类线性分类器</vt:lpstr>
      <vt:lpstr>PowerPoint 演示文稿</vt:lpstr>
      <vt:lpstr>PowerPoint 演示文稿</vt:lpstr>
      <vt:lpstr>PowerPoint 演示文稿</vt:lpstr>
      <vt:lpstr>PowerPoint 演示文稿</vt:lpstr>
      <vt:lpstr>5.10 讨论</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统计模式识别导论</dc:title>
  <dc:creator>Xuegong Zhang</dc:creator>
  <cp:lastModifiedBy>Xuegong Zhang</cp:lastModifiedBy>
  <cp:revision>374</cp:revision>
  <cp:lastPrinted>2016-09-11T15:29:02Z</cp:lastPrinted>
  <dcterms:created xsi:type="dcterms:W3CDTF">2001-02-14T02:31:42Z</dcterms:created>
  <dcterms:modified xsi:type="dcterms:W3CDTF">2021-08-02T05:43:56Z</dcterms:modified>
</cp:coreProperties>
</file>