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87" r:id="rId3"/>
  </p:sldMasterIdLst>
  <p:notesMasterIdLst>
    <p:notesMasterId r:id="rId28"/>
  </p:notesMasterIdLst>
  <p:handoutMasterIdLst>
    <p:handoutMasterId r:id="rId29"/>
  </p:handoutMasterIdLst>
  <p:sldIdLst>
    <p:sldId id="424" r:id="rId4"/>
    <p:sldId id="464" r:id="rId5"/>
    <p:sldId id="680" r:id="rId6"/>
    <p:sldId id="713" r:id="rId7"/>
    <p:sldId id="715" r:id="rId8"/>
    <p:sldId id="716" r:id="rId9"/>
    <p:sldId id="717" r:id="rId10"/>
    <p:sldId id="718" r:id="rId11"/>
    <p:sldId id="719" r:id="rId12"/>
    <p:sldId id="720" r:id="rId13"/>
    <p:sldId id="721" r:id="rId14"/>
    <p:sldId id="371" r:id="rId15"/>
    <p:sldId id="722" r:id="rId16"/>
    <p:sldId id="723" r:id="rId17"/>
    <p:sldId id="317" r:id="rId18"/>
    <p:sldId id="724" r:id="rId19"/>
    <p:sldId id="714" r:id="rId20"/>
    <p:sldId id="725" r:id="rId21"/>
    <p:sldId id="726" r:id="rId22"/>
    <p:sldId id="727" r:id="rId23"/>
    <p:sldId id="728" r:id="rId24"/>
    <p:sldId id="729" r:id="rId25"/>
    <p:sldId id="730" r:id="rId26"/>
    <p:sldId id="731" r:id="rId27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3399"/>
    <a:srgbClr val="FFFF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>
      <p:cViewPr varScale="1">
        <p:scale>
          <a:sx n="77" d="100"/>
          <a:sy n="77" d="100"/>
        </p:scale>
        <p:origin x="114" y="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370E364B-F6A0-45A4-83CA-97D3AC616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42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0781FBCE-61FE-40E6-9754-3B50E0E96E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554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62861-AB4E-4A4A-85C9-2BE426D977B7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18769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5370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5284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2220A6-9B10-43FD-A4F8-87408B8B51C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6263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2220A6-9B10-43FD-A4F8-87408B8B51C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4067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2220A6-9B10-43FD-A4F8-87408B8B51C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4789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B3A3C6-8733-4DC6-9CD4-D02985D5938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2128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2220A6-9B10-43FD-A4F8-87408B8B51C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7103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2220A6-9B10-43FD-A4F8-87408B8B51C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2576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2220A6-9B10-43FD-A4F8-87408B8B51C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694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2220A6-9B10-43FD-A4F8-87408B8B51C0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568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9235F-6C18-4134-BF15-31B023A9214B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5525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2220A6-9B10-43FD-A4F8-87408B8B51C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1837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2220A6-9B10-43FD-A4F8-87408B8B51C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0160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2220A6-9B10-43FD-A4F8-87408B8B51C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0088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2220A6-9B10-43FD-A4F8-87408B8B51C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8640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2220A6-9B10-43FD-A4F8-87408B8B51C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656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469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131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320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295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486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9901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37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54D9-3F1E-482D-9BB3-8411D4737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35DF-7ACE-45F4-AD89-74076DEF1B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6567A-0BCE-495C-A14A-563928BD45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54D9-3F1E-482D-9BB3-8411D473745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4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9564-EDC3-4130-815E-40135C708A9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42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4FF12-DCE0-4305-8374-2ED4551FE1F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2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CC9B-36AA-435B-A437-EC0049F7D54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89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F504-6347-4342-98AF-77F78A195D4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24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B57A-CCA9-4770-99FD-510513A500C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60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E537-A617-4818-9DB4-89B769C42B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0251-9BF3-4227-8ACF-54E45D8E0D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5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9564-EDC3-4130-815E-40135C708A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F00DF-14FB-4D10-8B01-87888B24ED8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2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35DF-7ACE-45F4-AD89-74076DEF1B9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71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6567A-0BCE-495C-A14A-563928BD45D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2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54D9-3F1E-482D-9BB3-8411D473745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38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9564-EDC3-4130-815E-40135C708A9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73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4FF12-DCE0-4305-8374-2ED4551FE1F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89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CC9B-36AA-435B-A437-EC0049F7D54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514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F504-6347-4342-98AF-77F78A195D4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52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B57A-CCA9-4770-99FD-510513A500C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952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E537-A617-4818-9DB4-89B769C42B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1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4FF12-DCE0-4305-8374-2ED4551FE1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0251-9BF3-4227-8ACF-54E45D8E0D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509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F00DF-14FB-4D10-8B01-87888B24ED8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920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35DF-7ACE-45F4-AD89-74076DEF1B9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659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6567A-0BCE-495C-A14A-563928BD45D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536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Xuegong Zhang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09BA026-B759-413E-9B7E-4969743CC946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8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CC9B-36AA-435B-A437-EC0049F7D5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Xuegong Zhang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F504-6347-4342-98AF-77F78A195D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Xuegong Zhang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B57A-CCA9-4770-99FD-510513A500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Xuegong Zhang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E537-A617-4818-9DB4-89B769C42B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0251-9BF3-4227-8ACF-54E45D8E0D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F00DF-14FB-4D10-8B01-87888B24ED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zh-CN"/>
              <a:t>Xuegong Zhang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92AEBB-EFA5-4C13-848B-12C1F278D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92AEBB-EFA5-4C13-848B-12C1F278DA0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60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92AEBB-EFA5-4C13-848B-12C1F278DA0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791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xg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xwwang@tsinghua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2278" y="1628800"/>
            <a:ext cx="8887444" cy="1478632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bg2"/>
                </a:solidFill>
                <a:ea typeface="黑体" pitchFamily="2" charset="-122"/>
              </a:rPr>
              <a:t>模式识别（第四版）</a:t>
            </a:r>
            <a:br>
              <a:rPr lang="en-US" altLang="zh-CN" sz="4800" dirty="0">
                <a:solidFill>
                  <a:schemeClr val="bg2"/>
                </a:solidFill>
                <a:ea typeface="黑体" pitchFamily="2" charset="-122"/>
              </a:rPr>
            </a:br>
            <a:r>
              <a:rPr lang="en-US" altLang="zh-CN" sz="4000" dirty="0">
                <a:solidFill>
                  <a:schemeClr val="bg2"/>
                </a:solidFill>
                <a:ea typeface="黑体" pitchFamily="2" charset="-122"/>
              </a:rPr>
              <a:t>——</a:t>
            </a:r>
            <a:r>
              <a:rPr lang="zh-CN" altLang="zh-CN" sz="4000" dirty="0">
                <a:solidFill>
                  <a:schemeClr val="bg2"/>
                </a:solidFill>
                <a:ea typeface="黑体" pitchFamily="2" charset="-122"/>
              </a:rPr>
              <a:t>模式识别</a:t>
            </a:r>
            <a:r>
              <a:rPr lang="zh-CN" altLang="en-US" sz="4000" dirty="0">
                <a:solidFill>
                  <a:schemeClr val="bg2"/>
                </a:solidFill>
                <a:ea typeface="黑体" pitchFamily="2" charset="-122"/>
              </a:rPr>
              <a:t>与机器学习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1544" y="4336752"/>
            <a:ext cx="7777163" cy="147863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张学工、汪小我</a:t>
            </a:r>
            <a:endParaRPr lang="en-US" altLang="zh-CN" sz="2400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zhangxg@tsinghua.edu.cn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;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xwwang@tsinghua.edu.cn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清华大学自动化系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29236" y="18724"/>
            <a:ext cx="888744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8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72ED95-257C-4026-8C27-5ABD4D42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C54D9-3F1E-482D-9BB3-8411D473745E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7.3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学习过程的一致性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689720"/>
                <a:ext cx="10873208" cy="440357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所谓的学习过程的一致性（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consistency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）是指，对于函数集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{</m:t>
                    </m:r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和联合概率密度函数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，以下两个序列在样本趋于无穷多时依概率收敛到同一个极限：</a:t>
                </a:r>
                <a:endParaRPr lang="en-US" altLang="zh-CN" sz="2400" b="0" i="1" dirty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400" b="0" dirty="0">
                    <a:solidFill>
                      <a:schemeClr val="bg2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	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limLow>
                      <m:limLow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groupChr>
                      </m:e>
                      <m:lim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→∞</m:t>
                        </m:r>
                      </m:lim>
                    </m:limLow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400" i="1" dirty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bg2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𝑒𝑚𝑝</m:t>
                            </m:r>
                          </m:sub>
                        </m:sSub>
                      </m:e>
                    </m:d>
                    <m:limLow>
                      <m:limLow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</m:groupChr>
                      </m:e>
                      <m:lim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→∞</m:t>
                        </m:r>
                      </m:lim>
                    </m:limLow>
                    <m:func>
                      <m:func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689720"/>
                <a:ext cx="10873208" cy="4403576"/>
              </a:xfrm>
              <a:blipFill>
                <a:blip r:embed="rId3"/>
                <a:stretch>
                  <a:fillRect l="-1009" t="-1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87" y="3356992"/>
            <a:ext cx="5191242" cy="27363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C3F5405-C5B4-425D-A3A6-C992F3A43EC8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604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学习理论关键定理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484784"/>
                <a:ext cx="10873208" cy="440357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平均情况无法保证学习过程一致性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r>
                                <a:rPr lang="en-US" altLang="zh-CN" sz="2400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CN" sz="24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{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𝑒𝑚𝑝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&gt;</m:t>
                          </m:r>
                          <m:r>
                            <a:rPr lang="zh-CN" alt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  <m:r>
                            <a:rPr lang="en-US" altLang="zh-CN" sz="24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}</m:t>
                          </m:r>
                        </m:e>
                      </m:func>
                      <m:r>
                        <a:rPr lang="en-US" altLang="zh-CN" sz="2400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  <m:r>
                        <a:rPr lang="en-US" altLang="zh-CN" sz="24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 ∀</m:t>
                      </m:r>
                      <m:r>
                        <a:rPr lang="zh-CN" alt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b="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800" b="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最坏情况</a:t>
                </a:r>
                <a:endParaRPr lang="en-US" altLang="zh-CN" sz="2800" b="0" i="1" dirty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对于有界的损失函数，经验风险最小化学习一致的充分必要条件是，经验风险在如下意义上一致地收敛于真实风险：</a:t>
                </a:r>
                <a:endParaRPr lang="en-US" altLang="zh-CN" sz="2400" i="1" dirty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r>
                                <a:rPr lang="en-US" altLang="zh-CN" sz="2400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altLang="zh-CN" sz="24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{</m:t>
                          </m:r>
                          <m:func>
                            <m:funcPr>
                              <m:ctrlPr>
                                <a:rPr lang="en-US" altLang="zh-CN" sz="2400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dirty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altLang="zh-CN" sz="2400" b="0" i="1" dirty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𝑒𝑚𝑝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&gt;</m:t>
                          </m:r>
                          <m:r>
                            <a:rPr lang="zh-CN" altLang="en-US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  <m:r>
                            <a:rPr lang="en-US" altLang="zh-CN" sz="24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}</m:t>
                          </m:r>
                        </m:e>
                      </m:func>
                      <m:r>
                        <a:rPr lang="en-US" altLang="zh-CN" sz="2400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=0, </m:t>
                      </m:r>
                      <m:r>
                        <a:rPr lang="en-US" altLang="zh-CN" sz="24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sz="2400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zh-CN" altLang="en-US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zh-CN" sz="2400" i="1" dirty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484784"/>
                <a:ext cx="10873208" cy="4403576"/>
              </a:xfrm>
              <a:blipFill>
                <a:blip r:embed="rId3"/>
                <a:stretch>
                  <a:fillRect l="-1009" t="-1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441D8947-2DF7-43E8-8E3C-5A5CF39E561C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59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10363200" cy="936104"/>
          </a:xfrm>
        </p:spPr>
        <p:txBody>
          <a:bodyPr/>
          <a:lstStyle/>
          <a:p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7.4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函数集的容量与</a:t>
            </a:r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VC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40768"/>
                <a:ext cx="10363200" cy="5112568"/>
              </a:xfrm>
            </p:spPr>
            <p:txBody>
              <a:bodyPr/>
              <a:lstStyle/>
              <a:p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容量（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capacity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函数集在一组样本集上可能实现的分类方案数目</a:t>
                </a:r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熵</a:t>
                </a:r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容量的对数在符合同一分布的样本集上的期望</a:t>
                </a:r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生长函数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 </m:t>
                    </m:r>
                  </m:oMath>
                </a14:m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容量对数在所有可能样本集上的上界</a:t>
                </a:r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显然，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e>
                    </m:d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40768"/>
                <a:ext cx="10363200" cy="5112568"/>
              </a:xfrm>
              <a:blipFill>
                <a:blip r:embed="rId3"/>
                <a:stretch>
                  <a:fillRect l="-1353" t="-1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FA137-86EB-4747-B4C3-9704DABDC387}" type="slidenum">
              <a:rPr lang="en-US" altLang="zh-CN">
                <a:solidFill>
                  <a:schemeClr val="bg2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356302-F6DD-47E0-89D8-95FB397B9568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10363200" cy="936104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函数集学习过程一致收敛的充分必要条件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40768"/>
                <a:ext cx="10363200" cy="5112568"/>
              </a:xfrm>
            </p:spPr>
            <p:txBody>
              <a:bodyPr/>
              <a:lstStyle/>
              <a:p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对任意的样本分布，都有</a:t>
                </a:r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r>
                                <a:rPr lang="en-US" altLang="zh-CN" sz="2400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400" b="0" i="1" dirty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den>
                          </m:f>
                        </m:e>
                      </m:func>
                      <m:r>
                        <a:rPr lang="en-US" altLang="zh-CN" sz="2400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这时学习过程收敛速度一定是快的，也就是满足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d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8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en-US" altLang="zh-CN" sz="2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altLang="zh-CN" sz="2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是常数</a:t>
                </a:r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/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/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函数集的能力不能跟随样本数无限增长</a:t>
                </a:r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40768"/>
                <a:ext cx="10363200" cy="5112568"/>
              </a:xfrm>
              <a:blipFill>
                <a:blip r:embed="rId3"/>
                <a:stretch>
                  <a:fillRect l="-1353" t="-1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FA137-86EB-4747-B4C3-9704DABDC387}" type="slidenum">
              <a:rPr lang="en-US" altLang="zh-CN">
                <a:solidFill>
                  <a:schemeClr val="bg2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A6DED7-3F9F-47BC-B99E-D19EA5E26CF7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66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10363200" cy="936104"/>
          </a:xfrm>
        </p:spPr>
        <p:txBody>
          <a:bodyPr/>
          <a:lstStyle/>
          <a:p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VC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40768"/>
                <a:ext cx="10363200" cy="5112568"/>
              </a:xfrm>
            </p:spPr>
            <p:txBody>
              <a:bodyPr/>
              <a:lstStyle/>
              <a:p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（</a:t>
                </a:r>
                <a:r>
                  <a:rPr lang="en-US" altLang="zh-CN" sz="2800" dirty="0" err="1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Vapnik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and Chervonenkis,1968,1971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一个函数集的生长函数，如果不是一直满足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e>
                    </m:func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，则一定在样本数增加到某个值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后满足下面的界：</a:t>
                </a:r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𝐺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&gt;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h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这个特殊的样本数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被定义为函数集的</a:t>
                </a:r>
                <a:r>
                  <a:rPr lang="en-US" altLang="zh-CN" sz="2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VC</a:t>
                </a:r>
                <a:r>
                  <a:rPr lang="zh-CN" altLang="en-US" sz="2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</a:t>
                </a:r>
                <a:endParaRPr lang="en-US" altLang="zh-CN" sz="24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VC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维有限是学习过程一致性的充分必要条件，而且这时学习过程也是快的。</a:t>
                </a:r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40768"/>
                <a:ext cx="10363200" cy="5112568"/>
              </a:xfrm>
              <a:blipFill>
                <a:blip r:embed="rId3"/>
                <a:stretch>
                  <a:fillRect l="-1353" t="-1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FA137-86EB-4747-B4C3-9704DABDC387}" type="slidenum">
              <a:rPr lang="en-US" altLang="zh-CN">
                <a:solidFill>
                  <a:schemeClr val="bg2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9D8C95-779F-45EC-B27A-F65A8D4CEBB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8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5ECE66-8C82-42F4-9F96-405FE959F8B4}" type="slidenum">
              <a:rPr lang="en-US" altLang="zh-CN">
                <a:solidFill>
                  <a:schemeClr val="bg2"/>
                </a:solidFill>
              </a:rPr>
              <a:pPr/>
              <a:t>15</a:t>
            </a:fld>
            <a:endParaRPr lang="en-US" altLang="zh-CN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4400" y="1412776"/>
                <a:ext cx="10363199" cy="4896544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假如一个有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个样本的样本集能被一个函数集中的函数按照所有可能的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种形式分为两类，则称函数集能把样本数为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的样本集打散（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shattering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endParaRPr lang="en-US" altLang="zh-CN" sz="28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指示函数集的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VC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维，就是用这个函数集中的函数所能够打散的最大样本集的样本数目</a:t>
                </a:r>
                <a:endParaRPr lang="en-US" altLang="zh-CN" sz="2400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marR="0" lvl="1" defTabSz="914400" eaLnBrk="1" latinLnBrk="0" hangingPunct="1">
                  <a:lnSpc>
                    <a:spcPct val="120000"/>
                  </a:lnSpc>
                  <a:buClrTx/>
                  <a:buSzTx/>
                  <a:buFontTx/>
                  <a:buChar char="–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维空间中线性分类器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𝑤</m:t>
                        </m:r>
                      </m:e>
                    </m:d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sgn</m:t>
                    </m:r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nary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VC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维：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sz="24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+1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20000"/>
                  </a:lnSpc>
                  <a:defRPr/>
                </a:pPr>
                <a:r>
                  <a:rPr kumimoji="1" lang="zh-CN" altLang="en-US" sz="24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正弦函数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</m:d>
                    <m:r>
                      <a:rPr lang="en-US" altLang="zh-CN" sz="2400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i</m:t>
                    </m:r>
                    <m:r>
                      <a:rPr lang="en-US" altLang="zh-CN" sz="2400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⁡(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b="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 </m:t>
                    </m:r>
                  </m:oMath>
                </a14:m>
                <a:r>
                  <a:rPr kumimoji="1" lang="zh-CN" altLang="en-US" sz="24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kumimoji="1" lang="en-US" altLang="zh-CN" sz="24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VC</a:t>
                </a:r>
                <a:r>
                  <a:rPr kumimoji="1" lang="zh-CN" altLang="en-US" sz="24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维：无穷大</a:t>
                </a:r>
                <a:endParaRPr kumimoji="1" lang="en-US" altLang="zh-CN" sz="2400" i="0" u="none" strike="noStrike" kern="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10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4400" y="1412776"/>
                <a:ext cx="10363199" cy="4896544"/>
              </a:xfrm>
              <a:blipFill>
                <a:blip r:embed="rId3"/>
                <a:stretch>
                  <a:fillRect l="-1353" t="-1245" r="-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799" y="476672"/>
            <a:ext cx="7772400" cy="72008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ea typeface="黑体" pitchFamily="2" charset="-122"/>
              </a:rPr>
              <a:t>指示函数集的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VC</a:t>
            </a:r>
            <a:r>
              <a:rPr lang="zh-CN" altLang="en-US" sz="3200" dirty="0">
                <a:solidFill>
                  <a:schemeClr val="bg2"/>
                </a:solidFill>
                <a:ea typeface="黑体" pitchFamily="2" charset="-122"/>
              </a:rPr>
              <a:t>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F0E38F-519B-4EE9-8E31-6F2FE572E490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65584"/>
            <a:ext cx="10363200" cy="731168"/>
          </a:xfrm>
        </p:spPr>
        <p:txBody>
          <a:bodyPr/>
          <a:lstStyle/>
          <a:p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7.5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推广能力的界与结构风险最小化原则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410072"/>
                <a:ext cx="10801200" cy="4755232"/>
              </a:xfrm>
            </p:spPr>
            <p:txBody>
              <a:bodyPr/>
              <a:lstStyle/>
              <a:p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推广性的界：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对于两类分类问题，对指示函数集中的所有函数（当然也包括使经验风险最小的函数），经验风险和实际风险之间至少以概率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1−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𝜂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满足如下关系：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𝑒𝑚𝑝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4</m:t>
                              </m:r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𝑙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h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a:rPr lang="en-US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𝜂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或进一步简写为：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𝑒𝑚𝑝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410072"/>
                <a:ext cx="10801200" cy="4755232"/>
              </a:xfrm>
              <a:blipFill>
                <a:blip r:embed="rId3"/>
                <a:stretch>
                  <a:fillRect l="-1016" t="-1667" r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FA137-86EB-4747-B4C3-9704DABDC387}" type="slidenum">
              <a:rPr lang="en-US" altLang="zh-CN">
                <a:solidFill>
                  <a:schemeClr val="bg2"/>
                </a:solidFill>
              </a:rPr>
              <a:pPr>
                <a:defRPr/>
              </a:pPr>
              <a:t>16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8FABB5-2BEA-4EE8-9720-1989AC2F3A51}"/>
              </a:ext>
            </a:extLst>
          </p:cNvPr>
          <p:cNvSpPr txBox="1"/>
          <p:nvPr/>
        </p:nvSpPr>
        <p:spPr>
          <a:xfrm>
            <a:off x="8256240" y="5447928"/>
            <a:ext cx="146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置信范围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0E4E62-D099-48C0-BA5B-25A2E3D09B78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7359677" y="5209938"/>
            <a:ext cx="896563" cy="4688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9ED34A-88B9-4EDC-A34A-6B48F69DF37D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9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10363200" cy="73116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结构风险最小化原则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407368" y="1174400"/>
                <a:ext cx="6984776" cy="3838775"/>
              </a:xfrm>
            </p:spPr>
            <p:txBody>
              <a:bodyPr/>
              <a:lstStyle/>
              <a:p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SRM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原则 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(Structural Risk Minimization)</a:t>
                </a: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将函数集分解为一个函数子集序列：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⊂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⊂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…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⊂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⊂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…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⊂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使各个子集按照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VC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维大小排列：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…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…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选择结构的一个适当子集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和适当函数，    使最小经验风险与置信范围之和最小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368" y="1174400"/>
                <a:ext cx="6984776" cy="3838775"/>
              </a:xfrm>
              <a:blipFill>
                <a:blip r:embed="rId3"/>
                <a:stretch>
                  <a:fillRect l="-1571" t="-2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FA137-86EB-4747-B4C3-9704DABDC387}" type="slidenum">
              <a:rPr lang="en-US" altLang="zh-CN">
                <a:solidFill>
                  <a:schemeClr val="bg2"/>
                </a:solidFill>
              </a:rPr>
              <a:pPr>
                <a:defRPr/>
              </a:pPr>
              <a:t>17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CF78044-3DE2-42AF-9EE6-32C2DA28AF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800383"/>
            <a:ext cx="4744431" cy="482301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39DEB15-CC41-4C2C-A1AD-2AE4C9973C7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10363200" cy="73116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函数集结构的例子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14400" y="1340768"/>
            <a:ext cx="10363200" cy="4755232"/>
          </a:xfrm>
        </p:spPr>
        <p:txBody>
          <a:bodyPr/>
          <a:lstStyle/>
          <a:p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神经网络构造形成的结构：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按隐节点数目把多层感知器实现的函数集划分为若干个子集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权值正则化项引入函数子集结构，实现结构风险最小化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FA137-86EB-4747-B4C3-9704DABDC387}" type="slidenum">
              <a:rPr lang="en-US" altLang="zh-CN">
                <a:solidFill>
                  <a:schemeClr val="bg2"/>
                </a:solidFill>
              </a:rPr>
              <a:pPr>
                <a:defRPr/>
              </a:pPr>
              <a:t>18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37E33E-2D10-414C-B189-CA52C3DBA0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53" y="2348880"/>
            <a:ext cx="7743708" cy="277099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F66C084-6075-4939-87B9-AA0377A20464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9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65584"/>
            <a:ext cx="10363200" cy="731168"/>
          </a:xfrm>
        </p:spPr>
        <p:txBody>
          <a:bodyPr/>
          <a:lstStyle/>
          <a:p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7.6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支持向量机的理论分析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10072"/>
                <a:ext cx="10363200" cy="4755232"/>
              </a:xfrm>
            </p:spPr>
            <p:txBody>
              <a:bodyPr/>
              <a:lstStyle/>
              <a:p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定理：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维空间中，若规范化分类超平面权值的模为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‖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𝑤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‖≤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，则函数子集的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VC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维满足：</a:t>
                </a:r>
                <a:endParaRPr lang="en-US" altLang="zh-CN" sz="2400" b="0" i="1" dirty="0">
                  <a:solidFill>
                    <a:schemeClr val="bg2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+1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endParaRPr lang="en-US" altLang="zh-CN" sz="2400" i="1" dirty="0">
                  <a:solidFill>
                    <a:schemeClr val="bg2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𝑅</m:t>
                    </m:r>
                    <m:r>
                      <a:rPr lang="zh-CN" altLang="en-US" sz="240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是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空间中包含全部训练样本的最小超球的半径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最大化间隔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最小化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最小化函数子集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VC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维上界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10072"/>
                <a:ext cx="10363200" cy="4755232"/>
              </a:xfrm>
              <a:blipFill>
                <a:blip r:embed="rId3"/>
                <a:stretch>
                  <a:fillRect l="-1059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FA137-86EB-4747-B4C3-9704DABDC387}" type="slidenum">
              <a:rPr lang="en-US" altLang="zh-CN">
                <a:solidFill>
                  <a:schemeClr val="bg2"/>
                </a:solidFill>
              </a:rPr>
              <a:pPr>
                <a:defRPr/>
              </a:pPr>
              <a:t>19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652777-619F-48E3-9679-F7AD84A54BA7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8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670943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统计学习理论概要</a:t>
            </a:r>
            <a:endParaRPr lang="en-US" altLang="zh-CN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131272-AF3B-486E-8D35-82762C2A6028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09147B-E8C2-4935-BF8E-5629F8AA498C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7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37592"/>
            <a:ext cx="10363200" cy="73116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控制高维空间中机器的推广能力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40768"/>
                <a:ext cx="10510192" cy="4755232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定理：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如果包含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个样本的训练集被最大间隔超平面分开，那么超平面在未来独立测试集上测试错误率的期望有如下的界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400" b="0" i="1" dirty="0">
                  <a:solidFill>
                    <a:schemeClr val="bg2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E</m:t>
                      </m:r>
                      <m:r>
                        <a:rPr lang="en-US" altLang="zh-CN" sz="24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𝑒𝑟𝑟𝑜𝑟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E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是支持向量个数，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是包含数据的超球半径，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是分类间隔，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是空间的维数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40768"/>
                <a:ext cx="10510192" cy="4755232"/>
              </a:xfrm>
              <a:blipFill>
                <a:blip r:embed="rId3"/>
                <a:stretch>
                  <a:fillRect l="-1044" t="-1026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FA137-86EB-4747-B4C3-9704DABDC387}" type="slidenum">
              <a:rPr lang="en-US" altLang="zh-CN">
                <a:solidFill>
                  <a:schemeClr val="bg2"/>
                </a:solidFill>
              </a:rPr>
              <a:pPr>
                <a:defRPr/>
              </a:pPr>
              <a:t>20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C031EB-128F-4AB7-A54E-C8607F50A6A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04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65584"/>
            <a:ext cx="10363200" cy="731168"/>
          </a:xfrm>
        </p:spPr>
        <p:txBody>
          <a:bodyPr/>
          <a:lstStyle/>
          <a:p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7.7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不适定问题和正则化方法简介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12776"/>
                <a:ext cx="10363200" cy="4755232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不适定问题：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将机器学习看作求解反演问题（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inverse problem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endParaRPr lang="en-US" altLang="zh-CN" sz="2400" b="0" i="1" dirty="0">
                  <a:solidFill>
                    <a:schemeClr val="bg2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𝐴𝑓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𝐹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方程右边的微小扰动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‖</m:t>
                    </m:r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 err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 err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‖&lt;</m:t>
                    </m:r>
                    <m:r>
                      <a:rPr lang="en-US" altLang="zh-CN" sz="24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会带来解的很大变化，此时最小化目标泛函的方法无法得到对解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的好的估计</a:t>
                </a:r>
                <a:endParaRPr lang="en-US" altLang="zh-CN" sz="2400" b="0" i="1" dirty="0">
                  <a:solidFill>
                    <a:schemeClr val="bg2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𝐴𝑓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1200"/>
                  </a:spcBef>
                  <a:buNone/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12776"/>
                <a:ext cx="10363200" cy="4755232"/>
              </a:xfrm>
              <a:blipFill>
                <a:blip r:embed="rId3"/>
                <a:stretch>
                  <a:fillRect l="-1059" t="-1795" r="-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FA137-86EB-4747-B4C3-9704DABDC387}" type="slidenum">
              <a:rPr lang="en-US" altLang="zh-CN">
                <a:solidFill>
                  <a:schemeClr val="bg2"/>
                </a:solidFill>
              </a:rPr>
              <a:pPr>
                <a:defRPr/>
              </a:pPr>
              <a:t>21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E65386-B715-4E11-9F1C-7625AB51DB13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7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10363200" cy="73116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正则化（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regularization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268760"/>
                <a:ext cx="10363200" cy="4755232"/>
              </a:xfrm>
            </p:spPr>
            <p:txBody>
              <a:bodyPr/>
              <a:lstStyle/>
              <a:p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最小化正则化泛函求解不适定问题：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576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𝐴𝑓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是度量解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的某种性质的泛函，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𝜆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是与观测噪声水平有关的需适当选取的常数。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支持向量机的正则化框架表述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0" i="1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𝜆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ℋ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是待求函数，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由核函数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决定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268760"/>
                <a:ext cx="10363200" cy="4755232"/>
              </a:xfrm>
              <a:blipFill>
                <a:blip r:embed="rId3"/>
                <a:stretch>
                  <a:fillRect l="-1059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FA137-86EB-4747-B4C3-9704DABDC387}" type="slidenum">
              <a:rPr lang="en-US" altLang="zh-CN">
                <a:solidFill>
                  <a:schemeClr val="bg2"/>
                </a:solidFill>
              </a:rPr>
              <a:pPr>
                <a:defRPr/>
              </a:pPr>
              <a:t>22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C28078-3351-412A-A975-2CA3319385F0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35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65584"/>
            <a:ext cx="10363200" cy="73116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常见的正则化方法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40768"/>
                <a:ext cx="10363200" cy="47552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正则化（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Lasso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或基追踪算法）：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𝜷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正则化（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Tikhonov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正则化）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𝑉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)+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zh-CN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弹性网（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Elastic-Net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，亦称混合正则化）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1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𝜷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sz="24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𝜆</m:t>
                              </m:r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sz="2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sz="2400" b="1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sz="24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57150" indent="0">
                  <a:buNone/>
                </a:pPr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40768"/>
                <a:ext cx="10363200" cy="4755232"/>
              </a:xfrm>
              <a:blipFill>
                <a:blip r:embed="rId3"/>
                <a:stretch>
                  <a:fillRect l="-1059" t="-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FA137-86EB-4747-B4C3-9704DABDC387}" type="slidenum">
              <a:rPr lang="en-US" altLang="zh-CN">
                <a:solidFill>
                  <a:schemeClr val="bg2"/>
                </a:solidFill>
              </a:rPr>
              <a:pPr>
                <a:defRPr/>
              </a:pPr>
              <a:t>23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AE9BCA-00EA-4EA7-9F36-B23EEF2FD4E6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17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65584"/>
            <a:ext cx="10363200" cy="731168"/>
          </a:xfrm>
        </p:spPr>
        <p:txBody>
          <a:bodyPr/>
          <a:lstStyle/>
          <a:p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7.8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讨论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40768"/>
                <a:ext cx="10363200" cy="47552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技巧</m:t>
                    </m:r>
                  </m:oMath>
                </a14:m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vs. 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理论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“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Nothing is more practical than a good theory.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”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— Kurt Lewin</a:t>
                </a:r>
              </a:p>
              <a:p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其他关于机器学习的理论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统计学习理论的局限性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最坏情况分析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VC</a:t>
                </a:r>
                <a:r>
                  <a:rPr lang="zh-CN" altLang="en-US" sz="240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维的估计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函数集的表示能力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40768"/>
                <a:ext cx="10363200" cy="4755232"/>
              </a:xfrm>
              <a:blipFill>
                <a:blip r:embed="rId3"/>
                <a:stretch>
                  <a:fillRect l="-1059" t="-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FA137-86EB-4747-B4C3-9704DABDC387}" type="slidenum">
              <a:rPr lang="en-US" altLang="zh-CN">
                <a:solidFill>
                  <a:schemeClr val="bg2"/>
                </a:solidFill>
              </a:rPr>
              <a:pPr>
                <a:defRPr/>
              </a:pPr>
              <a:t>24</a:t>
            </a:fld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AE9BCA-00EA-4EA7-9F36-B23EEF2FD4E6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7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本章主要内容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556792"/>
            <a:ext cx="10369152" cy="468052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7.1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引言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7.2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机器学习问题的提法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7.3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学习过程的一致性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7.4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函数集的容量与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VC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维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7.5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推广能力的界与结构风险最小化原则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7.6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支持向量机的理论分析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7.7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不适定问题和正则化方法简介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7.8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讨论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794839-57C9-4FB0-ACFD-255CEB2B13D8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004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7.1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引言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718936"/>
            <a:ext cx="11017224" cy="44035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推广能力（也译作“泛化能力”）：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在一定样本上训练的模型或算法在未来新样本上的表现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是学习机器（包括其模型和算法）的一种性质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统计学习理论（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Statistical Learning Theory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应用分析学派：目标毋庸置疑，怎样把权值学好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理论分析学派：寻找最优化学习机器推广能力的新原则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4C0E39-CBAA-4C89-A1C1-E63EFE8288B2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450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7.2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机器学习问题的提法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689720"/>
                <a:ext cx="10945216" cy="440357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机器学习问题的函数估计表示：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‒"/>
                </a:pP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‒"/>
                </a:pP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‒"/>
                </a:pP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‒"/>
                </a:pP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个样本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,…,(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服从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‒"/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损失函数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lit/>
                      </m:rP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))</m:t>
                    </m:r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‒"/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求取最优函数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最小化风险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𝑅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m:rPr>
                                    <m:lit/>
                                  </m:rPr>
                                  <a:rPr lang="en-US" altLang="zh-CN" sz="2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𝑑𝐹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400" i="1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689720"/>
                <a:ext cx="10945216" cy="4403576"/>
              </a:xfrm>
              <a:blipFill>
                <a:blip r:embed="rId3"/>
                <a:stretch>
                  <a:fillRect l="-1003" t="-1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2348880"/>
            <a:ext cx="6369508" cy="188947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7DC09C0-350E-4159-82B3-48FED91A86B1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904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33" y="1844824"/>
            <a:ext cx="4126623" cy="1224136"/>
          </a:xfrm>
          <a:prstGeom prst="rect">
            <a:avLst/>
          </a:prstGeom>
        </p:spPr>
      </p:pic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7.2.1 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机器学习问题的函数估计表示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689720"/>
                <a:ext cx="9361040" cy="440357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三类基本的机器学习问题：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‒"/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模式识别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m:rPr>
                                  <m:lit/>
                                </m:r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0    </m:t>
                              </m:r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1    </m:t>
                              </m:r>
                              <m:r>
                                <a:rPr lang="zh-CN" altLang="en-US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若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≠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bg2"/>
                  </a:solidFill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‒"/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函数逼近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i="1" dirty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m:rPr>
                                  <m:lit/>
                                </m:r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chemeClr val="bg2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‒"/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概率密度估计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m:rPr>
                                  <m:lit/>
                                </m:r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689720"/>
                <a:ext cx="9361040" cy="4403576"/>
              </a:xfrm>
              <a:blipFill>
                <a:blip r:embed="rId4"/>
                <a:stretch>
                  <a:fillRect l="-1173" t="-1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4F28F8D8-7E24-4A35-8273-FC96D202DB4A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633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7.2.2 </a:t>
            </a:r>
            <a:r>
              <a:rPr lang="zh-CN" altLang="en-US" sz="3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经验风险最小化原则</a:t>
            </a:r>
            <a:endParaRPr lang="zh-CN" altLang="en-US" sz="36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484784"/>
                <a:ext cx="10873208" cy="46196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经验风险最小化（</a:t>
                </a:r>
                <a:r>
                  <a:rPr lang="en-US" altLang="zh-CN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Empirical Risk Minimization, ERM</a:t>
                </a: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）：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‒"/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经验风险（</a:t>
                </a:r>
                <a:r>
                  <a:rPr lang="en-US" altLang="zh-CN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Empirical risk</a:t>
                </a: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𝑒𝑚𝑝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𝑙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‒"/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用最小化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𝑒𝑚𝑝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的解近似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𝑅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‒"/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例：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线性回归：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min</m:t>
                        </m:r>
                      </m:fName>
                      <m:e>
                        <m:r>
                          <a:rPr lang="en-US" altLang="zh-CN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𝑙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1" i="1" dirty="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altLang="zh-CN" b="1" i="1" dirty="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CN" b="1" i="1" dirty="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dirty="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altLang="zh-CN" b="0" i="1" dirty="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dirty="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罗杰斯特回归：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min</m:t>
                        </m:r>
                      </m:fName>
                      <m:e>
                        <m:r>
                          <a:rPr lang="en-US" altLang="zh-CN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𝑙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ln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dirty="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 dirty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 dirty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dirty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Arial" panose="020B0604020202020204" pitchFamily="34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dirty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Arial" panose="020B0604020202020204" pitchFamily="34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altLang="zh-CN" b="1" i="1" dirty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1" i="1" dirty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Arial" panose="020B0604020202020204" pitchFamily="34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1" i="1" dirty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Arial" panose="020B0604020202020204" pitchFamily="34" charset="0"/>
                                              </a:rPr>
                                              <m:t>𝑻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zh-CN" b="1" i="1" dirty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 dirty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Arial" panose="020B0604020202020204" pitchFamily="34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1" i="1" dirty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Arial" panose="020B0604020202020204" pitchFamily="34" charset="0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 dirty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altLang="zh-CN" sz="20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484784"/>
                <a:ext cx="10873208" cy="4619600"/>
              </a:xfrm>
              <a:blipFill>
                <a:blip r:embed="rId3"/>
                <a:stretch>
                  <a:fillRect l="-1009" t="-1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43758987-9881-4CB3-B919-FEC41F63AF09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842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ERM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原则的问题</a:t>
            </a:r>
            <a:endParaRPr lang="zh-CN" altLang="en-US" sz="32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484784"/>
                <a:ext cx="10873208" cy="46196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𝑙</m:t>
                    </m:r>
                    <m:r>
                      <a:rPr lang="en-US" altLang="zh-CN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𝑒𝑚𝑝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是否收敛于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𝑅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‒"/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如何度量两个函数的接近程度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对于有限样本</a:t>
                </a:r>
                <a:endParaRPr lang="en-US" altLang="zh-CN" sz="28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𝑒𝑚𝑝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的极小值点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是否收敛于使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𝑅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取得最小值的解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‒"/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需要多少样本才能达到接近无穷多的效果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‒"/>
                </a:pPr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样本有限时，经验风险最小化是否还可行</a:t>
                </a:r>
                <a:endParaRPr lang="en-US" altLang="zh-CN" sz="2400" dirty="0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484784"/>
                <a:ext cx="10873208" cy="4619600"/>
              </a:xfrm>
              <a:blipFill>
                <a:blip r:embed="rId3"/>
                <a:stretch>
                  <a:fillRect l="-1009" t="-1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CA93C934-0105-451D-A27D-1E5136828245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359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统计学习理论的四部分内容</a:t>
            </a:r>
            <a:endParaRPr lang="zh-CN" altLang="en-US" sz="32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689720"/>
            <a:ext cx="10873208" cy="46196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经验风险最小化学习过程一致的概念及充分必要条件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学习过程随着样本数目增加的收敛速度有多快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如何控制学习过程的收敛速度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怎样设计能控制推广能力的机器学习算法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6B246-B5E6-42ED-B579-665378690567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515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1901</Words>
  <Application>Microsoft Office PowerPoint</Application>
  <PresentationFormat>宽屏</PresentationFormat>
  <Paragraphs>242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黑体</vt:lpstr>
      <vt:lpstr>华文细黑</vt:lpstr>
      <vt:lpstr>宋体</vt:lpstr>
      <vt:lpstr>微软雅黑</vt:lpstr>
      <vt:lpstr>Arial</vt:lpstr>
      <vt:lpstr>Cambria Math</vt:lpstr>
      <vt:lpstr>Times New Roman</vt:lpstr>
      <vt:lpstr>Wingdings</vt:lpstr>
      <vt:lpstr>默认设计模板</vt:lpstr>
      <vt:lpstr>1_默认设计模板</vt:lpstr>
      <vt:lpstr>2_默认设计模板</vt:lpstr>
      <vt:lpstr>模式识别（第四版） ——模式识别与机器学习</vt:lpstr>
      <vt:lpstr>第7章 统计学习理论概要</vt:lpstr>
      <vt:lpstr>本章主要内容</vt:lpstr>
      <vt:lpstr>7.1  引言</vt:lpstr>
      <vt:lpstr>7.2 机器学习问题的提法</vt:lpstr>
      <vt:lpstr>7.2.1 机器学习问题的函数估计表示</vt:lpstr>
      <vt:lpstr>7.2.2 经验风险最小化原则</vt:lpstr>
      <vt:lpstr>ERM原则的问题</vt:lpstr>
      <vt:lpstr>统计学习理论的四部分内容</vt:lpstr>
      <vt:lpstr>7.3 学习过程的一致性</vt:lpstr>
      <vt:lpstr>学习理论关键定理</vt:lpstr>
      <vt:lpstr>7.4 函数集的容量与VC维</vt:lpstr>
      <vt:lpstr>函数集学习过程一致收敛的充分必要条件</vt:lpstr>
      <vt:lpstr>VC维</vt:lpstr>
      <vt:lpstr>指示函数集的VC维</vt:lpstr>
      <vt:lpstr>7.5 推广能力的界与结构风险最小化原则</vt:lpstr>
      <vt:lpstr>结构风险最小化原则</vt:lpstr>
      <vt:lpstr>函数集结构的例子</vt:lpstr>
      <vt:lpstr>7.6 支持向量机的理论分析</vt:lpstr>
      <vt:lpstr>控制高维空间中机器的推广能力</vt:lpstr>
      <vt:lpstr>7.7 不适定问题和正则化方法简介</vt:lpstr>
      <vt:lpstr>正则化（regularization）</vt:lpstr>
      <vt:lpstr>常见的正则化方法</vt:lpstr>
      <vt:lpstr>7.8 讨论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统计模式识别导论</dc:title>
  <dc:creator>Xuegong Zhang</dc:creator>
  <cp:lastModifiedBy>Xuegong Zhang</cp:lastModifiedBy>
  <cp:revision>299</cp:revision>
  <cp:lastPrinted>2016-09-11T15:29:02Z</cp:lastPrinted>
  <dcterms:created xsi:type="dcterms:W3CDTF">2001-02-14T02:31:42Z</dcterms:created>
  <dcterms:modified xsi:type="dcterms:W3CDTF">2021-08-02T06:14:07Z</dcterms:modified>
</cp:coreProperties>
</file>