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4" r:id="rId2"/>
    <p:sldMasterId id="2147483687" r:id="rId3"/>
  </p:sldMasterIdLst>
  <p:notesMasterIdLst>
    <p:notesMasterId r:id="rId39"/>
  </p:notesMasterIdLst>
  <p:handoutMasterIdLst>
    <p:handoutMasterId r:id="rId40"/>
  </p:handoutMasterIdLst>
  <p:sldIdLst>
    <p:sldId id="424" r:id="rId4"/>
    <p:sldId id="464" r:id="rId5"/>
    <p:sldId id="680" r:id="rId6"/>
    <p:sldId id="713" r:id="rId7"/>
    <p:sldId id="715" r:id="rId8"/>
    <p:sldId id="716" r:id="rId9"/>
    <p:sldId id="717" r:id="rId10"/>
    <p:sldId id="718" r:id="rId11"/>
    <p:sldId id="731" r:id="rId12"/>
    <p:sldId id="732" r:id="rId13"/>
    <p:sldId id="733" r:id="rId14"/>
    <p:sldId id="720" r:id="rId15"/>
    <p:sldId id="721" r:id="rId16"/>
    <p:sldId id="734" r:id="rId17"/>
    <p:sldId id="735" r:id="rId18"/>
    <p:sldId id="737" r:id="rId19"/>
    <p:sldId id="738" r:id="rId20"/>
    <p:sldId id="371" r:id="rId21"/>
    <p:sldId id="739" r:id="rId22"/>
    <p:sldId id="740" r:id="rId23"/>
    <p:sldId id="722" r:id="rId24"/>
    <p:sldId id="723" r:id="rId25"/>
    <p:sldId id="317" r:id="rId26"/>
    <p:sldId id="724" r:id="rId27"/>
    <p:sldId id="714" r:id="rId28"/>
    <p:sldId id="741" r:id="rId29"/>
    <p:sldId id="725" r:id="rId30"/>
    <p:sldId id="742" r:id="rId31"/>
    <p:sldId id="726" r:id="rId32"/>
    <p:sldId id="727" r:id="rId33"/>
    <p:sldId id="728" r:id="rId34"/>
    <p:sldId id="743" r:id="rId35"/>
    <p:sldId id="729" r:id="rId36"/>
    <p:sldId id="730" r:id="rId37"/>
    <p:sldId id="744" r:id="rId38"/>
  </p:sldIdLst>
  <p:sldSz cx="12192000" cy="6858000"/>
  <p:notesSz cx="7099300" cy="10234613"/>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FF"/>
    <a:srgbClr val="003399"/>
    <a:srgbClr val="FFFF00"/>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0" autoAdjust="0"/>
    <p:restoredTop sz="94660"/>
  </p:normalViewPr>
  <p:slideViewPr>
    <p:cSldViewPr>
      <p:cViewPr varScale="1">
        <p:scale>
          <a:sx n="64" d="100"/>
          <a:sy n="64" d="100"/>
        </p:scale>
        <p:origin x="84" y="40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smtClean="0"/>
            </a:lvl1pPr>
          </a:lstStyle>
          <a:p>
            <a:pPr>
              <a:defRPr/>
            </a:pPr>
            <a:endParaRPr lang="en-US" altLang="zh-CN"/>
          </a:p>
        </p:txBody>
      </p:sp>
      <p:sp>
        <p:nvSpPr>
          <p:cNvPr id="175107" name="Rectangle 3"/>
          <p:cNvSpPr>
            <a:spLocks noGrp="1" noChangeArrowheads="1"/>
          </p:cNvSpPr>
          <p:nvPr>
            <p:ph type="dt" sz="quarter"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smtClean="0"/>
            </a:lvl1pPr>
          </a:lstStyle>
          <a:p>
            <a:pPr>
              <a:defRPr/>
            </a:pPr>
            <a:endParaRPr lang="en-US" altLang="zh-CN"/>
          </a:p>
        </p:txBody>
      </p:sp>
      <p:sp>
        <p:nvSpPr>
          <p:cNvPr id="175108" name="Rectangle 4"/>
          <p:cNvSpPr>
            <a:spLocks noGrp="1" noChangeArrowheads="1"/>
          </p:cNvSpPr>
          <p:nvPr>
            <p:ph type="ftr" sz="quarter" idx="2"/>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smtClean="0"/>
            </a:lvl1pPr>
          </a:lstStyle>
          <a:p>
            <a:pPr>
              <a:defRPr/>
            </a:pPr>
            <a:endParaRPr lang="en-US" altLang="zh-CN"/>
          </a:p>
        </p:txBody>
      </p:sp>
      <p:sp>
        <p:nvSpPr>
          <p:cNvPr id="175109" name="Rectangle 5"/>
          <p:cNvSpPr>
            <a:spLocks noGrp="1" noChangeArrowheads="1"/>
          </p:cNvSpPr>
          <p:nvPr>
            <p:ph type="sldNum" sz="quarter" idx="3"/>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smtClean="0"/>
            </a:lvl1pPr>
          </a:lstStyle>
          <a:p>
            <a:pPr>
              <a:defRPr/>
            </a:pPr>
            <a:fld id="{370E364B-F6A0-45A4-83CA-97D3AC616ADE}" type="slidenum">
              <a:rPr lang="en-US" altLang="zh-CN"/>
              <a:pPr>
                <a:defRPr/>
              </a:pPr>
              <a:t>‹#›</a:t>
            </a:fld>
            <a:endParaRPr lang="en-US" altLang="zh-CN"/>
          </a:p>
        </p:txBody>
      </p:sp>
    </p:spTree>
    <p:extLst>
      <p:ext uri="{BB962C8B-B14F-4D97-AF65-F5344CB8AC3E}">
        <p14:creationId xmlns:p14="http://schemas.microsoft.com/office/powerpoint/2010/main" val="12344424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smtClean="0"/>
            </a:lvl1pPr>
          </a:lstStyle>
          <a:p>
            <a:pPr>
              <a:defRPr/>
            </a:pPr>
            <a:endParaRPr lang="en-US" altLang="zh-CN"/>
          </a:p>
        </p:txBody>
      </p:sp>
      <p:sp>
        <p:nvSpPr>
          <p:cNvPr id="35843" name="Rectangle 3"/>
          <p:cNvSpPr>
            <a:spLocks noGrp="1" noChangeArrowheads="1"/>
          </p:cNvSpPr>
          <p:nvPr>
            <p:ph type="dt" idx="1"/>
          </p:nvPr>
        </p:nvSpPr>
        <p:spPr bwMode="auto">
          <a:xfrm>
            <a:off x="4022937"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smtClean="0"/>
            </a:lvl1pPr>
          </a:lstStyle>
          <a:p>
            <a:pPr>
              <a:defRPr/>
            </a:pPr>
            <a:endParaRPr lang="en-US" altLang="zh-CN"/>
          </a:p>
        </p:txBody>
      </p:sp>
      <p:sp>
        <p:nvSpPr>
          <p:cNvPr id="64516"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946574" y="4861441"/>
            <a:ext cx="5206153"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5846" name="Rectangle 6"/>
          <p:cNvSpPr>
            <a:spLocks noGrp="1" noChangeArrowheads="1"/>
          </p:cNvSpPr>
          <p:nvPr>
            <p:ph type="ftr" sz="quarter" idx="4"/>
          </p:nvPr>
        </p:nvSpPr>
        <p:spPr bwMode="auto">
          <a:xfrm>
            <a:off x="0" y="9722882"/>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smtClean="0"/>
            </a:lvl1pPr>
          </a:lstStyle>
          <a:p>
            <a:pPr>
              <a:defRPr/>
            </a:pPr>
            <a:endParaRPr lang="en-US" altLang="zh-CN"/>
          </a:p>
        </p:txBody>
      </p:sp>
      <p:sp>
        <p:nvSpPr>
          <p:cNvPr id="35847" name="Rectangle 7"/>
          <p:cNvSpPr>
            <a:spLocks noGrp="1" noChangeArrowheads="1"/>
          </p:cNvSpPr>
          <p:nvPr>
            <p:ph type="sldNum" sz="quarter" idx="5"/>
          </p:nvPr>
        </p:nvSpPr>
        <p:spPr bwMode="auto">
          <a:xfrm>
            <a:off x="4022937" y="9722882"/>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smtClean="0"/>
            </a:lvl1pPr>
          </a:lstStyle>
          <a:p>
            <a:pPr>
              <a:defRPr/>
            </a:pPr>
            <a:fld id="{0781FBCE-61FE-40E6-9754-3B50E0E96E4D}" type="slidenum">
              <a:rPr lang="en-US" altLang="zh-CN"/>
              <a:pPr>
                <a:defRPr/>
              </a:pPr>
              <a:t>‹#›</a:t>
            </a:fld>
            <a:endParaRPr lang="en-US" altLang="zh-CN"/>
          </a:p>
        </p:txBody>
      </p:sp>
    </p:spTree>
    <p:extLst>
      <p:ext uri="{BB962C8B-B14F-4D97-AF65-F5344CB8AC3E}">
        <p14:creationId xmlns:p14="http://schemas.microsoft.com/office/powerpoint/2010/main" val="41005541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79862861-AB4E-4A4A-85C9-2BE426D977B7}" type="slidenum">
              <a:rPr lang="en-US" altLang="zh-CN">
                <a:solidFill>
                  <a:srgbClr val="000000"/>
                </a:solidFill>
              </a:rPr>
              <a:pPr/>
              <a:t>1</a:t>
            </a:fld>
            <a:endParaRPr lang="en-US" altLang="zh-CN">
              <a:solidFill>
                <a:srgbClr val="000000"/>
              </a:solidFill>
            </a:endParaRPr>
          </a:p>
        </p:txBody>
      </p:sp>
      <p:sp>
        <p:nvSpPr>
          <p:cNvPr id="65539" name="Rectangle 2"/>
          <p:cNvSpPr>
            <a:spLocks noGrp="1" noRot="1" noChangeAspect="1" noChangeArrowheads="1" noTextEdit="1"/>
          </p:cNvSpPr>
          <p:nvPr>
            <p:ph type="sldImg"/>
          </p:nvPr>
        </p:nvSpPr>
        <p:spPr>
          <a:xfrm>
            <a:off x="139700" y="768350"/>
            <a:ext cx="6819900" cy="3836988"/>
          </a:xfrm>
          <a:ln/>
        </p:spPr>
      </p:sp>
      <p:sp>
        <p:nvSpPr>
          <p:cNvPr id="65540" name="Rectangle 3"/>
          <p:cNvSpPr>
            <a:spLocks noGrp="1" noChangeArrowheads="1"/>
          </p:cNvSpPr>
          <p:nvPr>
            <p:ph type="body" idx="1"/>
          </p:nvPr>
        </p:nvSpPr>
        <p:spPr>
          <a:noFill/>
          <a:ln/>
        </p:spPr>
        <p:txBody>
          <a:bodyPr/>
          <a:lstStyle/>
          <a:p>
            <a:pPr eaLnBrk="1" hangingPunct="1"/>
            <a:endParaRPr lang="zh-CN" altLang="zh-CN" dirty="0"/>
          </a:p>
        </p:txBody>
      </p:sp>
    </p:spTree>
    <p:extLst>
      <p:ext uri="{BB962C8B-B14F-4D97-AF65-F5344CB8AC3E}">
        <p14:creationId xmlns:p14="http://schemas.microsoft.com/office/powerpoint/2010/main" val="2718769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10</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748977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11</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962280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12</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605370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13</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375284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14</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917409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15</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8011405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16</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489924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17</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817210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4D2220A6-9B10-43FD-A4F8-87408B8B51C0}" type="slidenum">
              <a:rPr lang="en-US" altLang="zh-CN"/>
              <a:pPr/>
              <a:t>18</a:t>
            </a:fld>
            <a:endParaRPr lang="en-US" altLang="zh-CN"/>
          </a:p>
        </p:txBody>
      </p:sp>
      <p:sp>
        <p:nvSpPr>
          <p:cNvPr id="65539" name="Rectangle 2"/>
          <p:cNvSpPr>
            <a:spLocks noGrp="1" noRot="1" noChangeAspect="1" noChangeArrowheads="1" noTextEdit="1"/>
          </p:cNvSpPr>
          <p:nvPr>
            <p:ph type="sldImg"/>
          </p:nvPr>
        </p:nvSpPr>
        <p:spPr>
          <a:xfrm>
            <a:off x="139700" y="768350"/>
            <a:ext cx="6819900" cy="3836988"/>
          </a:xfrm>
          <a:ln/>
        </p:spPr>
      </p:sp>
      <p:sp>
        <p:nvSpPr>
          <p:cNvPr id="65540"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9462639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4D2220A6-9B10-43FD-A4F8-87408B8B51C0}" type="slidenum">
              <a:rPr lang="en-US" altLang="zh-CN"/>
              <a:pPr/>
              <a:t>19</a:t>
            </a:fld>
            <a:endParaRPr lang="en-US" altLang="zh-CN"/>
          </a:p>
        </p:txBody>
      </p:sp>
      <p:sp>
        <p:nvSpPr>
          <p:cNvPr id="65539" name="Rectangle 2"/>
          <p:cNvSpPr>
            <a:spLocks noGrp="1" noRot="1" noChangeAspect="1" noChangeArrowheads="1" noTextEdit="1"/>
          </p:cNvSpPr>
          <p:nvPr>
            <p:ph type="sldImg"/>
          </p:nvPr>
        </p:nvSpPr>
        <p:spPr>
          <a:xfrm>
            <a:off x="139700" y="768350"/>
            <a:ext cx="6819900" cy="3836988"/>
          </a:xfrm>
          <a:ln/>
        </p:spPr>
      </p:sp>
      <p:sp>
        <p:nvSpPr>
          <p:cNvPr id="65540"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070746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D339235F-6C18-4134-BF15-31B023A9214B}" type="slidenum">
              <a:rPr lang="en-US" altLang="zh-CN">
                <a:solidFill>
                  <a:srgbClr val="000000"/>
                </a:solidFill>
              </a:rPr>
              <a:pPr/>
              <a:t>2</a:t>
            </a:fld>
            <a:endParaRPr lang="en-US" altLang="zh-CN">
              <a:solidFill>
                <a:srgbClr val="000000"/>
              </a:solidFill>
            </a:endParaRPr>
          </a:p>
        </p:txBody>
      </p:sp>
      <p:sp>
        <p:nvSpPr>
          <p:cNvPr id="70659" name="Rectangle 2"/>
          <p:cNvSpPr>
            <a:spLocks noGrp="1" noRot="1" noChangeAspect="1" noChangeArrowheads="1" noTextEdit="1"/>
          </p:cNvSpPr>
          <p:nvPr>
            <p:ph type="sldImg"/>
          </p:nvPr>
        </p:nvSpPr>
        <p:spPr>
          <a:xfrm>
            <a:off x="139700" y="768350"/>
            <a:ext cx="6819900" cy="3836988"/>
          </a:xfrm>
          <a:ln/>
        </p:spPr>
      </p:sp>
      <p:sp>
        <p:nvSpPr>
          <p:cNvPr id="70660"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7355251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4D2220A6-9B10-43FD-A4F8-87408B8B51C0}" type="slidenum">
              <a:rPr lang="en-US" altLang="zh-CN"/>
              <a:pPr/>
              <a:t>20</a:t>
            </a:fld>
            <a:endParaRPr lang="en-US" altLang="zh-CN"/>
          </a:p>
        </p:txBody>
      </p:sp>
      <p:sp>
        <p:nvSpPr>
          <p:cNvPr id="65539" name="Rectangle 2"/>
          <p:cNvSpPr>
            <a:spLocks noGrp="1" noRot="1" noChangeAspect="1" noChangeArrowheads="1" noTextEdit="1"/>
          </p:cNvSpPr>
          <p:nvPr>
            <p:ph type="sldImg"/>
          </p:nvPr>
        </p:nvSpPr>
        <p:spPr>
          <a:xfrm>
            <a:off x="139700" y="768350"/>
            <a:ext cx="6819900" cy="3836988"/>
          </a:xfrm>
          <a:ln/>
        </p:spPr>
      </p:sp>
      <p:sp>
        <p:nvSpPr>
          <p:cNvPr id="65540"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8203639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4D2220A6-9B10-43FD-A4F8-87408B8B51C0}" type="slidenum">
              <a:rPr lang="en-US" altLang="zh-CN"/>
              <a:pPr/>
              <a:t>21</a:t>
            </a:fld>
            <a:endParaRPr lang="en-US" altLang="zh-CN"/>
          </a:p>
        </p:txBody>
      </p:sp>
      <p:sp>
        <p:nvSpPr>
          <p:cNvPr id="65539" name="Rectangle 2"/>
          <p:cNvSpPr>
            <a:spLocks noGrp="1" noRot="1" noChangeAspect="1" noChangeArrowheads="1" noTextEdit="1"/>
          </p:cNvSpPr>
          <p:nvPr>
            <p:ph type="sldImg"/>
          </p:nvPr>
        </p:nvSpPr>
        <p:spPr>
          <a:xfrm>
            <a:off x="139700" y="768350"/>
            <a:ext cx="6819900" cy="3836988"/>
          </a:xfrm>
          <a:ln/>
        </p:spPr>
      </p:sp>
      <p:sp>
        <p:nvSpPr>
          <p:cNvPr id="65540"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1540675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4D2220A6-9B10-43FD-A4F8-87408B8B51C0}" type="slidenum">
              <a:rPr lang="en-US" altLang="zh-CN"/>
              <a:pPr/>
              <a:t>22</a:t>
            </a:fld>
            <a:endParaRPr lang="en-US" altLang="zh-CN"/>
          </a:p>
        </p:txBody>
      </p:sp>
      <p:sp>
        <p:nvSpPr>
          <p:cNvPr id="65539" name="Rectangle 2"/>
          <p:cNvSpPr>
            <a:spLocks noGrp="1" noRot="1" noChangeAspect="1" noChangeArrowheads="1" noTextEdit="1"/>
          </p:cNvSpPr>
          <p:nvPr>
            <p:ph type="sldImg"/>
          </p:nvPr>
        </p:nvSpPr>
        <p:spPr>
          <a:xfrm>
            <a:off x="139700" y="768350"/>
            <a:ext cx="6819900" cy="3836988"/>
          </a:xfrm>
          <a:ln/>
        </p:spPr>
      </p:sp>
      <p:sp>
        <p:nvSpPr>
          <p:cNvPr id="65540"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5747895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F2B3A3C6-8733-4DC6-9CD4-D02985D59389}" type="slidenum">
              <a:rPr lang="en-US" altLang="zh-CN"/>
              <a:pPr/>
              <a:t>23</a:t>
            </a:fld>
            <a:endParaRPr lang="en-US" altLang="zh-CN"/>
          </a:p>
        </p:txBody>
      </p:sp>
      <p:sp>
        <p:nvSpPr>
          <p:cNvPr id="103427" name="Rectangle 2"/>
          <p:cNvSpPr>
            <a:spLocks noGrp="1" noRot="1" noChangeAspect="1" noChangeArrowheads="1" noTextEdit="1"/>
          </p:cNvSpPr>
          <p:nvPr>
            <p:ph type="sldImg"/>
          </p:nvPr>
        </p:nvSpPr>
        <p:spPr>
          <a:xfrm>
            <a:off x="139700" y="768350"/>
            <a:ext cx="6819900" cy="3836988"/>
          </a:xfrm>
          <a:ln/>
        </p:spPr>
      </p:sp>
      <p:sp>
        <p:nvSpPr>
          <p:cNvPr id="103428"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42021287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4D2220A6-9B10-43FD-A4F8-87408B8B51C0}" type="slidenum">
              <a:rPr lang="en-US" altLang="zh-CN"/>
              <a:pPr/>
              <a:t>24</a:t>
            </a:fld>
            <a:endParaRPr lang="en-US" altLang="zh-CN"/>
          </a:p>
        </p:txBody>
      </p:sp>
      <p:sp>
        <p:nvSpPr>
          <p:cNvPr id="65539" name="Rectangle 2"/>
          <p:cNvSpPr>
            <a:spLocks noGrp="1" noRot="1" noChangeAspect="1" noChangeArrowheads="1" noTextEdit="1"/>
          </p:cNvSpPr>
          <p:nvPr>
            <p:ph type="sldImg"/>
          </p:nvPr>
        </p:nvSpPr>
        <p:spPr>
          <a:xfrm>
            <a:off x="139700" y="768350"/>
            <a:ext cx="6819900" cy="3836988"/>
          </a:xfrm>
          <a:ln/>
        </p:spPr>
      </p:sp>
      <p:sp>
        <p:nvSpPr>
          <p:cNvPr id="65540"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1371031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4D2220A6-9B10-43FD-A4F8-87408B8B51C0}" type="slidenum">
              <a:rPr lang="en-US" altLang="zh-CN"/>
              <a:pPr/>
              <a:t>25</a:t>
            </a:fld>
            <a:endParaRPr lang="en-US" altLang="zh-CN"/>
          </a:p>
        </p:txBody>
      </p:sp>
      <p:sp>
        <p:nvSpPr>
          <p:cNvPr id="65539" name="Rectangle 2"/>
          <p:cNvSpPr>
            <a:spLocks noGrp="1" noRot="1" noChangeAspect="1" noChangeArrowheads="1" noTextEdit="1"/>
          </p:cNvSpPr>
          <p:nvPr>
            <p:ph type="sldImg"/>
          </p:nvPr>
        </p:nvSpPr>
        <p:spPr>
          <a:xfrm>
            <a:off x="139700" y="768350"/>
            <a:ext cx="6819900" cy="3836988"/>
          </a:xfrm>
          <a:ln/>
        </p:spPr>
      </p:sp>
      <p:sp>
        <p:nvSpPr>
          <p:cNvPr id="65540"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9325763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4D2220A6-9B10-43FD-A4F8-87408B8B51C0}" type="slidenum">
              <a:rPr lang="en-US" altLang="zh-CN"/>
              <a:pPr/>
              <a:t>26</a:t>
            </a:fld>
            <a:endParaRPr lang="en-US" altLang="zh-CN"/>
          </a:p>
        </p:txBody>
      </p:sp>
      <p:sp>
        <p:nvSpPr>
          <p:cNvPr id="65539" name="Rectangle 2"/>
          <p:cNvSpPr>
            <a:spLocks noGrp="1" noRot="1" noChangeAspect="1" noChangeArrowheads="1" noTextEdit="1"/>
          </p:cNvSpPr>
          <p:nvPr>
            <p:ph type="sldImg"/>
          </p:nvPr>
        </p:nvSpPr>
        <p:spPr>
          <a:xfrm>
            <a:off x="139700" y="768350"/>
            <a:ext cx="6819900" cy="3836988"/>
          </a:xfrm>
          <a:ln/>
        </p:spPr>
      </p:sp>
      <p:sp>
        <p:nvSpPr>
          <p:cNvPr id="65540"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3030962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4D2220A6-9B10-43FD-A4F8-87408B8B51C0}" type="slidenum">
              <a:rPr lang="en-US" altLang="zh-CN"/>
              <a:pPr/>
              <a:t>27</a:t>
            </a:fld>
            <a:endParaRPr lang="en-US" altLang="zh-CN"/>
          </a:p>
        </p:txBody>
      </p:sp>
      <p:sp>
        <p:nvSpPr>
          <p:cNvPr id="65539" name="Rectangle 2"/>
          <p:cNvSpPr>
            <a:spLocks noGrp="1" noRot="1" noChangeAspect="1" noChangeArrowheads="1" noTextEdit="1"/>
          </p:cNvSpPr>
          <p:nvPr>
            <p:ph type="sldImg"/>
          </p:nvPr>
        </p:nvSpPr>
        <p:spPr>
          <a:xfrm>
            <a:off x="139700" y="768350"/>
            <a:ext cx="6819900" cy="3836988"/>
          </a:xfrm>
          <a:ln/>
        </p:spPr>
      </p:sp>
      <p:sp>
        <p:nvSpPr>
          <p:cNvPr id="65540"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976945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4D2220A6-9B10-43FD-A4F8-87408B8B51C0}" type="slidenum">
              <a:rPr lang="en-US" altLang="zh-CN"/>
              <a:pPr/>
              <a:t>28</a:t>
            </a:fld>
            <a:endParaRPr lang="en-US" altLang="zh-CN"/>
          </a:p>
        </p:txBody>
      </p:sp>
      <p:sp>
        <p:nvSpPr>
          <p:cNvPr id="65539" name="Rectangle 2"/>
          <p:cNvSpPr>
            <a:spLocks noGrp="1" noRot="1" noChangeAspect="1" noChangeArrowheads="1" noTextEdit="1"/>
          </p:cNvSpPr>
          <p:nvPr>
            <p:ph type="sldImg"/>
          </p:nvPr>
        </p:nvSpPr>
        <p:spPr>
          <a:xfrm>
            <a:off x="139700" y="768350"/>
            <a:ext cx="6819900" cy="3836988"/>
          </a:xfrm>
          <a:ln/>
        </p:spPr>
      </p:sp>
      <p:sp>
        <p:nvSpPr>
          <p:cNvPr id="65540"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346929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4D2220A6-9B10-43FD-A4F8-87408B8B51C0}" type="slidenum">
              <a:rPr lang="en-US" altLang="zh-CN"/>
              <a:pPr/>
              <a:t>29</a:t>
            </a:fld>
            <a:endParaRPr lang="en-US" altLang="zh-CN"/>
          </a:p>
        </p:txBody>
      </p:sp>
      <p:sp>
        <p:nvSpPr>
          <p:cNvPr id="65539" name="Rectangle 2"/>
          <p:cNvSpPr>
            <a:spLocks noGrp="1" noRot="1" noChangeAspect="1" noChangeArrowheads="1" noTextEdit="1"/>
          </p:cNvSpPr>
          <p:nvPr>
            <p:ph type="sldImg"/>
          </p:nvPr>
        </p:nvSpPr>
        <p:spPr>
          <a:xfrm>
            <a:off x="139700" y="768350"/>
            <a:ext cx="6819900" cy="3836988"/>
          </a:xfrm>
          <a:ln/>
        </p:spPr>
      </p:sp>
      <p:sp>
        <p:nvSpPr>
          <p:cNvPr id="65540"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055688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3</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6546979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4D2220A6-9B10-43FD-A4F8-87408B8B51C0}" type="slidenum">
              <a:rPr lang="en-US" altLang="zh-CN"/>
              <a:pPr/>
              <a:t>30</a:t>
            </a:fld>
            <a:endParaRPr lang="en-US" altLang="zh-CN"/>
          </a:p>
        </p:txBody>
      </p:sp>
      <p:sp>
        <p:nvSpPr>
          <p:cNvPr id="65539" name="Rectangle 2"/>
          <p:cNvSpPr>
            <a:spLocks noGrp="1" noRot="1" noChangeAspect="1" noChangeArrowheads="1" noTextEdit="1"/>
          </p:cNvSpPr>
          <p:nvPr>
            <p:ph type="sldImg"/>
          </p:nvPr>
        </p:nvSpPr>
        <p:spPr>
          <a:xfrm>
            <a:off x="139700" y="768350"/>
            <a:ext cx="6819900" cy="3836988"/>
          </a:xfrm>
          <a:ln/>
        </p:spPr>
      </p:sp>
      <p:sp>
        <p:nvSpPr>
          <p:cNvPr id="65540"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3218376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4D2220A6-9B10-43FD-A4F8-87408B8B51C0}" type="slidenum">
              <a:rPr lang="en-US" altLang="zh-CN"/>
              <a:pPr/>
              <a:t>31</a:t>
            </a:fld>
            <a:endParaRPr lang="en-US" altLang="zh-CN"/>
          </a:p>
        </p:txBody>
      </p:sp>
      <p:sp>
        <p:nvSpPr>
          <p:cNvPr id="65539" name="Rectangle 2"/>
          <p:cNvSpPr>
            <a:spLocks noGrp="1" noRot="1" noChangeAspect="1" noChangeArrowheads="1" noTextEdit="1"/>
          </p:cNvSpPr>
          <p:nvPr>
            <p:ph type="sldImg"/>
          </p:nvPr>
        </p:nvSpPr>
        <p:spPr>
          <a:xfrm>
            <a:off x="139700" y="768350"/>
            <a:ext cx="6819900" cy="3836988"/>
          </a:xfrm>
          <a:ln/>
        </p:spPr>
      </p:sp>
      <p:sp>
        <p:nvSpPr>
          <p:cNvPr id="65540"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42101605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4D2220A6-9B10-43FD-A4F8-87408B8B51C0}" type="slidenum">
              <a:rPr lang="en-US" altLang="zh-CN"/>
              <a:pPr/>
              <a:t>32</a:t>
            </a:fld>
            <a:endParaRPr lang="en-US" altLang="zh-CN"/>
          </a:p>
        </p:txBody>
      </p:sp>
      <p:sp>
        <p:nvSpPr>
          <p:cNvPr id="65539" name="Rectangle 2"/>
          <p:cNvSpPr>
            <a:spLocks noGrp="1" noRot="1" noChangeAspect="1" noChangeArrowheads="1" noTextEdit="1"/>
          </p:cNvSpPr>
          <p:nvPr>
            <p:ph type="sldImg"/>
          </p:nvPr>
        </p:nvSpPr>
        <p:spPr>
          <a:xfrm>
            <a:off x="139700" y="768350"/>
            <a:ext cx="6819900" cy="3836988"/>
          </a:xfrm>
          <a:ln/>
        </p:spPr>
      </p:sp>
      <p:sp>
        <p:nvSpPr>
          <p:cNvPr id="65540"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947000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4D2220A6-9B10-43FD-A4F8-87408B8B51C0}" type="slidenum">
              <a:rPr lang="en-US" altLang="zh-CN"/>
              <a:pPr/>
              <a:t>33</a:t>
            </a:fld>
            <a:endParaRPr lang="en-US" altLang="zh-CN"/>
          </a:p>
        </p:txBody>
      </p:sp>
      <p:sp>
        <p:nvSpPr>
          <p:cNvPr id="65539" name="Rectangle 2"/>
          <p:cNvSpPr>
            <a:spLocks noGrp="1" noRot="1" noChangeAspect="1" noChangeArrowheads="1" noTextEdit="1"/>
          </p:cNvSpPr>
          <p:nvPr>
            <p:ph type="sldImg"/>
          </p:nvPr>
        </p:nvSpPr>
        <p:spPr>
          <a:xfrm>
            <a:off x="139700" y="768350"/>
            <a:ext cx="6819900" cy="3836988"/>
          </a:xfrm>
          <a:ln/>
        </p:spPr>
      </p:sp>
      <p:sp>
        <p:nvSpPr>
          <p:cNvPr id="65540"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0200881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4D2220A6-9B10-43FD-A4F8-87408B8B51C0}" type="slidenum">
              <a:rPr lang="en-US" altLang="zh-CN"/>
              <a:pPr/>
              <a:t>34</a:t>
            </a:fld>
            <a:endParaRPr lang="en-US" altLang="zh-CN"/>
          </a:p>
        </p:txBody>
      </p:sp>
      <p:sp>
        <p:nvSpPr>
          <p:cNvPr id="65539" name="Rectangle 2"/>
          <p:cNvSpPr>
            <a:spLocks noGrp="1" noRot="1" noChangeAspect="1" noChangeArrowheads="1" noTextEdit="1"/>
          </p:cNvSpPr>
          <p:nvPr>
            <p:ph type="sldImg"/>
          </p:nvPr>
        </p:nvSpPr>
        <p:spPr>
          <a:xfrm>
            <a:off x="139700" y="768350"/>
            <a:ext cx="6819900" cy="3836988"/>
          </a:xfrm>
          <a:ln/>
        </p:spPr>
      </p:sp>
      <p:sp>
        <p:nvSpPr>
          <p:cNvPr id="65540"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8186402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4D2220A6-9B10-43FD-A4F8-87408B8B51C0}" type="slidenum">
              <a:rPr lang="en-US" altLang="zh-CN"/>
              <a:pPr/>
              <a:t>35</a:t>
            </a:fld>
            <a:endParaRPr lang="en-US" altLang="zh-CN"/>
          </a:p>
        </p:txBody>
      </p:sp>
      <p:sp>
        <p:nvSpPr>
          <p:cNvPr id="65539" name="Rectangle 2"/>
          <p:cNvSpPr>
            <a:spLocks noGrp="1" noRot="1" noChangeAspect="1" noChangeArrowheads="1" noTextEdit="1"/>
          </p:cNvSpPr>
          <p:nvPr>
            <p:ph type="sldImg"/>
          </p:nvPr>
        </p:nvSpPr>
        <p:spPr>
          <a:xfrm>
            <a:off x="139700" y="768350"/>
            <a:ext cx="6819900" cy="3836988"/>
          </a:xfrm>
          <a:ln/>
        </p:spPr>
      </p:sp>
      <p:sp>
        <p:nvSpPr>
          <p:cNvPr id="65540"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471579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4</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4021318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5</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033204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6</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622954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7</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484863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8</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489901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9</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758009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Xuegong Zhang</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3BC54D9-3F1E-482D-9BB3-8411D473745E}"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Xuegong Zhang</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AC535DF-7ACE-45F4-AD89-74076DEF1B92}"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609600"/>
            <a:ext cx="25908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609600"/>
            <a:ext cx="75692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Xuegong Zhang</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D66567A-0BCE-495C-A14A-563928BD45D6}"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3BC54D9-3F1E-482D-9BB3-8411D473745E}"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714247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1A99564-EDC3-4130-815E-40135C708A99}"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4207642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744FF12-DCE0-4305-8374-2ED4551FE1F9}"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439321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5EDCC9B-36AA-435B-A437-EC0049F7D54F}"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426689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068AF504-6347-4342-98AF-77F78A195D4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460924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E13CB57A-CCA9-4770-99FD-510513A500CB}"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6847602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8CCFE537-A617-4818-9DB4-89B769C42B8C}"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406946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4E50251-9BF3-4227-8ACF-54E45D8E0DEF}"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847256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Xuegong Zhang</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1A99564-EDC3-4130-815E-40135C708A99}" type="slidenum">
              <a:rPr lang="en-US" altLang="zh-CN"/>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0BF00DF-14FB-4D10-8B01-87888B24ED85}"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349522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AC535DF-7ACE-45F4-AD89-74076DEF1B92}"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40864711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609600"/>
            <a:ext cx="25908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609600"/>
            <a:ext cx="75692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D66567A-0BCE-495C-A14A-563928BD45D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342821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3BC54D9-3F1E-482D-9BB3-8411D473745E}"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9317387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1A99564-EDC3-4130-815E-40135C708A99}"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6383736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744FF12-DCE0-4305-8374-2ED4551FE1F9}"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40642890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5EDCC9B-36AA-435B-A437-EC0049F7D54F}"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7854514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068AF504-6347-4342-98AF-77F78A195D4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2147524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E13CB57A-CCA9-4770-99FD-510513A500CB}"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7356952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8CCFE537-A617-4818-9DB4-89B769C42B8C}"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328417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Xuegong Zhang</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744FF12-DCE0-4305-8374-2ED4551FE1F9}" type="slidenum">
              <a:rPr lang="en-US" altLang="zh-CN"/>
              <a:pPr>
                <a:defRPr/>
              </a:pPr>
              <a:t>‹#›</a:t>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4E50251-9BF3-4227-8ACF-54E45D8E0DEF}"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40440509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0BF00DF-14FB-4D10-8B01-87888B24ED85}"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3946920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AC535DF-7ACE-45F4-AD89-74076DEF1B92}"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4421659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609600"/>
            <a:ext cx="25908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609600"/>
            <a:ext cx="75692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D66567A-0BCE-495C-A14A-563928BD45D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3625536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914400" y="609600"/>
            <a:ext cx="10363200" cy="1143000"/>
          </a:xfrm>
        </p:spPr>
        <p:txBody>
          <a:bodyPr/>
          <a:lstStyle/>
          <a:p>
            <a:r>
              <a:rPr lang="zh-CN" altLang="en-US"/>
              <a:t>单击此处编辑母版标题样式</a:t>
            </a:r>
          </a:p>
        </p:txBody>
      </p:sp>
      <p:sp>
        <p:nvSpPr>
          <p:cNvPr id="3" name="日期占位符 2"/>
          <p:cNvSpPr>
            <a:spLocks noGrp="1"/>
          </p:cNvSpPr>
          <p:nvPr>
            <p:ph type="dt" sz="half" idx="10"/>
          </p:nvPr>
        </p:nvSpPr>
        <p:spPr>
          <a:xfrm>
            <a:off x="914400" y="6248400"/>
            <a:ext cx="2540000" cy="457200"/>
          </a:xfrm>
        </p:spPr>
        <p:txBody>
          <a:bodyPr/>
          <a:lstStyle>
            <a:lvl1pPr>
              <a:defRPr/>
            </a:lvl1pPr>
          </a:lstStyle>
          <a:p>
            <a:r>
              <a:rPr lang="en-US" altLang="zh-CN">
                <a:solidFill>
                  <a:srgbClr val="FFFFFF"/>
                </a:solidFill>
              </a:rPr>
              <a:t>Xuegong Zhang</a:t>
            </a:r>
            <a:endParaRPr lang="en-US" altLang="zh-CN" sz="2400">
              <a:solidFill>
                <a:srgbClr val="FFFFFF"/>
              </a:solidFill>
            </a:endParaRPr>
          </a:p>
        </p:txBody>
      </p:sp>
      <p:sp>
        <p:nvSpPr>
          <p:cNvPr id="4" name="页脚占位符 3"/>
          <p:cNvSpPr>
            <a:spLocks noGrp="1"/>
          </p:cNvSpPr>
          <p:nvPr>
            <p:ph type="ftr" sz="quarter" idx="11"/>
          </p:nvPr>
        </p:nvSpPr>
        <p:spPr>
          <a:xfrm>
            <a:off x="4165600" y="6248400"/>
            <a:ext cx="3860800" cy="457200"/>
          </a:xfrm>
        </p:spPr>
        <p:txBody>
          <a:bodyPr/>
          <a:lstStyle>
            <a:lvl1pPr>
              <a:defRPr/>
            </a:lvl1pPr>
          </a:lstStyle>
          <a:p>
            <a:endParaRPr lang="zh-CN" altLang="zh-CN">
              <a:solidFill>
                <a:srgbClr val="FFFFFF"/>
              </a:solidFill>
            </a:endParaRPr>
          </a:p>
        </p:txBody>
      </p:sp>
      <p:sp>
        <p:nvSpPr>
          <p:cNvPr id="5" name="灯片编号占位符 4"/>
          <p:cNvSpPr>
            <a:spLocks noGrp="1"/>
          </p:cNvSpPr>
          <p:nvPr>
            <p:ph type="sldNum" sz="quarter" idx="12"/>
          </p:nvPr>
        </p:nvSpPr>
        <p:spPr>
          <a:xfrm>
            <a:off x="8737600" y="6248400"/>
            <a:ext cx="2540000" cy="457200"/>
          </a:xfrm>
        </p:spPr>
        <p:txBody>
          <a:bodyPr/>
          <a:lstStyle>
            <a:lvl1pPr>
              <a:defRPr/>
            </a:lvl1pPr>
          </a:lstStyle>
          <a:p>
            <a:fld id="{409BA026-B759-413E-9B7E-4969743CC946}" type="slidenum">
              <a:rPr lang="zh-CN" altLang="en-US">
                <a:solidFill>
                  <a:srgbClr val="FFFFFF"/>
                </a:solidFill>
              </a:rPr>
              <a:pPr/>
              <a:t>‹#›</a:t>
            </a:fld>
            <a:endParaRPr lang="en-US" altLang="zh-CN" sz="2400">
              <a:solidFill>
                <a:srgbClr val="FFFFFF"/>
              </a:solidFill>
            </a:endParaRPr>
          </a:p>
        </p:txBody>
      </p:sp>
    </p:spTree>
    <p:extLst>
      <p:ext uri="{BB962C8B-B14F-4D97-AF65-F5344CB8AC3E}">
        <p14:creationId xmlns:p14="http://schemas.microsoft.com/office/powerpoint/2010/main" val="4003381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Xuegong Zhang</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5EDCC9B-36AA-435B-A437-EC0049F7D54F}"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r>
              <a:rPr lang="en-US" altLang="zh-CN"/>
              <a:t>Xuegong Zhang</a:t>
            </a: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068AF504-6347-4342-98AF-77F78A195D46}"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r>
              <a:rPr lang="en-US" altLang="zh-CN"/>
              <a:t>Xuegong Zhang</a:t>
            </a: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E13CB57A-CCA9-4770-99FD-510513A500CB}"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ltLang="zh-CN"/>
              <a:t>Xuegong Zhang</a:t>
            </a: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8CCFE537-A617-4818-9DB4-89B769C42B8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Xuegong Zhang</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4E50251-9BF3-4227-8ACF-54E45D8E0DEF}"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Xuegong Zhang</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0BF00DF-14FB-4D10-8B01-87888B24ED85}"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914400" y="609600"/>
            <a:ext cx="1036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p:cNvSpPr>
            <a:spLocks noGrp="1" noChangeArrowheads="1"/>
          </p:cNvSpPr>
          <p:nvPr>
            <p:ph type="body" idx="1"/>
          </p:nvPr>
        </p:nvSpPr>
        <p:spPr bwMode="auto">
          <a:xfrm>
            <a:off x="914400" y="1981200"/>
            <a:ext cx="10363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r>
              <a:rPr lang="en-US" altLang="zh-CN"/>
              <a:t>Xuegong Zhang</a:t>
            </a:r>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A392AEBB-EFA5-4C13-848B-12C1F278DA06}"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914400" y="609600"/>
            <a:ext cx="1036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p:cNvSpPr>
            <a:spLocks noGrp="1" noChangeArrowheads="1"/>
          </p:cNvSpPr>
          <p:nvPr>
            <p:ph type="body" idx="1"/>
          </p:nvPr>
        </p:nvSpPr>
        <p:spPr bwMode="auto">
          <a:xfrm>
            <a:off x="914400" y="1981200"/>
            <a:ext cx="10363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r>
              <a:rPr lang="en-US" altLang="zh-CN">
                <a:solidFill>
                  <a:srgbClr val="FFFFFF"/>
                </a:solidFill>
              </a:rPr>
              <a:t>Xuegong Zhang</a:t>
            </a:r>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solidFill>
                <a:srgbClr val="FFFFFF"/>
              </a:solidFill>
            </a:endParaRP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A392AEBB-EFA5-4C13-848B-12C1F278DA0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19196036"/>
      </p:ext>
    </p:extLst>
  </p:cSld>
  <p:clrMap bg1="dk2" tx1="lt1" bg2="dk1"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914400" y="609600"/>
            <a:ext cx="1036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p:cNvSpPr>
            <a:spLocks noGrp="1" noChangeArrowheads="1"/>
          </p:cNvSpPr>
          <p:nvPr>
            <p:ph type="body" idx="1"/>
          </p:nvPr>
        </p:nvSpPr>
        <p:spPr bwMode="auto">
          <a:xfrm>
            <a:off x="914400" y="1981200"/>
            <a:ext cx="10363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r>
              <a:rPr lang="en-US" altLang="zh-CN">
                <a:solidFill>
                  <a:srgbClr val="FFFFFF"/>
                </a:solidFill>
              </a:rPr>
              <a:t>Xuegong Zhang</a:t>
            </a:r>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solidFill>
                <a:srgbClr val="FFFFFF"/>
              </a:solidFill>
            </a:endParaRP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A392AEBB-EFA5-4C13-848B-12C1F278DA0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790879104"/>
      </p:ext>
    </p:extLst>
  </p:cSld>
  <p:clrMap bg1="dk2" tx1="lt1" bg2="dk1"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zhangxg@tsinghua.edu.cn"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mailto:xwwang@tsinghua.edu.c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3.tif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5.tiff"/></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2.tiff"/></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3.tif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6.tiff"/><Relationship Id="rId4" Type="http://schemas.openxmlformats.org/officeDocument/2006/relationships/image" Target="../media/image15.tiff"/></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7.tif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8.tif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tif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2.tiff"/></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Rectangle 2"/>
          <p:cNvSpPr>
            <a:spLocks noGrp="1" noChangeArrowheads="1"/>
          </p:cNvSpPr>
          <p:nvPr>
            <p:ph type="ctrTitle"/>
          </p:nvPr>
        </p:nvSpPr>
        <p:spPr>
          <a:xfrm>
            <a:off x="1652278" y="1628800"/>
            <a:ext cx="8887444" cy="1478632"/>
          </a:xfrm>
        </p:spPr>
        <p:txBody>
          <a:bodyPr/>
          <a:lstStyle/>
          <a:p>
            <a:pPr eaLnBrk="1" hangingPunct="1"/>
            <a:r>
              <a:rPr lang="zh-CN" altLang="en-US" sz="4800" dirty="0">
                <a:solidFill>
                  <a:schemeClr val="bg2"/>
                </a:solidFill>
                <a:ea typeface="黑体" pitchFamily="2" charset="-122"/>
              </a:rPr>
              <a:t>模式识别（第四版）</a:t>
            </a:r>
            <a:br>
              <a:rPr lang="en-US" altLang="zh-CN" sz="4800" dirty="0">
                <a:solidFill>
                  <a:schemeClr val="bg2"/>
                </a:solidFill>
                <a:ea typeface="黑体" pitchFamily="2" charset="-122"/>
              </a:rPr>
            </a:br>
            <a:r>
              <a:rPr lang="en-US" altLang="zh-CN" sz="4000" dirty="0">
                <a:solidFill>
                  <a:schemeClr val="bg2"/>
                </a:solidFill>
                <a:ea typeface="黑体" pitchFamily="2" charset="-122"/>
              </a:rPr>
              <a:t>——</a:t>
            </a:r>
            <a:r>
              <a:rPr lang="zh-CN" altLang="zh-CN" sz="4000" dirty="0">
                <a:solidFill>
                  <a:schemeClr val="bg2"/>
                </a:solidFill>
                <a:ea typeface="黑体" pitchFamily="2" charset="-122"/>
              </a:rPr>
              <a:t>模式识别</a:t>
            </a:r>
            <a:r>
              <a:rPr lang="zh-CN" altLang="en-US" sz="4000" dirty="0">
                <a:solidFill>
                  <a:schemeClr val="bg2"/>
                </a:solidFill>
                <a:ea typeface="黑体" pitchFamily="2" charset="-122"/>
              </a:rPr>
              <a:t>与机器学习</a:t>
            </a:r>
            <a:endParaRPr lang="en-US" altLang="zh-CN" sz="2400" dirty="0">
              <a:solidFill>
                <a:schemeClr val="bg2"/>
              </a:solidFill>
              <a:latin typeface="Arial" panose="020B0604020202020204" pitchFamily="34" charset="0"/>
              <a:cs typeface="Arial" panose="020B0604020202020204" pitchFamily="34" charset="0"/>
            </a:endParaRPr>
          </a:p>
        </p:txBody>
      </p:sp>
      <p:sp>
        <p:nvSpPr>
          <p:cNvPr id="2051" name="Rectangle 3"/>
          <p:cNvSpPr>
            <a:spLocks noGrp="1" noChangeArrowheads="1"/>
          </p:cNvSpPr>
          <p:nvPr>
            <p:ph type="subTitle" idx="1"/>
          </p:nvPr>
        </p:nvSpPr>
        <p:spPr>
          <a:xfrm>
            <a:off x="1991544" y="4336752"/>
            <a:ext cx="7777163" cy="1478632"/>
          </a:xfrm>
        </p:spPr>
        <p:txBody>
          <a:bodyPr/>
          <a:lstStyle/>
          <a:p>
            <a:pPr eaLnBrk="1" hangingPunct="1">
              <a:lnSpc>
                <a:spcPct val="80000"/>
              </a:lnSpc>
              <a:defRPr/>
            </a:pPr>
            <a:r>
              <a:rPr lang="zh-CN" altLang="en-US" sz="2400" dirty="0">
                <a:solidFill>
                  <a:schemeClr val="bg2"/>
                </a:solidFill>
                <a:latin typeface="黑体" pitchFamily="49" charset="-122"/>
                <a:ea typeface="黑体" pitchFamily="49" charset="-122"/>
              </a:rPr>
              <a:t>张学工、汪小我</a:t>
            </a:r>
            <a:endParaRPr lang="en-US" altLang="zh-CN" sz="2400" dirty="0">
              <a:solidFill>
                <a:schemeClr val="bg2"/>
              </a:solidFill>
              <a:latin typeface="黑体" pitchFamily="49" charset="-122"/>
              <a:ea typeface="黑体" pitchFamily="49" charset="-122"/>
            </a:endParaRPr>
          </a:p>
          <a:p>
            <a:pPr eaLnBrk="1" hangingPunct="1">
              <a:lnSpc>
                <a:spcPct val="80000"/>
              </a:lnSpc>
              <a:defRPr/>
            </a:pPr>
            <a:r>
              <a:rPr lang="en-US" altLang="zh-CN" sz="2400" dirty="0">
                <a:solidFill>
                  <a:schemeClr val="bg1"/>
                </a:solidFill>
                <a:latin typeface="Arial" panose="020B0604020202020204" pitchFamily="34" charset="0"/>
                <a:ea typeface="华文细黑" pitchFamily="2" charset="-122"/>
                <a:cs typeface="Arial" panose="020B0604020202020204" pitchFamily="34" charset="0"/>
                <a:hlinkClick r:id="rId3">
                  <a:extLst>
                    <a:ext uri="{A12FA001-AC4F-418D-AE19-62706E023703}">
                      <ahyp:hlinkClr xmlns:ahyp="http://schemas.microsoft.com/office/drawing/2018/hyperlinkcolor" val="tx"/>
                    </a:ext>
                  </a:extLst>
                </a:hlinkClick>
              </a:rPr>
              <a:t>zhangxg@tsinghua.edu.cn</a:t>
            </a:r>
            <a:r>
              <a:rPr lang="en-US" altLang="zh-CN" sz="2400" dirty="0">
                <a:solidFill>
                  <a:schemeClr val="bg1"/>
                </a:solidFill>
                <a:latin typeface="Arial" panose="020B0604020202020204" pitchFamily="34" charset="0"/>
                <a:ea typeface="华文细黑" pitchFamily="2" charset="-122"/>
                <a:cs typeface="Arial" panose="020B0604020202020204" pitchFamily="34" charset="0"/>
              </a:rPr>
              <a:t>; </a:t>
            </a:r>
            <a:r>
              <a:rPr lang="en-US" altLang="zh-CN" sz="2400" dirty="0">
                <a:solidFill>
                  <a:schemeClr val="bg1"/>
                </a:solidFill>
                <a:latin typeface="Arial" panose="020B0604020202020204" pitchFamily="34" charset="0"/>
                <a:ea typeface="华文细黑" pitchFamily="2" charset="-122"/>
                <a:cs typeface="Arial" panose="020B0604020202020204" pitchFamily="34" charset="0"/>
                <a:hlinkClick r:id="rId4">
                  <a:extLst>
                    <a:ext uri="{A12FA001-AC4F-418D-AE19-62706E023703}">
                      <ahyp:hlinkClr xmlns:ahyp="http://schemas.microsoft.com/office/drawing/2018/hyperlinkcolor" val="tx"/>
                    </a:ext>
                  </a:extLst>
                </a:hlinkClick>
              </a:rPr>
              <a:t>xwwang@tsinghua.edu.cn</a:t>
            </a:r>
            <a:endParaRPr lang="en-US" altLang="zh-CN" sz="2400" dirty="0">
              <a:solidFill>
                <a:schemeClr val="bg1"/>
              </a:solidFill>
              <a:latin typeface="Arial" panose="020B0604020202020204" pitchFamily="34" charset="0"/>
              <a:ea typeface="华文细黑" pitchFamily="2" charset="-122"/>
              <a:cs typeface="Arial" panose="020B0604020202020204" pitchFamily="34" charset="0"/>
            </a:endParaRPr>
          </a:p>
          <a:p>
            <a:pPr lvl="0" eaLnBrk="1" hangingPunct="1">
              <a:lnSpc>
                <a:spcPct val="80000"/>
              </a:lnSpc>
              <a:defRPr/>
            </a:pPr>
            <a:r>
              <a:rPr lang="zh-CN" altLang="en-US" sz="2400" dirty="0">
                <a:solidFill>
                  <a:srgbClr val="000000"/>
                </a:solidFill>
                <a:latin typeface="黑体" panose="02010609060101010101" pitchFamily="49" charset="-122"/>
                <a:ea typeface="黑体" panose="02010609060101010101" pitchFamily="49" charset="-122"/>
              </a:rPr>
              <a:t>清华大学自动化系</a:t>
            </a: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2" name="矩形 1"/>
          <p:cNvSpPr/>
          <p:nvPr/>
        </p:nvSpPr>
        <p:spPr>
          <a:xfrm>
            <a:off x="3329236" y="18724"/>
            <a:ext cx="8887444" cy="313932"/>
          </a:xfrm>
          <a:prstGeom prst="rect">
            <a:avLst/>
          </a:prstGeom>
        </p:spPr>
        <p:txBody>
          <a:bodyPr wrap="square">
            <a:spAutoFit/>
          </a:bodyPr>
          <a:lstStyle/>
          <a:p>
            <a:pPr lvl="0" algn="r">
              <a:lnSpc>
                <a:spcPct val="80000"/>
              </a:lnSpc>
              <a:spcBef>
                <a:spcPct val="20000"/>
              </a:spcBef>
              <a:defRPr/>
            </a:pPr>
            <a:r>
              <a:rPr lang="zh-CN" altLang="en-US" sz="18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8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8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8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8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8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8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8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灯片编号占位符 3">
            <a:extLst>
              <a:ext uri="{FF2B5EF4-FFF2-40B4-BE49-F238E27FC236}">
                <a16:creationId xmlns:a16="http://schemas.microsoft.com/office/drawing/2014/main" id="{8C72ED95-257C-4026-8C27-5ABD4D4226CF}"/>
              </a:ext>
            </a:extLst>
          </p:cNvPr>
          <p:cNvSpPr>
            <a:spLocks noGrp="1"/>
          </p:cNvSpPr>
          <p:nvPr>
            <p:ph type="sldNum" sz="quarter" idx="12"/>
          </p:nvPr>
        </p:nvSpPr>
        <p:spPr/>
        <p:txBody>
          <a:bodyPr/>
          <a:lstStyle/>
          <a:p>
            <a:pPr>
              <a:defRPr/>
            </a:pPr>
            <a:fld id="{13BC54D9-3F1E-482D-9BB3-8411D473745E}" type="slidenum">
              <a:rPr lang="en-US" altLang="zh-CN" smtClean="0">
                <a:solidFill>
                  <a:srgbClr val="FFFFFF"/>
                </a:solidFill>
              </a:rPr>
              <a:pPr>
                <a:defRPr/>
              </a:pPr>
              <a:t>1</a:t>
            </a:fld>
            <a:endParaRPr lang="en-US" altLang="zh-CN">
              <a:solidFill>
                <a:srgbClr val="FFFFFF"/>
              </a:solidFill>
            </a:endParaRPr>
          </a:p>
        </p:txBody>
      </p:sp>
    </p:spTree>
    <p:extLst>
      <p:ext uri="{BB962C8B-B14F-4D97-AF65-F5344CB8AC3E}">
        <p14:creationId xmlns:p14="http://schemas.microsoft.com/office/powerpoint/2010/main" val="220074649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10</a:t>
            </a:fld>
            <a:endParaRPr lang="en-US" altLang="zh-CN" dirty="0">
              <a:solidFill>
                <a:srgbClr val="000000"/>
              </a:solidFill>
            </a:endParaRPr>
          </a:p>
        </p:txBody>
      </p:sp>
      <p:sp>
        <p:nvSpPr>
          <p:cNvPr id="6148" name="Rectangle 2"/>
          <p:cNvSpPr>
            <a:spLocks noGrp="1" noChangeArrowheads="1"/>
          </p:cNvSpPr>
          <p:nvPr>
            <p:ph type="title"/>
          </p:nvPr>
        </p:nvSpPr>
        <p:spPr>
          <a:xfrm>
            <a:off x="2209800" y="404664"/>
            <a:ext cx="7772400" cy="1143000"/>
          </a:xfrm>
        </p:spPr>
        <p:txBody>
          <a:bodyPr/>
          <a:lstStyle/>
          <a:p>
            <a:pPr eaLnBrk="1" hangingPunct="1"/>
            <a:r>
              <a:rPr lang="zh-CN" altLang="en-US" sz="3200" dirty="0">
                <a:solidFill>
                  <a:schemeClr val="bg2"/>
                </a:solidFill>
                <a:latin typeface="Arial" panose="020B0604020202020204" pitchFamily="34" charset="0"/>
                <a:ea typeface="黑体" panose="02010609060101010101" pitchFamily="49" charset="-122"/>
                <a:cs typeface="Arial" panose="020B0604020202020204" pitchFamily="34" charset="0"/>
              </a:rPr>
              <a:t>渐进平均错误率的界</a:t>
            </a:r>
            <a:endParaRPr lang="zh-CN" altLang="en-US" sz="3200" dirty="0">
              <a:solidFill>
                <a:schemeClr val="bg2"/>
              </a:solidFill>
              <a:latin typeface="Arial" panose="020B0604020202020204" pitchFamily="34" charset="0"/>
              <a:ea typeface="黑体" pitchFamily="2"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6149" name="Rectangle 3"/>
              <p:cNvSpPr>
                <a:spLocks noGrp="1" noChangeArrowheads="1"/>
              </p:cNvSpPr>
              <p:nvPr>
                <p:ph type="body" idx="1"/>
              </p:nvPr>
            </p:nvSpPr>
            <p:spPr>
              <a:xfrm>
                <a:off x="550450" y="1619672"/>
                <a:ext cx="7201734" cy="4619600"/>
              </a:xfrm>
            </p:spPr>
            <p:txBody>
              <a:bodyPr/>
              <a:lstStyle/>
              <a:p>
                <a:pPr>
                  <a:buFont typeface="Arial" panose="020B0604020202020204" pitchFamily="34" charset="0"/>
                  <a:buChar char="•"/>
                </a:pPr>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一般来说，总有：</a:t>
                </a:r>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457200" lvl="1" indent="0">
                  <a:buNone/>
                </a:pPr>
                <a14:m>
                  <m:oMathPara xmlns:m="http://schemas.openxmlformats.org/officeDocument/2006/math">
                    <m:oMathParaPr>
                      <m:jc m:val="centerGroup"/>
                    </m:oMathParaPr>
                    <m:oMath xmlns:m="http://schemas.openxmlformats.org/officeDocument/2006/math">
                      <m:sSup>
                        <m:sSup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𝑃</m:t>
                          </m:r>
                        </m:e>
                        <m:sup>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up>
                      </m:sSup>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𝑃</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𝑘</m:t>
                          </m:r>
                        </m:sub>
                      </m:s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p>
                        <m:sSup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𝑃</m:t>
                          </m:r>
                        </m:e>
                        <m:sup>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up>
                      </m:sSup>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(2−</m:t>
                      </m:r>
                      <m:f>
                        <m:f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fPr>
                        <m:num>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𝑐</m:t>
                          </m:r>
                        </m:num>
                        <m:den>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𝑐</m:t>
                          </m:r>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den>
                      </m:f>
                      <m:sSup>
                        <m:sSup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𝑃</m:t>
                          </m:r>
                        </m:e>
                        <m:sup>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up>
                      </m:sSup>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oMath>
                  </m:oMathPara>
                </a14:m>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a:buFont typeface="Arial" panose="020B0604020202020204" pitchFamily="34" charset="0"/>
                  <a:buChar char="•"/>
                </a:pPr>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或简化为：</a:t>
                </a:r>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sSup>
                        <m:sSupPr>
                          <m:ctrlP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𝑃</m:t>
                          </m:r>
                        </m:e>
                        <m:sup>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m:t>
                          </m:r>
                        </m:sup>
                      </m:sSup>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𝑃</m:t>
                          </m:r>
                        </m:e>
                        <m: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𝑘</m:t>
                          </m:r>
                        </m:sub>
                      </m:sSub>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2</m:t>
                      </m:r>
                      <m:sSup>
                        <m:sSupPr>
                          <m:ctrlP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𝑃</m:t>
                          </m:r>
                        </m:e>
                        <m:sup>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m:t>
                          </m:r>
                        </m:sup>
                      </m:sSup>
                    </m:oMath>
                  </m:oMathPara>
                </a14:m>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样本无穷多时：</a:t>
                </a:r>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lvl="1"/>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随着</a:t>
                </a:r>
                <a14:m>
                  <m:oMath xmlns:m="http://schemas.openxmlformats.org/officeDocument/2006/math">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𝑘</m:t>
                    </m:r>
                  </m:oMath>
                </a14:m>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增加，上界逐渐降低，极限情况下上下界碰到一起，达到贝叶斯错误率</a:t>
                </a: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p:txBody>
          </p:sp>
        </mc:Choice>
        <mc:Fallback xmlns="">
          <p:sp>
            <p:nvSpPr>
              <p:cNvPr id="6149" name="Rectangle 3"/>
              <p:cNvSpPr>
                <a:spLocks noGrp="1" noRot="1" noChangeAspect="1" noMove="1" noResize="1" noEditPoints="1" noAdjustHandles="1" noChangeArrowheads="1" noChangeShapeType="1" noTextEdit="1"/>
              </p:cNvSpPr>
              <p:nvPr>
                <p:ph type="body" idx="1"/>
              </p:nvPr>
            </p:nvSpPr>
            <p:spPr>
              <a:xfrm>
                <a:off x="550450" y="1619672"/>
                <a:ext cx="7201734" cy="4619600"/>
              </a:xfrm>
              <a:blipFill>
                <a:blip r:embed="rId3"/>
                <a:stretch>
                  <a:fillRect l="-1523" t="-1847" r="-1269"/>
                </a:stretch>
              </a:blipFill>
            </p:spPr>
            <p:txBody>
              <a:bodyPr/>
              <a:lstStyle/>
              <a:p>
                <a:r>
                  <a:rPr lang="zh-CN" altLang="en-US">
                    <a:noFill/>
                  </a:rPr>
                  <a:t> </a:t>
                </a:r>
              </a:p>
            </p:txBody>
          </p:sp>
        </mc:Fallback>
      </mc:AlternateContent>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68208" y="1515259"/>
            <a:ext cx="3889366" cy="3497917"/>
          </a:xfrm>
          <a:prstGeom prst="rect">
            <a:avLst/>
          </a:prstGeom>
        </p:spPr>
      </p:pic>
      <p:sp>
        <p:nvSpPr>
          <p:cNvPr id="7" name="矩形 6">
            <a:extLst>
              <a:ext uri="{FF2B5EF4-FFF2-40B4-BE49-F238E27FC236}">
                <a16:creationId xmlns:a16="http://schemas.microsoft.com/office/drawing/2014/main" id="{B1C3CB22-6B44-4C14-A1E5-704B133AD189}"/>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405441960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11</a:t>
            </a:fld>
            <a:endParaRPr lang="en-US" altLang="zh-CN" dirty="0">
              <a:solidFill>
                <a:srgbClr val="000000"/>
              </a:solidFill>
            </a:endParaRPr>
          </a:p>
        </p:txBody>
      </p:sp>
      <p:sp>
        <p:nvSpPr>
          <p:cNvPr id="6149" name="Rectangle 3"/>
          <p:cNvSpPr>
            <a:spLocks noGrp="1" noChangeArrowheads="1"/>
          </p:cNvSpPr>
          <p:nvPr>
            <p:ph type="body" idx="1"/>
          </p:nvPr>
        </p:nvSpPr>
        <p:spPr>
          <a:xfrm>
            <a:off x="767408" y="764704"/>
            <a:ext cx="10945216" cy="5328592"/>
          </a:xfrm>
        </p:spPr>
        <p:txBody>
          <a:bodyPr/>
          <a:lstStyle/>
          <a:p>
            <a:pPr>
              <a:lnSpc>
                <a:spcPct val="125000"/>
              </a:lnSpc>
              <a:buFont typeface="Arial" panose="020B0604020202020204" pitchFamily="34" charset="0"/>
              <a:buChar char="•"/>
            </a:pPr>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问题：</a:t>
            </a:r>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lvl="1">
              <a:lnSpc>
                <a:spcPct val="125000"/>
              </a:lnSpc>
              <a:buFont typeface="Arial" panose="020B0604020202020204" pitchFamily="34" charset="0"/>
              <a:buChar char="‒"/>
            </a:pP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计算和存储成本很大</a:t>
            </a: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lvl="1">
              <a:lnSpc>
                <a:spcPct val="125000"/>
              </a:lnSpc>
            </a:pP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票数接近时风险较大，有噪声时风险加大</a:t>
            </a: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lvl="1">
              <a:lnSpc>
                <a:spcPct val="125000"/>
              </a:lnSpc>
            </a:pP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有限样本下性能如何</a:t>
            </a: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a:lnSpc>
                <a:spcPct val="125000"/>
              </a:lnSpc>
            </a:pPr>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改进</a:t>
            </a:r>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lvl="1">
              <a:lnSpc>
                <a:spcPct val="125000"/>
              </a:lnSpc>
            </a:pP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减少计算量和存储量</a:t>
            </a: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lvl="1">
              <a:lnSpc>
                <a:spcPct val="125000"/>
              </a:lnSpc>
            </a:pP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引入拒绝机制</a:t>
            </a: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lvl="1">
              <a:lnSpc>
                <a:spcPct val="125000"/>
              </a:lnSpc>
            </a:pP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根据实际问题修正投票方式：如根据距离远近进行加权</a:t>
            </a: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p:txBody>
      </p:sp>
      <p:sp>
        <p:nvSpPr>
          <p:cNvPr id="5" name="矩形 4">
            <a:extLst>
              <a:ext uri="{FF2B5EF4-FFF2-40B4-BE49-F238E27FC236}">
                <a16:creationId xmlns:a16="http://schemas.microsoft.com/office/drawing/2014/main" id="{868D6B53-66BE-4B3E-B053-BBC280E26A20}"/>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11992763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12</a:t>
            </a:fld>
            <a:endParaRPr lang="en-US" altLang="zh-CN" dirty="0">
              <a:solidFill>
                <a:srgbClr val="000000"/>
              </a:solidFill>
            </a:endParaRPr>
          </a:p>
        </p:txBody>
      </p:sp>
      <p:sp>
        <p:nvSpPr>
          <p:cNvPr id="6148" name="Rectangle 2"/>
          <p:cNvSpPr>
            <a:spLocks noGrp="1" noChangeArrowheads="1"/>
          </p:cNvSpPr>
          <p:nvPr>
            <p:ph type="title"/>
          </p:nvPr>
        </p:nvSpPr>
        <p:spPr>
          <a:xfrm>
            <a:off x="2209800" y="404664"/>
            <a:ext cx="7772400" cy="1080120"/>
          </a:xfrm>
        </p:spPr>
        <p:txBody>
          <a:bodyPr/>
          <a:lstStyle/>
          <a:p>
            <a:pPr eaLnBrk="1" hangingPunct="1"/>
            <a:r>
              <a:rPr lang="en-US" altLang="zh-CN" sz="3600" dirty="0">
                <a:solidFill>
                  <a:schemeClr val="bg2"/>
                </a:solidFill>
                <a:latin typeface="Arial" panose="020B0604020202020204" pitchFamily="34" charset="0"/>
                <a:ea typeface="黑体" pitchFamily="2" charset="-122"/>
                <a:cs typeface="Arial" panose="020B0604020202020204" pitchFamily="34" charset="0"/>
              </a:rPr>
              <a:t>8.2.3 </a:t>
            </a:r>
            <a:r>
              <a:rPr lang="zh-CN" altLang="en-US" sz="3600" dirty="0">
                <a:solidFill>
                  <a:schemeClr val="bg2"/>
                </a:solidFill>
                <a:latin typeface="Arial" panose="020B0604020202020204" pitchFamily="34" charset="0"/>
                <a:ea typeface="黑体" pitchFamily="2" charset="-122"/>
                <a:cs typeface="Arial" panose="020B0604020202020204" pitchFamily="34" charset="0"/>
              </a:rPr>
              <a:t>近邻法的快速算法</a:t>
            </a:r>
          </a:p>
        </p:txBody>
      </p:sp>
      <p:sp>
        <p:nvSpPr>
          <p:cNvPr id="6149" name="Rectangle 3"/>
          <p:cNvSpPr>
            <a:spLocks noGrp="1" noChangeArrowheads="1"/>
          </p:cNvSpPr>
          <p:nvPr>
            <p:ph type="body" idx="1"/>
          </p:nvPr>
        </p:nvSpPr>
        <p:spPr>
          <a:xfrm>
            <a:off x="767408" y="1545704"/>
            <a:ext cx="10873208" cy="4403576"/>
          </a:xfrm>
        </p:spPr>
        <p:txBody>
          <a:bodyPr/>
          <a:lstStyle/>
          <a:p>
            <a:pPr>
              <a:buFont typeface="Arial" panose="020B0604020202020204" pitchFamily="34" charset="0"/>
              <a:buChar char="•"/>
            </a:pPr>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近邻法在计算上的问题：</a:t>
            </a:r>
            <a:endParaRPr lang="en-US" altLang="zh-CN" sz="2800" b="0" i="1" dirty="0">
              <a:solidFill>
                <a:schemeClr val="bg2"/>
              </a:solidFill>
              <a:latin typeface="Cambria Math" panose="02040503050406030204" pitchFamily="18" charset="0"/>
              <a:ea typeface="Cambria Math" panose="02040503050406030204" pitchFamily="18" charset="0"/>
              <a:cs typeface="Arial" panose="020B0604020202020204" pitchFamily="34" charset="0"/>
            </a:endParaRPr>
          </a:p>
          <a:p>
            <a:pPr lvl="1"/>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需存储所有训练样本</a:t>
            </a: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lvl="1"/>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新样本需与每个样本作比较</a:t>
            </a: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457200" lvl="1" indent="0">
              <a:buNone/>
            </a:pP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快速算法基本思想</a:t>
            </a:r>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lvl="1"/>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把样本集分级分成多个子集（树状结构）</a:t>
            </a:r>
          </a:p>
          <a:p>
            <a:pPr lvl="1"/>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每个子集（结点）可用较少几个量代表</a:t>
            </a:r>
          </a:p>
          <a:p>
            <a:pPr lvl="1"/>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通过将新样本与各结点比较排除大量候选样本</a:t>
            </a:r>
          </a:p>
          <a:p>
            <a:pPr lvl="1"/>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只有最后的结点（子集）中逐个样本比较，找出近邻</a:t>
            </a:r>
          </a:p>
          <a:p>
            <a:pPr lvl="1"/>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p:txBody>
      </p:sp>
      <p:sp>
        <p:nvSpPr>
          <p:cNvPr id="6" name="矩形 5">
            <a:extLst>
              <a:ext uri="{FF2B5EF4-FFF2-40B4-BE49-F238E27FC236}">
                <a16:creationId xmlns:a16="http://schemas.microsoft.com/office/drawing/2014/main" id="{C5F8F52C-3D0C-46AC-A776-ABCD9A77D2FB}"/>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62266040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13</a:t>
            </a:fld>
            <a:endParaRPr lang="en-US" altLang="zh-CN" dirty="0">
              <a:solidFill>
                <a:srgbClr val="000000"/>
              </a:solidFill>
            </a:endParaRPr>
          </a:p>
        </p:txBody>
      </p:sp>
      <p:sp>
        <p:nvSpPr>
          <p:cNvPr id="6148" name="Rectangle 2"/>
          <p:cNvSpPr>
            <a:spLocks noGrp="1" noChangeArrowheads="1"/>
          </p:cNvSpPr>
          <p:nvPr>
            <p:ph type="title"/>
          </p:nvPr>
        </p:nvSpPr>
        <p:spPr>
          <a:xfrm>
            <a:off x="2209800" y="404664"/>
            <a:ext cx="7772400" cy="864096"/>
          </a:xfrm>
        </p:spPr>
        <p:txBody>
          <a:bodyPr/>
          <a:lstStyle/>
          <a:p>
            <a:pPr eaLnBrk="1" hangingPunct="1"/>
            <a:r>
              <a:rPr lang="zh-CN" altLang="en-US" sz="3200" dirty="0">
                <a:solidFill>
                  <a:schemeClr val="bg2"/>
                </a:solidFill>
                <a:latin typeface="Arial" panose="020B0604020202020204" pitchFamily="34" charset="0"/>
                <a:ea typeface="黑体" pitchFamily="2" charset="-122"/>
                <a:cs typeface="Arial" panose="020B0604020202020204" pitchFamily="34" charset="0"/>
              </a:rPr>
              <a:t>分枝定界算法</a:t>
            </a:r>
          </a:p>
        </p:txBody>
      </p:sp>
      <mc:AlternateContent xmlns:mc="http://schemas.openxmlformats.org/markup-compatibility/2006" xmlns:a14="http://schemas.microsoft.com/office/drawing/2010/main">
        <mc:Choice Requires="a14">
          <p:sp>
            <p:nvSpPr>
              <p:cNvPr id="6149" name="Rectangle 3"/>
              <p:cNvSpPr>
                <a:spLocks noGrp="1" noChangeArrowheads="1"/>
              </p:cNvSpPr>
              <p:nvPr>
                <p:ph type="body" idx="1"/>
              </p:nvPr>
            </p:nvSpPr>
            <p:spPr>
              <a:xfrm>
                <a:off x="767408" y="1556792"/>
                <a:ext cx="10873208" cy="4403576"/>
              </a:xfrm>
            </p:spPr>
            <p:txBody>
              <a:bodyPr/>
              <a:lstStyle/>
              <a:p>
                <a:pPr>
                  <a:buFont typeface="Arial" panose="020B0604020202020204" pitchFamily="34" charset="0"/>
                  <a:buChar char="•"/>
                </a:pPr>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符号约定</a:t>
                </a:r>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lvl="1"/>
                <a14:m>
                  <m:oMath xmlns:m="http://schemas.openxmlformats.org/officeDocument/2006/math">
                    <m:sSub>
                      <m:sSubPr>
                        <m:ctrlP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zh-CN" altLang="en-US" sz="240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𝒳</m:t>
                        </m:r>
                      </m:e>
                      <m:sub>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𝑝</m:t>
                        </m:r>
                      </m:sub>
                    </m:sSub>
                  </m:oMath>
                </a14:m>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：节点</a:t>
                </a:r>
                <a14:m>
                  <m:oMath xmlns:m="http://schemas.openxmlformats.org/officeDocument/2006/math">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𝑝</m:t>
                    </m:r>
                  </m:oMath>
                </a14:m>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对应的样本子集	</a:t>
                </a:r>
              </a:p>
              <a:p>
                <a:pPr lvl="1"/>
                <a14:m>
                  <m:oMath xmlns:m="http://schemas.openxmlformats.org/officeDocument/2006/math">
                    <m:sSub>
                      <m:sSubPr>
                        <m:ctrlPr>
                          <a:rPr lang="en-US" altLang="zh-CN"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𝑁</m:t>
                        </m:r>
                      </m:e>
                      <m:sub>
                        <m:r>
                          <a:rPr lang="en-US" altLang="zh-CN"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t>𝑝</m:t>
                        </m:r>
                      </m:sub>
                    </m:sSub>
                  </m:oMath>
                </a14:m>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a:t>
                </a:r>
                <a14:m>
                  <m:oMath xmlns:m="http://schemas.openxmlformats.org/officeDocument/2006/math">
                    <m:sSub>
                      <m:sSubPr>
                        <m:ctrlPr>
                          <a:rPr lang="en-US" altLang="zh-CN"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zh-CN" altLang="en-US"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t>𝒳</m:t>
                        </m:r>
                      </m:e>
                      <m:sub>
                        <m:r>
                          <a:rPr lang="en-US" altLang="zh-CN"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t>𝑝</m:t>
                        </m:r>
                      </m:sub>
                    </m:sSub>
                  </m:oMath>
                </a14:m>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中的样本数</a:t>
                </a:r>
              </a:p>
              <a:p>
                <a:pPr lvl="1"/>
                <a14:m>
                  <m:oMath xmlns:m="http://schemas.openxmlformats.org/officeDocument/2006/math">
                    <m:sSub>
                      <m:sSubPr>
                        <m:ctrlPr>
                          <a:rPr lang="en-US" altLang="zh-CN"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𝑀</m:t>
                        </m:r>
                      </m:e>
                      <m:sub>
                        <m:r>
                          <a:rPr lang="en-US" altLang="zh-CN"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t>𝑝</m:t>
                        </m:r>
                      </m:sub>
                    </m:sSub>
                  </m:oMath>
                </a14:m>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：子集</a:t>
                </a:r>
                <a14:m>
                  <m:oMath xmlns:m="http://schemas.openxmlformats.org/officeDocument/2006/math">
                    <m:sSub>
                      <m:sSubPr>
                        <m:ctrlPr>
                          <a:rPr lang="en-US" altLang="zh-CN"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zh-CN" altLang="en-US"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t>𝒳</m:t>
                        </m:r>
                      </m:e>
                      <m:sub>
                        <m:r>
                          <a:rPr lang="en-US" altLang="zh-CN"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t>𝑝</m:t>
                        </m:r>
                      </m:sub>
                    </m:sSub>
                  </m:oMath>
                </a14:m>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中的样本均值（中心点）</a:t>
                </a:r>
              </a:p>
              <a:p>
                <a:pPr lvl="1"/>
                <a14:m>
                  <m:oMath xmlns:m="http://schemas.openxmlformats.org/officeDocument/2006/math">
                    <m:sSub>
                      <m:sSubPr>
                        <m:ctrlPr>
                          <a:rPr lang="en-US" altLang="zh-CN"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𝑟</m:t>
                        </m:r>
                      </m:e>
                      <m:sub>
                        <m:r>
                          <a:rPr lang="en-US" altLang="zh-CN"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t>𝑝</m:t>
                        </m:r>
                      </m:sub>
                    </m:sSub>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func>
                      <m:funcPr>
                        <m:ctrlP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funcPr>
                      <m:fName>
                        <m:limLow>
                          <m:limLowPr>
                            <m:ctrlP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limLowPr>
                          <m:e>
                            <m:r>
                              <m:rPr>
                                <m:sty m:val="p"/>
                              </m:rPr>
                              <a:rPr lang="en-US" altLang="zh-CN" sz="2400" b="0" i="0"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max</m:t>
                            </m:r>
                          </m:e>
                          <m:lim>
                            <m:sSub>
                              <m:sSubPr>
                                <m:ctrlP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𝑥</m:t>
                                </m:r>
                              </m:e>
                              <m:sub>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zh-CN" altLang="en-US"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t>𝒳</m:t>
                                </m:r>
                              </m:e>
                              <m:sub>
                                <m:r>
                                  <a:rPr lang="en-US" altLang="zh-CN"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t>𝑝</m:t>
                                </m:r>
                              </m:sub>
                            </m:sSub>
                          </m:lim>
                        </m:limLow>
                      </m:fName>
                      <m:e>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𝐷</m:t>
                        </m:r>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𝑥</m:t>
                            </m:r>
                          </m:e>
                          <m:sub>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𝑀</m:t>
                            </m:r>
                          </m:e>
                          <m:sub>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𝑝</m:t>
                            </m:r>
                          </m:sub>
                        </m:sSub>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e>
                    </m:func>
                  </m:oMath>
                </a14:m>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a:t>
                </a:r>
                <a14:m>
                  <m:oMath xmlns:m="http://schemas.openxmlformats.org/officeDocument/2006/math">
                    <m:sSub>
                      <m:sSubPr>
                        <m:ctrlPr>
                          <a:rPr lang="en-US" altLang="zh-CN"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zh-CN" altLang="en-US"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t>𝒳</m:t>
                        </m:r>
                      </m:e>
                      <m:sub>
                        <m:r>
                          <a:rPr lang="en-US" altLang="zh-CN"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t>𝑝</m:t>
                        </m:r>
                      </m:sub>
                    </m:sSub>
                  </m:oMath>
                </a14:m>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中离中心点最远的距离</a:t>
                </a:r>
              </a:p>
              <a:p>
                <a:pPr lvl="1"/>
                <a14:m>
                  <m:oMath xmlns:m="http://schemas.openxmlformats.org/officeDocument/2006/math">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𝐵</m:t>
                    </m:r>
                  </m:oMath>
                </a14:m>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：当前搜索到的最近邻距离</a:t>
                </a:r>
              </a:p>
              <a:p>
                <a:pPr marL="457200" lvl="1" indent="0">
                  <a:buNone/>
                </a:pPr>
                <a:endParaRPr lang="en-US" altLang="zh-CN" sz="2400" i="1" dirty="0">
                  <a:solidFill>
                    <a:schemeClr val="bg2"/>
                  </a:solidFill>
                  <a:latin typeface="Cambria Math" panose="02040503050406030204" pitchFamily="18" charset="0"/>
                  <a:ea typeface="Cambria Math" panose="02040503050406030204" pitchFamily="18" charset="0"/>
                  <a:cs typeface="Arial" panose="020B0604020202020204" pitchFamily="34" charset="0"/>
                </a:endParaRPr>
              </a:p>
              <a:p>
                <a:pPr marL="457200" lvl="1" indent="0">
                  <a:buNone/>
                </a:pP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p:txBody>
          </p:sp>
        </mc:Choice>
        <mc:Fallback xmlns="">
          <p:sp>
            <p:nvSpPr>
              <p:cNvPr id="6149" name="Rectangle 3"/>
              <p:cNvSpPr>
                <a:spLocks noGrp="1" noRot="1" noChangeAspect="1" noMove="1" noResize="1" noEditPoints="1" noAdjustHandles="1" noChangeArrowheads="1" noChangeShapeType="1" noTextEdit="1"/>
              </p:cNvSpPr>
              <p:nvPr>
                <p:ph type="body" idx="1"/>
              </p:nvPr>
            </p:nvSpPr>
            <p:spPr>
              <a:xfrm>
                <a:off x="767408" y="1556792"/>
                <a:ext cx="10873208" cy="4403576"/>
              </a:xfrm>
              <a:blipFill>
                <a:blip r:embed="rId3"/>
                <a:stretch>
                  <a:fillRect l="-1009" t="-1798"/>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16C47A07-3019-4D59-8A86-FA65E37F46B2}"/>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0609598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14</a:t>
            </a:fld>
            <a:endParaRPr lang="en-US" altLang="zh-CN" dirty="0">
              <a:solidFill>
                <a:srgbClr val="000000"/>
              </a:solidFill>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3690" y="3429000"/>
            <a:ext cx="5463910" cy="2891408"/>
          </a:xfrm>
          <a:prstGeom prst="rect">
            <a:avLst/>
          </a:prstGeom>
        </p:spPr>
      </p:pic>
      <mc:AlternateContent xmlns:mc="http://schemas.openxmlformats.org/markup-compatibility/2006" xmlns:a14="http://schemas.microsoft.com/office/drawing/2010/main">
        <mc:Choice Requires="a14">
          <p:sp>
            <p:nvSpPr>
              <p:cNvPr id="6149" name="Rectangle 3"/>
              <p:cNvSpPr>
                <a:spLocks noGrp="1" noChangeArrowheads="1"/>
              </p:cNvSpPr>
              <p:nvPr>
                <p:ph type="body" idx="1"/>
              </p:nvPr>
            </p:nvSpPr>
            <p:spPr>
              <a:xfrm>
                <a:off x="551384" y="559768"/>
                <a:ext cx="8280920" cy="5544616"/>
              </a:xfrm>
            </p:spPr>
            <p:txBody>
              <a:bodyPr/>
              <a:lstStyle/>
              <a:p>
                <a:pPr>
                  <a:lnSpc>
                    <a:spcPct val="120000"/>
                  </a:lnSpc>
                  <a:buFont typeface="Arial" panose="020B0604020202020204" pitchFamily="34" charset="0"/>
                  <a:buChar char="•"/>
                </a:pPr>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两条规则</a:t>
                </a:r>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971550" lvl="1" indent="-514350">
                  <a:lnSpc>
                    <a:spcPct val="120000"/>
                  </a:lnSpc>
                  <a:buFont typeface="+mj-lt"/>
                  <a:buAutoNum type="arabicPeriod"/>
                </a:pPr>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对新样本</a:t>
                </a:r>
                <a14:m>
                  <m:oMath xmlns:m="http://schemas.openxmlformats.org/officeDocument/2006/math">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𝑥</m:t>
                    </m:r>
                  </m:oMath>
                </a14:m>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，节点</a:t>
                </a:r>
                <a14:m>
                  <m:oMath xmlns:m="http://schemas.openxmlformats.org/officeDocument/2006/math">
                    <m:r>
                      <a:rPr lang="en-US" altLang="zh-CN"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t>𝑝</m:t>
                    </m:r>
                  </m:oMath>
                </a14:m>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，如果存在</a:t>
                </a:r>
                <a:endParaRPr lang="en-US" altLang="zh-CN" sz="2400" b="0" i="1" dirty="0">
                  <a:solidFill>
                    <a:schemeClr val="bg2"/>
                  </a:solidFill>
                  <a:latin typeface="Cambria Math" panose="02040503050406030204" pitchFamily="18" charset="0"/>
                  <a:ea typeface="黑体" panose="02010609060101010101" pitchFamily="49" charset="-122"/>
                  <a:cs typeface="Arial" panose="020B0604020202020204" pitchFamily="34" charset="0"/>
                </a:endParaRPr>
              </a:p>
              <a:p>
                <a:pPr marL="457200" lvl="1" indent="0">
                  <a:lnSpc>
                    <a:spcPct val="120000"/>
                  </a:lnSpc>
                  <a:buNone/>
                </a:pPr>
                <a14:m>
                  <m:oMathPara xmlns:m="http://schemas.openxmlformats.org/officeDocument/2006/math">
                    <m:oMathParaPr>
                      <m:jc m:val="centerGroup"/>
                    </m:oMathParaPr>
                    <m:oMath xmlns:m="http://schemas.openxmlformats.org/officeDocument/2006/math">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𝐷</m:t>
                      </m:r>
                      <m:d>
                        <m:d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𝑥</m:t>
                          </m:r>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𝑀</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𝑝</m:t>
                              </m:r>
                            </m:sub>
                          </m:sSub>
                        </m:e>
                      </m:d>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&gt;</m:t>
                      </m:r>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𝐵</m:t>
                      </m:r>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𝑟</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𝑝</m:t>
                          </m:r>
                        </m:sub>
                      </m:sSub>
                    </m:oMath>
                  </m:oMathPara>
                </a14:m>
                <a:endParaRPr lang="en-US" altLang="zh-CN" sz="240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457200" lvl="1" indent="0">
                  <a:lnSpc>
                    <a:spcPct val="120000"/>
                  </a:lnSpc>
                  <a:buNone/>
                </a:pPr>
                <a:r>
                  <a:rPr lang="en-US" altLang="zh-CN" sz="2400" dirty="0">
                    <a:solidFill>
                      <a:schemeClr val="bg2"/>
                    </a:solidFill>
                    <a:latin typeface="黑体" panose="02010609060101010101" pitchFamily="49" charset="-122"/>
                    <a:ea typeface="黑体" panose="02010609060101010101" pitchFamily="49" charset="-122"/>
                    <a:cs typeface="Arial" panose="020B0604020202020204" pitchFamily="34" charset="0"/>
                  </a:rPr>
                  <a:t>	</a:t>
                </a:r>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则</a:t>
                </a:r>
                <a14:m>
                  <m:oMath xmlns:m="http://schemas.openxmlformats.org/officeDocument/2006/math">
                    <m:sSub>
                      <m:sSub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𝑥</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zh-CN" altLang="en-US"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t>𝒳</m:t>
                        </m:r>
                      </m:e>
                      <m:sub>
                        <m:r>
                          <a:rPr lang="en-US" altLang="zh-CN"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t>𝑝</m:t>
                        </m:r>
                      </m:sub>
                    </m:sSub>
                  </m:oMath>
                </a14:m>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不可能是</a:t>
                </a:r>
                <a14:m>
                  <m:oMath xmlns:m="http://schemas.openxmlformats.org/officeDocument/2006/math">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𝑥</m:t>
                    </m:r>
                  </m:oMath>
                </a14:m>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的最近邻</a:t>
                </a:r>
                <a:endParaRPr lang="en-US" altLang="zh-CN" sz="240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971550" lvl="1" indent="-514350">
                  <a:lnSpc>
                    <a:spcPct val="120000"/>
                  </a:lnSpc>
                  <a:buFont typeface="+mj-lt"/>
                  <a:buAutoNum type="arabicPeriod" startAt="2"/>
                </a:pPr>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如果</a:t>
                </a:r>
                <a:endParaRPr lang="en-US" altLang="zh-CN" sz="240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457200" lvl="1" indent="0">
                  <a:lnSpc>
                    <a:spcPct val="120000"/>
                  </a:lnSpc>
                  <a:buNone/>
                </a:pPr>
                <a14:m>
                  <m:oMathPara xmlns:m="http://schemas.openxmlformats.org/officeDocument/2006/math">
                    <m:oMathParaPr>
                      <m:jc m:val="centerGroup"/>
                    </m:oMathParaPr>
                    <m:oMath xmlns:m="http://schemas.openxmlformats.org/officeDocument/2006/math">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𝐷</m:t>
                      </m:r>
                      <m:d>
                        <m:d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𝑥</m:t>
                          </m:r>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𝑀</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𝑝</m:t>
                              </m:r>
                            </m:sub>
                          </m:sSub>
                        </m:e>
                      </m:d>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&gt;</m:t>
                      </m:r>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𝐵</m:t>
                      </m:r>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𝐷</m:t>
                      </m:r>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𝑥</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𝑀</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𝑝</m:t>
                          </m:r>
                        </m:sub>
                      </m:s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oMath>
                  </m:oMathPara>
                </a14:m>
                <a:endParaRPr lang="en-US" altLang="zh-CN" sz="240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457200" lvl="1" indent="0">
                  <a:lnSpc>
                    <a:spcPct val="120000"/>
                  </a:lnSpc>
                  <a:buNone/>
                </a:pPr>
                <a:r>
                  <a:rPr lang="en-US" altLang="zh-CN" sz="2400" dirty="0">
                    <a:solidFill>
                      <a:schemeClr val="bg2"/>
                    </a:solidFill>
                    <a:latin typeface="黑体" panose="02010609060101010101" pitchFamily="49" charset="-122"/>
                    <a:ea typeface="黑体" panose="02010609060101010101" pitchFamily="49" charset="-122"/>
                    <a:cs typeface="Arial" panose="020B0604020202020204" pitchFamily="34" charset="0"/>
                  </a:rPr>
                  <a:t>	</a:t>
                </a:r>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则</a:t>
                </a:r>
                <a14:m>
                  <m:oMath xmlns:m="http://schemas.openxmlformats.org/officeDocument/2006/math">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𝑥</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zh-CN" altLang="en-US"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t>𝒳</m:t>
                        </m:r>
                      </m:e>
                      <m:sub>
                        <m:r>
                          <a:rPr lang="en-US" altLang="zh-CN"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t>𝑝</m:t>
                        </m:r>
                      </m:sub>
                    </m:sSub>
                  </m:oMath>
                </a14:m>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不可能是</a:t>
                </a:r>
                <a14:m>
                  <m:oMath xmlns:m="http://schemas.openxmlformats.org/officeDocument/2006/math">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𝑥</m:t>
                    </m:r>
                  </m:oMath>
                </a14:m>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的最近邻</a:t>
                </a:r>
                <a:endParaRPr lang="en-US" altLang="zh-CN" sz="2400" dirty="0">
                  <a:solidFill>
                    <a:schemeClr val="bg2"/>
                  </a:solidFill>
                  <a:latin typeface="黑体" panose="02010609060101010101" pitchFamily="49" charset="-122"/>
                  <a:ea typeface="黑体" panose="02010609060101010101" pitchFamily="49" charset="-122"/>
                  <a:cs typeface="Arial" panose="020B0604020202020204" pitchFamily="34" charset="0"/>
                </a:endParaRPr>
              </a:p>
            </p:txBody>
          </p:sp>
        </mc:Choice>
        <mc:Fallback xmlns="">
          <p:sp>
            <p:nvSpPr>
              <p:cNvPr id="6149" name="Rectangle 3"/>
              <p:cNvSpPr>
                <a:spLocks noGrp="1" noRot="1" noChangeAspect="1" noMove="1" noResize="1" noEditPoints="1" noAdjustHandles="1" noChangeArrowheads="1" noChangeShapeType="1" noTextEdit="1"/>
              </p:cNvSpPr>
              <p:nvPr>
                <p:ph type="body" idx="1"/>
              </p:nvPr>
            </p:nvSpPr>
            <p:spPr>
              <a:xfrm>
                <a:off x="551384" y="559768"/>
                <a:ext cx="8280920" cy="5544616"/>
              </a:xfrm>
              <a:blipFill>
                <a:blip r:embed="rId4"/>
                <a:stretch>
                  <a:fillRect l="-1325" t="-880"/>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CCABD506-11E9-4EB3-9E84-C9A216C48DD2}"/>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85820178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15</a:t>
            </a:fld>
            <a:endParaRPr lang="en-US" altLang="zh-CN" dirty="0">
              <a:solidFill>
                <a:srgbClr val="000000"/>
              </a:solidFill>
            </a:endParaRPr>
          </a:p>
        </p:txBody>
      </p:sp>
      <mc:AlternateContent xmlns:mc="http://schemas.openxmlformats.org/markup-compatibility/2006" xmlns:a14="http://schemas.microsoft.com/office/drawing/2010/main">
        <mc:Choice Requires="a14">
          <p:sp>
            <p:nvSpPr>
              <p:cNvPr id="6149" name="Rectangle 3"/>
              <p:cNvSpPr>
                <a:spLocks noGrp="1" noChangeArrowheads="1"/>
              </p:cNvSpPr>
              <p:nvPr>
                <p:ph type="body" idx="1"/>
              </p:nvPr>
            </p:nvSpPr>
            <p:spPr>
              <a:xfrm>
                <a:off x="407368" y="764704"/>
                <a:ext cx="5688632" cy="5544616"/>
              </a:xfrm>
            </p:spPr>
            <p:txBody>
              <a:bodyPr/>
              <a:lstStyle/>
              <a:p>
                <a:pPr>
                  <a:buFont typeface="Arial" panose="020B0604020202020204" pitchFamily="34" charset="0"/>
                  <a:buChar char="•"/>
                </a:pPr>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两大步</a:t>
                </a:r>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971550" lvl="1" indent="-514350">
                  <a:buFont typeface="+mj-lt"/>
                  <a:buAutoNum type="arabicPeriod"/>
                </a:pPr>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样本集的分级分解，计算并存储</a:t>
                </a:r>
                <a14:m>
                  <m:oMath xmlns:m="http://schemas.openxmlformats.org/officeDocument/2006/math">
                    <m:sSub>
                      <m:sSubPr>
                        <m:ctrlPr>
                          <a:rPr lang="en-US" altLang="zh-CN"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zh-CN" altLang="en-US"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t>𝒳</m:t>
                        </m:r>
                      </m:e>
                      <m:sub>
                        <m:r>
                          <a:rPr lang="en-US" altLang="zh-CN"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t>𝑝</m:t>
                        </m:r>
                      </m:sub>
                    </m:sSub>
                  </m:oMath>
                </a14:m>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的</a:t>
                </a:r>
                <a14:m>
                  <m:oMath xmlns:m="http://schemas.openxmlformats.org/officeDocument/2006/math">
                    <m:sSub>
                      <m:sSubPr>
                        <m:ctrlPr>
                          <a:rPr lang="en-US" altLang="zh-CN"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t>𝑀</m:t>
                        </m:r>
                      </m:e>
                      <m:sub>
                        <m:r>
                          <a:rPr lang="en-US" altLang="zh-CN"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t>𝑝</m:t>
                        </m:r>
                      </m:sub>
                    </m:sSub>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𝑟</m:t>
                        </m:r>
                      </m:e>
                      <m:sub>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𝑝</m:t>
                        </m:r>
                      </m:sub>
                    </m:sSub>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𝐷</m:t>
                    </m:r>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𝑥</m:t>
                        </m:r>
                      </m:e>
                      <m:sub>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𝑀</m:t>
                        </m:r>
                      </m:e>
                      <m:sub>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𝑝</m:t>
                        </m:r>
                      </m:sub>
                    </m:sSub>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oMath>
                </a14:m>
                <a:endParaRPr lang="en-US" altLang="zh-CN" sz="240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971550" lvl="1" indent="-514350">
                  <a:buFont typeface="+mj-lt"/>
                  <a:buAutoNum type="arabicPeriod"/>
                </a:pPr>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用分枝定界算法搜索</a:t>
                </a:r>
                <a14:m>
                  <m:oMath xmlns:m="http://schemas.openxmlformats.org/officeDocument/2006/math">
                    <m:r>
                      <a:rPr lang="en-US" altLang="zh-CN"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t>𝑥</m:t>
                    </m:r>
                  </m:oMath>
                </a14:m>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的最近邻</a:t>
                </a:r>
                <a:endParaRPr lang="en-US" altLang="zh-CN" sz="2400" dirty="0">
                  <a:solidFill>
                    <a:schemeClr val="bg2"/>
                  </a:solidFill>
                  <a:latin typeface="黑体" panose="02010609060101010101" pitchFamily="49" charset="-122"/>
                  <a:ea typeface="黑体" panose="02010609060101010101" pitchFamily="49" charset="-122"/>
                  <a:cs typeface="Arial" panose="020B0604020202020204" pitchFamily="34" charset="0"/>
                </a:endParaRPr>
              </a:p>
            </p:txBody>
          </p:sp>
        </mc:Choice>
        <mc:Fallback xmlns="">
          <p:sp>
            <p:nvSpPr>
              <p:cNvPr id="6149" name="Rectangle 3"/>
              <p:cNvSpPr>
                <a:spLocks noGrp="1" noRot="1" noChangeAspect="1" noMove="1" noResize="1" noEditPoints="1" noAdjustHandles="1" noChangeArrowheads="1" noChangeShapeType="1" noTextEdit="1"/>
              </p:cNvSpPr>
              <p:nvPr>
                <p:ph type="body" idx="1"/>
              </p:nvPr>
            </p:nvSpPr>
            <p:spPr>
              <a:xfrm>
                <a:off x="407368" y="764704"/>
                <a:ext cx="5688632" cy="5544616"/>
              </a:xfrm>
              <a:blipFill>
                <a:blip r:embed="rId3"/>
                <a:stretch>
                  <a:fillRect l="-1929" t="-1429"/>
                </a:stretch>
              </a:blipFill>
            </p:spPr>
            <p:txBody>
              <a:bodyPr/>
              <a:lstStyle/>
              <a:p>
                <a:r>
                  <a:rPr lang="zh-CN" altLang="en-US">
                    <a:noFill/>
                  </a:rPr>
                  <a:t> </a:t>
                </a:r>
              </a:p>
            </p:txBody>
          </p:sp>
        </mc:Fallback>
      </mc:AlternateContent>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12024" y="332656"/>
            <a:ext cx="5301805" cy="6350393"/>
          </a:xfrm>
          <a:prstGeom prst="rect">
            <a:avLst/>
          </a:prstGeom>
        </p:spPr>
      </p:pic>
      <p:sp>
        <p:nvSpPr>
          <p:cNvPr id="6" name="矩形 5">
            <a:extLst>
              <a:ext uri="{FF2B5EF4-FFF2-40B4-BE49-F238E27FC236}">
                <a16:creationId xmlns:a16="http://schemas.microsoft.com/office/drawing/2014/main" id="{1802C3EF-20E2-411B-B1EF-1F5350C144E1}"/>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31905785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16</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551384" y="691426"/>
                <a:ext cx="11089232" cy="5544616"/>
              </a:xfrm>
            </p:spPr>
            <p:txBody>
              <a:bodyPr/>
              <a:lstStyle/>
              <a:p>
                <a:pPr>
                  <a:buFont typeface="Arial" panose="020B0604020202020204" pitchFamily="34" charset="0"/>
                  <a:buChar char="•"/>
                </a:pPr>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树搜索算法（最近邻）</a:t>
                </a:r>
                <a:endParaRPr lang="en-US" altLang="zh-CN" sz="240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811213" lvl="1" indent="-354013">
                  <a:spcBef>
                    <a:spcPts val="1200"/>
                  </a:spcBef>
                  <a:buFont typeface="+mj-lt"/>
                  <a:buAutoNum type="arabicPeriod"/>
                </a:pPr>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置</a:t>
                </a:r>
                <a14:m>
                  <m:oMath xmlns:m="http://schemas.openxmlformats.org/officeDocument/2006/math">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𝐵</m:t>
                    </m:r>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𝐿</m:t>
                    </m:r>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=1,</m:t>
                    </m:r>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𝑝</m:t>
                    </m:r>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=0</m:t>
                    </m:r>
                  </m:oMath>
                </a14:m>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a:t>
                </a:r>
                <a:r>
                  <a:rPr lang="en-US" altLang="zh-CN" sz="2400" dirty="0">
                    <a:solidFill>
                      <a:schemeClr val="bg2"/>
                    </a:solidFill>
                    <a:ea typeface="Cambria Math" panose="02040503050406030204" pitchFamily="18" charset="0"/>
                    <a:cs typeface="Arial" panose="020B0604020202020204" pitchFamily="34" charset="0"/>
                  </a:rPr>
                  <a:t> </a:t>
                </a:r>
                <a14:m>
                  <m:oMath xmlns:m="http://schemas.openxmlformats.org/officeDocument/2006/math">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𝐿</m:t>
                    </m:r>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 </m:t>
                    </m:r>
                  </m:oMath>
                </a14:m>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是当前水平，</a:t>
                </a:r>
                <a:r>
                  <a:rPr lang="en-US" altLang="zh-CN" sz="2400" dirty="0">
                    <a:solidFill>
                      <a:schemeClr val="bg2"/>
                    </a:solidFill>
                    <a:ea typeface="Cambria Math" panose="02040503050406030204" pitchFamily="18" charset="0"/>
                    <a:cs typeface="Arial" panose="020B0604020202020204" pitchFamily="34" charset="0"/>
                  </a:rPr>
                  <a:t> </a:t>
                </a:r>
                <a14:m>
                  <m:oMath xmlns:m="http://schemas.openxmlformats.org/officeDocument/2006/math">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𝑝</m:t>
                    </m:r>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 </m:t>
                    </m:r>
                  </m:oMath>
                </a14:m>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是当前节点）</a:t>
                </a:r>
                <a:endParaRPr lang="en-US" altLang="zh-CN" sz="240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811213" lvl="1" indent="-354013">
                  <a:spcBef>
                    <a:spcPts val="1200"/>
                  </a:spcBef>
                  <a:buFont typeface="+mj-lt"/>
                  <a:buAutoNum type="arabicPeriod" startAt="2"/>
                </a:pPr>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将当前节点所有直接后继节点放入目录表中，并对这些节点计算</a:t>
                </a:r>
                <a14:m>
                  <m:oMath xmlns:m="http://schemas.openxmlformats.org/officeDocument/2006/math">
                    <m:r>
                      <a:rPr lang="en-US" altLang="zh-CN" sz="240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𝐷</m:t>
                    </m:r>
                    <m:r>
                      <a:rPr lang="en-US" altLang="zh-CN" sz="240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400"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𝑥</m:t>
                    </m:r>
                    <m:r>
                      <a:rPr lang="en-US" altLang="zh-CN" sz="2400"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𝑀</m:t>
                        </m:r>
                      </m:e>
                      <m:sub>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𝑝</m:t>
                        </m:r>
                      </m:sub>
                    </m:sSub>
                    <m:r>
                      <a:rPr lang="en-US" altLang="zh-CN"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t>)</m:t>
                    </m:r>
                  </m:oMath>
                </a14:m>
                <a:endParaRPr lang="en-US" altLang="zh-CN" sz="240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811213" lvl="1" indent="-354013">
                  <a:spcBef>
                    <a:spcPts val="1200"/>
                  </a:spcBef>
                  <a:buFont typeface="+mj-lt"/>
                  <a:buAutoNum type="arabicPeriod" startAt="2"/>
                </a:pPr>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对步骤</a:t>
                </a:r>
                <a:r>
                  <a:rPr lang="en-US" altLang="zh-CN" sz="2400" dirty="0">
                    <a:solidFill>
                      <a:schemeClr val="bg2"/>
                    </a:solidFill>
                    <a:latin typeface="黑体" panose="02010609060101010101" pitchFamily="49" charset="-122"/>
                    <a:ea typeface="黑体" panose="02010609060101010101" pitchFamily="49" charset="-122"/>
                    <a:cs typeface="Arial" panose="020B0604020202020204" pitchFamily="34" charset="0"/>
                  </a:rPr>
                  <a:t>2</a:t>
                </a:r>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中每个节点</a:t>
                </a:r>
                <a14:m>
                  <m:oMath xmlns:m="http://schemas.openxmlformats.org/officeDocument/2006/math">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𝑝</m:t>
                    </m:r>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 </m:t>
                    </m:r>
                  </m:oMath>
                </a14:m>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，根据规则</a:t>
                </a:r>
                <a:r>
                  <a:rPr lang="en-US" altLang="zh-CN" sz="2400" dirty="0">
                    <a:solidFill>
                      <a:schemeClr val="bg2"/>
                    </a:solidFill>
                    <a:latin typeface="黑体" panose="02010609060101010101" pitchFamily="49" charset="-122"/>
                    <a:ea typeface="黑体" panose="02010609060101010101" pitchFamily="49" charset="-122"/>
                    <a:cs typeface="Arial" panose="020B0604020202020204" pitchFamily="34" charset="0"/>
                  </a:rPr>
                  <a:t>1</a:t>
                </a:r>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，如果有</a:t>
                </a:r>
                <a14:m>
                  <m:oMath xmlns:m="http://schemas.openxmlformats.org/officeDocument/2006/math">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𝐷</m:t>
                    </m:r>
                    <m:d>
                      <m:d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𝑥</m:t>
                        </m:r>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𝑀</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𝑝</m:t>
                            </m:r>
                          </m:sub>
                        </m:sSub>
                      </m:e>
                    </m:d>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&gt;</m:t>
                    </m:r>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𝐵</m:t>
                    </m:r>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𝑟</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𝑝</m:t>
                        </m:r>
                      </m:sub>
                    </m:sSub>
                  </m:oMath>
                </a14:m>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，则从目录表中去掉</a:t>
                </a:r>
                <a:endParaRPr lang="en-US" altLang="zh-CN" sz="2400" dirty="0">
                  <a:solidFill>
                    <a:schemeClr val="bg2"/>
                  </a:solidFill>
                  <a:latin typeface="黑体" panose="02010609060101010101" pitchFamily="49" charset="-122"/>
                  <a:ea typeface="Cambria Math" panose="02040503050406030204" pitchFamily="18" charset="0"/>
                  <a:cs typeface="Arial" panose="020B0604020202020204" pitchFamily="34" charset="0"/>
                </a:endParaRPr>
              </a:p>
              <a:p>
                <a:pPr marL="811213" marR="0" lvl="1" indent="-354013" algn="l" defTabSz="914400" rtl="0" eaLnBrk="0" fontAlgn="base" latinLnBrk="0" hangingPunct="0">
                  <a:lnSpc>
                    <a:spcPct val="100000"/>
                  </a:lnSpc>
                  <a:spcBef>
                    <a:spcPts val="1200"/>
                  </a:spcBef>
                  <a:spcAft>
                    <a:spcPct val="0"/>
                  </a:spcAft>
                  <a:buClrTx/>
                  <a:buSzTx/>
                  <a:buFont typeface="+mj-lt"/>
                  <a:buAutoNum type="arabicPeriod" startAt="4"/>
                  <a:tabLst/>
                  <a:defRPr/>
                </a:pPr>
                <a:r>
                  <a:rPr kumimoji="1" lang="zh-CN" altLang="en-US" sz="24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Arial" panose="020B0604020202020204" pitchFamily="34" charset="0"/>
                  </a:rPr>
                  <a:t>如果步骤</a:t>
                </a:r>
                <a:r>
                  <a:rPr kumimoji="1" lang="en-US" altLang="zh-CN" sz="24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Arial" panose="020B0604020202020204" pitchFamily="34" charset="0"/>
                  </a:rPr>
                  <a:t>3</a:t>
                </a:r>
                <a:r>
                  <a:rPr kumimoji="1" lang="zh-CN" altLang="en-US" sz="24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Arial" panose="020B0604020202020204" pitchFamily="34" charset="0"/>
                  </a:rPr>
                  <a:t>目录表中已没有节点，则后退到前一水平，即置</a:t>
                </a:r>
                <a14:m>
                  <m:oMath xmlns:m="http://schemas.openxmlformats.org/officeDocument/2006/math">
                    <m:r>
                      <a:rPr kumimoji="1"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cs typeface="Arial" panose="020B0604020202020204" pitchFamily="34" charset="0"/>
                      </a:rPr>
                      <m:t>𝐿</m:t>
                    </m:r>
                    <m:r>
                      <a:rPr kumimoji="1"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cs typeface="Arial" panose="020B0604020202020204" pitchFamily="34" charset="0"/>
                      </a:rPr>
                      <m:t>=</m:t>
                    </m:r>
                    <m:r>
                      <a:rPr kumimoji="1"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cs typeface="Arial" panose="020B0604020202020204" pitchFamily="34" charset="0"/>
                      </a:rPr>
                      <m:t>𝐿</m:t>
                    </m:r>
                    <m:r>
                      <a:rPr kumimoji="1"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cs typeface="Arial" panose="020B0604020202020204" pitchFamily="34" charset="0"/>
                      </a:rPr>
                      <m:t>−1</m:t>
                    </m:r>
                  </m:oMath>
                </a14:m>
                <a:r>
                  <a:rPr kumimoji="1" lang="zh-CN" altLang="en-US" sz="24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Arial" panose="020B0604020202020204" pitchFamily="34" charset="0"/>
                  </a:rPr>
                  <a:t>。如果</a:t>
                </a:r>
                <a14:m>
                  <m:oMath xmlns:m="http://schemas.openxmlformats.org/officeDocument/2006/math">
                    <m:r>
                      <a:rPr kumimoji="1"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cs typeface="Arial" panose="020B0604020202020204" pitchFamily="34" charset="0"/>
                      </a:rPr>
                      <m:t>𝐿</m:t>
                    </m:r>
                    <m:r>
                      <a:rPr kumimoji="1"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cs typeface="Arial" panose="020B0604020202020204" pitchFamily="34" charset="0"/>
                      </a:rPr>
                      <m:t>=0</m:t>
                    </m:r>
                  </m:oMath>
                </a14:m>
                <a:r>
                  <a:rPr kumimoji="1" lang="zh-CN" altLang="en-US" sz="24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Arial" panose="020B0604020202020204" pitchFamily="34" charset="0"/>
                  </a:rPr>
                  <a:t>则停止，否则转步骤</a:t>
                </a:r>
                <a:r>
                  <a:rPr kumimoji="1" lang="en-US" altLang="zh-CN" sz="24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Arial" panose="020B0604020202020204" pitchFamily="34" charset="0"/>
                  </a:rPr>
                  <a:t>3</a:t>
                </a:r>
                <a:r>
                  <a:rPr kumimoji="1" lang="zh-CN" altLang="en-US" sz="24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Arial" panose="020B0604020202020204" pitchFamily="34" charset="0"/>
                  </a:rPr>
                  <a:t>。如目录表中有节点存在，则转步骤</a:t>
                </a:r>
                <a:r>
                  <a:rPr kumimoji="1" lang="en-US" altLang="zh-CN" sz="24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Arial" panose="020B0604020202020204" pitchFamily="34" charset="0"/>
                  </a:rPr>
                  <a:t>5</a:t>
                </a:r>
              </a:p>
              <a:p>
                <a:pPr marL="811213" marR="0" lvl="1" indent="-354013" algn="l" defTabSz="914400" rtl="0" eaLnBrk="0" fontAlgn="base" latinLnBrk="0" hangingPunct="0">
                  <a:lnSpc>
                    <a:spcPct val="100000"/>
                  </a:lnSpc>
                  <a:spcBef>
                    <a:spcPts val="1200"/>
                  </a:spcBef>
                  <a:spcAft>
                    <a:spcPct val="0"/>
                  </a:spcAft>
                  <a:buClrTx/>
                  <a:buSzTx/>
                  <a:buFont typeface="+mj-lt"/>
                  <a:buAutoNum type="arabicPeriod" startAt="4"/>
                  <a:tabLst/>
                  <a:defRPr/>
                </a:pPr>
                <a:r>
                  <a:rPr kumimoji="1" lang="zh-CN" altLang="en-US" sz="24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Arial" panose="020B0604020202020204" pitchFamily="34" charset="0"/>
                  </a:rPr>
                  <a:t>在目录表中选择最近节点</a:t>
                </a:r>
                <a14:m>
                  <m:oMath xmlns:m="http://schemas.openxmlformats.org/officeDocument/2006/math">
                    <m:r>
                      <a:rPr kumimoji="1"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cs typeface="Arial" panose="020B0604020202020204" pitchFamily="34" charset="0"/>
                      </a:rPr>
                      <m:t>𝑝</m:t>
                    </m:r>
                    <m:r>
                      <a:rPr kumimoji="1"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cs typeface="Arial" panose="020B0604020202020204" pitchFamily="34" charset="0"/>
                      </a:rPr>
                      <m:t>′</m:t>
                    </m:r>
                  </m:oMath>
                </a14:m>
                <a:r>
                  <a:rPr kumimoji="1" lang="zh-CN" altLang="en-US" sz="24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Arial" panose="020B0604020202020204" pitchFamily="34" charset="0"/>
                  </a:rPr>
                  <a:t>，它使</a:t>
                </a:r>
                <a14:m>
                  <m:oMath xmlns:m="http://schemas.openxmlformats.org/officeDocument/2006/math">
                    <m:r>
                      <a:rPr kumimoji="1"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cs typeface="Arial" panose="020B0604020202020204" pitchFamily="34" charset="0"/>
                      </a:rPr>
                      <m:t>𝐷</m:t>
                    </m:r>
                    <m:r>
                      <a:rPr kumimoji="1"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cs typeface="Arial" panose="020B0604020202020204" pitchFamily="34" charset="0"/>
                      </a:rPr>
                      <m:t>(</m:t>
                    </m:r>
                    <m:r>
                      <a:rPr kumimoji="1" lang="en-US" altLang="zh-CN" sz="2400" b="0" i="1" u="none" strike="noStrike" kern="0" cap="none" spc="0" normalizeH="0" baseline="0" noProof="0" dirty="0" err="1">
                        <a:ln>
                          <a:noFill/>
                        </a:ln>
                        <a:solidFill>
                          <a:srgbClr val="000000"/>
                        </a:solidFill>
                        <a:effectLst/>
                        <a:uLnTx/>
                        <a:uFillTx/>
                        <a:latin typeface="Cambria Math" panose="02040503050406030204" pitchFamily="18" charset="0"/>
                        <a:ea typeface="黑体" panose="02010609060101010101" pitchFamily="49" charset="-122"/>
                        <a:cs typeface="Arial" panose="020B0604020202020204" pitchFamily="34" charset="0"/>
                      </a:rPr>
                      <m:t>𝑥</m:t>
                    </m:r>
                    <m:r>
                      <a:rPr kumimoji="1" lang="en-US" altLang="zh-CN" sz="2400" b="0" i="1" u="none" strike="noStrike" kern="0" cap="none" spc="0" normalizeH="0" baseline="0" noProof="0" dirty="0" err="1">
                        <a:ln>
                          <a:noFill/>
                        </a:ln>
                        <a:solidFill>
                          <a:srgbClr val="000000"/>
                        </a:solidFill>
                        <a:effectLst/>
                        <a:uLnTx/>
                        <a:uFillTx/>
                        <a:latin typeface="Cambria Math" panose="02040503050406030204" pitchFamily="18" charset="0"/>
                        <a:ea typeface="黑体" panose="02010609060101010101" pitchFamily="49" charset="-122"/>
                        <a:cs typeface="Arial" panose="020B0604020202020204" pitchFamily="34" charset="0"/>
                      </a:rPr>
                      <m:t>,</m:t>
                    </m:r>
                    <m:sSub>
                      <m:sSubPr>
                        <m:ctrlPr>
                          <a:rPr kumimoji="1"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cs typeface="Arial" panose="020B0604020202020204" pitchFamily="34" charset="0"/>
                          </a:rPr>
                        </m:ctrlPr>
                      </m:sSubPr>
                      <m:e>
                        <m:r>
                          <a:rPr kumimoji="1" lang="en-US" altLang="zh-CN" sz="2400" b="0" i="1" u="none" strike="noStrike" kern="0" cap="none" spc="0" normalizeH="0" baseline="0" noProof="0" dirty="0" err="1">
                            <a:ln>
                              <a:noFill/>
                            </a:ln>
                            <a:solidFill>
                              <a:srgbClr val="000000"/>
                            </a:solidFill>
                            <a:effectLst/>
                            <a:uLnTx/>
                            <a:uFillTx/>
                            <a:latin typeface="Cambria Math" panose="02040503050406030204" pitchFamily="18" charset="0"/>
                            <a:ea typeface="黑体" panose="02010609060101010101" pitchFamily="49" charset="-122"/>
                            <a:cs typeface="Arial" panose="020B0604020202020204" pitchFamily="34" charset="0"/>
                          </a:rPr>
                          <m:t>𝑀</m:t>
                        </m:r>
                      </m:e>
                      <m:sub>
                        <m:r>
                          <a:rPr kumimoji="1"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cs typeface="Arial" panose="020B0604020202020204" pitchFamily="34" charset="0"/>
                          </a:rPr>
                          <m:t>𝑝</m:t>
                        </m:r>
                      </m:sub>
                    </m:sSub>
                    <m:r>
                      <a:rPr kumimoji="1"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黑体" panose="02010609060101010101" pitchFamily="49" charset="-122"/>
                        <a:cs typeface="Arial" panose="020B0604020202020204" pitchFamily="34" charset="0"/>
                      </a:rPr>
                      <m:t>)</m:t>
                    </m:r>
                  </m:oMath>
                </a14:m>
                <a:r>
                  <a:rPr kumimoji="1" lang="zh-CN" altLang="en-US" sz="24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Arial" panose="020B0604020202020204" pitchFamily="34" charset="0"/>
                  </a:rPr>
                  <a:t>最小化，并称该</a:t>
                </a:r>
                <a14:m>
                  <m:oMath xmlns:m="http://schemas.openxmlformats.org/officeDocument/2006/math">
                    <m:r>
                      <a:rPr kumimoji="1"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cs typeface="Arial" panose="020B0604020202020204" pitchFamily="34" charset="0"/>
                      </a:rPr>
                      <m:t>𝑝</m:t>
                    </m:r>
                    <m:r>
                      <a:rPr kumimoji="1"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cs typeface="Arial" panose="020B0604020202020204" pitchFamily="34" charset="0"/>
                      </a:rPr>
                      <m:t>′</m:t>
                    </m:r>
                  </m:oMath>
                </a14:m>
                <a:r>
                  <a:rPr kumimoji="1" lang="zh-CN" altLang="en-US" sz="24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Arial" panose="020B0604020202020204" pitchFamily="34" charset="0"/>
                  </a:rPr>
                  <a:t>为当前执行节点，从目录表中去掉</a:t>
                </a:r>
                <a14:m>
                  <m:oMath xmlns:m="http://schemas.openxmlformats.org/officeDocument/2006/math">
                    <m:r>
                      <a:rPr kumimoji="1"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cs typeface="Arial" panose="020B0604020202020204" pitchFamily="34" charset="0"/>
                      </a:rPr>
                      <m:t>𝑝</m:t>
                    </m:r>
                    <m:r>
                      <a:rPr kumimoji="1"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cs typeface="Arial" panose="020B0604020202020204" pitchFamily="34" charset="0"/>
                      </a:rPr>
                      <m:t>′</m:t>
                    </m:r>
                  </m:oMath>
                </a14:m>
                <a:r>
                  <a:rPr kumimoji="1" lang="zh-CN" altLang="en-US" sz="24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Arial" panose="020B0604020202020204" pitchFamily="34" charset="0"/>
                  </a:rPr>
                  <a:t>。如果当前水平</a:t>
                </a:r>
                <a14:m>
                  <m:oMath xmlns:m="http://schemas.openxmlformats.org/officeDocument/2006/math">
                    <m:r>
                      <a:rPr kumimoji="1"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cs typeface="Arial" panose="020B0604020202020204" pitchFamily="34" charset="0"/>
                      </a:rPr>
                      <m:t>𝐿</m:t>
                    </m:r>
                  </m:oMath>
                </a14:m>
                <a:r>
                  <a:rPr kumimoji="1" lang="zh-CN" altLang="en-US" sz="24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Arial" panose="020B0604020202020204" pitchFamily="34" charset="0"/>
                  </a:rPr>
                  <a:t>是最终水平，则转步骤</a:t>
                </a:r>
                <a:r>
                  <a:rPr kumimoji="1" lang="en-US" altLang="zh-CN" sz="24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Arial" panose="020B0604020202020204" pitchFamily="34" charset="0"/>
                  </a:rPr>
                  <a:t>6</a:t>
                </a:r>
                <a:r>
                  <a:rPr kumimoji="1" lang="zh-CN" altLang="en-US" sz="24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Arial" panose="020B0604020202020204" pitchFamily="34" charset="0"/>
                  </a:rPr>
                  <a:t>。否则置</a:t>
                </a:r>
                <a14:m>
                  <m:oMath xmlns:m="http://schemas.openxmlformats.org/officeDocument/2006/math">
                    <m:r>
                      <a:rPr kumimoji="1"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cs typeface="Arial" panose="020B0604020202020204" pitchFamily="34" charset="0"/>
                      </a:rPr>
                      <m:t>𝐿</m:t>
                    </m:r>
                    <m:r>
                      <a:rPr kumimoji="1"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cs typeface="Arial" panose="020B0604020202020204" pitchFamily="34" charset="0"/>
                      </a:rPr>
                      <m:t>=</m:t>
                    </m:r>
                    <m:r>
                      <a:rPr kumimoji="1"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cs typeface="Arial" panose="020B0604020202020204" pitchFamily="34" charset="0"/>
                      </a:rPr>
                      <m:t>𝐿</m:t>
                    </m:r>
                    <m:r>
                      <a:rPr kumimoji="1"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cs typeface="Arial" panose="020B0604020202020204" pitchFamily="34" charset="0"/>
                      </a:rPr>
                      <m:t>+1</m:t>
                    </m:r>
                  </m:oMath>
                </a14:m>
                <a:r>
                  <a:rPr kumimoji="1" lang="zh-CN" altLang="en-US" sz="24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Arial" panose="020B0604020202020204" pitchFamily="34" charset="0"/>
                  </a:rPr>
                  <a:t>，转步骤</a:t>
                </a:r>
                <a:r>
                  <a:rPr kumimoji="1" lang="en-US" altLang="zh-CN" sz="24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Arial" panose="020B0604020202020204" pitchFamily="34" charset="0"/>
                  </a:rPr>
                  <a:t>2</a:t>
                </a:r>
                <a:endParaRPr kumimoji="1" lang="zh-CN" altLang="en-US" sz="24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Arial" panose="020B0604020202020204" pitchFamily="34" charset="0"/>
                </a:endParaRPr>
              </a:p>
              <a:p>
                <a:pPr marL="457200" lvl="1" indent="0">
                  <a:buNone/>
                </a:pPr>
                <a:endParaRPr lang="en-US" altLang="zh-CN" sz="2400" dirty="0">
                  <a:solidFill>
                    <a:schemeClr val="bg2"/>
                  </a:solidFill>
                  <a:latin typeface="黑体" panose="02010609060101010101" pitchFamily="49" charset="-122"/>
                  <a:ea typeface="黑体" panose="02010609060101010101" pitchFamily="49"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551384" y="691426"/>
                <a:ext cx="11089232" cy="5544616"/>
              </a:xfrm>
              <a:blipFill>
                <a:blip r:embed="rId3"/>
                <a:stretch>
                  <a:fillRect l="-989" t="-1099"/>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8516F04A-A457-429D-87DA-383A2C9888C5}"/>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60907420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17</a:t>
            </a:fld>
            <a:endParaRPr lang="en-US" altLang="zh-CN" dirty="0">
              <a:solidFill>
                <a:srgbClr val="000000"/>
              </a:solidFill>
            </a:endParaRPr>
          </a:p>
        </p:txBody>
      </p:sp>
      <mc:AlternateContent xmlns:mc="http://schemas.openxmlformats.org/markup-compatibility/2006" xmlns:a14="http://schemas.microsoft.com/office/drawing/2010/main">
        <mc:Choice Requires="a14">
          <p:sp>
            <p:nvSpPr>
              <p:cNvPr id="6149" name="Rectangle 3"/>
              <p:cNvSpPr>
                <a:spLocks noGrp="1" noChangeArrowheads="1"/>
              </p:cNvSpPr>
              <p:nvPr>
                <p:ph type="body" idx="1"/>
              </p:nvPr>
            </p:nvSpPr>
            <p:spPr>
              <a:xfrm>
                <a:off x="551384" y="862612"/>
                <a:ext cx="10726216" cy="5175716"/>
              </a:xfrm>
            </p:spPr>
            <p:txBody>
              <a:bodyPr/>
              <a:lstStyle/>
              <a:p>
                <a:pPr marL="971550" lvl="1" indent="-514350">
                  <a:buFont typeface="+mj-lt"/>
                  <a:buAutoNum type="arabicPeriod" startAt="6"/>
                </a:pPr>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对现在执行节点</a:t>
                </a:r>
                <a14:m>
                  <m:oMath xmlns:m="http://schemas.openxmlformats.org/officeDocument/2006/math">
                    <m:r>
                      <a:rPr lang="en-US" altLang="zh-CN" sz="240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𝑝</m:t>
                    </m:r>
                    <m:r>
                      <a:rPr lang="en-US" altLang="zh-CN" sz="240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oMath>
                </a14:m>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中的每个</a:t>
                </a:r>
                <a14:m>
                  <m:oMath xmlns:m="http://schemas.openxmlformats.org/officeDocument/2006/math">
                    <m:sSub>
                      <m:sSubPr>
                        <m:ctrlP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𝑥</m:t>
                        </m:r>
                      </m:e>
                      <m:sub>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oMath>
                </a14:m>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，利用规则</a:t>
                </a:r>
                <a:r>
                  <a:rPr lang="en-US" altLang="zh-CN" sz="2400" dirty="0">
                    <a:solidFill>
                      <a:schemeClr val="bg2"/>
                    </a:solidFill>
                    <a:latin typeface="黑体" panose="02010609060101010101" pitchFamily="49" charset="-122"/>
                    <a:ea typeface="黑体" panose="02010609060101010101" pitchFamily="49" charset="-122"/>
                    <a:cs typeface="Arial" panose="020B0604020202020204" pitchFamily="34" charset="0"/>
                  </a:rPr>
                  <a:t>2</a:t>
                </a:r>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作如下检验。如果</a:t>
                </a:r>
              </a:p>
              <a:p>
                <a:pPr marL="457200" lvl="1" indent="0">
                  <a:buNone/>
                </a:pPr>
                <a14:m>
                  <m:oMathPara xmlns:m="http://schemas.openxmlformats.org/officeDocument/2006/math">
                    <m:oMathParaPr>
                      <m:jc m:val="centerGroup"/>
                    </m:oMathParaPr>
                    <m:oMath xmlns:m="http://schemas.openxmlformats.org/officeDocument/2006/math">
                      <m:r>
                        <a:rPr lang="en-US" altLang="zh-CN" sz="240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𝐷</m:t>
                      </m:r>
                      <m:r>
                        <a:rPr lang="en-US" altLang="zh-CN" sz="240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400"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𝑥</m:t>
                      </m:r>
                      <m:r>
                        <a:rPr lang="en-US" altLang="zh-CN" sz="2400"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𝑀</m:t>
                          </m:r>
                        </m:e>
                        <m:sub>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𝑝</m:t>
                          </m:r>
                        </m:sub>
                      </m:sSub>
                      <m:r>
                        <a:rPr lang="en-US" altLang="zh-CN"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t>)&gt;</m:t>
                      </m:r>
                      <m:r>
                        <a:rPr lang="en-US" altLang="zh-CN"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t>𝐷</m:t>
                      </m:r>
                      <m:r>
                        <a:rPr lang="en-US" altLang="zh-CN"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𝑥</m:t>
                          </m:r>
                        </m:e>
                        <m:sub>
                          <m:r>
                            <a:rPr lang="en-US" altLang="zh-CN" sz="2400"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r>
                        <a:rPr lang="en-US" altLang="zh-CN" sz="2400"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𝑀</m:t>
                          </m:r>
                        </m:e>
                        <m:sub>
                          <m:r>
                            <a:rPr lang="en-US" altLang="zh-CN" sz="2400"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𝑝</m:t>
                          </m:r>
                        </m:sub>
                      </m:sSub>
                      <m:r>
                        <a:rPr lang="en-US" altLang="zh-CN"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t>𝐵</m:t>
                      </m:r>
                    </m:oMath>
                  </m:oMathPara>
                </a14:m>
                <a:endParaRPr lang="en-US" altLang="zh-CN" sz="240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457200" lvl="1" indent="0">
                  <a:buNone/>
                </a:pPr>
                <a:r>
                  <a:rPr lang="en-US" altLang="zh-CN" sz="2400" dirty="0">
                    <a:solidFill>
                      <a:schemeClr val="bg2"/>
                    </a:solidFill>
                    <a:latin typeface="黑体" panose="02010609060101010101" pitchFamily="49" charset="-122"/>
                    <a:ea typeface="黑体" panose="02010609060101010101" pitchFamily="49" charset="-122"/>
                    <a:cs typeface="Arial" panose="020B0604020202020204" pitchFamily="34" charset="0"/>
                  </a:rPr>
                  <a:t>	</a:t>
                </a:r>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则</a:t>
                </a:r>
                <a14:m>
                  <m:oMath xmlns:m="http://schemas.openxmlformats.org/officeDocument/2006/math">
                    <m:sSub>
                      <m:sSubPr>
                        <m:ctrlPr>
                          <a:rPr lang="en-US" altLang="zh-CN"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𝑥</m:t>
                        </m:r>
                      </m:e>
                      <m:sub>
                        <m:r>
                          <a:rPr lang="en-US" altLang="zh-CN" sz="2400"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oMath>
                </a14:m>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不是</a:t>
                </a:r>
                <a14:m>
                  <m:oMath xmlns:m="http://schemas.openxmlformats.org/officeDocument/2006/math">
                    <m:r>
                      <a:rPr lang="en-US" altLang="zh-CN" sz="240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𝑥</m:t>
                    </m:r>
                  </m:oMath>
                </a14:m>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的最近邻。否则计算</a:t>
                </a:r>
                <a14:m>
                  <m:oMath xmlns:m="http://schemas.openxmlformats.org/officeDocument/2006/math">
                    <m:r>
                      <a:rPr lang="en-US" altLang="zh-CN" sz="240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𝐷</m:t>
                    </m:r>
                    <m:r>
                      <a:rPr lang="en-US" altLang="zh-CN" sz="240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400"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𝑥</m:t>
                    </m:r>
                    <m:r>
                      <a:rPr lang="en-US" altLang="zh-CN" sz="2400"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𝑥</m:t>
                        </m:r>
                      </m:e>
                      <m:sub>
                        <m:r>
                          <a:rPr lang="en-US" altLang="zh-CN" sz="2400"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r>
                      <a:rPr lang="en-US" altLang="zh-CN"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t>)</m:t>
                    </m:r>
                  </m:oMath>
                </a14:m>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。若</a:t>
                </a:r>
              </a:p>
              <a:p>
                <a:pPr marL="457200" lvl="1" indent="0">
                  <a:buNone/>
                </a:pPr>
                <a14:m>
                  <m:oMathPara xmlns:m="http://schemas.openxmlformats.org/officeDocument/2006/math">
                    <m:oMathParaPr>
                      <m:jc m:val="centerGroup"/>
                    </m:oMathParaPr>
                    <m:oMath xmlns:m="http://schemas.openxmlformats.org/officeDocument/2006/math">
                      <m:r>
                        <a:rPr lang="en-US" altLang="zh-CN" sz="240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𝐷</m:t>
                      </m:r>
                      <m:r>
                        <a:rPr lang="en-US" altLang="zh-CN" sz="240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400"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𝑥</m:t>
                      </m:r>
                      <m:r>
                        <a:rPr lang="en-US" altLang="zh-CN" sz="2400"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𝑥</m:t>
                          </m:r>
                        </m:e>
                        <m:sub>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r>
                        <a:rPr lang="en-US" altLang="zh-CN"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t>)&lt;</m:t>
                      </m:r>
                      <m:r>
                        <a:rPr lang="en-US" altLang="zh-CN"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t>𝐵</m:t>
                      </m:r>
                    </m:oMath>
                  </m:oMathPara>
                </a14:m>
                <a:endParaRPr lang="en-US" altLang="zh-CN" sz="240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457200" lvl="1" indent="0">
                  <a:buNone/>
                </a:pPr>
                <a:r>
                  <a:rPr lang="en-US" altLang="zh-CN" sz="2400" dirty="0">
                    <a:solidFill>
                      <a:schemeClr val="bg2"/>
                    </a:solidFill>
                    <a:latin typeface="黑体" panose="02010609060101010101" pitchFamily="49" charset="-122"/>
                    <a:ea typeface="黑体" panose="02010609060101010101" pitchFamily="49" charset="-122"/>
                    <a:cs typeface="Arial" panose="020B0604020202020204" pitchFamily="34" charset="0"/>
                  </a:rPr>
                  <a:t>	</a:t>
                </a:r>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置</a:t>
                </a:r>
                <a14:m>
                  <m:oMath xmlns:m="http://schemas.openxmlformats.org/officeDocument/2006/math">
                    <m:r>
                      <a:rPr lang="en-US" altLang="zh-CN" sz="240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𝑁𝑁</m:t>
                    </m:r>
                    <m:r>
                      <a:rPr lang="en-US" altLang="zh-CN" sz="240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400"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𝑖</m:t>
                    </m:r>
                  </m:oMath>
                </a14:m>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和</a:t>
                </a:r>
                <a14:m>
                  <m:oMath xmlns:m="http://schemas.openxmlformats.org/officeDocument/2006/math">
                    <m:r>
                      <a:rPr lang="en-US" altLang="zh-CN" sz="240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𝐵</m:t>
                    </m:r>
                    <m:r>
                      <a:rPr lang="en-US" altLang="zh-CN" sz="240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40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𝐷</m:t>
                    </m:r>
                    <m:r>
                      <a:rPr lang="en-US" altLang="zh-CN" sz="240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400"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𝑥</m:t>
                    </m:r>
                    <m:r>
                      <a:rPr lang="en-US" altLang="zh-CN" sz="2400"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𝑥</m:t>
                        </m:r>
                      </m:e>
                      <m:sub>
                        <m:r>
                          <a:rPr lang="en-US" altLang="zh-CN" sz="2400"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r>
                      <a:rPr lang="en-US" altLang="zh-CN"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t>)</m:t>
                    </m:r>
                  </m:oMath>
                </a14:m>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a:t>
                </a:r>
                <a:endParaRPr lang="en-US" altLang="zh-CN" sz="240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457200" lvl="1" indent="0">
                  <a:buNone/>
                </a:pPr>
                <a:r>
                  <a:rPr lang="en-US" altLang="zh-CN" sz="2400" dirty="0">
                    <a:solidFill>
                      <a:schemeClr val="bg2"/>
                    </a:solidFill>
                    <a:latin typeface="黑体" panose="02010609060101010101" pitchFamily="49" charset="-122"/>
                    <a:ea typeface="黑体" panose="02010609060101010101" pitchFamily="49" charset="-122"/>
                    <a:cs typeface="Arial" panose="020B0604020202020204" pitchFamily="34" charset="0"/>
                  </a:rPr>
                  <a:t>   </a:t>
                </a:r>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在当前执行节点中所有</a:t>
                </a:r>
                <a14:m>
                  <m:oMath xmlns:m="http://schemas.openxmlformats.org/officeDocument/2006/math">
                    <m:sSub>
                      <m:sSubPr>
                        <m:ctrlPr>
                          <a:rPr lang="en-US" altLang="zh-CN" sz="240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𝑥</m:t>
                        </m:r>
                      </m:e>
                      <m:sub>
                        <m:r>
                          <a:rPr lang="en-US" altLang="zh-CN" sz="240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oMath>
                </a14:m>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被检验之后，转步骤</a:t>
                </a:r>
                <a:r>
                  <a:rPr lang="en-US" altLang="zh-CN" sz="2400" dirty="0">
                    <a:solidFill>
                      <a:schemeClr val="bg2"/>
                    </a:solidFill>
                    <a:latin typeface="黑体" panose="02010609060101010101" pitchFamily="49" charset="-122"/>
                    <a:ea typeface="黑体" panose="02010609060101010101" pitchFamily="49" charset="-122"/>
                    <a:cs typeface="Arial" panose="020B0604020202020204" pitchFamily="34" charset="0"/>
                  </a:rPr>
                  <a:t>3</a:t>
                </a:r>
              </a:p>
              <a:p>
                <a:pPr marL="457200" lvl="1" indent="0">
                  <a:buNone/>
                </a:pPr>
                <a:endParaRPr lang="en-US" altLang="zh-CN" sz="240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r>
                  <a:rPr lang="zh-CN" altLang="en-US" sz="2800" dirty="0">
                    <a:solidFill>
                      <a:schemeClr val="bg2"/>
                    </a:solidFill>
                    <a:latin typeface="黑体" panose="02010609060101010101" pitchFamily="49" charset="-122"/>
                    <a:ea typeface="黑体" panose="02010609060101010101" pitchFamily="49" charset="-122"/>
                    <a:cs typeface="Arial" panose="020B0604020202020204" pitchFamily="34" charset="0"/>
                  </a:rPr>
                  <a:t>当算法结束时，输出</a:t>
                </a:r>
                <a14:m>
                  <m:oMath xmlns:m="http://schemas.openxmlformats.org/officeDocument/2006/math">
                    <m:r>
                      <a:rPr lang="en-US" altLang="zh-CN" sz="2800" i="1" dirty="0">
                        <a:solidFill>
                          <a:schemeClr val="bg2"/>
                        </a:solidFill>
                        <a:latin typeface="Cambria Math" panose="02040503050406030204" pitchFamily="18" charset="0"/>
                        <a:ea typeface="黑体" panose="02010609060101010101" pitchFamily="49" charset="-122"/>
                        <a:cs typeface="Arial" panose="020B0604020202020204" pitchFamily="34" charset="0"/>
                      </a:rPr>
                      <m:t>𝑥</m:t>
                    </m:r>
                  </m:oMath>
                </a14:m>
                <a:r>
                  <a:rPr lang="zh-CN" altLang="en-US" sz="2800" dirty="0">
                    <a:solidFill>
                      <a:schemeClr val="bg2"/>
                    </a:solidFill>
                    <a:latin typeface="黑体" panose="02010609060101010101" pitchFamily="49" charset="-122"/>
                    <a:ea typeface="黑体" panose="02010609060101010101" pitchFamily="49" charset="-122"/>
                    <a:cs typeface="Arial" panose="020B0604020202020204" pitchFamily="34" charset="0"/>
                  </a:rPr>
                  <a:t>的最近邻</a:t>
                </a:r>
                <a14:m>
                  <m:oMath xmlns:m="http://schemas.openxmlformats.org/officeDocument/2006/math">
                    <m:sSub>
                      <m:sSubPr>
                        <m:ctrlPr>
                          <a:rPr lang="en-US" altLang="zh-CN" sz="2800" i="1" dirty="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800" i="1" dirty="0">
                            <a:solidFill>
                              <a:schemeClr val="bg2"/>
                            </a:solidFill>
                            <a:latin typeface="Cambria Math" panose="02040503050406030204" pitchFamily="18" charset="0"/>
                            <a:ea typeface="黑体" panose="02010609060101010101" pitchFamily="49" charset="-122"/>
                            <a:cs typeface="Arial" panose="020B0604020202020204" pitchFamily="34" charset="0"/>
                          </a:rPr>
                          <m:t>𝑥</m:t>
                        </m:r>
                      </m:e>
                      <m:sub>
                        <m:r>
                          <a:rPr lang="en-US" altLang="zh-CN" sz="2800" i="1" dirty="0">
                            <a:solidFill>
                              <a:schemeClr val="bg2"/>
                            </a:solidFill>
                            <a:latin typeface="Cambria Math" panose="02040503050406030204" pitchFamily="18" charset="0"/>
                            <a:ea typeface="黑体" panose="02010609060101010101" pitchFamily="49" charset="-122"/>
                            <a:cs typeface="Arial" panose="020B0604020202020204" pitchFamily="34" charset="0"/>
                          </a:rPr>
                          <m:t>𝑁𝑁</m:t>
                        </m:r>
                      </m:sub>
                    </m:sSub>
                  </m:oMath>
                </a14:m>
                <a:r>
                  <a:rPr lang="zh-CN" altLang="en-US" sz="2800" dirty="0">
                    <a:solidFill>
                      <a:schemeClr val="bg2"/>
                    </a:solidFill>
                    <a:latin typeface="黑体" panose="02010609060101010101" pitchFamily="49" charset="-122"/>
                    <a:ea typeface="黑体" panose="02010609060101010101" pitchFamily="49" charset="-122"/>
                    <a:cs typeface="Arial" panose="020B0604020202020204" pitchFamily="34" charset="0"/>
                  </a:rPr>
                  <a:t>和</a:t>
                </a:r>
                <a14:m>
                  <m:oMath xmlns:m="http://schemas.openxmlformats.org/officeDocument/2006/math">
                    <m:r>
                      <a:rPr lang="en-US" altLang="zh-CN" sz="2800" i="1" dirty="0">
                        <a:solidFill>
                          <a:schemeClr val="bg2"/>
                        </a:solidFill>
                        <a:latin typeface="Cambria Math" panose="02040503050406030204" pitchFamily="18" charset="0"/>
                        <a:ea typeface="黑体" panose="02010609060101010101" pitchFamily="49" charset="-122"/>
                        <a:cs typeface="Arial" panose="020B0604020202020204" pitchFamily="34" charset="0"/>
                      </a:rPr>
                      <m:t>𝑥</m:t>
                    </m:r>
                  </m:oMath>
                </a14:m>
                <a:r>
                  <a:rPr lang="zh-CN" altLang="en-US" sz="2800" dirty="0">
                    <a:solidFill>
                      <a:schemeClr val="bg2"/>
                    </a:solidFill>
                    <a:latin typeface="黑体" panose="02010609060101010101" pitchFamily="49" charset="-122"/>
                    <a:ea typeface="黑体" panose="02010609060101010101" pitchFamily="49" charset="-122"/>
                    <a:cs typeface="Arial" panose="020B0604020202020204" pitchFamily="34" charset="0"/>
                  </a:rPr>
                  <a:t>与</a:t>
                </a:r>
                <a14:m>
                  <m:oMath xmlns:m="http://schemas.openxmlformats.org/officeDocument/2006/math">
                    <m:sSub>
                      <m:sSubPr>
                        <m:ctrlPr>
                          <a:rPr lang="en-US" altLang="zh-CN" sz="2800" i="1" dirty="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800" i="1" dirty="0">
                            <a:solidFill>
                              <a:schemeClr val="bg2"/>
                            </a:solidFill>
                            <a:latin typeface="Cambria Math" panose="02040503050406030204" pitchFamily="18" charset="0"/>
                            <a:ea typeface="黑体" panose="02010609060101010101" pitchFamily="49" charset="-122"/>
                            <a:cs typeface="Arial" panose="020B0604020202020204" pitchFamily="34" charset="0"/>
                          </a:rPr>
                          <m:t>𝑥</m:t>
                        </m:r>
                      </m:e>
                      <m:sub>
                        <m:r>
                          <a:rPr lang="en-US" altLang="zh-CN" sz="2800" i="1" dirty="0">
                            <a:solidFill>
                              <a:schemeClr val="bg2"/>
                            </a:solidFill>
                            <a:latin typeface="Cambria Math" panose="02040503050406030204" pitchFamily="18" charset="0"/>
                            <a:ea typeface="黑体" panose="02010609060101010101" pitchFamily="49" charset="-122"/>
                            <a:cs typeface="Arial" panose="020B0604020202020204" pitchFamily="34" charset="0"/>
                          </a:rPr>
                          <m:t>𝑁𝑁</m:t>
                        </m:r>
                      </m:sub>
                    </m:sSub>
                  </m:oMath>
                </a14:m>
                <a:r>
                  <a:rPr lang="zh-CN" altLang="en-US" sz="2800" dirty="0">
                    <a:solidFill>
                      <a:schemeClr val="bg2"/>
                    </a:solidFill>
                    <a:latin typeface="黑体" panose="02010609060101010101" pitchFamily="49" charset="-122"/>
                    <a:ea typeface="黑体" panose="02010609060101010101" pitchFamily="49" charset="-122"/>
                    <a:cs typeface="Arial" panose="020B0604020202020204" pitchFamily="34" charset="0"/>
                  </a:rPr>
                  <a:t>的距离</a:t>
                </a:r>
                <a14:m>
                  <m:oMath xmlns:m="http://schemas.openxmlformats.org/officeDocument/2006/math">
                    <m:r>
                      <a:rPr lang="en-US" altLang="zh-CN" sz="2800" i="1" dirty="0">
                        <a:solidFill>
                          <a:schemeClr val="bg2"/>
                        </a:solidFill>
                        <a:latin typeface="Cambria Math" panose="02040503050406030204" pitchFamily="18" charset="0"/>
                        <a:ea typeface="黑体" panose="02010609060101010101" pitchFamily="49" charset="-122"/>
                        <a:cs typeface="Arial" panose="020B0604020202020204" pitchFamily="34" charset="0"/>
                      </a:rPr>
                      <m:t>𝐷</m:t>
                    </m:r>
                    <m:r>
                      <a:rPr lang="en-US" altLang="zh-CN" sz="2800" i="1" dirty="0">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800"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𝑥</m:t>
                    </m:r>
                    <m:r>
                      <a:rPr lang="en-US" altLang="zh-CN" sz="2800"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800" i="1" dirty="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800"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𝑥</m:t>
                        </m:r>
                      </m:e>
                      <m:sub>
                        <m:r>
                          <a:rPr lang="en-US" altLang="zh-CN" sz="2800" i="1" dirty="0">
                            <a:solidFill>
                              <a:schemeClr val="bg2"/>
                            </a:solidFill>
                            <a:latin typeface="Cambria Math" panose="02040503050406030204" pitchFamily="18" charset="0"/>
                            <a:ea typeface="黑体" panose="02010609060101010101" pitchFamily="49" charset="-122"/>
                            <a:cs typeface="Arial" panose="020B0604020202020204" pitchFamily="34" charset="0"/>
                          </a:rPr>
                          <m:t>𝑁𝑁</m:t>
                        </m:r>
                      </m:sub>
                    </m:sSub>
                    <m:r>
                      <a:rPr lang="en-US" altLang="zh-CN" sz="2800" i="1" dirty="0">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800" i="1" dirty="0">
                        <a:solidFill>
                          <a:schemeClr val="bg2"/>
                        </a:solidFill>
                        <a:latin typeface="Cambria Math" panose="02040503050406030204" pitchFamily="18" charset="0"/>
                        <a:ea typeface="黑体" panose="02010609060101010101" pitchFamily="49" charset="-122"/>
                        <a:cs typeface="Arial" panose="020B0604020202020204" pitchFamily="34" charset="0"/>
                      </a:rPr>
                      <m:t>𝐵</m:t>
                    </m:r>
                  </m:oMath>
                </a14:m>
                <a:endParaRPr lang="en-US" altLang="zh-CN" sz="280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endParaRPr lang="en-US" altLang="zh-CN" sz="280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0" indent="0" algn="r">
                  <a:buNone/>
                </a:pPr>
                <a:r>
                  <a:rPr lang="zh-CN" altLang="en-US" sz="2800" dirty="0">
                    <a:solidFill>
                      <a:schemeClr val="bg2"/>
                    </a:solidFill>
                    <a:latin typeface="黑体" panose="02010609060101010101" pitchFamily="49" charset="-122"/>
                    <a:ea typeface="黑体" panose="02010609060101010101" pitchFamily="49" charset="-122"/>
                    <a:cs typeface="Arial" panose="020B0604020202020204" pitchFamily="34" charset="0"/>
                  </a:rPr>
                  <a:t>（</a:t>
                </a:r>
                <a:r>
                  <a:rPr lang="en-US" altLang="zh-CN" sz="2800" dirty="0">
                    <a:solidFill>
                      <a:schemeClr val="bg2"/>
                    </a:solidFill>
                    <a:latin typeface="黑体" panose="02010609060101010101" pitchFamily="49" charset="-122"/>
                    <a:ea typeface="黑体" panose="02010609060101010101" pitchFamily="49" charset="-122"/>
                    <a:cs typeface="Arial" panose="020B0604020202020204" pitchFamily="34" charset="0"/>
                  </a:rPr>
                  <a:t>k-</a:t>
                </a:r>
                <a:r>
                  <a:rPr lang="zh-CN" altLang="en-US" sz="2800" dirty="0">
                    <a:solidFill>
                      <a:schemeClr val="bg2"/>
                    </a:solidFill>
                    <a:latin typeface="黑体" panose="02010609060101010101" pitchFamily="49" charset="-122"/>
                    <a:ea typeface="黑体" panose="02010609060101010101" pitchFamily="49" charset="-122"/>
                    <a:cs typeface="Arial" panose="020B0604020202020204" pitchFamily="34" charset="0"/>
                  </a:rPr>
                  <a:t>近邻只需修改步骤</a:t>
                </a:r>
                <a:r>
                  <a:rPr lang="en-US" altLang="zh-CN" sz="2800" dirty="0">
                    <a:solidFill>
                      <a:schemeClr val="bg2"/>
                    </a:solidFill>
                    <a:latin typeface="黑体" panose="02010609060101010101" pitchFamily="49" charset="-122"/>
                    <a:ea typeface="黑体" panose="02010609060101010101" pitchFamily="49" charset="-122"/>
                    <a:cs typeface="Arial" panose="020B0604020202020204" pitchFamily="34" charset="0"/>
                  </a:rPr>
                  <a:t>6)</a:t>
                </a:r>
              </a:p>
              <a:p>
                <a:pPr marL="0" indent="0" algn="r">
                  <a:buNone/>
                </a:pPr>
                <a:endParaRPr lang="en-US" altLang="zh-CN" sz="280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457200" lvl="1" indent="0">
                  <a:buNone/>
                </a:pPr>
                <a:endParaRPr lang="en-US" altLang="zh-CN" sz="2400" dirty="0">
                  <a:solidFill>
                    <a:schemeClr val="bg2"/>
                  </a:solidFill>
                  <a:latin typeface="黑体" panose="02010609060101010101" pitchFamily="49" charset="-122"/>
                  <a:ea typeface="黑体" panose="02010609060101010101" pitchFamily="49" charset="-122"/>
                  <a:cs typeface="Arial" panose="020B0604020202020204" pitchFamily="34" charset="0"/>
                </a:endParaRPr>
              </a:p>
            </p:txBody>
          </p:sp>
        </mc:Choice>
        <mc:Fallback xmlns="">
          <p:sp>
            <p:nvSpPr>
              <p:cNvPr id="6149" name="Rectangle 3"/>
              <p:cNvSpPr>
                <a:spLocks noGrp="1" noRot="1" noChangeAspect="1" noMove="1" noResize="1" noEditPoints="1" noAdjustHandles="1" noChangeArrowheads="1" noChangeShapeType="1" noTextEdit="1"/>
              </p:cNvSpPr>
              <p:nvPr>
                <p:ph type="body" idx="1"/>
              </p:nvPr>
            </p:nvSpPr>
            <p:spPr>
              <a:xfrm>
                <a:off x="551384" y="862612"/>
                <a:ext cx="10726216" cy="5175716"/>
              </a:xfrm>
              <a:blipFill>
                <a:blip r:embed="rId3"/>
                <a:stretch>
                  <a:fillRect l="-1307" t="-1296" r="-1136"/>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6560A068-B1CB-42C8-8FDC-8D3FAFE41858}"/>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99855867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404664"/>
            <a:ext cx="10363200" cy="936104"/>
          </a:xfrm>
        </p:spPr>
        <p:txBody>
          <a:bodyPr/>
          <a:lstStyle/>
          <a:p>
            <a:r>
              <a:rPr lang="en-US" altLang="zh-CN" sz="3600" dirty="0">
                <a:solidFill>
                  <a:schemeClr val="bg2"/>
                </a:solidFill>
                <a:latin typeface="Arial" panose="020B0604020202020204" pitchFamily="34" charset="0"/>
                <a:ea typeface="黑体" panose="02010609060101010101" pitchFamily="49" charset="-122"/>
                <a:cs typeface="Arial" panose="020B0604020202020204" pitchFamily="34" charset="0"/>
              </a:rPr>
              <a:t>8.2.4 </a:t>
            </a:r>
            <a:r>
              <a:rPr lang="zh-CN" altLang="en-US" sz="3600" dirty="0">
                <a:solidFill>
                  <a:schemeClr val="bg2"/>
                </a:solidFill>
                <a:latin typeface="Arial" panose="020B0604020202020204" pitchFamily="34" charset="0"/>
                <a:ea typeface="黑体" panose="02010609060101010101" pitchFamily="49" charset="-122"/>
                <a:cs typeface="Arial" panose="020B0604020202020204" pitchFamily="34" charset="0"/>
              </a:rPr>
              <a:t>剪辑近邻法</a:t>
            </a:r>
          </a:p>
        </p:txBody>
      </p:sp>
      <p:sp>
        <p:nvSpPr>
          <p:cNvPr id="7" name="内容占位符 6"/>
          <p:cNvSpPr>
            <a:spLocks noGrp="1"/>
          </p:cNvSpPr>
          <p:nvPr>
            <p:ph idx="1"/>
          </p:nvPr>
        </p:nvSpPr>
        <p:spPr>
          <a:xfrm>
            <a:off x="914400" y="1340768"/>
            <a:ext cx="9862120" cy="5112568"/>
          </a:xfrm>
        </p:spPr>
        <p:txBody>
          <a:bodyPr/>
          <a:lstStyle/>
          <a:p>
            <a:r>
              <a:rPr lang="zh-CN" altLang="en-US" sz="2800" dirty="0">
                <a:solidFill>
                  <a:schemeClr val="bg2"/>
                </a:solidFill>
                <a:latin typeface="黑体" panose="02010609060101010101" pitchFamily="49" charset="-122"/>
                <a:ea typeface="黑体" panose="02010609060101010101" pitchFamily="49" charset="-122"/>
              </a:rPr>
              <a:t>基本理解：</a:t>
            </a:r>
          </a:p>
          <a:p>
            <a:pPr lvl="1"/>
            <a:r>
              <a:rPr lang="zh-CN" altLang="en-US" sz="2400" dirty="0">
                <a:solidFill>
                  <a:schemeClr val="bg2"/>
                </a:solidFill>
                <a:latin typeface="黑体" panose="02010609060101010101" pitchFamily="49" charset="-122"/>
                <a:ea typeface="黑体" panose="02010609060101010101" pitchFamily="49" charset="-122"/>
              </a:rPr>
              <a:t>处在两类交界处或分布重合区的样本可能误导近邻法决策，应将它们从样本集中去掉</a:t>
            </a:r>
            <a:endParaRPr lang="zh-CN" altLang="en-US" sz="2800" dirty="0">
              <a:solidFill>
                <a:schemeClr val="bg2"/>
              </a:solidFill>
              <a:latin typeface="黑体" panose="02010609060101010101" pitchFamily="49" charset="-122"/>
              <a:ea typeface="黑体" panose="02010609060101010101" pitchFamily="49" charset="-122"/>
            </a:endParaRPr>
          </a:p>
          <a:p>
            <a:r>
              <a:rPr lang="zh-CN" altLang="en-US" sz="2800" dirty="0">
                <a:solidFill>
                  <a:schemeClr val="bg2"/>
                </a:solidFill>
                <a:latin typeface="黑体" panose="02010609060101010101" pitchFamily="49" charset="-122"/>
                <a:ea typeface="黑体" panose="02010609060101010101" pitchFamily="49" charset="-122"/>
              </a:rPr>
              <a:t>基本思路：</a:t>
            </a:r>
          </a:p>
          <a:p>
            <a:pPr lvl="1"/>
            <a:r>
              <a:rPr lang="zh-CN" altLang="en-US" sz="2400" dirty="0">
                <a:solidFill>
                  <a:schemeClr val="bg2"/>
                </a:solidFill>
                <a:latin typeface="黑体" panose="02010609060101010101" pitchFamily="49" charset="-122"/>
                <a:ea typeface="黑体" panose="02010609060101010101" pitchFamily="49" charset="-122"/>
              </a:rPr>
              <a:t>考查样本是否为可能误导样本，若是则从样本集中去掉</a:t>
            </a:r>
            <a:r>
              <a:rPr lang="en-US" altLang="zh-CN" sz="2400" dirty="0">
                <a:solidFill>
                  <a:schemeClr val="bg2"/>
                </a:solidFill>
                <a:latin typeface="黑体" panose="02010609060101010101" pitchFamily="49" charset="-122"/>
                <a:ea typeface="黑体" panose="02010609060101010101" pitchFamily="49" charset="-122"/>
              </a:rPr>
              <a:t>——</a:t>
            </a:r>
            <a:r>
              <a:rPr lang="zh-CN" altLang="en-US" sz="2400" dirty="0">
                <a:solidFill>
                  <a:schemeClr val="bg2"/>
                </a:solidFill>
                <a:latin typeface="黑体" panose="02010609060101010101" pitchFamily="49" charset="-122"/>
                <a:ea typeface="黑体" panose="02010609060101010101" pitchFamily="49" charset="-122"/>
              </a:rPr>
              <a:t>剪辑</a:t>
            </a:r>
            <a:endParaRPr lang="en-US" altLang="zh-CN" sz="2400" dirty="0">
              <a:solidFill>
                <a:schemeClr val="bg2"/>
              </a:solidFill>
              <a:latin typeface="黑体" panose="02010609060101010101" pitchFamily="49" charset="-122"/>
              <a:ea typeface="黑体" panose="02010609060101010101" pitchFamily="49" charset="-122"/>
            </a:endParaRPr>
          </a:p>
          <a:p>
            <a:pPr lvl="1"/>
            <a:r>
              <a:rPr lang="zh-CN" altLang="en-US" sz="2400" dirty="0">
                <a:solidFill>
                  <a:schemeClr val="bg2"/>
                </a:solidFill>
                <a:latin typeface="黑体" panose="02010609060101010101" pitchFamily="49" charset="-122"/>
                <a:ea typeface="黑体" panose="02010609060101010101" pitchFamily="49" charset="-122"/>
              </a:rPr>
              <a:t>考查方法是通过试分类，认为错分样本为误导样本</a:t>
            </a:r>
          </a:p>
          <a:p>
            <a:pPr lvl="1"/>
            <a:endParaRPr lang="en-US" altLang="zh-CN" sz="2400" dirty="0">
              <a:solidFill>
                <a:schemeClr val="bg2"/>
              </a:solidFill>
              <a:latin typeface="黑体" panose="02010609060101010101" pitchFamily="49" charset="-122"/>
              <a:ea typeface="黑体" panose="02010609060101010101" pitchFamily="49" charset="-122"/>
            </a:endParaRPr>
          </a:p>
        </p:txBody>
      </p:sp>
      <p:sp>
        <p:nvSpPr>
          <p:cNvPr id="4" name="灯片编号占位符 4"/>
          <p:cNvSpPr>
            <a:spLocks noGrp="1"/>
          </p:cNvSpPr>
          <p:nvPr>
            <p:ph type="sldNum" sz="quarter" idx="12"/>
          </p:nvPr>
        </p:nvSpPr>
        <p:spPr/>
        <p:txBody>
          <a:bodyPr/>
          <a:lstStyle/>
          <a:p>
            <a:pPr>
              <a:defRPr/>
            </a:pPr>
            <a:fld id="{B41FA137-86EB-4747-B4C3-9704DABDC387}" type="slidenum">
              <a:rPr lang="en-US" altLang="zh-CN">
                <a:solidFill>
                  <a:schemeClr val="bg2"/>
                </a:solidFill>
              </a:rPr>
              <a:pPr>
                <a:defRPr/>
              </a:pPr>
              <a:t>18</a:t>
            </a:fld>
            <a:endParaRPr lang="en-US" altLang="zh-CN">
              <a:solidFill>
                <a:schemeClr val="bg2"/>
              </a:solidFill>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5875" y="4365104"/>
            <a:ext cx="4180249" cy="2088232"/>
          </a:xfrm>
          <a:prstGeom prst="rect">
            <a:avLst/>
          </a:prstGeom>
        </p:spPr>
      </p:pic>
      <p:sp>
        <p:nvSpPr>
          <p:cNvPr id="9" name="矩形 8">
            <a:extLst>
              <a:ext uri="{FF2B5EF4-FFF2-40B4-BE49-F238E27FC236}">
                <a16:creationId xmlns:a16="http://schemas.microsoft.com/office/drawing/2014/main" id="{4BE5A4E9-8B3E-4FBE-A544-8EB47194EF57}"/>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内容占位符 6"/>
              <p:cNvSpPr>
                <a:spLocks noGrp="1"/>
              </p:cNvSpPr>
              <p:nvPr>
                <p:ph idx="1"/>
              </p:nvPr>
            </p:nvSpPr>
            <p:spPr>
              <a:xfrm>
                <a:off x="695400" y="836712"/>
                <a:ext cx="10657184" cy="5112568"/>
              </a:xfrm>
            </p:spPr>
            <p:txBody>
              <a:bodyPr/>
              <a:lstStyle/>
              <a:p>
                <a:r>
                  <a:rPr lang="zh-CN" altLang="en-US" sz="2800" dirty="0">
                    <a:solidFill>
                      <a:schemeClr val="bg2"/>
                    </a:solidFill>
                    <a:latin typeface="黑体" panose="02010609060101010101" pitchFamily="49" charset="-122"/>
                    <a:ea typeface="黑体" panose="02010609060101010101" pitchFamily="49" charset="-122"/>
                  </a:rPr>
                  <a:t>基本做法：</a:t>
                </a:r>
                <a:endParaRPr lang="en-US" altLang="zh-CN" sz="2800" dirty="0">
                  <a:solidFill>
                    <a:schemeClr val="bg2"/>
                  </a:solidFill>
                  <a:latin typeface="黑体" panose="02010609060101010101" pitchFamily="49" charset="-122"/>
                  <a:ea typeface="黑体" panose="02010609060101010101" pitchFamily="49" charset="-122"/>
                </a:endParaRPr>
              </a:p>
              <a:p>
                <a:pPr lvl="1"/>
                <a:r>
                  <a:rPr lang="zh-CN" altLang="en-US" sz="2400" dirty="0">
                    <a:solidFill>
                      <a:schemeClr val="bg2"/>
                    </a:solidFill>
                    <a:latin typeface="黑体" panose="02010609060101010101" pitchFamily="49" charset="-122"/>
                    <a:ea typeface="黑体" panose="02010609060101010101" pitchFamily="49" charset="-122"/>
                  </a:rPr>
                  <a:t>将已知样本集划分为考试集</a:t>
                </a:r>
                <a14:m>
                  <m:oMath xmlns:m="http://schemas.openxmlformats.org/officeDocument/2006/math">
                    <m:sSup>
                      <m:sSupPr>
                        <m:ctrlPr>
                          <a:rPr lang="en-US" altLang="zh-CN" sz="2400" b="0" i="1" smtClean="0">
                            <a:solidFill>
                              <a:schemeClr val="bg2"/>
                            </a:solidFill>
                            <a:latin typeface="Cambria Math" panose="02040503050406030204" pitchFamily="18" charset="0"/>
                            <a:ea typeface="黑体" panose="02010609060101010101" pitchFamily="49" charset="-122"/>
                          </a:rPr>
                        </m:ctrlPr>
                      </m:sSupPr>
                      <m:e>
                        <m:r>
                          <a:rPr lang="zh-CN" altLang="en-US" sz="2400" i="1" smtClean="0">
                            <a:solidFill>
                              <a:schemeClr val="bg2"/>
                            </a:solidFill>
                            <a:latin typeface="Cambria Math" panose="02040503050406030204" pitchFamily="18" charset="0"/>
                            <a:ea typeface="黑体" panose="02010609060101010101" pitchFamily="49" charset="-122"/>
                          </a:rPr>
                          <m:t>𝒳</m:t>
                        </m:r>
                      </m:e>
                      <m:sup>
                        <m:r>
                          <a:rPr lang="en-US" altLang="zh-CN" sz="2400" b="0" i="1" smtClean="0">
                            <a:solidFill>
                              <a:schemeClr val="bg2"/>
                            </a:solidFill>
                            <a:latin typeface="Cambria Math" panose="02040503050406030204" pitchFamily="18" charset="0"/>
                            <a:ea typeface="黑体" panose="02010609060101010101" pitchFamily="49" charset="-122"/>
                          </a:rPr>
                          <m:t>𝑁𝑇</m:t>
                        </m:r>
                      </m:sup>
                    </m:sSup>
                  </m:oMath>
                </a14:m>
                <a:r>
                  <a:rPr lang="zh-CN" altLang="en-US" sz="2400" dirty="0">
                    <a:solidFill>
                      <a:schemeClr val="bg2"/>
                    </a:solidFill>
                    <a:latin typeface="黑体" panose="02010609060101010101" pitchFamily="49" charset="-122"/>
                    <a:ea typeface="黑体" panose="02010609060101010101" pitchFamily="49" charset="-122"/>
                  </a:rPr>
                  <a:t>和训练集</a:t>
                </a:r>
                <a14:m>
                  <m:oMath xmlns:m="http://schemas.openxmlformats.org/officeDocument/2006/math">
                    <m:sSup>
                      <m:sSupPr>
                        <m:ctrlPr>
                          <a:rPr lang="en-US" altLang="zh-CN" sz="2400" i="1">
                            <a:solidFill>
                              <a:schemeClr val="bg2"/>
                            </a:solidFill>
                            <a:latin typeface="Cambria Math" panose="02040503050406030204" pitchFamily="18" charset="0"/>
                            <a:ea typeface="黑体" panose="02010609060101010101" pitchFamily="49" charset="-122"/>
                          </a:rPr>
                        </m:ctrlPr>
                      </m:sSupPr>
                      <m:e>
                        <m:r>
                          <a:rPr lang="zh-CN" altLang="en-US" sz="2400" i="1">
                            <a:solidFill>
                              <a:schemeClr val="bg2"/>
                            </a:solidFill>
                            <a:latin typeface="Cambria Math" panose="02040503050406030204" pitchFamily="18" charset="0"/>
                            <a:ea typeface="黑体" panose="02010609060101010101" pitchFamily="49" charset="-122"/>
                          </a:rPr>
                          <m:t>𝒳</m:t>
                        </m:r>
                      </m:e>
                      <m:sup>
                        <m:r>
                          <a:rPr lang="en-US" altLang="zh-CN" sz="2400" i="1">
                            <a:solidFill>
                              <a:schemeClr val="bg2"/>
                            </a:solidFill>
                            <a:latin typeface="Cambria Math" panose="02040503050406030204" pitchFamily="18" charset="0"/>
                            <a:ea typeface="黑体" panose="02010609060101010101" pitchFamily="49" charset="-122"/>
                          </a:rPr>
                          <m:t>𝑁</m:t>
                        </m:r>
                        <m:r>
                          <a:rPr lang="en-US" altLang="zh-CN" sz="2400" b="0" i="1" smtClean="0">
                            <a:solidFill>
                              <a:schemeClr val="bg2"/>
                            </a:solidFill>
                            <a:latin typeface="Cambria Math" panose="02040503050406030204" pitchFamily="18" charset="0"/>
                            <a:ea typeface="黑体" panose="02010609060101010101" pitchFamily="49" charset="-122"/>
                          </a:rPr>
                          <m:t>𝑅</m:t>
                        </m:r>
                      </m:sup>
                    </m:sSup>
                    <m:r>
                      <a:rPr lang="zh-CN" altLang="en-US" sz="2400" i="1" smtClean="0">
                        <a:solidFill>
                          <a:schemeClr val="bg2"/>
                        </a:solidFill>
                        <a:latin typeface="Cambria Math" panose="02040503050406030204" pitchFamily="18" charset="0"/>
                        <a:ea typeface="黑体" panose="02010609060101010101" pitchFamily="49" charset="-122"/>
                      </a:rPr>
                      <m:t>：</m:t>
                    </m:r>
                  </m:oMath>
                </a14:m>
                <a:endParaRPr lang="en-US" altLang="zh-CN" sz="2400" i="1" dirty="0">
                  <a:solidFill>
                    <a:schemeClr val="bg2"/>
                  </a:solidFill>
                  <a:latin typeface="Cambria Math" panose="02040503050406030204" pitchFamily="18" charset="0"/>
                  <a:ea typeface="黑体" panose="02010609060101010101" pitchFamily="49" charset="-122"/>
                </a:endParaRPr>
              </a:p>
              <a:p>
                <a:pPr marL="457200" lvl="1" indent="0">
                  <a:buNone/>
                </a:pPr>
                <a14:m>
                  <m:oMathPara xmlns:m="http://schemas.openxmlformats.org/officeDocument/2006/math">
                    <m:oMathParaPr>
                      <m:jc m:val="centerGroup"/>
                    </m:oMathParaPr>
                    <m:oMath xmlns:m="http://schemas.openxmlformats.org/officeDocument/2006/math">
                      <m:sSup>
                        <m:sSupPr>
                          <m:ctrlPr>
                            <a:rPr lang="en-US" altLang="zh-CN" sz="2400" i="1">
                              <a:solidFill>
                                <a:schemeClr val="bg2"/>
                              </a:solidFill>
                              <a:latin typeface="Cambria Math" panose="02040503050406030204" pitchFamily="18" charset="0"/>
                              <a:ea typeface="黑体" panose="02010609060101010101" pitchFamily="49" charset="-122"/>
                            </a:rPr>
                          </m:ctrlPr>
                        </m:sSupPr>
                        <m:e>
                          <m:r>
                            <a:rPr lang="zh-CN" altLang="en-US" sz="2400" i="1">
                              <a:solidFill>
                                <a:schemeClr val="bg2"/>
                              </a:solidFill>
                              <a:latin typeface="Cambria Math" panose="02040503050406030204" pitchFamily="18" charset="0"/>
                              <a:ea typeface="黑体" panose="02010609060101010101" pitchFamily="49" charset="-122"/>
                            </a:rPr>
                            <m:t>𝒳</m:t>
                          </m:r>
                        </m:e>
                        <m:sup>
                          <m:r>
                            <a:rPr lang="en-US" altLang="zh-CN" sz="2400" i="1">
                              <a:solidFill>
                                <a:schemeClr val="bg2"/>
                              </a:solidFill>
                              <a:latin typeface="Cambria Math" panose="02040503050406030204" pitchFamily="18" charset="0"/>
                              <a:ea typeface="黑体" panose="02010609060101010101" pitchFamily="49" charset="-122"/>
                            </a:rPr>
                            <m:t>𝑁</m:t>
                          </m:r>
                        </m:sup>
                      </m:sSup>
                      <m:r>
                        <a:rPr lang="en-US" altLang="zh-CN" sz="2400" b="0" i="1" smtClean="0">
                          <a:solidFill>
                            <a:schemeClr val="bg2"/>
                          </a:solidFill>
                          <a:latin typeface="Cambria Math" panose="02040503050406030204" pitchFamily="18" charset="0"/>
                          <a:ea typeface="黑体" panose="02010609060101010101" pitchFamily="49" charset="-122"/>
                        </a:rPr>
                        <m:t>=</m:t>
                      </m:r>
                      <m:sSup>
                        <m:sSupPr>
                          <m:ctrlPr>
                            <a:rPr lang="en-US" altLang="zh-CN" sz="2400" i="1">
                              <a:solidFill>
                                <a:schemeClr val="bg2"/>
                              </a:solidFill>
                              <a:latin typeface="Cambria Math" panose="02040503050406030204" pitchFamily="18" charset="0"/>
                              <a:ea typeface="黑体" panose="02010609060101010101" pitchFamily="49" charset="-122"/>
                            </a:rPr>
                          </m:ctrlPr>
                        </m:sSupPr>
                        <m:e>
                          <m:r>
                            <a:rPr lang="zh-CN" altLang="en-US" sz="2400" i="1">
                              <a:solidFill>
                                <a:schemeClr val="bg2"/>
                              </a:solidFill>
                              <a:latin typeface="Cambria Math" panose="02040503050406030204" pitchFamily="18" charset="0"/>
                              <a:ea typeface="黑体" panose="02010609060101010101" pitchFamily="49" charset="-122"/>
                            </a:rPr>
                            <m:t>𝒳</m:t>
                          </m:r>
                        </m:e>
                        <m:sup>
                          <m:r>
                            <a:rPr lang="en-US" altLang="zh-CN" sz="2400" i="1">
                              <a:solidFill>
                                <a:schemeClr val="bg2"/>
                              </a:solidFill>
                              <a:latin typeface="Cambria Math" panose="02040503050406030204" pitchFamily="18" charset="0"/>
                              <a:ea typeface="黑体" panose="02010609060101010101" pitchFamily="49" charset="-122"/>
                            </a:rPr>
                            <m:t>𝑁</m:t>
                          </m:r>
                          <m:r>
                            <a:rPr lang="en-US" altLang="zh-CN" sz="2400" b="0" i="1" smtClean="0">
                              <a:solidFill>
                                <a:schemeClr val="bg2"/>
                              </a:solidFill>
                              <a:latin typeface="Cambria Math" panose="02040503050406030204" pitchFamily="18" charset="0"/>
                              <a:ea typeface="黑体" panose="02010609060101010101" pitchFamily="49" charset="-122"/>
                            </a:rPr>
                            <m:t>𝑇</m:t>
                          </m:r>
                        </m:sup>
                      </m:sSup>
                      <m:r>
                        <a:rPr lang="en-US" altLang="zh-CN" sz="2400">
                          <a:solidFill>
                            <a:schemeClr val="bg2"/>
                          </a:solidFill>
                          <a:latin typeface="Cambria Math" panose="02040503050406030204" pitchFamily="18" charset="0"/>
                          <a:ea typeface="黑体" panose="02010609060101010101" pitchFamily="49" charset="-122"/>
                        </a:rPr>
                        <m:t>⋃</m:t>
                      </m:r>
                      <m:sSup>
                        <m:sSupPr>
                          <m:ctrlPr>
                            <a:rPr lang="en-US" altLang="zh-CN" sz="2400" i="1">
                              <a:solidFill>
                                <a:schemeClr val="bg2"/>
                              </a:solidFill>
                              <a:latin typeface="Cambria Math" panose="02040503050406030204" pitchFamily="18" charset="0"/>
                              <a:ea typeface="黑体" panose="02010609060101010101" pitchFamily="49" charset="-122"/>
                            </a:rPr>
                          </m:ctrlPr>
                        </m:sSupPr>
                        <m:e>
                          <m:r>
                            <a:rPr lang="zh-CN" altLang="en-US" sz="2400" i="1">
                              <a:solidFill>
                                <a:schemeClr val="bg2"/>
                              </a:solidFill>
                              <a:latin typeface="Cambria Math" panose="02040503050406030204" pitchFamily="18" charset="0"/>
                              <a:ea typeface="黑体" panose="02010609060101010101" pitchFamily="49" charset="-122"/>
                            </a:rPr>
                            <m:t>𝒳</m:t>
                          </m:r>
                        </m:e>
                        <m:sup>
                          <m:r>
                            <a:rPr lang="en-US" altLang="zh-CN" sz="2400" i="1">
                              <a:solidFill>
                                <a:schemeClr val="bg2"/>
                              </a:solidFill>
                              <a:latin typeface="Cambria Math" panose="02040503050406030204" pitchFamily="18" charset="0"/>
                              <a:ea typeface="黑体" panose="02010609060101010101" pitchFamily="49" charset="-122"/>
                            </a:rPr>
                            <m:t>𝑁𝑅</m:t>
                          </m:r>
                        </m:sup>
                      </m:sSup>
                      <m:r>
                        <a:rPr lang="en-US" altLang="zh-CN" sz="2400" b="0" i="1" smtClean="0">
                          <a:solidFill>
                            <a:schemeClr val="bg2"/>
                          </a:solidFill>
                          <a:latin typeface="Cambria Math" panose="02040503050406030204" pitchFamily="18" charset="0"/>
                          <a:ea typeface="黑体" panose="02010609060101010101" pitchFamily="49" charset="-122"/>
                        </a:rPr>
                        <m:t>,</m:t>
                      </m:r>
                      <m:r>
                        <a:rPr lang="en-US" altLang="zh-CN" sz="2400" i="1" smtClean="0">
                          <a:solidFill>
                            <a:schemeClr val="bg2"/>
                          </a:solidFill>
                          <a:latin typeface="Cambria Math" panose="02040503050406030204" pitchFamily="18" charset="0"/>
                          <a:ea typeface="黑体" panose="02010609060101010101" pitchFamily="49" charset="-122"/>
                        </a:rPr>
                        <m:t> </m:t>
                      </m:r>
                      <m:r>
                        <a:rPr lang="en-US" altLang="zh-CN" sz="2400" b="0" i="1" smtClean="0">
                          <a:solidFill>
                            <a:schemeClr val="bg2"/>
                          </a:solidFill>
                          <a:latin typeface="Cambria Math" panose="02040503050406030204" pitchFamily="18" charset="0"/>
                          <a:ea typeface="黑体" panose="02010609060101010101" pitchFamily="49" charset="-122"/>
                        </a:rPr>
                        <m:t> </m:t>
                      </m:r>
                      <m:sSup>
                        <m:sSupPr>
                          <m:ctrlPr>
                            <a:rPr lang="en-US" altLang="zh-CN" sz="2400" i="1">
                              <a:solidFill>
                                <a:schemeClr val="bg2"/>
                              </a:solidFill>
                              <a:latin typeface="Cambria Math" panose="02040503050406030204" pitchFamily="18" charset="0"/>
                              <a:ea typeface="黑体" panose="02010609060101010101" pitchFamily="49" charset="-122"/>
                            </a:rPr>
                          </m:ctrlPr>
                        </m:sSupPr>
                        <m:e>
                          <m:r>
                            <a:rPr lang="zh-CN" altLang="en-US" sz="2400" i="1">
                              <a:solidFill>
                                <a:schemeClr val="bg2"/>
                              </a:solidFill>
                              <a:latin typeface="Cambria Math" panose="02040503050406030204" pitchFamily="18" charset="0"/>
                              <a:ea typeface="黑体" panose="02010609060101010101" pitchFamily="49" charset="-122"/>
                            </a:rPr>
                            <m:t>𝒳</m:t>
                          </m:r>
                        </m:e>
                        <m:sup>
                          <m:r>
                            <a:rPr lang="en-US" altLang="zh-CN" sz="2400" i="1">
                              <a:solidFill>
                                <a:schemeClr val="bg2"/>
                              </a:solidFill>
                              <a:latin typeface="Cambria Math" panose="02040503050406030204" pitchFamily="18" charset="0"/>
                              <a:ea typeface="黑体" panose="02010609060101010101" pitchFamily="49" charset="-122"/>
                            </a:rPr>
                            <m:t>𝑁𝑇</m:t>
                          </m:r>
                        </m:sup>
                      </m:sSup>
                      <m:r>
                        <a:rPr lang="en-US" altLang="zh-CN" sz="2400">
                          <a:solidFill>
                            <a:schemeClr val="bg2"/>
                          </a:solidFill>
                          <a:latin typeface="Cambria Math" panose="02040503050406030204" pitchFamily="18" charset="0"/>
                          <a:ea typeface="黑体" panose="02010609060101010101" pitchFamily="49" charset="-122"/>
                        </a:rPr>
                        <m:t>∩</m:t>
                      </m:r>
                      <m:sSup>
                        <m:sSupPr>
                          <m:ctrlPr>
                            <a:rPr lang="en-US" altLang="zh-CN" sz="2400" i="1">
                              <a:solidFill>
                                <a:schemeClr val="bg2"/>
                              </a:solidFill>
                              <a:latin typeface="Cambria Math" panose="02040503050406030204" pitchFamily="18" charset="0"/>
                              <a:ea typeface="黑体" panose="02010609060101010101" pitchFamily="49" charset="-122"/>
                            </a:rPr>
                          </m:ctrlPr>
                        </m:sSupPr>
                        <m:e>
                          <m:r>
                            <a:rPr lang="zh-CN" altLang="en-US" sz="2400" i="1">
                              <a:solidFill>
                                <a:schemeClr val="bg2"/>
                              </a:solidFill>
                              <a:latin typeface="Cambria Math" panose="02040503050406030204" pitchFamily="18" charset="0"/>
                              <a:ea typeface="黑体" panose="02010609060101010101" pitchFamily="49" charset="-122"/>
                            </a:rPr>
                            <m:t>𝒳</m:t>
                          </m:r>
                        </m:e>
                        <m:sup>
                          <m:r>
                            <a:rPr lang="en-US" altLang="zh-CN" sz="2400" i="1">
                              <a:solidFill>
                                <a:schemeClr val="bg2"/>
                              </a:solidFill>
                              <a:latin typeface="Cambria Math" panose="02040503050406030204" pitchFamily="18" charset="0"/>
                              <a:ea typeface="黑体" panose="02010609060101010101" pitchFamily="49" charset="-122"/>
                            </a:rPr>
                            <m:t>𝑁𝑅</m:t>
                          </m:r>
                        </m:sup>
                      </m:sSup>
                      <m:r>
                        <a:rPr lang="en-US" altLang="zh-CN" sz="2400" b="0" i="1" smtClean="0">
                          <a:solidFill>
                            <a:schemeClr val="bg2"/>
                          </a:solidFill>
                          <a:latin typeface="Cambria Math" panose="02040503050406030204" pitchFamily="18" charset="0"/>
                          <a:ea typeface="黑体" panose="02010609060101010101" pitchFamily="49" charset="-122"/>
                        </a:rPr>
                        <m:t>=</m:t>
                      </m:r>
                      <m:r>
                        <a:rPr lang="en-US" altLang="zh-CN" sz="2400" b="0" i="1" smtClean="0">
                          <a:solidFill>
                            <a:schemeClr val="bg2"/>
                          </a:solidFill>
                          <a:latin typeface="Cambria Math" panose="02040503050406030204" pitchFamily="18" charset="0"/>
                          <a:ea typeface="黑体" panose="02010609060101010101" pitchFamily="49" charset="-122"/>
                        </a:rPr>
                        <m:t>𝜙</m:t>
                      </m:r>
                    </m:oMath>
                  </m:oMathPara>
                </a14:m>
                <a:endParaRPr lang="en-US" altLang="zh-CN" sz="2400" dirty="0">
                  <a:solidFill>
                    <a:schemeClr val="bg2"/>
                  </a:solidFill>
                  <a:latin typeface="黑体" panose="02010609060101010101" pitchFamily="49" charset="-122"/>
                  <a:ea typeface="黑体" panose="02010609060101010101" pitchFamily="49" charset="-122"/>
                </a:endParaRPr>
              </a:p>
              <a:p>
                <a:pPr lvl="1"/>
                <a:endParaRPr lang="en-US" altLang="zh-CN" sz="2400" dirty="0">
                  <a:solidFill>
                    <a:schemeClr val="bg2"/>
                  </a:solidFill>
                  <a:latin typeface="黑体" panose="02010609060101010101" pitchFamily="49" charset="-122"/>
                  <a:ea typeface="黑体" panose="02010609060101010101" pitchFamily="49" charset="-122"/>
                </a:endParaRPr>
              </a:p>
              <a:p>
                <a:pPr lvl="1"/>
                <a:r>
                  <a:rPr lang="zh-CN" altLang="en-US" sz="2400" dirty="0">
                    <a:solidFill>
                      <a:schemeClr val="bg2"/>
                    </a:solidFill>
                    <a:latin typeface="黑体" panose="02010609060101010101" pitchFamily="49" charset="-122"/>
                    <a:ea typeface="黑体" panose="02010609060101010101" pitchFamily="49" charset="-122"/>
                  </a:rPr>
                  <a:t>剪辑：用</a:t>
                </a:r>
                <a14:m>
                  <m:oMath xmlns:m="http://schemas.openxmlformats.org/officeDocument/2006/math">
                    <m:sSup>
                      <m:sSupPr>
                        <m:ctrlPr>
                          <a:rPr lang="en-US" altLang="zh-CN" sz="2400" i="1">
                            <a:solidFill>
                              <a:schemeClr val="bg2"/>
                            </a:solidFill>
                            <a:latin typeface="Cambria Math" panose="02040503050406030204" pitchFamily="18" charset="0"/>
                            <a:ea typeface="黑体" panose="02010609060101010101" pitchFamily="49" charset="-122"/>
                          </a:rPr>
                        </m:ctrlPr>
                      </m:sSupPr>
                      <m:e>
                        <m:r>
                          <a:rPr lang="zh-CN" altLang="en-US" sz="2400" i="1">
                            <a:solidFill>
                              <a:schemeClr val="bg2"/>
                            </a:solidFill>
                            <a:latin typeface="Cambria Math" panose="02040503050406030204" pitchFamily="18" charset="0"/>
                            <a:ea typeface="黑体" panose="02010609060101010101" pitchFamily="49" charset="-122"/>
                          </a:rPr>
                          <m:t>𝒳</m:t>
                        </m:r>
                      </m:e>
                      <m:sup>
                        <m:r>
                          <a:rPr lang="en-US" altLang="zh-CN" sz="2400" i="1">
                            <a:solidFill>
                              <a:schemeClr val="bg2"/>
                            </a:solidFill>
                            <a:latin typeface="Cambria Math" panose="02040503050406030204" pitchFamily="18" charset="0"/>
                            <a:ea typeface="黑体" panose="02010609060101010101" pitchFamily="49" charset="-122"/>
                          </a:rPr>
                          <m:t>𝑁𝑅</m:t>
                        </m:r>
                      </m:sup>
                    </m:sSup>
                  </m:oMath>
                </a14:m>
                <a:r>
                  <a:rPr lang="zh-CN" altLang="en-US" sz="2400" dirty="0">
                    <a:solidFill>
                      <a:schemeClr val="bg2"/>
                    </a:solidFill>
                    <a:latin typeface="黑体" panose="02010609060101010101" pitchFamily="49" charset="-122"/>
                    <a:ea typeface="黑体" panose="02010609060101010101" pitchFamily="49" charset="-122"/>
                  </a:rPr>
                  <a:t>中的样本对</a:t>
                </a:r>
                <a14:m>
                  <m:oMath xmlns:m="http://schemas.openxmlformats.org/officeDocument/2006/math">
                    <m:sSup>
                      <m:sSupPr>
                        <m:ctrlPr>
                          <a:rPr lang="en-US" altLang="zh-CN" sz="2400" i="1">
                            <a:solidFill>
                              <a:schemeClr val="bg2"/>
                            </a:solidFill>
                            <a:latin typeface="Cambria Math" panose="02040503050406030204" pitchFamily="18" charset="0"/>
                            <a:ea typeface="黑体" panose="02010609060101010101" pitchFamily="49" charset="-122"/>
                          </a:rPr>
                        </m:ctrlPr>
                      </m:sSupPr>
                      <m:e>
                        <m:r>
                          <a:rPr lang="zh-CN" altLang="en-US" sz="2400" i="1">
                            <a:solidFill>
                              <a:schemeClr val="bg2"/>
                            </a:solidFill>
                            <a:latin typeface="Cambria Math" panose="02040503050406030204" pitchFamily="18" charset="0"/>
                            <a:ea typeface="黑体" panose="02010609060101010101" pitchFamily="49" charset="-122"/>
                          </a:rPr>
                          <m:t>𝒳</m:t>
                        </m:r>
                      </m:e>
                      <m:sup>
                        <m:r>
                          <a:rPr lang="en-US" altLang="zh-CN" sz="2400" i="1">
                            <a:solidFill>
                              <a:schemeClr val="bg2"/>
                            </a:solidFill>
                            <a:latin typeface="Cambria Math" panose="02040503050406030204" pitchFamily="18" charset="0"/>
                            <a:ea typeface="黑体" panose="02010609060101010101" pitchFamily="49" charset="-122"/>
                          </a:rPr>
                          <m:t>𝑁𝑇</m:t>
                        </m:r>
                      </m:sup>
                    </m:sSup>
                  </m:oMath>
                </a14:m>
                <a:r>
                  <a:rPr lang="zh-CN" altLang="en-US" sz="2400" dirty="0">
                    <a:solidFill>
                      <a:schemeClr val="bg2"/>
                    </a:solidFill>
                    <a:latin typeface="黑体" panose="02010609060101010101" pitchFamily="49" charset="-122"/>
                    <a:ea typeface="黑体" panose="02010609060101010101" pitchFamily="49" charset="-122"/>
                  </a:rPr>
                  <a:t>中的样本进行近邻法分类。剪掉</a:t>
                </a:r>
                <a14:m>
                  <m:oMath xmlns:m="http://schemas.openxmlformats.org/officeDocument/2006/math">
                    <m:sSup>
                      <m:sSupPr>
                        <m:ctrlPr>
                          <a:rPr lang="en-US" altLang="zh-CN" sz="2400" i="1">
                            <a:solidFill>
                              <a:schemeClr val="bg2"/>
                            </a:solidFill>
                            <a:latin typeface="Cambria Math" panose="02040503050406030204" pitchFamily="18" charset="0"/>
                            <a:ea typeface="黑体" panose="02010609060101010101" pitchFamily="49" charset="-122"/>
                          </a:rPr>
                        </m:ctrlPr>
                      </m:sSupPr>
                      <m:e>
                        <m:r>
                          <a:rPr lang="zh-CN" altLang="en-US" sz="2400" i="1">
                            <a:solidFill>
                              <a:schemeClr val="bg2"/>
                            </a:solidFill>
                            <a:latin typeface="Cambria Math" panose="02040503050406030204" pitchFamily="18" charset="0"/>
                            <a:ea typeface="黑体" panose="02010609060101010101" pitchFamily="49" charset="-122"/>
                          </a:rPr>
                          <m:t>𝒳</m:t>
                        </m:r>
                      </m:e>
                      <m:sup>
                        <m:r>
                          <a:rPr lang="en-US" altLang="zh-CN" sz="2400" i="1">
                            <a:solidFill>
                              <a:schemeClr val="bg2"/>
                            </a:solidFill>
                            <a:latin typeface="Cambria Math" panose="02040503050406030204" pitchFamily="18" charset="0"/>
                            <a:ea typeface="黑体" panose="02010609060101010101" pitchFamily="49" charset="-122"/>
                          </a:rPr>
                          <m:t>𝑁𝑇</m:t>
                        </m:r>
                      </m:sup>
                    </m:sSup>
                  </m:oMath>
                </a14:m>
                <a:r>
                  <a:rPr lang="zh-CN" altLang="en-US" sz="2400" dirty="0">
                    <a:solidFill>
                      <a:schemeClr val="bg2"/>
                    </a:solidFill>
                    <a:latin typeface="黑体" panose="02010609060101010101" pitchFamily="49" charset="-122"/>
                    <a:ea typeface="黑体" panose="02010609060101010101" pitchFamily="49" charset="-122"/>
                  </a:rPr>
                  <a:t>中被错分的样本，</a:t>
                </a:r>
                <a14:m>
                  <m:oMath xmlns:m="http://schemas.openxmlformats.org/officeDocument/2006/math">
                    <m:sSup>
                      <m:sSupPr>
                        <m:ctrlPr>
                          <a:rPr lang="en-US" altLang="zh-CN" sz="2400" i="1">
                            <a:solidFill>
                              <a:schemeClr val="bg2"/>
                            </a:solidFill>
                            <a:latin typeface="Cambria Math" panose="02040503050406030204" pitchFamily="18" charset="0"/>
                            <a:ea typeface="黑体" panose="02010609060101010101" pitchFamily="49" charset="-122"/>
                          </a:rPr>
                        </m:ctrlPr>
                      </m:sSupPr>
                      <m:e>
                        <m:r>
                          <a:rPr lang="zh-CN" altLang="en-US" sz="2400" i="1">
                            <a:solidFill>
                              <a:schemeClr val="bg2"/>
                            </a:solidFill>
                            <a:latin typeface="Cambria Math" panose="02040503050406030204" pitchFamily="18" charset="0"/>
                            <a:ea typeface="黑体" panose="02010609060101010101" pitchFamily="49" charset="-122"/>
                          </a:rPr>
                          <m:t>𝒳</m:t>
                        </m:r>
                      </m:e>
                      <m:sup>
                        <m:r>
                          <a:rPr lang="en-US" altLang="zh-CN" sz="2400" i="1">
                            <a:solidFill>
                              <a:schemeClr val="bg2"/>
                            </a:solidFill>
                            <a:latin typeface="Cambria Math" panose="02040503050406030204" pitchFamily="18" charset="0"/>
                            <a:ea typeface="黑体" panose="02010609060101010101" pitchFamily="49" charset="-122"/>
                          </a:rPr>
                          <m:t>𝑁𝑇</m:t>
                        </m:r>
                      </m:sup>
                    </m:sSup>
                  </m:oMath>
                </a14:m>
                <a:r>
                  <a:rPr lang="zh-CN" altLang="en-US" sz="2400" dirty="0">
                    <a:solidFill>
                      <a:schemeClr val="bg2"/>
                    </a:solidFill>
                    <a:latin typeface="黑体" panose="02010609060101010101" pitchFamily="49" charset="-122"/>
                    <a:ea typeface="黑体" panose="02010609060101010101" pitchFamily="49" charset="-122"/>
                  </a:rPr>
                  <a:t>中剩余样本构成剪辑样本集</a:t>
                </a:r>
                <a14:m>
                  <m:oMath xmlns:m="http://schemas.openxmlformats.org/officeDocument/2006/math">
                    <m:sSup>
                      <m:sSupPr>
                        <m:ctrlPr>
                          <a:rPr lang="en-US" altLang="zh-CN" sz="2400" i="1">
                            <a:solidFill>
                              <a:schemeClr val="bg2"/>
                            </a:solidFill>
                            <a:latin typeface="Cambria Math" panose="02040503050406030204" pitchFamily="18" charset="0"/>
                            <a:ea typeface="黑体" panose="02010609060101010101" pitchFamily="49" charset="-122"/>
                          </a:rPr>
                        </m:ctrlPr>
                      </m:sSupPr>
                      <m:e>
                        <m:r>
                          <a:rPr lang="zh-CN" altLang="en-US" sz="2400" i="1">
                            <a:solidFill>
                              <a:schemeClr val="bg2"/>
                            </a:solidFill>
                            <a:latin typeface="Cambria Math" panose="02040503050406030204" pitchFamily="18" charset="0"/>
                            <a:ea typeface="黑体" panose="02010609060101010101" pitchFamily="49" charset="-122"/>
                          </a:rPr>
                          <m:t>𝒳</m:t>
                        </m:r>
                      </m:e>
                      <m:sup>
                        <m:r>
                          <a:rPr lang="en-US" altLang="zh-CN" sz="2400" i="1">
                            <a:solidFill>
                              <a:schemeClr val="bg2"/>
                            </a:solidFill>
                            <a:latin typeface="Cambria Math" panose="02040503050406030204" pitchFamily="18" charset="0"/>
                            <a:ea typeface="黑体" panose="02010609060101010101" pitchFamily="49" charset="-122"/>
                          </a:rPr>
                          <m:t>𝑁𝑇</m:t>
                        </m:r>
                        <m:r>
                          <a:rPr lang="en-US" altLang="zh-CN" sz="2400" b="0" i="1" smtClean="0">
                            <a:solidFill>
                              <a:schemeClr val="bg2"/>
                            </a:solidFill>
                            <a:latin typeface="Cambria Math" panose="02040503050406030204" pitchFamily="18" charset="0"/>
                            <a:ea typeface="黑体" panose="02010609060101010101" pitchFamily="49" charset="-122"/>
                          </a:rPr>
                          <m:t>𝐸</m:t>
                        </m:r>
                      </m:sup>
                    </m:sSup>
                  </m:oMath>
                </a14:m>
                <a:r>
                  <a:rPr lang="zh-CN" altLang="en-US" sz="2400" dirty="0">
                    <a:solidFill>
                      <a:schemeClr val="bg2"/>
                    </a:solidFill>
                    <a:latin typeface="黑体" panose="02010609060101010101" pitchFamily="49" charset="-122"/>
                    <a:ea typeface="黑体" panose="02010609060101010101" pitchFamily="49" charset="-122"/>
                  </a:rPr>
                  <a:t> </a:t>
                </a:r>
                <a:endParaRPr lang="en-US" altLang="zh-CN" sz="2400" dirty="0">
                  <a:solidFill>
                    <a:schemeClr val="bg2"/>
                  </a:solidFill>
                  <a:latin typeface="黑体" panose="02010609060101010101" pitchFamily="49" charset="-122"/>
                  <a:ea typeface="黑体" panose="02010609060101010101" pitchFamily="49" charset="-122"/>
                </a:endParaRPr>
              </a:p>
              <a:p>
                <a:pPr lvl="1"/>
                <a:endParaRPr lang="en-US" altLang="zh-CN" sz="2400" dirty="0">
                  <a:solidFill>
                    <a:schemeClr val="bg2"/>
                  </a:solidFill>
                  <a:latin typeface="黑体" panose="02010609060101010101" pitchFamily="49" charset="-122"/>
                  <a:ea typeface="黑体" panose="02010609060101010101" pitchFamily="49" charset="-122"/>
                </a:endParaRPr>
              </a:p>
              <a:p>
                <a:pPr lvl="1"/>
                <a:r>
                  <a:rPr lang="zh-CN" altLang="en-US" sz="2400" dirty="0">
                    <a:solidFill>
                      <a:schemeClr val="bg2"/>
                    </a:solidFill>
                    <a:latin typeface="黑体" panose="02010609060101010101" pitchFamily="49" charset="-122"/>
                    <a:ea typeface="黑体" panose="02010609060101010101" pitchFamily="49" charset="-122"/>
                  </a:rPr>
                  <a:t>分类：利用</a:t>
                </a:r>
                <a14:m>
                  <m:oMath xmlns:m="http://schemas.openxmlformats.org/officeDocument/2006/math">
                    <m:sSup>
                      <m:sSupPr>
                        <m:ctrlPr>
                          <a:rPr lang="en-US" altLang="zh-CN" sz="2400" i="1">
                            <a:solidFill>
                              <a:schemeClr val="bg2"/>
                            </a:solidFill>
                            <a:latin typeface="Cambria Math" panose="02040503050406030204" pitchFamily="18" charset="0"/>
                            <a:ea typeface="黑体" panose="02010609060101010101" pitchFamily="49" charset="-122"/>
                          </a:rPr>
                        </m:ctrlPr>
                      </m:sSupPr>
                      <m:e>
                        <m:r>
                          <a:rPr lang="zh-CN" altLang="en-US" sz="2400" i="1">
                            <a:solidFill>
                              <a:schemeClr val="bg2"/>
                            </a:solidFill>
                            <a:latin typeface="Cambria Math" panose="02040503050406030204" pitchFamily="18" charset="0"/>
                            <a:ea typeface="黑体" panose="02010609060101010101" pitchFamily="49" charset="-122"/>
                          </a:rPr>
                          <m:t>𝒳</m:t>
                        </m:r>
                      </m:e>
                      <m:sup>
                        <m:r>
                          <a:rPr lang="en-US" altLang="zh-CN" sz="2400" i="1">
                            <a:solidFill>
                              <a:schemeClr val="bg2"/>
                            </a:solidFill>
                            <a:latin typeface="Cambria Math" panose="02040503050406030204" pitchFamily="18" charset="0"/>
                            <a:ea typeface="黑体" panose="02010609060101010101" pitchFamily="49" charset="-122"/>
                          </a:rPr>
                          <m:t>𝑁𝑇𝐸</m:t>
                        </m:r>
                      </m:sup>
                    </m:sSup>
                  </m:oMath>
                </a14:m>
                <a:r>
                  <a:rPr lang="zh-CN" altLang="en-US" sz="2400" dirty="0">
                    <a:solidFill>
                      <a:schemeClr val="bg2"/>
                    </a:solidFill>
                    <a:latin typeface="黑体" panose="02010609060101010101" pitchFamily="49" charset="-122"/>
                    <a:ea typeface="黑体" panose="02010609060101010101" pitchFamily="49" charset="-122"/>
                  </a:rPr>
                  <a:t>和近邻法对未知样本</a:t>
                </a:r>
                <a14:m>
                  <m:oMath xmlns:m="http://schemas.openxmlformats.org/officeDocument/2006/math">
                    <m:r>
                      <a:rPr lang="en-US" altLang="zh-CN" sz="2400" b="0" i="1" smtClean="0">
                        <a:solidFill>
                          <a:schemeClr val="bg2"/>
                        </a:solidFill>
                        <a:latin typeface="Cambria Math" panose="02040503050406030204" pitchFamily="18" charset="0"/>
                        <a:ea typeface="黑体" panose="02010609060101010101" pitchFamily="49" charset="-122"/>
                      </a:rPr>
                      <m:t>𝑥</m:t>
                    </m:r>
                  </m:oMath>
                </a14:m>
                <a:r>
                  <a:rPr lang="zh-CN" altLang="en-US" sz="2400" dirty="0">
                    <a:solidFill>
                      <a:schemeClr val="bg2"/>
                    </a:solidFill>
                    <a:latin typeface="黑体" panose="02010609060101010101" pitchFamily="49" charset="-122"/>
                    <a:ea typeface="黑体" panose="02010609060101010101" pitchFamily="49" charset="-122"/>
                  </a:rPr>
                  <a:t>分类。</a:t>
                </a:r>
              </a:p>
            </p:txBody>
          </p:sp>
        </mc:Choice>
        <mc:Fallback xmlns="">
          <p:sp>
            <p:nvSpPr>
              <p:cNvPr id="7" name="内容占位符 6"/>
              <p:cNvSpPr>
                <a:spLocks noGrp="1" noRot="1" noChangeAspect="1" noMove="1" noResize="1" noEditPoints="1" noAdjustHandles="1" noChangeArrowheads="1" noChangeShapeType="1" noTextEdit="1"/>
              </p:cNvSpPr>
              <p:nvPr>
                <p:ph idx="1"/>
              </p:nvPr>
            </p:nvSpPr>
            <p:spPr>
              <a:xfrm>
                <a:off x="695400" y="836712"/>
                <a:ext cx="10657184" cy="5112568"/>
              </a:xfrm>
              <a:blipFill>
                <a:blip r:embed="rId3"/>
                <a:stretch>
                  <a:fillRect l="-1316" t="-1549"/>
                </a:stretch>
              </a:blipFill>
            </p:spPr>
            <p:txBody>
              <a:bodyPr/>
              <a:lstStyle/>
              <a:p>
                <a:r>
                  <a:rPr lang="zh-CN" altLang="en-US">
                    <a:noFill/>
                  </a:rPr>
                  <a:t> </a:t>
                </a:r>
              </a:p>
            </p:txBody>
          </p:sp>
        </mc:Fallback>
      </mc:AlternateContent>
      <p:sp>
        <p:nvSpPr>
          <p:cNvPr id="4" name="灯片编号占位符 4"/>
          <p:cNvSpPr>
            <a:spLocks noGrp="1"/>
          </p:cNvSpPr>
          <p:nvPr>
            <p:ph type="sldNum" sz="quarter" idx="12"/>
          </p:nvPr>
        </p:nvSpPr>
        <p:spPr/>
        <p:txBody>
          <a:bodyPr/>
          <a:lstStyle/>
          <a:p>
            <a:pPr>
              <a:defRPr/>
            </a:pPr>
            <a:fld id="{B41FA137-86EB-4747-B4C3-9704DABDC387}" type="slidenum">
              <a:rPr lang="en-US" altLang="zh-CN">
                <a:solidFill>
                  <a:schemeClr val="bg2"/>
                </a:solidFill>
              </a:rPr>
              <a:pPr>
                <a:defRPr/>
              </a:pPr>
              <a:t>19</a:t>
            </a:fld>
            <a:endParaRPr lang="en-US" altLang="zh-CN">
              <a:solidFill>
                <a:schemeClr val="bg2"/>
              </a:solidFill>
            </a:endParaRPr>
          </a:p>
        </p:txBody>
      </p:sp>
      <p:sp>
        <p:nvSpPr>
          <p:cNvPr id="5" name="矩形 4">
            <a:extLst>
              <a:ext uri="{FF2B5EF4-FFF2-40B4-BE49-F238E27FC236}">
                <a16:creationId xmlns:a16="http://schemas.microsoft.com/office/drawing/2014/main" id="{1DF21176-613A-4E44-BFC6-9D46BD388812}"/>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4241567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ctrTitle"/>
          </p:nvPr>
        </p:nvSpPr>
        <p:spPr>
          <a:xfrm>
            <a:off x="1380592" y="1670943"/>
            <a:ext cx="9430816" cy="1470025"/>
          </a:xfrm>
        </p:spPr>
        <p:txBody>
          <a:bodyPr/>
          <a:lstStyle/>
          <a:p>
            <a:pPr eaLnBrk="1" hangingPunct="1"/>
            <a:r>
              <a:rPr lang="zh-CN" altLang="en-US" dirty="0">
                <a:solidFill>
                  <a:schemeClr val="bg2"/>
                </a:solidFill>
                <a:latin typeface="黑体" panose="02010609060101010101" pitchFamily="49" charset="-122"/>
                <a:ea typeface="黑体" panose="02010609060101010101" pitchFamily="49" charset="-122"/>
              </a:rPr>
              <a:t>第</a:t>
            </a:r>
            <a:r>
              <a:rPr lang="en-US" altLang="zh-CN" dirty="0">
                <a:solidFill>
                  <a:schemeClr val="bg2"/>
                </a:solidFill>
                <a:latin typeface="黑体" panose="02010609060101010101" pitchFamily="49" charset="-122"/>
                <a:ea typeface="黑体" panose="02010609060101010101" pitchFamily="49" charset="-122"/>
              </a:rPr>
              <a:t>8</a:t>
            </a:r>
            <a:r>
              <a:rPr lang="zh-CN" altLang="en-US" dirty="0">
                <a:solidFill>
                  <a:schemeClr val="bg2"/>
                </a:solidFill>
                <a:latin typeface="黑体" panose="02010609060101010101" pitchFamily="49" charset="-122"/>
                <a:ea typeface="黑体" panose="02010609060101010101" pitchFamily="49" charset="-122"/>
              </a:rPr>
              <a:t>章 非参数学习机器与集成学习</a:t>
            </a:r>
            <a:endParaRPr lang="en-US" altLang="zh-CN" sz="3600" dirty="0">
              <a:solidFill>
                <a:schemeClr val="bg2"/>
              </a:solidFill>
              <a:latin typeface="黑体" panose="02010609060101010101" pitchFamily="49" charset="-122"/>
              <a:ea typeface="黑体" panose="02010609060101010101" pitchFamily="49" charset="-122"/>
            </a:endParaRPr>
          </a:p>
        </p:txBody>
      </p:sp>
      <p:sp>
        <p:nvSpPr>
          <p:cNvPr id="10243" name="灯片编号占位符 5"/>
          <p:cNvSpPr>
            <a:spLocks noGrp="1"/>
          </p:cNvSpPr>
          <p:nvPr>
            <p:ph type="sldNum" sz="quarter" idx="12"/>
          </p:nvPr>
        </p:nvSpPr>
        <p:spPr>
          <a:noFill/>
        </p:spPr>
        <p:txBody>
          <a:bodyPr/>
          <a:lstStyle/>
          <a:p>
            <a:fld id="{41131272-AF3B-486E-8D35-82762C2A6028}" type="slidenum">
              <a:rPr lang="en-US" altLang="zh-CN">
                <a:solidFill>
                  <a:srgbClr val="000000"/>
                </a:solidFill>
              </a:rPr>
              <a:pPr/>
              <a:t>2</a:t>
            </a:fld>
            <a:endParaRPr lang="en-US" altLang="zh-CN">
              <a:solidFill>
                <a:srgbClr val="000000"/>
              </a:solidFill>
            </a:endParaRPr>
          </a:p>
        </p:txBody>
      </p:sp>
      <p:sp>
        <p:nvSpPr>
          <p:cNvPr id="6" name="矩形 5">
            <a:extLst>
              <a:ext uri="{FF2B5EF4-FFF2-40B4-BE49-F238E27FC236}">
                <a16:creationId xmlns:a16="http://schemas.microsoft.com/office/drawing/2014/main" id="{E3F23A64-B5AE-44C9-A562-087386C1B33D}"/>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079174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404664"/>
            <a:ext cx="10363200" cy="936104"/>
          </a:xfrm>
        </p:spPr>
        <p:txBody>
          <a:bodyPr/>
          <a:lstStyle/>
          <a:p>
            <a:r>
              <a:rPr lang="zh-CN" altLang="en-US" sz="3200" dirty="0">
                <a:solidFill>
                  <a:schemeClr val="bg2"/>
                </a:solidFill>
                <a:latin typeface="Arial" panose="020B0604020202020204" pitchFamily="34" charset="0"/>
                <a:ea typeface="黑体" panose="02010609060101010101" pitchFamily="49" charset="-122"/>
                <a:cs typeface="Arial" panose="020B0604020202020204" pitchFamily="34" charset="0"/>
              </a:rPr>
              <a:t>剪辑近邻法渐进错误率分析</a:t>
            </a:r>
          </a:p>
        </p:txBody>
      </p:sp>
      <mc:AlternateContent xmlns:mc="http://schemas.openxmlformats.org/markup-compatibility/2006" xmlns:a14="http://schemas.microsoft.com/office/drawing/2010/main">
        <mc:Choice Requires="a14">
          <p:sp>
            <p:nvSpPr>
              <p:cNvPr id="7" name="内容占位符 6"/>
              <p:cNvSpPr>
                <a:spLocks noGrp="1"/>
              </p:cNvSpPr>
              <p:nvPr>
                <p:ph idx="1"/>
              </p:nvPr>
            </p:nvSpPr>
            <p:spPr>
              <a:xfrm>
                <a:off x="914400" y="1340768"/>
                <a:ext cx="10654208" cy="5112568"/>
              </a:xfrm>
            </p:spPr>
            <p:txBody>
              <a:bodyPr/>
              <a:lstStyle/>
              <a:p>
                <a:r>
                  <a:rPr lang="zh-CN" altLang="en-US" sz="2800" dirty="0">
                    <a:solidFill>
                      <a:schemeClr val="bg2"/>
                    </a:solidFill>
                    <a:latin typeface="黑体" panose="02010609060101010101" pitchFamily="49" charset="-122"/>
                    <a:ea typeface="黑体" panose="02010609060101010101" pitchFamily="49" charset="-122"/>
                  </a:rPr>
                  <a:t>若用最近邻进行剪辑和分类，则错误率：</a:t>
                </a:r>
              </a:p>
              <a:p>
                <a:pPr marL="0" indent="0">
                  <a:buNone/>
                </a:pPr>
                <a14:m>
                  <m:oMathPara xmlns:m="http://schemas.openxmlformats.org/officeDocument/2006/math">
                    <m:oMathParaPr>
                      <m:jc m:val="centerGroup"/>
                    </m:oMathParaPr>
                    <m:oMath xmlns:m="http://schemas.openxmlformats.org/officeDocument/2006/math">
                      <m:sSubSup>
                        <m:sSubSupPr>
                          <m:ctrlPr>
                            <a:rPr lang="en-US" altLang="zh-CN" sz="2400" b="0" i="1" smtClean="0">
                              <a:solidFill>
                                <a:schemeClr val="bg2"/>
                              </a:solidFill>
                              <a:latin typeface="Cambria Math" panose="02040503050406030204" pitchFamily="18" charset="0"/>
                              <a:ea typeface="黑体" panose="02010609060101010101" pitchFamily="49" charset="-122"/>
                            </a:rPr>
                          </m:ctrlPr>
                        </m:sSubSupPr>
                        <m:e>
                          <m:r>
                            <a:rPr lang="en-US" altLang="zh-CN" sz="2400" b="0" i="1" smtClean="0">
                              <a:solidFill>
                                <a:schemeClr val="bg2"/>
                              </a:solidFill>
                              <a:latin typeface="Cambria Math" panose="02040503050406030204" pitchFamily="18" charset="0"/>
                              <a:ea typeface="黑体" panose="02010609060101010101" pitchFamily="49" charset="-122"/>
                            </a:rPr>
                            <m:t>𝑃</m:t>
                          </m:r>
                        </m:e>
                        <m:sub>
                          <m:r>
                            <a:rPr lang="en-US" altLang="zh-CN" sz="2400" b="0" i="1" smtClean="0">
                              <a:solidFill>
                                <a:schemeClr val="bg2"/>
                              </a:solidFill>
                              <a:latin typeface="Cambria Math" panose="02040503050406030204" pitchFamily="18" charset="0"/>
                              <a:ea typeface="黑体" panose="02010609060101010101" pitchFamily="49" charset="-122"/>
                            </a:rPr>
                            <m:t>1</m:t>
                          </m:r>
                        </m:sub>
                        <m:sup>
                          <m:r>
                            <a:rPr lang="en-US" altLang="zh-CN" sz="2400" b="0" i="1" smtClean="0">
                              <a:solidFill>
                                <a:schemeClr val="bg2"/>
                              </a:solidFill>
                              <a:latin typeface="Cambria Math" panose="02040503050406030204" pitchFamily="18" charset="0"/>
                              <a:ea typeface="黑体" panose="02010609060101010101" pitchFamily="49" charset="-122"/>
                            </a:rPr>
                            <m:t>𝐸</m:t>
                          </m:r>
                        </m:sup>
                      </m:sSubSup>
                      <m:d>
                        <m:dPr>
                          <m:ctrlPr>
                            <a:rPr lang="en-US" altLang="zh-CN" sz="2400" b="0" i="1" smtClean="0">
                              <a:solidFill>
                                <a:schemeClr val="bg2"/>
                              </a:solidFill>
                              <a:latin typeface="Cambria Math" panose="02040503050406030204" pitchFamily="18" charset="0"/>
                              <a:ea typeface="黑体" panose="02010609060101010101" pitchFamily="49" charset="-122"/>
                            </a:rPr>
                          </m:ctrlPr>
                        </m:dPr>
                        <m:e>
                          <m:r>
                            <a:rPr lang="en-US" altLang="zh-CN" sz="2400" b="0" i="1" smtClean="0">
                              <a:solidFill>
                                <a:schemeClr val="bg2"/>
                              </a:solidFill>
                              <a:latin typeface="Cambria Math" panose="02040503050406030204" pitchFamily="18" charset="0"/>
                              <a:ea typeface="黑体" panose="02010609060101010101" pitchFamily="49" charset="-122"/>
                            </a:rPr>
                            <m:t>𝑒</m:t>
                          </m:r>
                        </m:e>
                        <m:e>
                          <m:r>
                            <a:rPr lang="en-US" altLang="zh-CN" sz="2400" b="0" i="1" smtClean="0">
                              <a:solidFill>
                                <a:schemeClr val="bg2"/>
                              </a:solidFill>
                              <a:latin typeface="Cambria Math" panose="02040503050406030204" pitchFamily="18" charset="0"/>
                              <a:ea typeface="黑体" panose="02010609060101010101" pitchFamily="49" charset="-122"/>
                            </a:rPr>
                            <m:t>𝑥</m:t>
                          </m:r>
                        </m:e>
                      </m:d>
                      <m:r>
                        <a:rPr lang="en-US" altLang="zh-CN" sz="2400" b="0" i="1" smtClean="0">
                          <a:solidFill>
                            <a:schemeClr val="bg2"/>
                          </a:solidFill>
                          <a:latin typeface="Cambria Math" panose="02040503050406030204" pitchFamily="18" charset="0"/>
                          <a:ea typeface="黑体" panose="02010609060101010101" pitchFamily="49" charset="-122"/>
                        </a:rPr>
                        <m:t>=</m:t>
                      </m:r>
                      <m:f>
                        <m:fPr>
                          <m:ctrlPr>
                            <a:rPr lang="en-US" altLang="zh-CN" sz="2400" b="0" i="1" smtClean="0">
                              <a:solidFill>
                                <a:schemeClr val="bg2"/>
                              </a:solidFill>
                              <a:latin typeface="Cambria Math" panose="02040503050406030204" pitchFamily="18" charset="0"/>
                              <a:ea typeface="黑体" panose="02010609060101010101" pitchFamily="49" charset="-122"/>
                            </a:rPr>
                          </m:ctrlPr>
                        </m:fPr>
                        <m:num>
                          <m:r>
                            <a:rPr lang="en-US" altLang="zh-CN" sz="2400" b="0" i="1" smtClean="0">
                              <a:solidFill>
                                <a:schemeClr val="bg2"/>
                              </a:solidFill>
                              <a:latin typeface="Cambria Math" panose="02040503050406030204" pitchFamily="18" charset="0"/>
                              <a:ea typeface="黑体" panose="02010609060101010101" pitchFamily="49" charset="-122"/>
                            </a:rPr>
                            <m:t>𝑃</m:t>
                          </m:r>
                          <m:r>
                            <a:rPr lang="en-US" altLang="zh-CN" sz="2400" b="0" i="1" smtClean="0">
                              <a:solidFill>
                                <a:schemeClr val="bg2"/>
                              </a:solidFill>
                              <a:latin typeface="Cambria Math" panose="02040503050406030204" pitchFamily="18" charset="0"/>
                              <a:ea typeface="黑体" panose="02010609060101010101" pitchFamily="49" charset="-122"/>
                            </a:rPr>
                            <m:t>(</m:t>
                          </m:r>
                          <m:r>
                            <a:rPr lang="en-US" altLang="zh-CN" sz="2400" b="0" i="1" smtClean="0">
                              <a:solidFill>
                                <a:schemeClr val="bg2"/>
                              </a:solidFill>
                              <a:latin typeface="Cambria Math" panose="02040503050406030204" pitchFamily="18" charset="0"/>
                              <a:ea typeface="黑体" panose="02010609060101010101" pitchFamily="49" charset="-122"/>
                            </a:rPr>
                            <m:t>𝑒</m:t>
                          </m:r>
                          <m:r>
                            <a:rPr lang="en-US" altLang="zh-CN" sz="2400" b="0" i="1" smtClean="0">
                              <a:solidFill>
                                <a:schemeClr val="bg2"/>
                              </a:solidFill>
                              <a:latin typeface="Cambria Math" panose="02040503050406030204" pitchFamily="18" charset="0"/>
                              <a:ea typeface="黑体" panose="02010609060101010101" pitchFamily="49" charset="-122"/>
                            </a:rPr>
                            <m:t>|</m:t>
                          </m:r>
                          <m:r>
                            <a:rPr lang="en-US" altLang="zh-CN" sz="2400" b="0" i="1" smtClean="0">
                              <a:solidFill>
                                <a:schemeClr val="bg2"/>
                              </a:solidFill>
                              <a:latin typeface="Cambria Math" panose="02040503050406030204" pitchFamily="18" charset="0"/>
                              <a:ea typeface="黑体" panose="02010609060101010101" pitchFamily="49" charset="-122"/>
                            </a:rPr>
                            <m:t>𝑥</m:t>
                          </m:r>
                          <m:r>
                            <a:rPr lang="en-US" altLang="zh-CN" sz="2400" b="0" i="1" smtClean="0">
                              <a:solidFill>
                                <a:schemeClr val="bg2"/>
                              </a:solidFill>
                              <a:latin typeface="Cambria Math" panose="02040503050406030204" pitchFamily="18" charset="0"/>
                              <a:ea typeface="黑体" panose="02010609060101010101" pitchFamily="49" charset="-122"/>
                            </a:rPr>
                            <m:t>)</m:t>
                          </m:r>
                        </m:num>
                        <m:den>
                          <m:r>
                            <a:rPr lang="en-US" altLang="zh-CN" sz="2400" b="0" i="1" smtClean="0">
                              <a:solidFill>
                                <a:schemeClr val="bg2"/>
                              </a:solidFill>
                              <a:latin typeface="Cambria Math" panose="02040503050406030204" pitchFamily="18" charset="0"/>
                              <a:ea typeface="黑体" panose="02010609060101010101" pitchFamily="49" charset="-122"/>
                            </a:rPr>
                            <m:t>2[1−</m:t>
                          </m:r>
                          <m:r>
                            <a:rPr lang="en-US" altLang="zh-CN" sz="2400" b="0" i="1" smtClean="0">
                              <a:solidFill>
                                <a:schemeClr val="bg2"/>
                              </a:solidFill>
                              <a:latin typeface="Cambria Math" panose="02040503050406030204" pitchFamily="18" charset="0"/>
                              <a:ea typeface="黑体" panose="02010609060101010101" pitchFamily="49" charset="-122"/>
                            </a:rPr>
                            <m:t>𝑃</m:t>
                          </m:r>
                          <m:r>
                            <a:rPr lang="en-US" altLang="zh-CN" sz="2400" b="0" i="1" smtClean="0">
                              <a:solidFill>
                                <a:schemeClr val="bg2"/>
                              </a:solidFill>
                              <a:latin typeface="Cambria Math" panose="02040503050406030204" pitchFamily="18" charset="0"/>
                              <a:ea typeface="黑体" panose="02010609060101010101" pitchFamily="49" charset="-122"/>
                            </a:rPr>
                            <m:t>(</m:t>
                          </m:r>
                          <m:r>
                            <a:rPr lang="en-US" altLang="zh-CN" sz="2400" b="0" i="1" smtClean="0">
                              <a:solidFill>
                                <a:schemeClr val="bg2"/>
                              </a:solidFill>
                              <a:latin typeface="Cambria Math" panose="02040503050406030204" pitchFamily="18" charset="0"/>
                              <a:ea typeface="黑体" panose="02010609060101010101" pitchFamily="49" charset="-122"/>
                            </a:rPr>
                            <m:t>𝑒</m:t>
                          </m:r>
                          <m:r>
                            <a:rPr lang="en-US" altLang="zh-CN" sz="2400" b="0" i="1" smtClean="0">
                              <a:solidFill>
                                <a:schemeClr val="bg2"/>
                              </a:solidFill>
                              <a:latin typeface="Cambria Math" panose="02040503050406030204" pitchFamily="18" charset="0"/>
                              <a:ea typeface="黑体" panose="02010609060101010101" pitchFamily="49" charset="-122"/>
                            </a:rPr>
                            <m:t>|</m:t>
                          </m:r>
                          <m:r>
                            <a:rPr lang="en-US" altLang="zh-CN" sz="2400" b="0" i="1" smtClean="0">
                              <a:solidFill>
                                <a:schemeClr val="bg2"/>
                              </a:solidFill>
                              <a:latin typeface="Cambria Math" panose="02040503050406030204" pitchFamily="18" charset="0"/>
                              <a:ea typeface="黑体" panose="02010609060101010101" pitchFamily="49" charset="-122"/>
                            </a:rPr>
                            <m:t>𝑥</m:t>
                          </m:r>
                          <m:r>
                            <a:rPr lang="en-US" altLang="zh-CN" sz="2400" b="0" i="1" smtClean="0">
                              <a:solidFill>
                                <a:schemeClr val="bg2"/>
                              </a:solidFill>
                              <a:latin typeface="Cambria Math" panose="02040503050406030204" pitchFamily="18" charset="0"/>
                              <a:ea typeface="黑体" panose="02010609060101010101" pitchFamily="49" charset="-122"/>
                            </a:rPr>
                            <m:t>)]</m:t>
                          </m:r>
                        </m:den>
                      </m:f>
                    </m:oMath>
                  </m:oMathPara>
                </a14:m>
                <a:endParaRPr lang="zh-CN" altLang="en-US" sz="2400" dirty="0">
                  <a:solidFill>
                    <a:schemeClr val="bg2"/>
                  </a:solidFill>
                  <a:latin typeface="黑体" panose="02010609060101010101" pitchFamily="49" charset="-122"/>
                  <a:ea typeface="黑体" panose="02010609060101010101" pitchFamily="49" charset="-122"/>
                </a:endParaRPr>
              </a:p>
              <a:p>
                <a:pPr marL="0" indent="0">
                  <a:buNone/>
                </a:pPr>
                <a:r>
                  <a:rPr lang="en-US" altLang="zh-CN" sz="2800" dirty="0">
                    <a:solidFill>
                      <a:schemeClr val="bg2"/>
                    </a:solidFill>
                    <a:latin typeface="黑体" panose="02010609060101010101" pitchFamily="49" charset="-122"/>
                    <a:ea typeface="黑体" panose="02010609060101010101" pitchFamily="49" charset="-122"/>
                  </a:rPr>
                  <a:t>  </a:t>
                </a:r>
                <a:r>
                  <a:rPr lang="zh-CN" altLang="en-US" sz="2800" dirty="0">
                    <a:solidFill>
                      <a:schemeClr val="bg2"/>
                    </a:solidFill>
                    <a:latin typeface="黑体" panose="02010609060101010101" pitchFamily="49" charset="-122"/>
                    <a:ea typeface="黑体" panose="02010609060101010101" pitchFamily="49" charset="-122"/>
                  </a:rPr>
                  <a:t>即</a:t>
                </a:r>
                <a14:m>
                  <m:oMath xmlns:m="http://schemas.openxmlformats.org/officeDocument/2006/math">
                    <m:sSubSup>
                      <m:sSubSupPr>
                        <m:ctrlPr>
                          <a:rPr lang="en-US" altLang="zh-CN" sz="2800" i="1">
                            <a:solidFill>
                              <a:schemeClr val="bg2"/>
                            </a:solidFill>
                            <a:latin typeface="Cambria Math" panose="02040503050406030204" pitchFamily="18" charset="0"/>
                            <a:ea typeface="黑体" panose="02010609060101010101" pitchFamily="49" charset="-122"/>
                          </a:rPr>
                        </m:ctrlPr>
                      </m:sSubSupPr>
                      <m:e>
                        <m:r>
                          <a:rPr lang="en-US" altLang="zh-CN" sz="2800" i="1">
                            <a:solidFill>
                              <a:schemeClr val="bg2"/>
                            </a:solidFill>
                            <a:latin typeface="Cambria Math" panose="02040503050406030204" pitchFamily="18" charset="0"/>
                            <a:ea typeface="黑体" panose="02010609060101010101" pitchFamily="49" charset="-122"/>
                          </a:rPr>
                          <m:t>𝑃</m:t>
                        </m:r>
                      </m:e>
                      <m:sub>
                        <m:r>
                          <a:rPr lang="en-US" altLang="zh-CN" sz="2800" i="1">
                            <a:solidFill>
                              <a:schemeClr val="bg2"/>
                            </a:solidFill>
                            <a:latin typeface="Cambria Math" panose="02040503050406030204" pitchFamily="18" charset="0"/>
                            <a:ea typeface="黑体" panose="02010609060101010101" pitchFamily="49" charset="-122"/>
                          </a:rPr>
                          <m:t>1</m:t>
                        </m:r>
                      </m:sub>
                      <m:sup>
                        <m:r>
                          <a:rPr lang="en-US" altLang="zh-CN" sz="2800" i="1">
                            <a:solidFill>
                              <a:schemeClr val="bg2"/>
                            </a:solidFill>
                            <a:latin typeface="Cambria Math" panose="02040503050406030204" pitchFamily="18" charset="0"/>
                            <a:ea typeface="黑体" panose="02010609060101010101" pitchFamily="49" charset="-122"/>
                          </a:rPr>
                          <m:t>𝐸</m:t>
                        </m:r>
                      </m:sup>
                    </m:sSubSup>
                    <m:d>
                      <m:dPr>
                        <m:ctrlPr>
                          <a:rPr lang="en-US" altLang="zh-CN" sz="2800" b="0" i="1" smtClean="0">
                            <a:solidFill>
                              <a:schemeClr val="bg2"/>
                            </a:solidFill>
                            <a:latin typeface="Cambria Math" panose="02040503050406030204" pitchFamily="18" charset="0"/>
                            <a:ea typeface="黑体" panose="02010609060101010101" pitchFamily="49" charset="-122"/>
                          </a:rPr>
                        </m:ctrlPr>
                      </m:dPr>
                      <m:e>
                        <m:r>
                          <a:rPr lang="en-US" altLang="zh-CN" sz="2800" b="0" i="1" smtClean="0">
                            <a:solidFill>
                              <a:schemeClr val="bg2"/>
                            </a:solidFill>
                            <a:latin typeface="Cambria Math" panose="02040503050406030204" pitchFamily="18" charset="0"/>
                            <a:ea typeface="黑体" panose="02010609060101010101" pitchFamily="49" charset="-122"/>
                          </a:rPr>
                          <m:t>𝑒</m:t>
                        </m:r>
                      </m:e>
                    </m:d>
                    <m:r>
                      <a:rPr lang="en-US" altLang="zh-CN" sz="2800" b="0" i="1" smtClean="0">
                        <a:solidFill>
                          <a:schemeClr val="bg2"/>
                        </a:solidFill>
                        <a:latin typeface="Cambria Math" panose="02040503050406030204" pitchFamily="18" charset="0"/>
                        <a:ea typeface="黑体" panose="02010609060101010101" pitchFamily="49" charset="-122"/>
                      </a:rPr>
                      <m:t>≤</m:t>
                    </m:r>
                    <m:r>
                      <a:rPr lang="en-US" altLang="zh-CN" sz="2800" b="0" i="1" smtClean="0">
                        <a:solidFill>
                          <a:schemeClr val="bg2"/>
                        </a:solidFill>
                        <a:latin typeface="Cambria Math" panose="02040503050406030204" pitchFamily="18" charset="0"/>
                        <a:ea typeface="黑体" panose="02010609060101010101" pitchFamily="49" charset="-122"/>
                      </a:rPr>
                      <m:t>𝑃</m:t>
                    </m:r>
                    <m:r>
                      <a:rPr lang="en-US" altLang="zh-CN" sz="2800" b="0" i="1" smtClean="0">
                        <a:solidFill>
                          <a:schemeClr val="bg2"/>
                        </a:solidFill>
                        <a:latin typeface="Cambria Math" panose="02040503050406030204" pitchFamily="18" charset="0"/>
                        <a:ea typeface="黑体" panose="02010609060101010101" pitchFamily="49" charset="-122"/>
                      </a:rPr>
                      <m:t>(</m:t>
                    </m:r>
                    <m:r>
                      <a:rPr lang="en-US" altLang="zh-CN" sz="2800" b="0" i="1" smtClean="0">
                        <a:solidFill>
                          <a:schemeClr val="bg2"/>
                        </a:solidFill>
                        <a:latin typeface="Cambria Math" panose="02040503050406030204" pitchFamily="18" charset="0"/>
                        <a:ea typeface="黑体" panose="02010609060101010101" pitchFamily="49" charset="-122"/>
                      </a:rPr>
                      <m:t>𝑒</m:t>
                    </m:r>
                    <m:r>
                      <a:rPr lang="en-US" altLang="zh-CN" sz="2800" b="0" i="1" smtClean="0">
                        <a:solidFill>
                          <a:schemeClr val="bg2"/>
                        </a:solidFill>
                        <a:latin typeface="Cambria Math" panose="02040503050406030204" pitchFamily="18" charset="0"/>
                        <a:ea typeface="黑体" panose="02010609060101010101" pitchFamily="49" charset="-122"/>
                      </a:rPr>
                      <m:t>)</m:t>
                    </m:r>
                    <m:r>
                      <a:rPr lang="zh-CN" altLang="en-US" sz="2800" i="1">
                        <a:solidFill>
                          <a:schemeClr val="bg2"/>
                        </a:solidFill>
                        <a:latin typeface="Cambria Math" panose="02040503050406030204" pitchFamily="18" charset="0"/>
                        <a:ea typeface="黑体" panose="02010609060101010101" pitchFamily="49" charset="-122"/>
                      </a:rPr>
                      <m:t>。</m:t>
                    </m:r>
                  </m:oMath>
                </a14:m>
                <a:r>
                  <a:rPr lang="zh-CN" altLang="en-US" sz="2800" dirty="0">
                    <a:solidFill>
                      <a:schemeClr val="bg2"/>
                    </a:solidFill>
                    <a:latin typeface="黑体" panose="02010609060101010101" pitchFamily="49" charset="-122"/>
                    <a:ea typeface="黑体" panose="02010609060101010101" pitchFamily="49" charset="-122"/>
                  </a:rPr>
                  <a:t>其中，</a:t>
                </a:r>
                <a14:m>
                  <m:oMath xmlns:m="http://schemas.openxmlformats.org/officeDocument/2006/math">
                    <m:r>
                      <a:rPr lang="en-US" altLang="zh-CN" sz="2800" i="1">
                        <a:solidFill>
                          <a:schemeClr val="bg2"/>
                        </a:solidFill>
                        <a:latin typeface="Cambria Math" panose="02040503050406030204" pitchFamily="18" charset="0"/>
                        <a:ea typeface="黑体" panose="02010609060101010101" pitchFamily="49" charset="-122"/>
                      </a:rPr>
                      <m:t>𝑃</m:t>
                    </m:r>
                    <m:d>
                      <m:dPr>
                        <m:ctrlPr>
                          <a:rPr lang="en-US" altLang="zh-CN" sz="2800" i="1">
                            <a:solidFill>
                              <a:schemeClr val="bg2"/>
                            </a:solidFill>
                            <a:latin typeface="Cambria Math" panose="02040503050406030204" pitchFamily="18" charset="0"/>
                            <a:ea typeface="黑体" panose="02010609060101010101" pitchFamily="49" charset="-122"/>
                          </a:rPr>
                        </m:ctrlPr>
                      </m:dPr>
                      <m:e>
                        <m:r>
                          <a:rPr lang="en-US" altLang="zh-CN" sz="2800" i="1">
                            <a:solidFill>
                              <a:schemeClr val="bg2"/>
                            </a:solidFill>
                            <a:latin typeface="Cambria Math" panose="02040503050406030204" pitchFamily="18" charset="0"/>
                            <a:ea typeface="黑体" panose="02010609060101010101" pitchFamily="49" charset="-122"/>
                          </a:rPr>
                          <m:t>𝑒</m:t>
                        </m:r>
                      </m:e>
                      <m:e>
                        <m:r>
                          <a:rPr lang="en-US" altLang="zh-CN" sz="2800" i="1">
                            <a:solidFill>
                              <a:schemeClr val="bg2"/>
                            </a:solidFill>
                            <a:latin typeface="Cambria Math" panose="02040503050406030204" pitchFamily="18" charset="0"/>
                            <a:ea typeface="黑体" panose="02010609060101010101" pitchFamily="49" charset="-122"/>
                          </a:rPr>
                          <m:t>𝑥</m:t>
                        </m:r>
                      </m:e>
                    </m:d>
                    <m:r>
                      <a:rPr lang="en-US" altLang="zh-CN" sz="2800" b="0" i="1" smtClean="0">
                        <a:solidFill>
                          <a:schemeClr val="bg2"/>
                        </a:solidFill>
                        <a:latin typeface="Cambria Math" panose="02040503050406030204" pitchFamily="18" charset="0"/>
                        <a:ea typeface="黑体" panose="02010609060101010101" pitchFamily="49" charset="-122"/>
                      </a:rPr>
                      <m:t>,</m:t>
                    </m:r>
                    <m:r>
                      <a:rPr lang="en-US" altLang="zh-CN" sz="2800" b="0" i="1" smtClean="0">
                        <a:solidFill>
                          <a:schemeClr val="bg2"/>
                        </a:solidFill>
                        <a:latin typeface="Cambria Math" panose="02040503050406030204" pitchFamily="18" charset="0"/>
                        <a:ea typeface="黑体" panose="02010609060101010101" pitchFamily="49" charset="-122"/>
                      </a:rPr>
                      <m:t>𝑃</m:t>
                    </m:r>
                    <m:r>
                      <a:rPr lang="en-US" altLang="zh-CN" sz="2800" b="0" i="1" smtClean="0">
                        <a:solidFill>
                          <a:schemeClr val="bg2"/>
                        </a:solidFill>
                        <a:latin typeface="Cambria Math" panose="02040503050406030204" pitchFamily="18" charset="0"/>
                        <a:ea typeface="黑体" panose="02010609060101010101" pitchFamily="49" charset="-122"/>
                      </a:rPr>
                      <m:t>(</m:t>
                    </m:r>
                    <m:r>
                      <a:rPr lang="en-US" altLang="zh-CN" sz="2800" b="0" i="1" smtClean="0">
                        <a:solidFill>
                          <a:schemeClr val="bg2"/>
                        </a:solidFill>
                        <a:latin typeface="Cambria Math" panose="02040503050406030204" pitchFamily="18" charset="0"/>
                        <a:ea typeface="黑体" panose="02010609060101010101" pitchFamily="49" charset="-122"/>
                      </a:rPr>
                      <m:t>𝑒</m:t>
                    </m:r>
                    <m:r>
                      <a:rPr lang="en-US" altLang="zh-CN" sz="2800" b="0" i="1" smtClean="0">
                        <a:solidFill>
                          <a:schemeClr val="bg2"/>
                        </a:solidFill>
                        <a:latin typeface="Cambria Math" panose="02040503050406030204" pitchFamily="18" charset="0"/>
                        <a:ea typeface="黑体" panose="02010609060101010101" pitchFamily="49" charset="-122"/>
                      </a:rPr>
                      <m:t>)</m:t>
                    </m:r>
                  </m:oMath>
                </a14:m>
                <a:r>
                  <a:rPr lang="zh-CN" altLang="en-US" sz="2800" dirty="0">
                    <a:solidFill>
                      <a:schemeClr val="bg2"/>
                    </a:solidFill>
                    <a:latin typeface="黑体" panose="02010609060101010101" pitchFamily="49" charset="-122"/>
                    <a:ea typeface="黑体" panose="02010609060101010101" pitchFamily="49" charset="-122"/>
                  </a:rPr>
                  <a:t>是近邻法的错误率。</a:t>
                </a:r>
                <a:endParaRPr lang="en-US" altLang="zh-CN" sz="2400" dirty="0">
                  <a:solidFill>
                    <a:schemeClr val="bg2"/>
                  </a:solidFill>
                  <a:latin typeface="黑体" panose="02010609060101010101" pitchFamily="49" charset="-122"/>
                  <a:ea typeface="黑体" panose="02010609060101010101" pitchFamily="49" charset="-122"/>
                </a:endParaRPr>
              </a:p>
              <a:p>
                <a:pPr marL="0" indent="0">
                  <a:buNone/>
                </a:pPr>
                <a:endParaRPr lang="en-US" altLang="zh-CN" sz="2400" dirty="0">
                  <a:solidFill>
                    <a:schemeClr val="bg2"/>
                  </a:solidFill>
                  <a:latin typeface="黑体" panose="02010609060101010101" pitchFamily="49" charset="-122"/>
                  <a:ea typeface="黑体" panose="02010609060101010101" pitchFamily="49" charset="-122"/>
                </a:endParaRPr>
              </a:p>
              <a:p>
                <a:r>
                  <a:rPr lang="zh-CN" altLang="en-US" sz="2800" dirty="0">
                    <a:solidFill>
                      <a:schemeClr val="bg2"/>
                    </a:solidFill>
                    <a:latin typeface="黑体" panose="02010609060101010101" pitchFamily="49" charset="-122"/>
                    <a:ea typeface="黑体" panose="02010609060101010101" pitchFamily="49" charset="-122"/>
                  </a:rPr>
                  <a:t>当</a:t>
                </a:r>
                <a14:m>
                  <m:oMath xmlns:m="http://schemas.openxmlformats.org/officeDocument/2006/math">
                    <m:r>
                      <a:rPr lang="en-US" altLang="zh-CN" sz="2800" i="1">
                        <a:solidFill>
                          <a:schemeClr val="bg2"/>
                        </a:solidFill>
                        <a:latin typeface="Cambria Math" panose="02040503050406030204" pitchFamily="18" charset="0"/>
                        <a:ea typeface="黑体" panose="02010609060101010101" pitchFamily="49" charset="-122"/>
                      </a:rPr>
                      <m:t>𝑃</m:t>
                    </m:r>
                    <m:r>
                      <a:rPr lang="en-US" altLang="zh-CN" sz="2800" i="1">
                        <a:solidFill>
                          <a:schemeClr val="bg2"/>
                        </a:solidFill>
                        <a:latin typeface="Cambria Math" panose="02040503050406030204" pitchFamily="18" charset="0"/>
                        <a:ea typeface="黑体" panose="02010609060101010101" pitchFamily="49" charset="-122"/>
                      </a:rPr>
                      <m:t>(</m:t>
                    </m:r>
                    <m:r>
                      <a:rPr lang="en-US" altLang="zh-CN" sz="2800" i="1">
                        <a:solidFill>
                          <a:schemeClr val="bg2"/>
                        </a:solidFill>
                        <a:latin typeface="Cambria Math" panose="02040503050406030204" pitchFamily="18" charset="0"/>
                        <a:ea typeface="黑体" panose="02010609060101010101" pitchFamily="49" charset="-122"/>
                      </a:rPr>
                      <m:t>𝑒</m:t>
                    </m:r>
                    <m:r>
                      <a:rPr lang="en-US" altLang="zh-CN" sz="2800" i="1">
                        <a:solidFill>
                          <a:schemeClr val="bg2"/>
                        </a:solidFill>
                        <a:latin typeface="Cambria Math" panose="02040503050406030204" pitchFamily="18" charset="0"/>
                        <a:ea typeface="黑体" panose="02010609060101010101" pitchFamily="49" charset="-122"/>
                      </a:rPr>
                      <m:t>)</m:t>
                    </m:r>
                  </m:oMath>
                </a14:m>
                <a:r>
                  <a:rPr lang="zh-CN" altLang="en-US" sz="2800" dirty="0">
                    <a:solidFill>
                      <a:schemeClr val="bg2"/>
                    </a:solidFill>
                    <a:latin typeface="黑体" panose="02010609060101010101" pitchFamily="49" charset="-122"/>
                    <a:ea typeface="黑体" panose="02010609060101010101" pitchFamily="49" charset="-122"/>
                  </a:rPr>
                  <a:t>很小，如</a:t>
                </a:r>
                <a14:m>
                  <m:oMath xmlns:m="http://schemas.openxmlformats.org/officeDocument/2006/math">
                    <m:r>
                      <a:rPr lang="en-US" altLang="zh-CN" sz="2800" i="1">
                        <a:solidFill>
                          <a:schemeClr val="bg2"/>
                        </a:solidFill>
                        <a:latin typeface="Cambria Math" panose="02040503050406030204" pitchFamily="18" charset="0"/>
                        <a:ea typeface="黑体" panose="02010609060101010101" pitchFamily="49" charset="-122"/>
                      </a:rPr>
                      <m:t>𝑃</m:t>
                    </m:r>
                    <m:d>
                      <m:dPr>
                        <m:ctrlPr>
                          <a:rPr lang="en-US" altLang="zh-CN" sz="2800" i="1">
                            <a:solidFill>
                              <a:schemeClr val="bg2"/>
                            </a:solidFill>
                            <a:latin typeface="Cambria Math" panose="02040503050406030204" pitchFamily="18" charset="0"/>
                            <a:ea typeface="黑体" panose="02010609060101010101" pitchFamily="49" charset="-122"/>
                          </a:rPr>
                        </m:ctrlPr>
                      </m:dPr>
                      <m:e>
                        <m:r>
                          <a:rPr lang="en-US" altLang="zh-CN" sz="2800" i="1">
                            <a:solidFill>
                              <a:schemeClr val="bg2"/>
                            </a:solidFill>
                            <a:latin typeface="Cambria Math" panose="02040503050406030204" pitchFamily="18" charset="0"/>
                            <a:ea typeface="黑体" panose="02010609060101010101" pitchFamily="49" charset="-122"/>
                          </a:rPr>
                          <m:t>𝑒</m:t>
                        </m:r>
                      </m:e>
                    </m:d>
                    <m:r>
                      <a:rPr lang="en-US" altLang="zh-CN" sz="2800" b="0" i="1" smtClean="0">
                        <a:solidFill>
                          <a:schemeClr val="bg2"/>
                        </a:solidFill>
                        <a:latin typeface="Cambria Math" panose="02040503050406030204" pitchFamily="18" charset="0"/>
                        <a:ea typeface="黑体" panose="02010609060101010101" pitchFamily="49" charset="-122"/>
                      </a:rPr>
                      <m:t>&lt;0.1</m:t>
                    </m:r>
                  </m:oMath>
                </a14:m>
                <a:r>
                  <a:rPr lang="zh-CN" altLang="en-US" sz="2800" dirty="0">
                    <a:solidFill>
                      <a:schemeClr val="bg2"/>
                    </a:solidFill>
                    <a:latin typeface="黑体" panose="02010609060101010101" pitchFamily="49" charset="-122"/>
                    <a:ea typeface="黑体" panose="02010609060101010101" pitchFamily="49" charset="-122"/>
                  </a:rPr>
                  <a:t>时，则有：</a:t>
                </a:r>
                <a:endParaRPr lang="en-US" altLang="zh-CN" sz="2800" dirty="0">
                  <a:solidFill>
                    <a:schemeClr val="bg2"/>
                  </a:solidFill>
                  <a:latin typeface="黑体" panose="02010609060101010101" pitchFamily="49" charset="-122"/>
                  <a:ea typeface="黑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sSubSup>
                        <m:sSubSupPr>
                          <m:ctrlPr>
                            <a:rPr lang="en-US" altLang="zh-CN" sz="2400" i="1">
                              <a:solidFill>
                                <a:schemeClr val="bg2"/>
                              </a:solidFill>
                              <a:latin typeface="Cambria Math" panose="02040503050406030204" pitchFamily="18" charset="0"/>
                              <a:ea typeface="黑体" panose="02010609060101010101" pitchFamily="49" charset="-122"/>
                            </a:rPr>
                          </m:ctrlPr>
                        </m:sSubSupPr>
                        <m:e>
                          <m:r>
                            <a:rPr lang="en-US" altLang="zh-CN" sz="2400" i="1">
                              <a:solidFill>
                                <a:schemeClr val="bg2"/>
                              </a:solidFill>
                              <a:latin typeface="Cambria Math" panose="02040503050406030204" pitchFamily="18" charset="0"/>
                              <a:ea typeface="黑体" panose="02010609060101010101" pitchFamily="49" charset="-122"/>
                            </a:rPr>
                            <m:t>𝑃</m:t>
                          </m:r>
                        </m:e>
                        <m:sub>
                          <m:r>
                            <a:rPr lang="en-US" altLang="zh-CN" sz="2400" i="1">
                              <a:solidFill>
                                <a:schemeClr val="bg2"/>
                              </a:solidFill>
                              <a:latin typeface="Cambria Math" panose="02040503050406030204" pitchFamily="18" charset="0"/>
                              <a:ea typeface="黑体" panose="02010609060101010101" pitchFamily="49" charset="-122"/>
                            </a:rPr>
                            <m:t>1</m:t>
                          </m:r>
                        </m:sub>
                        <m:sup>
                          <m:r>
                            <a:rPr lang="en-US" altLang="zh-CN" sz="2400" i="1">
                              <a:solidFill>
                                <a:schemeClr val="bg2"/>
                              </a:solidFill>
                              <a:latin typeface="Cambria Math" panose="02040503050406030204" pitchFamily="18" charset="0"/>
                              <a:ea typeface="黑体" panose="02010609060101010101" pitchFamily="49" charset="-122"/>
                            </a:rPr>
                            <m:t>𝐸</m:t>
                          </m:r>
                        </m:sup>
                      </m:sSubSup>
                      <m:d>
                        <m:dPr>
                          <m:ctrlPr>
                            <a:rPr lang="en-US" altLang="zh-CN" sz="2400" i="1">
                              <a:solidFill>
                                <a:schemeClr val="bg2"/>
                              </a:solidFill>
                              <a:latin typeface="Cambria Math" panose="02040503050406030204" pitchFamily="18" charset="0"/>
                              <a:ea typeface="黑体" panose="02010609060101010101" pitchFamily="49" charset="-122"/>
                            </a:rPr>
                          </m:ctrlPr>
                        </m:dPr>
                        <m:e>
                          <m:r>
                            <a:rPr lang="en-US" altLang="zh-CN" sz="2400" i="1">
                              <a:solidFill>
                                <a:schemeClr val="bg2"/>
                              </a:solidFill>
                              <a:latin typeface="Cambria Math" panose="02040503050406030204" pitchFamily="18" charset="0"/>
                              <a:ea typeface="黑体" panose="02010609060101010101" pitchFamily="49" charset="-122"/>
                            </a:rPr>
                            <m:t>𝑒</m:t>
                          </m:r>
                        </m:e>
                      </m:d>
                      <m:r>
                        <a:rPr lang="en-US" altLang="zh-CN" sz="2400" i="1">
                          <a:solidFill>
                            <a:schemeClr val="bg2"/>
                          </a:solidFill>
                          <a:latin typeface="Cambria Math" panose="02040503050406030204" pitchFamily="18" charset="0"/>
                          <a:ea typeface="黑体" panose="02010609060101010101" pitchFamily="49" charset="-122"/>
                        </a:rPr>
                        <m:t>≈</m:t>
                      </m:r>
                      <m:f>
                        <m:fPr>
                          <m:ctrlPr>
                            <a:rPr lang="en-US" altLang="zh-CN" sz="2400" b="0" i="1" smtClean="0">
                              <a:solidFill>
                                <a:schemeClr val="bg2"/>
                              </a:solidFill>
                              <a:latin typeface="Cambria Math" panose="02040503050406030204" pitchFamily="18" charset="0"/>
                              <a:ea typeface="黑体" panose="02010609060101010101" pitchFamily="49" charset="-122"/>
                            </a:rPr>
                          </m:ctrlPr>
                        </m:fPr>
                        <m:num>
                          <m:r>
                            <a:rPr lang="en-US" altLang="zh-CN" sz="2400" b="0" i="1" smtClean="0">
                              <a:solidFill>
                                <a:schemeClr val="bg2"/>
                              </a:solidFill>
                              <a:latin typeface="Cambria Math" panose="02040503050406030204" pitchFamily="18" charset="0"/>
                              <a:ea typeface="黑体" panose="02010609060101010101" pitchFamily="49" charset="-122"/>
                            </a:rPr>
                            <m:t>1</m:t>
                          </m:r>
                        </m:num>
                        <m:den>
                          <m:r>
                            <a:rPr lang="en-US" altLang="zh-CN" sz="2400" b="0" i="1" smtClean="0">
                              <a:solidFill>
                                <a:schemeClr val="bg2"/>
                              </a:solidFill>
                              <a:latin typeface="Cambria Math" panose="02040503050406030204" pitchFamily="18" charset="0"/>
                              <a:ea typeface="黑体" panose="02010609060101010101" pitchFamily="49" charset="-122"/>
                            </a:rPr>
                            <m:t>2</m:t>
                          </m:r>
                        </m:den>
                      </m:f>
                      <m:r>
                        <a:rPr lang="en-US" altLang="zh-CN" sz="2400" b="0" i="1" smtClean="0">
                          <a:solidFill>
                            <a:schemeClr val="bg2"/>
                          </a:solidFill>
                          <a:latin typeface="Cambria Math" panose="02040503050406030204" pitchFamily="18" charset="0"/>
                          <a:ea typeface="黑体" panose="02010609060101010101" pitchFamily="49" charset="-122"/>
                        </a:rPr>
                        <m:t>𝑃</m:t>
                      </m:r>
                      <m:r>
                        <a:rPr lang="en-US" altLang="zh-CN" sz="2400" b="0" i="1" smtClean="0">
                          <a:solidFill>
                            <a:schemeClr val="bg2"/>
                          </a:solidFill>
                          <a:latin typeface="Cambria Math" panose="02040503050406030204" pitchFamily="18" charset="0"/>
                          <a:ea typeface="黑体" panose="02010609060101010101" pitchFamily="49" charset="-122"/>
                        </a:rPr>
                        <m:t>(</m:t>
                      </m:r>
                      <m:r>
                        <a:rPr lang="en-US" altLang="zh-CN" sz="2400" b="0" i="1" smtClean="0">
                          <a:solidFill>
                            <a:schemeClr val="bg2"/>
                          </a:solidFill>
                          <a:latin typeface="Cambria Math" panose="02040503050406030204" pitchFamily="18" charset="0"/>
                          <a:ea typeface="黑体" panose="02010609060101010101" pitchFamily="49" charset="-122"/>
                        </a:rPr>
                        <m:t>𝑒</m:t>
                      </m:r>
                      <m:r>
                        <a:rPr lang="en-US" altLang="zh-CN" sz="2400" b="0" i="1" smtClean="0">
                          <a:solidFill>
                            <a:schemeClr val="bg2"/>
                          </a:solidFill>
                          <a:latin typeface="Cambria Math" panose="02040503050406030204" pitchFamily="18" charset="0"/>
                          <a:ea typeface="黑体" panose="02010609060101010101" pitchFamily="49" charset="-122"/>
                        </a:rPr>
                        <m:t>)</m:t>
                      </m:r>
                    </m:oMath>
                  </m:oMathPara>
                </a14:m>
                <a:endParaRPr lang="en-US" altLang="zh-CN" sz="2400" dirty="0">
                  <a:solidFill>
                    <a:schemeClr val="bg2"/>
                  </a:solidFill>
                  <a:latin typeface="黑体" panose="02010609060101010101" pitchFamily="49" charset="-122"/>
                  <a:ea typeface="黑体" panose="02010609060101010101" pitchFamily="49" charset="-122"/>
                </a:endParaRPr>
              </a:p>
              <a:p>
                <a:pPr marL="0" indent="0">
                  <a:buNone/>
                </a:pPr>
                <a:r>
                  <a:rPr lang="en-US" altLang="zh-CN" sz="2800" dirty="0">
                    <a:solidFill>
                      <a:schemeClr val="bg2"/>
                    </a:solidFill>
                    <a:latin typeface="黑体" panose="02010609060101010101" pitchFamily="49" charset="-122"/>
                    <a:ea typeface="黑体" panose="02010609060101010101" pitchFamily="49" charset="-122"/>
                  </a:rPr>
                  <a:t>  </a:t>
                </a:r>
                <a:r>
                  <a:rPr lang="zh-CN" altLang="en-US" sz="2800" dirty="0">
                    <a:solidFill>
                      <a:schemeClr val="bg2"/>
                    </a:solidFill>
                    <a:latin typeface="黑体" panose="02010609060101010101" pitchFamily="49" charset="-122"/>
                    <a:ea typeface="黑体" panose="02010609060101010101" pitchFamily="49" charset="-122"/>
                  </a:rPr>
                  <a:t>而</a:t>
                </a:r>
                <a14:m>
                  <m:oMath xmlns:m="http://schemas.openxmlformats.org/officeDocument/2006/math">
                    <m:r>
                      <a:rPr lang="en-US" altLang="zh-CN" sz="2800" i="1">
                        <a:solidFill>
                          <a:schemeClr val="bg2"/>
                        </a:solidFill>
                        <a:latin typeface="Cambria Math" panose="02040503050406030204" pitchFamily="18" charset="0"/>
                        <a:ea typeface="黑体" panose="02010609060101010101" pitchFamily="49" charset="-122"/>
                      </a:rPr>
                      <m:t>𝑃</m:t>
                    </m:r>
                    <m:d>
                      <m:dPr>
                        <m:ctrlPr>
                          <a:rPr lang="en-US" altLang="zh-CN" sz="2800" i="1">
                            <a:solidFill>
                              <a:schemeClr val="bg2"/>
                            </a:solidFill>
                            <a:latin typeface="Cambria Math" panose="02040503050406030204" pitchFamily="18" charset="0"/>
                            <a:ea typeface="黑体" panose="02010609060101010101" pitchFamily="49" charset="-122"/>
                          </a:rPr>
                        </m:ctrlPr>
                      </m:dPr>
                      <m:e>
                        <m:r>
                          <a:rPr lang="en-US" altLang="zh-CN" sz="2800" i="1">
                            <a:solidFill>
                              <a:schemeClr val="bg2"/>
                            </a:solidFill>
                            <a:latin typeface="Cambria Math" panose="02040503050406030204" pitchFamily="18" charset="0"/>
                            <a:ea typeface="黑体" panose="02010609060101010101" pitchFamily="49" charset="-122"/>
                          </a:rPr>
                          <m:t>𝑒</m:t>
                        </m:r>
                      </m:e>
                    </m:d>
                    <m:r>
                      <a:rPr lang="en-US" altLang="zh-CN" sz="2800" b="0" i="1" smtClean="0">
                        <a:solidFill>
                          <a:schemeClr val="bg2"/>
                        </a:solidFill>
                        <a:latin typeface="Cambria Math" panose="02040503050406030204" pitchFamily="18" charset="0"/>
                        <a:ea typeface="黑体" panose="02010609060101010101" pitchFamily="49" charset="-122"/>
                      </a:rPr>
                      <m:t>≤2</m:t>
                    </m:r>
                    <m:sSup>
                      <m:sSupPr>
                        <m:ctrlPr>
                          <a:rPr lang="en-US" altLang="zh-CN" sz="2800" b="0" i="1" smtClean="0">
                            <a:solidFill>
                              <a:schemeClr val="bg2"/>
                            </a:solidFill>
                            <a:latin typeface="Cambria Math" panose="02040503050406030204" pitchFamily="18" charset="0"/>
                            <a:ea typeface="黑体" panose="02010609060101010101" pitchFamily="49" charset="-122"/>
                          </a:rPr>
                        </m:ctrlPr>
                      </m:sSupPr>
                      <m:e>
                        <m:r>
                          <a:rPr lang="en-US" altLang="zh-CN" sz="2800" b="0" i="1" smtClean="0">
                            <a:solidFill>
                              <a:schemeClr val="bg2"/>
                            </a:solidFill>
                            <a:latin typeface="Cambria Math" panose="02040503050406030204" pitchFamily="18" charset="0"/>
                            <a:ea typeface="黑体" panose="02010609060101010101" pitchFamily="49" charset="-122"/>
                          </a:rPr>
                          <m:t>𝑃</m:t>
                        </m:r>
                      </m:e>
                      <m:sup>
                        <m:r>
                          <a:rPr lang="en-US" altLang="zh-CN" sz="2800" b="0" i="1" smtClean="0">
                            <a:solidFill>
                              <a:schemeClr val="bg2"/>
                            </a:solidFill>
                            <a:latin typeface="Cambria Math" panose="02040503050406030204" pitchFamily="18" charset="0"/>
                            <a:ea typeface="黑体" panose="02010609060101010101" pitchFamily="49" charset="-122"/>
                          </a:rPr>
                          <m:t>∗</m:t>
                        </m:r>
                      </m:sup>
                    </m:sSup>
                  </m:oMath>
                </a14:m>
                <a:r>
                  <a:rPr lang="en-US" altLang="zh-CN" sz="2800" dirty="0">
                    <a:solidFill>
                      <a:schemeClr val="bg2"/>
                    </a:solidFill>
                    <a:latin typeface="黑体" panose="02010609060101010101" pitchFamily="49" charset="-122"/>
                    <a:ea typeface="黑体" panose="02010609060101010101" pitchFamily="49" charset="-122"/>
                  </a:rPr>
                  <a:t>,</a:t>
                </a:r>
                <a:r>
                  <a:rPr lang="en-US" altLang="zh-CN" sz="2800" dirty="0">
                    <a:solidFill>
                      <a:schemeClr val="bg2"/>
                    </a:solidFill>
                    <a:ea typeface="黑体" panose="02010609060101010101" pitchFamily="49" charset="-122"/>
                  </a:rPr>
                  <a:t> </a:t>
                </a:r>
                <a14:m>
                  <m:oMath xmlns:m="http://schemas.openxmlformats.org/officeDocument/2006/math">
                    <m:sSup>
                      <m:sSupPr>
                        <m:ctrlPr>
                          <a:rPr lang="en-US" altLang="zh-CN" sz="2800" i="1">
                            <a:solidFill>
                              <a:schemeClr val="bg2"/>
                            </a:solidFill>
                            <a:latin typeface="Cambria Math" panose="02040503050406030204" pitchFamily="18" charset="0"/>
                            <a:ea typeface="黑体" panose="02010609060101010101" pitchFamily="49" charset="-122"/>
                          </a:rPr>
                        </m:ctrlPr>
                      </m:sSupPr>
                      <m:e>
                        <m:r>
                          <a:rPr lang="en-US" altLang="zh-CN" sz="2800" i="1">
                            <a:solidFill>
                              <a:schemeClr val="bg2"/>
                            </a:solidFill>
                            <a:latin typeface="Cambria Math" panose="02040503050406030204" pitchFamily="18" charset="0"/>
                            <a:ea typeface="黑体" panose="02010609060101010101" pitchFamily="49" charset="-122"/>
                          </a:rPr>
                          <m:t>𝑃</m:t>
                        </m:r>
                      </m:e>
                      <m:sup>
                        <m:r>
                          <a:rPr lang="en-US" altLang="zh-CN" sz="2800" i="1">
                            <a:solidFill>
                              <a:schemeClr val="bg2"/>
                            </a:solidFill>
                            <a:latin typeface="Cambria Math" panose="02040503050406030204" pitchFamily="18" charset="0"/>
                            <a:ea typeface="黑体" panose="02010609060101010101" pitchFamily="49" charset="-122"/>
                          </a:rPr>
                          <m:t>∗</m:t>
                        </m:r>
                      </m:sup>
                    </m:sSup>
                    <m:r>
                      <a:rPr lang="zh-CN" altLang="en-US" sz="2800" i="1" smtClean="0">
                        <a:solidFill>
                          <a:schemeClr val="bg2"/>
                        </a:solidFill>
                        <a:latin typeface="Cambria Math" panose="02040503050406030204" pitchFamily="18" charset="0"/>
                        <a:ea typeface="黑体" panose="02010609060101010101" pitchFamily="49" charset="-122"/>
                      </a:rPr>
                      <m:t>是</m:t>
                    </m:r>
                  </m:oMath>
                </a14:m>
                <a:r>
                  <a:rPr lang="zh-CN" altLang="en-US" sz="2800" dirty="0">
                    <a:solidFill>
                      <a:schemeClr val="bg2"/>
                    </a:solidFill>
                    <a:latin typeface="黑体" panose="02010609060101010101" pitchFamily="49" charset="-122"/>
                    <a:ea typeface="黑体" panose="02010609060101010101" pitchFamily="49" charset="-122"/>
                  </a:rPr>
                  <a:t>贝叶斯错误率。故此时</a:t>
                </a:r>
                <a14:m>
                  <m:oMath xmlns:m="http://schemas.openxmlformats.org/officeDocument/2006/math">
                    <m:sSubSup>
                      <m:sSubSupPr>
                        <m:ctrlPr>
                          <a:rPr lang="en-US" altLang="zh-CN" sz="2800" i="1">
                            <a:solidFill>
                              <a:schemeClr val="bg2"/>
                            </a:solidFill>
                            <a:latin typeface="Cambria Math" panose="02040503050406030204" pitchFamily="18" charset="0"/>
                            <a:ea typeface="黑体" panose="02010609060101010101" pitchFamily="49" charset="-122"/>
                          </a:rPr>
                        </m:ctrlPr>
                      </m:sSubSupPr>
                      <m:e>
                        <m:r>
                          <a:rPr lang="en-US" altLang="zh-CN" sz="2800" b="0" i="1">
                            <a:solidFill>
                              <a:schemeClr val="bg2"/>
                            </a:solidFill>
                            <a:latin typeface="Cambria Math" panose="02040503050406030204" pitchFamily="18" charset="0"/>
                            <a:ea typeface="黑体" panose="02010609060101010101" pitchFamily="49" charset="-122"/>
                          </a:rPr>
                          <m:t>𝑃</m:t>
                        </m:r>
                      </m:e>
                      <m:sub>
                        <m:r>
                          <a:rPr lang="en-US" altLang="zh-CN" sz="2800" b="0" i="1">
                            <a:solidFill>
                              <a:schemeClr val="bg2"/>
                            </a:solidFill>
                            <a:latin typeface="Cambria Math" panose="02040503050406030204" pitchFamily="18" charset="0"/>
                            <a:ea typeface="黑体" panose="02010609060101010101" pitchFamily="49" charset="-122"/>
                          </a:rPr>
                          <m:t>1</m:t>
                        </m:r>
                      </m:sub>
                      <m:sup>
                        <m:r>
                          <a:rPr lang="en-US" altLang="zh-CN" sz="2800" b="0" i="1">
                            <a:solidFill>
                              <a:schemeClr val="bg2"/>
                            </a:solidFill>
                            <a:latin typeface="Cambria Math" panose="02040503050406030204" pitchFamily="18" charset="0"/>
                            <a:ea typeface="黑体" panose="02010609060101010101" pitchFamily="49" charset="-122"/>
                          </a:rPr>
                          <m:t>𝐸</m:t>
                        </m:r>
                      </m:sup>
                    </m:sSubSup>
                    <m:d>
                      <m:dPr>
                        <m:ctrlPr>
                          <a:rPr lang="en-US" altLang="zh-CN" sz="2800" i="1">
                            <a:solidFill>
                              <a:schemeClr val="bg2"/>
                            </a:solidFill>
                            <a:latin typeface="Cambria Math" panose="02040503050406030204" pitchFamily="18" charset="0"/>
                            <a:ea typeface="黑体" panose="02010609060101010101" pitchFamily="49" charset="-122"/>
                          </a:rPr>
                        </m:ctrlPr>
                      </m:dPr>
                      <m:e>
                        <m:r>
                          <a:rPr lang="en-US" altLang="zh-CN" sz="2800" b="0" i="1">
                            <a:solidFill>
                              <a:schemeClr val="bg2"/>
                            </a:solidFill>
                            <a:latin typeface="Cambria Math" panose="02040503050406030204" pitchFamily="18" charset="0"/>
                            <a:ea typeface="黑体" panose="02010609060101010101" pitchFamily="49" charset="-122"/>
                          </a:rPr>
                          <m:t>𝑒</m:t>
                        </m:r>
                      </m:e>
                    </m:d>
                  </m:oMath>
                </a14:m>
                <a:r>
                  <a:rPr lang="zh-CN" altLang="en-US" sz="2800" dirty="0">
                    <a:solidFill>
                      <a:schemeClr val="bg2"/>
                    </a:solidFill>
                    <a:latin typeface="黑体" panose="02010609060101010101" pitchFamily="49" charset="-122"/>
                    <a:ea typeface="黑体" panose="02010609060101010101" pitchFamily="49" charset="-122"/>
                  </a:rPr>
                  <a:t>接近</a:t>
                </a:r>
                <a14:m>
                  <m:oMath xmlns:m="http://schemas.openxmlformats.org/officeDocument/2006/math">
                    <m:sSup>
                      <m:sSupPr>
                        <m:ctrlPr>
                          <a:rPr lang="en-US" altLang="zh-CN" sz="2800" i="1">
                            <a:solidFill>
                              <a:schemeClr val="bg2"/>
                            </a:solidFill>
                            <a:latin typeface="Cambria Math" panose="02040503050406030204" pitchFamily="18" charset="0"/>
                            <a:ea typeface="黑体" panose="02010609060101010101" pitchFamily="49" charset="-122"/>
                          </a:rPr>
                        </m:ctrlPr>
                      </m:sSupPr>
                      <m:e>
                        <m:r>
                          <a:rPr lang="en-US" altLang="zh-CN" sz="2800" b="0" i="1" smtClean="0">
                            <a:solidFill>
                              <a:schemeClr val="bg2"/>
                            </a:solidFill>
                            <a:latin typeface="Cambria Math" panose="02040503050406030204" pitchFamily="18" charset="0"/>
                            <a:ea typeface="黑体" panose="02010609060101010101" pitchFamily="49" charset="-122"/>
                          </a:rPr>
                          <m:t>𝑃</m:t>
                        </m:r>
                      </m:e>
                      <m:sup>
                        <m:r>
                          <a:rPr lang="en-US" altLang="zh-CN" sz="2800" b="0" i="1" smtClean="0">
                            <a:solidFill>
                              <a:schemeClr val="bg2"/>
                            </a:solidFill>
                            <a:latin typeface="Cambria Math" panose="02040503050406030204" pitchFamily="18" charset="0"/>
                            <a:ea typeface="黑体" panose="02010609060101010101" pitchFamily="49" charset="-122"/>
                          </a:rPr>
                          <m:t>∗</m:t>
                        </m:r>
                      </m:sup>
                    </m:sSup>
                  </m:oMath>
                </a14:m>
                <a:endParaRPr lang="zh-CN" altLang="en-US" sz="2800" dirty="0">
                  <a:solidFill>
                    <a:schemeClr val="bg2"/>
                  </a:solidFill>
                  <a:latin typeface="黑体" panose="02010609060101010101" pitchFamily="49" charset="-122"/>
                  <a:ea typeface="黑体" panose="02010609060101010101" pitchFamily="49" charset="-122"/>
                </a:endParaRPr>
              </a:p>
            </p:txBody>
          </p:sp>
        </mc:Choice>
        <mc:Fallback xmlns="">
          <p:sp>
            <p:nvSpPr>
              <p:cNvPr id="7" name="内容占位符 6"/>
              <p:cNvSpPr>
                <a:spLocks noGrp="1" noRot="1" noChangeAspect="1" noMove="1" noResize="1" noEditPoints="1" noAdjustHandles="1" noChangeArrowheads="1" noChangeShapeType="1" noTextEdit="1"/>
              </p:cNvSpPr>
              <p:nvPr>
                <p:ph idx="1"/>
              </p:nvPr>
            </p:nvSpPr>
            <p:spPr>
              <a:xfrm>
                <a:off x="914400" y="1340768"/>
                <a:ext cx="10654208" cy="5112568"/>
              </a:xfrm>
              <a:blipFill>
                <a:blip r:embed="rId3"/>
                <a:stretch>
                  <a:fillRect l="-1316" t="-1549"/>
                </a:stretch>
              </a:blipFill>
            </p:spPr>
            <p:txBody>
              <a:bodyPr/>
              <a:lstStyle/>
              <a:p>
                <a:r>
                  <a:rPr lang="zh-CN" altLang="en-US">
                    <a:noFill/>
                  </a:rPr>
                  <a:t> </a:t>
                </a:r>
              </a:p>
            </p:txBody>
          </p:sp>
        </mc:Fallback>
      </mc:AlternateContent>
      <p:sp>
        <p:nvSpPr>
          <p:cNvPr id="4" name="灯片编号占位符 4"/>
          <p:cNvSpPr>
            <a:spLocks noGrp="1"/>
          </p:cNvSpPr>
          <p:nvPr>
            <p:ph type="sldNum" sz="quarter" idx="12"/>
          </p:nvPr>
        </p:nvSpPr>
        <p:spPr/>
        <p:txBody>
          <a:bodyPr/>
          <a:lstStyle/>
          <a:p>
            <a:pPr>
              <a:defRPr/>
            </a:pPr>
            <a:fld id="{B41FA137-86EB-4747-B4C3-9704DABDC387}" type="slidenum">
              <a:rPr lang="en-US" altLang="zh-CN">
                <a:solidFill>
                  <a:schemeClr val="bg2"/>
                </a:solidFill>
              </a:rPr>
              <a:pPr>
                <a:defRPr/>
              </a:pPr>
              <a:t>20</a:t>
            </a:fld>
            <a:endParaRPr lang="en-US" altLang="zh-CN">
              <a:solidFill>
                <a:schemeClr val="bg2"/>
              </a:solidFill>
            </a:endParaRPr>
          </a:p>
        </p:txBody>
      </p:sp>
      <p:sp>
        <p:nvSpPr>
          <p:cNvPr id="6" name="矩形 5">
            <a:extLst>
              <a:ext uri="{FF2B5EF4-FFF2-40B4-BE49-F238E27FC236}">
                <a16:creationId xmlns:a16="http://schemas.microsoft.com/office/drawing/2014/main" id="{A396DAB3-6DC0-44C0-8DDA-67B1DA3926A0}"/>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45471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404664"/>
            <a:ext cx="10363200" cy="792088"/>
          </a:xfrm>
        </p:spPr>
        <p:txBody>
          <a:bodyPr/>
          <a:lstStyle/>
          <a:p>
            <a:r>
              <a:rPr lang="zh-CN" altLang="en-US" sz="3200" dirty="0">
                <a:solidFill>
                  <a:schemeClr val="bg2"/>
                </a:solidFill>
                <a:latin typeface="Arial" panose="020B0604020202020204" pitchFamily="34" charset="0"/>
                <a:ea typeface="黑体" panose="02010609060101010101" pitchFamily="49" charset="-122"/>
                <a:cs typeface="Arial" panose="020B0604020202020204" pitchFamily="34" charset="0"/>
              </a:rPr>
              <a:t>多重剪辑方法</a:t>
            </a:r>
            <a:r>
              <a:rPr lang="en-US" altLang="zh-CN" sz="3200" dirty="0">
                <a:solidFill>
                  <a:schemeClr val="bg2"/>
                </a:solidFill>
                <a:latin typeface="Arial" panose="020B0604020202020204" pitchFamily="34" charset="0"/>
                <a:ea typeface="黑体" panose="02010609060101010101" pitchFamily="49" charset="-122"/>
                <a:cs typeface="Arial" panose="020B0604020202020204" pitchFamily="34" charset="0"/>
              </a:rPr>
              <a:t>MULTIEDIT</a:t>
            </a:r>
            <a:endParaRPr lang="zh-CN" altLang="en-US" sz="3200" dirty="0">
              <a:solidFill>
                <a:schemeClr val="bg2"/>
              </a:solidFill>
              <a:latin typeface="Arial" panose="020B0604020202020204" pitchFamily="34" charset="0"/>
              <a:ea typeface="黑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7" name="内容占位符 6"/>
              <p:cNvSpPr>
                <a:spLocks noGrp="1"/>
              </p:cNvSpPr>
              <p:nvPr>
                <p:ph idx="1"/>
              </p:nvPr>
            </p:nvSpPr>
            <p:spPr>
              <a:xfrm>
                <a:off x="914400" y="1340768"/>
                <a:ext cx="10726216" cy="5112568"/>
              </a:xfrm>
            </p:spPr>
            <p:txBody>
              <a:bodyPr/>
              <a:lstStyle/>
              <a:p>
                <a:pPr marL="514350" indent="-514350">
                  <a:lnSpc>
                    <a:spcPct val="125000"/>
                  </a:lnSpc>
                  <a:buFont typeface="+mj-lt"/>
                  <a:buAutoNum type="arabicPeriod"/>
                </a:pPr>
                <a:r>
                  <a:rPr lang="zh-CN" altLang="en-US" sz="2800" dirty="0">
                    <a:solidFill>
                      <a:schemeClr val="bg2"/>
                    </a:solidFill>
                    <a:latin typeface="黑体" panose="02010609060101010101" pitchFamily="49" charset="-122"/>
                    <a:ea typeface="黑体" panose="02010609060101010101" pitchFamily="49" charset="-122"/>
                  </a:rPr>
                  <a:t>（划分）把样本集随机划分为</a:t>
                </a:r>
                <a14:m>
                  <m:oMath xmlns:m="http://schemas.openxmlformats.org/officeDocument/2006/math">
                    <m:r>
                      <a:rPr lang="en-US" altLang="zh-CN" sz="2800" b="0" i="1" dirty="0" smtClean="0">
                        <a:solidFill>
                          <a:schemeClr val="bg2"/>
                        </a:solidFill>
                        <a:latin typeface="Cambria Math" panose="02040503050406030204" pitchFamily="18" charset="0"/>
                        <a:ea typeface="黑体" panose="02010609060101010101" pitchFamily="49" charset="-122"/>
                      </a:rPr>
                      <m:t>𝑠</m:t>
                    </m:r>
                  </m:oMath>
                </a14:m>
                <a:r>
                  <a:rPr lang="zh-CN" altLang="en-US" sz="2800" dirty="0">
                    <a:solidFill>
                      <a:schemeClr val="bg2"/>
                    </a:solidFill>
                    <a:latin typeface="黑体" panose="02010609060101010101" pitchFamily="49" charset="-122"/>
                    <a:ea typeface="黑体" panose="02010609060101010101" pitchFamily="49" charset="-122"/>
                  </a:rPr>
                  <a:t>个子集，</a:t>
                </a:r>
                <a14:m>
                  <m:oMath xmlns:m="http://schemas.openxmlformats.org/officeDocument/2006/math">
                    <m:sSub>
                      <m:sSubPr>
                        <m:ctrlPr>
                          <a:rPr lang="en-US" altLang="zh-CN" sz="2800" b="0" i="1" smtClean="0">
                            <a:solidFill>
                              <a:schemeClr val="bg2"/>
                            </a:solidFill>
                            <a:latin typeface="Cambria Math" panose="02040503050406030204" pitchFamily="18" charset="0"/>
                            <a:ea typeface="黑体" panose="02010609060101010101" pitchFamily="49" charset="-122"/>
                          </a:rPr>
                        </m:ctrlPr>
                      </m:sSubPr>
                      <m:e>
                        <m:r>
                          <a:rPr lang="zh-CN" altLang="en-US" sz="2800" i="1" smtClean="0">
                            <a:solidFill>
                              <a:schemeClr val="bg2"/>
                            </a:solidFill>
                            <a:latin typeface="Cambria Math" panose="02040503050406030204" pitchFamily="18" charset="0"/>
                            <a:ea typeface="黑体" panose="02010609060101010101" pitchFamily="49" charset="-122"/>
                          </a:rPr>
                          <m:t>𝒳</m:t>
                        </m:r>
                      </m:e>
                      <m:sub>
                        <m:r>
                          <a:rPr lang="en-US" altLang="zh-CN" sz="2800" b="0" i="1" smtClean="0">
                            <a:solidFill>
                              <a:schemeClr val="bg2"/>
                            </a:solidFill>
                            <a:latin typeface="Cambria Math" panose="02040503050406030204" pitchFamily="18" charset="0"/>
                            <a:ea typeface="黑体" panose="02010609060101010101" pitchFamily="49" charset="-122"/>
                          </a:rPr>
                          <m:t>1</m:t>
                        </m:r>
                      </m:sub>
                    </m:sSub>
                    <m:r>
                      <a:rPr lang="en-US" altLang="zh-CN" sz="2800" b="0" i="1" smtClean="0">
                        <a:solidFill>
                          <a:schemeClr val="bg2"/>
                        </a:solidFill>
                        <a:latin typeface="Cambria Math" panose="02040503050406030204" pitchFamily="18" charset="0"/>
                        <a:ea typeface="黑体" panose="02010609060101010101" pitchFamily="49" charset="-122"/>
                      </a:rPr>
                      <m:t>,…,</m:t>
                    </m:r>
                  </m:oMath>
                </a14:m>
                <a:r>
                  <a:rPr lang="en-US" altLang="zh-CN" sz="2800" dirty="0">
                    <a:solidFill>
                      <a:schemeClr val="bg2"/>
                    </a:solidFill>
                    <a:ea typeface="黑体" panose="02010609060101010101" pitchFamily="49" charset="-122"/>
                  </a:rPr>
                  <a:t> </a:t>
                </a:r>
                <a14:m>
                  <m:oMath xmlns:m="http://schemas.openxmlformats.org/officeDocument/2006/math">
                    <m:sSub>
                      <m:sSubPr>
                        <m:ctrlPr>
                          <a:rPr lang="en-US" altLang="zh-CN" sz="2800" i="1">
                            <a:solidFill>
                              <a:schemeClr val="bg2"/>
                            </a:solidFill>
                            <a:latin typeface="Cambria Math" panose="02040503050406030204" pitchFamily="18" charset="0"/>
                            <a:ea typeface="黑体" panose="02010609060101010101" pitchFamily="49" charset="-122"/>
                          </a:rPr>
                        </m:ctrlPr>
                      </m:sSubPr>
                      <m:e>
                        <m:r>
                          <a:rPr lang="zh-CN" altLang="en-US" sz="2800" i="1">
                            <a:solidFill>
                              <a:schemeClr val="bg2"/>
                            </a:solidFill>
                            <a:latin typeface="Cambria Math" panose="02040503050406030204" pitchFamily="18" charset="0"/>
                            <a:ea typeface="黑体" panose="02010609060101010101" pitchFamily="49" charset="-122"/>
                          </a:rPr>
                          <m:t>𝒳</m:t>
                        </m:r>
                      </m:e>
                      <m:sub>
                        <m:r>
                          <a:rPr lang="en-US" altLang="zh-CN" sz="2800" b="0" i="1" smtClean="0">
                            <a:solidFill>
                              <a:schemeClr val="bg2"/>
                            </a:solidFill>
                            <a:latin typeface="Cambria Math" panose="02040503050406030204" pitchFamily="18" charset="0"/>
                            <a:ea typeface="黑体" panose="02010609060101010101" pitchFamily="49" charset="-122"/>
                          </a:rPr>
                          <m:t>𝑠</m:t>
                        </m:r>
                      </m:sub>
                    </m:sSub>
                    <m:r>
                      <a:rPr lang="en-US" altLang="zh-CN" sz="2800" b="0" i="1" smtClean="0">
                        <a:solidFill>
                          <a:schemeClr val="bg2"/>
                        </a:solidFill>
                        <a:latin typeface="Cambria Math" panose="02040503050406030204" pitchFamily="18" charset="0"/>
                        <a:ea typeface="黑体" panose="02010609060101010101" pitchFamily="49" charset="-122"/>
                      </a:rPr>
                      <m:t>,</m:t>
                    </m:r>
                    <m:r>
                      <a:rPr lang="en-US" altLang="zh-CN" sz="2800" b="0" i="1" smtClean="0">
                        <a:solidFill>
                          <a:schemeClr val="bg2"/>
                        </a:solidFill>
                        <a:latin typeface="Cambria Math" panose="02040503050406030204" pitchFamily="18" charset="0"/>
                        <a:ea typeface="黑体" panose="02010609060101010101" pitchFamily="49" charset="-122"/>
                      </a:rPr>
                      <m:t>𝑠</m:t>
                    </m:r>
                    <m:r>
                      <a:rPr lang="en-US" altLang="zh-CN" sz="2800" b="0" i="1" smtClean="0">
                        <a:solidFill>
                          <a:schemeClr val="bg2"/>
                        </a:solidFill>
                        <a:latin typeface="Cambria Math" panose="02040503050406030204" pitchFamily="18" charset="0"/>
                        <a:ea typeface="黑体" panose="02010609060101010101" pitchFamily="49" charset="-122"/>
                      </a:rPr>
                      <m:t>≥3</m:t>
                    </m:r>
                  </m:oMath>
                </a14:m>
                <a:r>
                  <a:rPr lang="zh-CN" altLang="en-US" sz="2800" dirty="0">
                    <a:solidFill>
                      <a:schemeClr val="bg2"/>
                    </a:solidFill>
                    <a:latin typeface="黑体" panose="02010609060101010101" pitchFamily="49" charset="-122"/>
                    <a:ea typeface="黑体" panose="02010609060101010101" pitchFamily="49" charset="-122"/>
                  </a:rPr>
                  <a:t> </a:t>
                </a:r>
              </a:p>
              <a:p>
                <a:pPr marL="514350" indent="-514350">
                  <a:lnSpc>
                    <a:spcPct val="125000"/>
                  </a:lnSpc>
                  <a:buFont typeface="+mj-lt"/>
                  <a:buAutoNum type="arabicPeriod"/>
                </a:pPr>
                <a:r>
                  <a:rPr lang="zh-CN" altLang="en-US" sz="2800" dirty="0">
                    <a:solidFill>
                      <a:schemeClr val="bg2"/>
                    </a:solidFill>
                    <a:latin typeface="黑体" panose="02010609060101010101" pitchFamily="49" charset="-122"/>
                    <a:ea typeface="黑体" panose="02010609060101010101" pitchFamily="49" charset="-122"/>
                  </a:rPr>
                  <a:t>（分类）用</a:t>
                </a:r>
                <a14:m>
                  <m:oMath xmlns:m="http://schemas.openxmlformats.org/officeDocument/2006/math">
                    <m:sSub>
                      <m:sSubPr>
                        <m:ctrlPr>
                          <a:rPr lang="en-US" altLang="zh-CN" sz="2800" i="1">
                            <a:solidFill>
                              <a:schemeClr val="bg2"/>
                            </a:solidFill>
                            <a:latin typeface="Cambria Math" panose="02040503050406030204" pitchFamily="18" charset="0"/>
                            <a:ea typeface="黑体" panose="02010609060101010101" pitchFamily="49" charset="-122"/>
                          </a:rPr>
                        </m:ctrlPr>
                      </m:sSubPr>
                      <m:e>
                        <m:r>
                          <a:rPr lang="zh-CN" altLang="en-US" sz="2800" i="1">
                            <a:solidFill>
                              <a:schemeClr val="bg2"/>
                            </a:solidFill>
                            <a:latin typeface="Cambria Math" panose="02040503050406030204" pitchFamily="18" charset="0"/>
                            <a:ea typeface="黑体" panose="02010609060101010101" pitchFamily="49" charset="-122"/>
                          </a:rPr>
                          <m:t>𝒳</m:t>
                        </m:r>
                      </m:e>
                      <m:sub>
                        <m:d>
                          <m:dPr>
                            <m:ctrlPr>
                              <a:rPr lang="en-US" altLang="zh-CN" sz="2800" b="0" i="1" smtClean="0">
                                <a:solidFill>
                                  <a:schemeClr val="bg2"/>
                                </a:solidFill>
                                <a:latin typeface="Cambria Math" panose="02040503050406030204" pitchFamily="18" charset="0"/>
                                <a:ea typeface="黑体" panose="02010609060101010101" pitchFamily="49" charset="-122"/>
                              </a:rPr>
                            </m:ctrlPr>
                          </m:dPr>
                          <m:e>
                            <m:r>
                              <a:rPr lang="en-US" altLang="zh-CN" sz="2800" b="0" i="1" smtClean="0">
                                <a:solidFill>
                                  <a:schemeClr val="bg2"/>
                                </a:solidFill>
                                <a:latin typeface="Cambria Math" panose="02040503050406030204" pitchFamily="18" charset="0"/>
                                <a:ea typeface="黑体" panose="02010609060101010101" pitchFamily="49" charset="-122"/>
                              </a:rPr>
                              <m:t>𝑖</m:t>
                            </m:r>
                            <m:r>
                              <a:rPr lang="en-US" altLang="zh-CN" sz="2800" b="0" i="1" smtClean="0">
                                <a:solidFill>
                                  <a:schemeClr val="bg2"/>
                                </a:solidFill>
                                <a:latin typeface="Cambria Math" panose="02040503050406030204" pitchFamily="18" charset="0"/>
                                <a:ea typeface="黑体" panose="02010609060101010101" pitchFamily="49" charset="-122"/>
                              </a:rPr>
                              <m:t>+1</m:t>
                            </m:r>
                          </m:e>
                        </m:d>
                        <m:r>
                          <a:rPr lang="en-US" altLang="zh-CN" sz="2800" b="0" i="1" smtClean="0">
                            <a:solidFill>
                              <a:schemeClr val="bg2"/>
                            </a:solidFill>
                            <a:latin typeface="Cambria Math" panose="02040503050406030204" pitchFamily="18" charset="0"/>
                            <a:ea typeface="黑体" panose="02010609060101010101" pitchFamily="49" charset="-122"/>
                          </a:rPr>
                          <m:t>𝑚𝑜𝑑</m:t>
                        </m:r>
                        <m:r>
                          <a:rPr lang="en-US" altLang="zh-CN" sz="2800" b="0" i="1" smtClean="0">
                            <a:solidFill>
                              <a:schemeClr val="bg2"/>
                            </a:solidFill>
                            <a:latin typeface="Cambria Math" panose="02040503050406030204" pitchFamily="18" charset="0"/>
                            <a:ea typeface="黑体" panose="02010609060101010101" pitchFamily="49" charset="-122"/>
                          </a:rPr>
                          <m:t>(</m:t>
                        </m:r>
                        <m:r>
                          <a:rPr lang="en-US" altLang="zh-CN" sz="2800" b="0" i="1" smtClean="0">
                            <a:solidFill>
                              <a:schemeClr val="bg2"/>
                            </a:solidFill>
                            <a:latin typeface="Cambria Math" panose="02040503050406030204" pitchFamily="18" charset="0"/>
                            <a:ea typeface="黑体" panose="02010609060101010101" pitchFamily="49" charset="-122"/>
                          </a:rPr>
                          <m:t>𝑠</m:t>
                        </m:r>
                        <m:r>
                          <a:rPr lang="en-US" altLang="zh-CN" sz="2800" b="0" i="1" smtClean="0">
                            <a:solidFill>
                              <a:schemeClr val="bg2"/>
                            </a:solidFill>
                            <a:latin typeface="Cambria Math" panose="02040503050406030204" pitchFamily="18" charset="0"/>
                            <a:ea typeface="黑体" panose="02010609060101010101" pitchFamily="49" charset="-122"/>
                          </a:rPr>
                          <m:t>)</m:t>
                        </m:r>
                      </m:sub>
                    </m:sSub>
                  </m:oMath>
                </a14:m>
                <a:r>
                  <a:rPr lang="zh-CN" altLang="en-US" sz="2800" dirty="0">
                    <a:solidFill>
                      <a:schemeClr val="bg2"/>
                    </a:solidFill>
                    <a:latin typeface="黑体" panose="02010609060101010101" pitchFamily="49" charset="-122"/>
                    <a:ea typeface="黑体" panose="02010609060101010101" pitchFamily="49" charset="-122"/>
                  </a:rPr>
                  <a:t>对</a:t>
                </a:r>
                <a14:m>
                  <m:oMath xmlns:m="http://schemas.openxmlformats.org/officeDocument/2006/math">
                    <m:sSub>
                      <m:sSubPr>
                        <m:ctrlPr>
                          <a:rPr lang="en-US" altLang="zh-CN" sz="2800" i="1">
                            <a:solidFill>
                              <a:schemeClr val="bg2"/>
                            </a:solidFill>
                            <a:latin typeface="Cambria Math" panose="02040503050406030204" pitchFamily="18" charset="0"/>
                            <a:ea typeface="黑体" panose="02010609060101010101" pitchFamily="49" charset="-122"/>
                          </a:rPr>
                        </m:ctrlPr>
                      </m:sSubPr>
                      <m:e>
                        <m:r>
                          <a:rPr lang="zh-CN" altLang="en-US" sz="2800" i="1">
                            <a:solidFill>
                              <a:schemeClr val="bg2"/>
                            </a:solidFill>
                            <a:latin typeface="Cambria Math" panose="02040503050406030204" pitchFamily="18" charset="0"/>
                            <a:ea typeface="黑体" panose="02010609060101010101" pitchFamily="49" charset="-122"/>
                          </a:rPr>
                          <m:t>𝒳</m:t>
                        </m:r>
                      </m:e>
                      <m:sub>
                        <m:r>
                          <a:rPr lang="en-US" altLang="zh-CN" sz="2800" b="0" i="1" smtClean="0">
                            <a:solidFill>
                              <a:schemeClr val="bg2"/>
                            </a:solidFill>
                            <a:latin typeface="Cambria Math" panose="02040503050406030204" pitchFamily="18" charset="0"/>
                            <a:ea typeface="黑体" panose="02010609060101010101" pitchFamily="49" charset="-122"/>
                          </a:rPr>
                          <m:t>𝑖</m:t>
                        </m:r>
                      </m:sub>
                    </m:sSub>
                  </m:oMath>
                </a14:m>
                <a:r>
                  <a:rPr lang="zh-CN" altLang="en-US" sz="2800" dirty="0">
                    <a:solidFill>
                      <a:schemeClr val="bg2"/>
                    </a:solidFill>
                    <a:latin typeface="黑体" panose="02010609060101010101" pitchFamily="49" charset="-122"/>
                    <a:ea typeface="黑体" panose="02010609060101010101" pitchFamily="49" charset="-122"/>
                  </a:rPr>
                  <a:t>中的样本分类，</a:t>
                </a:r>
                <a14:m>
                  <m:oMath xmlns:m="http://schemas.openxmlformats.org/officeDocument/2006/math">
                    <m:r>
                      <a:rPr lang="en-US" altLang="zh-CN" sz="2800" i="1">
                        <a:solidFill>
                          <a:schemeClr val="bg2"/>
                        </a:solidFill>
                        <a:latin typeface="Cambria Math" panose="02040503050406030204" pitchFamily="18" charset="0"/>
                        <a:ea typeface="黑体" panose="02010609060101010101" pitchFamily="49" charset="-122"/>
                      </a:rPr>
                      <m:t>𝑖</m:t>
                    </m:r>
                    <m:r>
                      <a:rPr lang="en-US" altLang="zh-CN" sz="2800" b="0" i="1" smtClean="0">
                        <a:solidFill>
                          <a:schemeClr val="bg2"/>
                        </a:solidFill>
                        <a:latin typeface="Cambria Math" panose="02040503050406030204" pitchFamily="18" charset="0"/>
                        <a:ea typeface="黑体" panose="02010609060101010101" pitchFamily="49" charset="-122"/>
                      </a:rPr>
                      <m:t>=1,…,</m:t>
                    </m:r>
                    <m:r>
                      <a:rPr lang="en-US" altLang="zh-CN" sz="2800" b="0" i="1" smtClean="0">
                        <a:solidFill>
                          <a:schemeClr val="bg2"/>
                        </a:solidFill>
                        <a:latin typeface="Cambria Math" panose="02040503050406030204" pitchFamily="18" charset="0"/>
                        <a:ea typeface="黑体" panose="02010609060101010101" pitchFamily="49" charset="-122"/>
                      </a:rPr>
                      <m:t>𝑠</m:t>
                    </m:r>
                  </m:oMath>
                </a14:m>
                <a:r>
                  <a:rPr lang="zh-CN" altLang="en-US" sz="2800" dirty="0">
                    <a:solidFill>
                      <a:schemeClr val="bg2"/>
                    </a:solidFill>
                    <a:latin typeface="黑体" panose="02010609060101010101" pitchFamily="49" charset="-122"/>
                    <a:ea typeface="黑体" panose="02010609060101010101" pitchFamily="49" charset="-122"/>
                  </a:rPr>
                  <a:t> </a:t>
                </a:r>
              </a:p>
              <a:p>
                <a:pPr marL="514350" indent="-514350">
                  <a:lnSpc>
                    <a:spcPct val="125000"/>
                  </a:lnSpc>
                  <a:buFont typeface="+mj-lt"/>
                  <a:buAutoNum type="arabicPeriod"/>
                </a:pPr>
                <a:r>
                  <a:rPr lang="zh-CN" altLang="en-US" sz="2800" dirty="0">
                    <a:solidFill>
                      <a:schemeClr val="bg2"/>
                    </a:solidFill>
                    <a:latin typeface="黑体" panose="02010609060101010101" pitchFamily="49" charset="-122"/>
                    <a:ea typeface="黑体" panose="02010609060101010101" pitchFamily="49" charset="-122"/>
                  </a:rPr>
                  <a:t>（剪辑）去掉</a:t>
                </a:r>
                <a:r>
                  <a:rPr lang="en-US" altLang="zh-CN" sz="2800" dirty="0">
                    <a:solidFill>
                      <a:schemeClr val="bg2"/>
                    </a:solidFill>
                    <a:latin typeface="黑体" panose="02010609060101010101" pitchFamily="49" charset="-122"/>
                    <a:ea typeface="黑体" panose="02010609060101010101" pitchFamily="49" charset="-122"/>
                  </a:rPr>
                  <a:t>(2)</a:t>
                </a:r>
                <a:r>
                  <a:rPr lang="zh-CN" altLang="en-US" sz="2800" dirty="0">
                    <a:solidFill>
                      <a:schemeClr val="bg2"/>
                    </a:solidFill>
                    <a:latin typeface="黑体" panose="02010609060101010101" pitchFamily="49" charset="-122"/>
                    <a:ea typeface="黑体" panose="02010609060101010101" pitchFamily="49" charset="-122"/>
                  </a:rPr>
                  <a:t>中错分的样本</a:t>
                </a:r>
              </a:p>
              <a:p>
                <a:pPr marL="514350" indent="-514350">
                  <a:lnSpc>
                    <a:spcPct val="125000"/>
                  </a:lnSpc>
                  <a:buFont typeface="+mj-lt"/>
                  <a:buAutoNum type="arabicPeriod"/>
                </a:pPr>
                <a:r>
                  <a:rPr lang="zh-CN" altLang="en-US" sz="2800" dirty="0">
                    <a:solidFill>
                      <a:schemeClr val="bg2"/>
                    </a:solidFill>
                    <a:latin typeface="黑体" panose="02010609060101010101" pitchFamily="49" charset="-122"/>
                    <a:ea typeface="黑体" panose="02010609060101010101" pitchFamily="49" charset="-122"/>
                  </a:rPr>
                  <a:t>（混合）将剩下的样本合在一起，形成新的样本集</a:t>
                </a:r>
                <a14:m>
                  <m:oMath xmlns:m="http://schemas.openxmlformats.org/officeDocument/2006/math">
                    <m:sSup>
                      <m:sSupPr>
                        <m:ctrlPr>
                          <a:rPr lang="en-US" altLang="zh-CN" sz="2800" b="0" i="1" smtClean="0">
                            <a:solidFill>
                              <a:schemeClr val="bg2"/>
                            </a:solidFill>
                            <a:latin typeface="Cambria Math" panose="02040503050406030204" pitchFamily="18" charset="0"/>
                            <a:ea typeface="黑体" panose="02010609060101010101" pitchFamily="49" charset="-122"/>
                          </a:rPr>
                        </m:ctrlPr>
                      </m:sSupPr>
                      <m:e>
                        <m:r>
                          <a:rPr lang="zh-CN" altLang="en-US" sz="2800" i="1">
                            <a:solidFill>
                              <a:schemeClr val="bg2"/>
                            </a:solidFill>
                            <a:latin typeface="Cambria Math" panose="02040503050406030204" pitchFamily="18" charset="0"/>
                            <a:ea typeface="黑体" panose="02010609060101010101" pitchFamily="49" charset="-122"/>
                          </a:rPr>
                          <m:t>𝒳</m:t>
                        </m:r>
                      </m:e>
                      <m:sup>
                        <m:r>
                          <a:rPr lang="en-US" altLang="zh-CN" sz="2800" b="0" i="1" smtClean="0">
                            <a:solidFill>
                              <a:schemeClr val="bg2"/>
                            </a:solidFill>
                            <a:latin typeface="Cambria Math" panose="02040503050406030204" pitchFamily="18" charset="0"/>
                            <a:ea typeface="黑体" panose="02010609060101010101" pitchFamily="49" charset="-122"/>
                          </a:rPr>
                          <m:t>𝑁𝐸</m:t>
                        </m:r>
                      </m:sup>
                    </m:sSup>
                  </m:oMath>
                </a14:m>
                <a:endParaRPr lang="zh-CN" altLang="en-US" sz="2800" dirty="0">
                  <a:solidFill>
                    <a:schemeClr val="bg2"/>
                  </a:solidFill>
                  <a:latin typeface="黑体" panose="02010609060101010101" pitchFamily="49" charset="-122"/>
                  <a:ea typeface="黑体" panose="02010609060101010101" pitchFamily="49" charset="-122"/>
                </a:endParaRPr>
              </a:p>
              <a:p>
                <a:pPr marL="514350" indent="-514350">
                  <a:lnSpc>
                    <a:spcPct val="125000"/>
                  </a:lnSpc>
                  <a:buFont typeface="+mj-lt"/>
                  <a:buAutoNum type="arabicPeriod"/>
                </a:pPr>
                <a:r>
                  <a:rPr lang="zh-CN" altLang="en-US" sz="2800" dirty="0">
                    <a:solidFill>
                      <a:schemeClr val="bg2"/>
                    </a:solidFill>
                    <a:latin typeface="黑体" panose="02010609060101010101" pitchFamily="49" charset="-122"/>
                    <a:ea typeface="黑体" panose="02010609060101010101" pitchFamily="49" charset="-122"/>
                  </a:rPr>
                  <a:t>（迭代）用新的样本集</a:t>
                </a:r>
                <a14:m>
                  <m:oMath xmlns:m="http://schemas.openxmlformats.org/officeDocument/2006/math">
                    <m:sSup>
                      <m:sSupPr>
                        <m:ctrlPr>
                          <a:rPr lang="en-US" altLang="zh-CN" sz="2800" i="1">
                            <a:solidFill>
                              <a:schemeClr val="bg2"/>
                            </a:solidFill>
                            <a:latin typeface="Cambria Math" panose="02040503050406030204" pitchFamily="18" charset="0"/>
                            <a:ea typeface="黑体" panose="02010609060101010101" pitchFamily="49" charset="-122"/>
                          </a:rPr>
                        </m:ctrlPr>
                      </m:sSupPr>
                      <m:e>
                        <m:r>
                          <a:rPr lang="zh-CN" altLang="en-US" sz="2800" i="1">
                            <a:solidFill>
                              <a:schemeClr val="bg2"/>
                            </a:solidFill>
                            <a:latin typeface="Cambria Math" panose="02040503050406030204" pitchFamily="18" charset="0"/>
                            <a:ea typeface="黑体" panose="02010609060101010101" pitchFamily="49" charset="-122"/>
                          </a:rPr>
                          <m:t>𝒳</m:t>
                        </m:r>
                      </m:e>
                      <m:sup>
                        <m:r>
                          <a:rPr lang="en-US" altLang="zh-CN" sz="2800" i="1">
                            <a:solidFill>
                              <a:schemeClr val="bg2"/>
                            </a:solidFill>
                            <a:latin typeface="Cambria Math" panose="02040503050406030204" pitchFamily="18" charset="0"/>
                            <a:ea typeface="黑体" panose="02010609060101010101" pitchFamily="49" charset="-122"/>
                          </a:rPr>
                          <m:t>𝑁𝐸</m:t>
                        </m:r>
                      </m:sup>
                    </m:sSup>
                  </m:oMath>
                </a14:m>
                <a:r>
                  <a:rPr lang="zh-CN" altLang="en-US" sz="2800" dirty="0">
                    <a:solidFill>
                      <a:schemeClr val="bg2"/>
                    </a:solidFill>
                    <a:latin typeface="黑体" panose="02010609060101010101" pitchFamily="49" charset="-122"/>
                    <a:ea typeface="黑体" panose="02010609060101010101" pitchFamily="49" charset="-122"/>
                  </a:rPr>
                  <a:t>替代原样本集，转步骤</a:t>
                </a:r>
                <a:r>
                  <a:rPr lang="en-US" altLang="zh-CN" sz="2800" dirty="0">
                    <a:solidFill>
                      <a:schemeClr val="bg2"/>
                    </a:solidFill>
                    <a:latin typeface="黑体" panose="02010609060101010101" pitchFamily="49" charset="-122"/>
                    <a:ea typeface="黑体" panose="02010609060101010101" pitchFamily="49" charset="-122"/>
                  </a:rPr>
                  <a:t>1</a:t>
                </a:r>
                <a:r>
                  <a:rPr lang="zh-CN" altLang="en-US" sz="2800" dirty="0">
                    <a:solidFill>
                      <a:schemeClr val="bg2"/>
                    </a:solidFill>
                    <a:latin typeface="黑体" panose="02010609060101010101" pitchFamily="49" charset="-122"/>
                    <a:ea typeface="黑体" panose="02010609060101010101" pitchFamily="49" charset="-122"/>
                  </a:rPr>
                  <a:t>。如果最近</a:t>
                </a:r>
                <a14:m>
                  <m:oMath xmlns:m="http://schemas.openxmlformats.org/officeDocument/2006/math">
                    <m:r>
                      <a:rPr lang="en-US" altLang="zh-CN" sz="2800" i="1">
                        <a:solidFill>
                          <a:schemeClr val="bg2"/>
                        </a:solidFill>
                        <a:latin typeface="Cambria Math" panose="02040503050406030204" pitchFamily="18" charset="0"/>
                        <a:ea typeface="黑体" panose="02010609060101010101" pitchFamily="49" charset="-122"/>
                      </a:rPr>
                      <m:t>𝑚</m:t>
                    </m:r>
                  </m:oMath>
                </a14:m>
                <a:r>
                  <a:rPr lang="zh-CN" altLang="en-US" sz="2800" dirty="0">
                    <a:solidFill>
                      <a:schemeClr val="bg2"/>
                    </a:solidFill>
                    <a:latin typeface="黑体" panose="02010609060101010101" pitchFamily="49" charset="-122"/>
                    <a:ea typeface="黑体" panose="02010609060101010101" pitchFamily="49" charset="-122"/>
                  </a:rPr>
                  <a:t>次迭代都没有样本被剪掉，则停止，用最后的</a:t>
                </a:r>
                <a14:m>
                  <m:oMath xmlns:m="http://schemas.openxmlformats.org/officeDocument/2006/math">
                    <m:sSup>
                      <m:sSupPr>
                        <m:ctrlPr>
                          <a:rPr lang="en-US" altLang="zh-CN" sz="2800" i="1">
                            <a:solidFill>
                              <a:schemeClr val="bg2"/>
                            </a:solidFill>
                            <a:latin typeface="Cambria Math" panose="02040503050406030204" pitchFamily="18" charset="0"/>
                            <a:ea typeface="黑体" panose="02010609060101010101" pitchFamily="49" charset="-122"/>
                          </a:rPr>
                        </m:ctrlPr>
                      </m:sSupPr>
                      <m:e>
                        <m:r>
                          <a:rPr lang="zh-CN" altLang="en-US" sz="2800" i="1">
                            <a:solidFill>
                              <a:schemeClr val="bg2"/>
                            </a:solidFill>
                            <a:latin typeface="Cambria Math" panose="02040503050406030204" pitchFamily="18" charset="0"/>
                            <a:ea typeface="黑体" panose="02010609060101010101" pitchFamily="49" charset="-122"/>
                          </a:rPr>
                          <m:t>𝒳</m:t>
                        </m:r>
                      </m:e>
                      <m:sup>
                        <m:r>
                          <a:rPr lang="en-US" altLang="zh-CN" sz="2800" i="1">
                            <a:solidFill>
                              <a:schemeClr val="bg2"/>
                            </a:solidFill>
                            <a:latin typeface="Cambria Math" panose="02040503050406030204" pitchFamily="18" charset="0"/>
                            <a:ea typeface="黑体" panose="02010609060101010101" pitchFamily="49" charset="-122"/>
                          </a:rPr>
                          <m:t>𝑁𝐸</m:t>
                        </m:r>
                      </m:sup>
                    </m:sSup>
                  </m:oMath>
                </a14:m>
                <a:r>
                  <a:rPr lang="zh-CN" altLang="en-US" sz="2800" dirty="0">
                    <a:solidFill>
                      <a:schemeClr val="bg2"/>
                    </a:solidFill>
                    <a:latin typeface="黑体" panose="02010609060101010101" pitchFamily="49" charset="-122"/>
                    <a:ea typeface="黑体" panose="02010609060101010101" pitchFamily="49" charset="-122"/>
                  </a:rPr>
                  <a:t>作为分类的样本集</a:t>
                </a:r>
              </a:p>
              <a:p>
                <a:pPr>
                  <a:lnSpc>
                    <a:spcPct val="125000"/>
                  </a:lnSpc>
                </a:pPr>
                <a:endParaRPr lang="en-US" altLang="zh-CN" sz="2800" dirty="0">
                  <a:solidFill>
                    <a:schemeClr val="bg2"/>
                  </a:solidFill>
                  <a:latin typeface="黑体" panose="02010609060101010101" pitchFamily="49" charset="-122"/>
                  <a:ea typeface="黑体" panose="02010609060101010101" pitchFamily="49" charset="-122"/>
                </a:endParaRPr>
              </a:p>
              <a:p>
                <a:pPr marL="0" indent="0">
                  <a:lnSpc>
                    <a:spcPct val="125000"/>
                  </a:lnSpc>
                  <a:buNone/>
                </a:pPr>
                <a:endParaRPr lang="zh-CN" altLang="en-US" sz="2400" dirty="0">
                  <a:solidFill>
                    <a:schemeClr val="bg2"/>
                  </a:solidFill>
                  <a:latin typeface="黑体" panose="02010609060101010101" pitchFamily="49" charset="-122"/>
                  <a:ea typeface="黑体" panose="02010609060101010101" pitchFamily="49" charset="-122"/>
                </a:endParaRPr>
              </a:p>
            </p:txBody>
          </p:sp>
        </mc:Choice>
        <mc:Fallback xmlns="">
          <p:sp>
            <p:nvSpPr>
              <p:cNvPr id="7" name="内容占位符 6"/>
              <p:cNvSpPr>
                <a:spLocks noGrp="1" noRot="1" noChangeAspect="1" noMove="1" noResize="1" noEditPoints="1" noAdjustHandles="1" noChangeArrowheads="1" noChangeShapeType="1" noTextEdit="1"/>
              </p:cNvSpPr>
              <p:nvPr>
                <p:ph idx="1"/>
              </p:nvPr>
            </p:nvSpPr>
            <p:spPr>
              <a:xfrm>
                <a:off x="914400" y="1340768"/>
                <a:ext cx="10726216" cy="5112568"/>
              </a:xfrm>
              <a:blipFill>
                <a:blip r:embed="rId3"/>
                <a:stretch>
                  <a:fillRect l="-795" t="-596"/>
                </a:stretch>
              </a:blipFill>
            </p:spPr>
            <p:txBody>
              <a:bodyPr/>
              <a:lstStyle/>
              <a:p>
                <a:r>
                  <a:rPr lang="zh-CN" altLang="en-US">
                    <a:noFill/>
                  </a:rPr>
                  <a:t> </a:t>
                </a:r>
              </a:p>
            </p:txBody>
          </p:sp>
        </mc:Fallback>
      </mc:AlternateContent>
      <p:sp>
        <p:nvSpPr>
          <p:cNvPr id="4" name="灯片编号占位符 4"/>
          <p:cNvSpPr>
            <a:spLocks noGrp="1"/>
          </p:cNvSpPr>
          <p:nvPr>
            <p:ph type="sldNum" sz="quarter" idx="12"/>
          </p:nvPr>
        </p:nvSpPr>
        <p:spPr/>
        <p:txBody>
          <a:bodyPr/>
          <a:lstStyle/>
          <a:p>
            <a:pPr>
              <a:defRPr/>
            </a:pPr>
            <a:fld id="{B41FA137-86EB-4747-B4C3-9704DABDC387}" type="slidenum">
              <a:rPr lang="en-US" altLang="zh-CN">
                <a:solidFill>
                  <a:schemeClr val="bg2"/>
                </a:solidFill>
              </a:rPr>
              <a:pPr>
                <a:defRPr/>
              </a:pPr>
              <a:t>21</a:t>
            </a:fld>
            <a:endParaRPr lang="en-US" altLang="zh-CN">
              <a:solidFill>
                <a:schemeClr val="bg2"/>
              </a:solidFill>
            </a:endParaRPr>
          </a:p>
        </p:txBody>
      </p:sp>
      <p:sp>
        <p:nvSpPr>
          <p:cNvPr id="6" name="矩形 5">
            <a:extLst>
              <a:ext uri="{FF2B5EF4-FFF2-40B4-BE49-F238E27FC236}">
                <a16:creationId xmlns:a16="http://schemas.microsoft.com/office/drawing/2014/main" id="{95BB6369-2730-4257-AE15-29FD3DFA4D54}"/>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196662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59299" y="1110943"/>
            <a:ext cx="5541357" cy="5659618"/>
          </a:xfrm>
          <a:prstGeom prst="rect">
            <a:avLst/>
          </a:prstGeom>
        </p:spPr>
      </p:pic>
      <p:sp>
        <p:nvSpPr>
          <p:cNvPr id="2" name="标题 1"/>
          <p:cNvSpPr>
            <a:spLocks noGrp="1"/>
          </p:cNvSpPr>
          <p:nvPr>
            <p:ph type="title"/>
          </p:nvPr>
        </p:nvSpPr>
        <p:spPr>
          <a:xfrm>
            <a:off x="914400" y="404664"/>
            <a:ext cx="10363200" cy="648072"/>
          </a:xfrm>
        </p:spPr>
        <p:txBody>
          <a:bodyPr/>
          <a:lstStyle/>
          <a:p>
            <a:r>
              <a:rPr lang="en-US" altLang="zh-CN" sz="3200" dirty="0">
                <a:solidFill>
                  <a:schemeClr val="bg2"/>
                </a:solidFill>
                <a:latin typeface="Arial" panose="020B0604020202020204" pitchFamily="34" charset="0"/>
                <a:ea typeface="黑体" panose="02010609060101010101" pitchFamily="49" charset="-122"/>
                <a:cs typeface="Arial" panose="020B0604020202020204" pitchFamily="34" charset="0"/>
              </a:rPr>
              <a:t>MULTIEDIT</a:t>
            </a:r>
            <a:r>
              <a:rPr lang="zh-CN" altLang="en-US" sz="3200" dirty="0">
                <a:solidFill>
                  <a:schemeClr val="bg2"/>
                </a:solidFill>
                <a:latin typeface="Arial" panose="020B0604020202020204" pitchFamily="34" charset="0"/>
                <a:ea typeface="黑体" panose="02010609060101010101" pitchFamily="49" charset="-122"/>
                <a:cs typeface="Arial" panose="020B0604020202020204" pitchFamily="34" charset="0"/>
              </a:rPr>
              <a:t>效果示例</a:t>
            </a:r>
          </a:p>
        </p:txBody>
      </p:sp>
      <p:sp>
        <p:nvSpPr>
          <p:cNvPr id="4" name="灯片编号占位符 4"/>
          <p:cNvSpPr>
            <a:spLocks noGrp="1"/>
          </p:cNvSpPr>
          <p:nvPr>
            <p:ph type="sldNum" sz="quarter" idx="12"/>
          </p:nvPr>
        </p:nvSpPr>
        <p:spPr/>
        <p:txBody>
          <a:bodyPr/>
          <a:lstStyle/>
          <a:p>
            <a:pPr>
              <a:defRPr/>
            </a:pPr>
            <a:fld id="{B41FA137-86EB-4747-B4C3-9704DABDC387}" type="slidenum">
              <a:rPr lang="en-US" altLang="zh-CN">
                <a:solidFill>
                  <a:schemeClr val="bg2"/>
                </a:solidFill>
              </a:rPr>
              <a:pPr>
                <a:defRPr/>
              </a:pPr>
              <a:t>22</a:t>
            </a:fld>
            <a:endParaRPr lang="en-US" altLang="zh-CN">
              <a:solidFill>
                <a:schemeClr val="bg2"/>
              </a:solidFill>
            </a:endParaRPr>
          </a:p>
        </p:txBody>
      </p:sp>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5360" y="1110943"/>
            <a:ext cx="5400600" cy="5659618"/>
          </a:xfrm>
          <a:prstGeom prst="rect">
            <a:avLst/>
          </a:prstGeom>
        </p:spPr>
      </p:pic>
      <p:sp>
        <p:nvSpPr>
          <p:cNvPr id="7" name="矩形 6">
            <a:extLst>
              <a:ext uri="{FF2B5EF4-FFF2-40B4-BE49-F238E27FC236}">
                <a16:creationId xmlns:a16="http://schemas.microsoft.com/office/drawing/2014/main" id="{8DA1FC74-01FE-4439-B012-B0002441F42D}"/>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56048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7109" name="Rectangle 3"/>
              <p:cNvSpPr>
                <a:spLocks noGrp="1" noChangeArrowheads="1"/>
              </p:cNvSpPr>
              <p:nvPr>
                <p:ph type="body" idx="1"/>
              </p:nvPr>
            </p:nvSpPr>
            <p:spPr>
              <a:xfrm>
                <a:off x="905418" y="1268760"/>
                <a:ext cx="10363199" cy="4896544"/>
              </a:xfrm>
            </p:spPr>
            <p:txBody>
              <a:bodyPr/>
              <a:lstStyle/>
              <a:p>
                <a:pPr eaLnBrk="1" hangingPunct="1">
                  <a:lnSpc>
                    <a:spcPct val="120000"/>
                  </a:lnSpc>
                </a:pPr>
                <a:r>
                  <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rPr>
                  <a:t>CONDENSE</a:t>
                </a:r>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算法</a:t>
                </a:r>
                <a:endParaRPr kumimoji="0" lang="en-US" altLang="zh-CN" sz="2400" b="0" i="0" u="none" strike="noStrike" kern="1200" cap="none" spc="0" normalizeH="0" baseline="0" noProof="0" dirty="0">
                  <a:ln>
                    <a:noFill/>
                  </a:ln>
                  <a:solidFill>
                    <a:srgbClr val="000000"/>
                  </a:solidFill>
                  <a:effectLst/>
                  <a:uLnTx/>
                  <a:uFillTx/>
                  <a:latin typeface="Arial"/>
                  <a:ea typeface="宋体"/>
                </a:endParaRPr>
              </a:p>
              <a:p>
                <a:pPr lvl="1" eaLnBrk="1" hangingPunct="1">
                  <a:lnSpc>
                    <a:spcPct val="120000"/>
                  </a:lnSpc>
                </a:pPr>
                <a:r>
                  <a:rPr lang="zh-CN" altLang="en-US" sz="2400" dirty="0">
                    <a:solidFill>
                      <a:schemeClr val="bg2"/>
                    </a:solidFill>
                    <a:latin typeface="黑体" panose="02010609060101010101" pitchFamily="49" charset="-122"/>
                    <a:ea typeface="黑体" panose="02010609060101010101" pitchFamily="49" charset="-122"/>
                  </a:rPr>
                  <a:t>将样本集</a:t>
                </a:r>
                <a14:m>
                  <m:oMath xmlns:m="http://schemas.openxmlformats.org/officeDocument/2006/math">
                    <m:sSup>
                      <m:sSupPr>
                        <m:ctrlPr>
                          <a:rPr lang="en-US" altLang="zh-CN" sz="2400" i="1">
                            <a:solidFill>
                              <a:schemeClr val="bg2"/>
                            </a:solidFill>
                            <a:latin typeface="Cambria Math" panose="02040503050406030204" pitchFamily="18" charset="0"/>
                            <a:ea typeface="黑体" panose="02010609060101010101" pitchFamily="49" charset="-122"/>
                          </a:rPr>
                        </m:ctrlPr>
                      </m:sSupPr>
                      <m:e>
                        <m:r>
                          <a:rPr lang="zh-CN" altLang="en-US" sz="2400" i="1">
                            <a:solidFill>
                              <a:schemeClr val="bg2"/>
                            </a:solidFill>
                            <a:latin typeface="Cambria Math" panose="02040503050406030204" pitchFamily="18" charset="0"/>
                            <a:ea typeface="黑体" panose="02010609060101010101" pitchFamily="49" charset="-122"/>
                          </a:rPr>
                          <m:t>𝒳</m:t>
                        </m:r>
                      </m:e>
                      <m:sup>
                        <m:r>
                          <a:rPr lang="en-US" altLang="zh-CN" sz="2400" i="1">
                            <a:solidFill>
                              <a:schemeClr val="bg2"/>
                            </a:solidFill>
                            <a:latin typeface="Cambria Math" panose="02040503050406030204" pitchFamily="18" charset="0"/>
                            <a:ea typeface="黑体" panose="02010609060101010101" pitchFamily="49" charset="-122"/>
                          </a:rPr>
                          <m:t>𝑁</m:t>
                        </m:r>
                      </m:sup>
                    </m:sSup>
                  </m:oMath>
                </a14:m>
                <a:r>
                  <a:rPr lang="zh-CN" altLang="en-US" sz="2400" dirty="0">
                    <a:solidFill>
                      <a:schemeClr val="bg2"/>
                    </a:solidFill>
                    <a:latin typeface="黑体" panose="02010609060101010101" pitchFamily="49" charset="-122"/>
                    <a:ea typeface="黑体" panose="02010609060101010101" pitchFamily="49" charset="-122"/>
                  </a:rPr>
                  <a:t>分为</a:t>
                </a:r>
                <a14:m>
                  <m:oMath xmlns:m="http://schemas.openxmlformats.org/officeDocument/2006/math">
                    <m:sSub>
                      <m:sSubPr>
                        <m:ctrlPr>
                          <a:rPr lang="en-US" altLang="zh-CN" sz="2400" i="1">
                            <a:solidFill>
                              <a:schemeClr val="bg2"/>
                            </a:solidFill>
                            <a:latin typeface="Cambria Math" panose="02040503050406030204" pitchFamily="18" charset="0"/>
                            <a:ea typeface="黑体" panose="02010609060101010101" pitchFamily="49" charset="-122"/>
                          </a:rPr>
                        </m:ctrlPr>
                      </m:sSubPr>
                      <m:e>
                        <m:r>
                          <a:rPr lang="zh-CN" altLang="en-US" sz="2400" i="1">
                            <a:solidFill>
                              <a:schemeClr val="bg2"/>
                            </a:solidFill>
                            <a:latin typeface="Cambria Math" panose="02040503050406030204" pitchFamily="18" charset="0"/>
                            <a:ea typeface="黑体" panose="02010609060101010101" pitchFamily="49" charset="-122"/>
                          </a:rPr>
                          <m:t>𝒳</m:t>
                        </m:r>
                      </m:e>
                      <m:sub>
                        <m:r>
                          <a:rPr lang="en-US" altLang="zh-CN" sz="2400" i="1">
                            <a:solidFill>
                              <a:schemeClr val="bg2"/>
                            </a:solidFill>
                            <a:latin typeface="Cambria Math" panose="02040503050406030204" pitchFamily="18" charset="0"/>
                            <a:ea typeface="黑体" panose="02010609060101010101" pitchFamily="49" charset="-122"/>
                          </a:rPr>
                          <m:t>𝑆</m:t>
                        </m:r>
                      </m:sub>
                    </m:sSub>
                    <m:r>
                      <a:rPr lang="en-US" altLang="zh-CN" sz="2400" b="0" i="1" smtClean="0">
                        <a:solidFill>
                          <a:schemeClr val="bg2"/>
                        </a:solidFill>
                        <a:latin typeface="Cambria Math" panose="02040503050406030204" pitchFamily="18" charset="0"/>
                        <a:ea typeface="黑体" panose="02010609060101010101" pitchFamily="49" charset="-122"/>
                      </a:rPr>
                      <m:t>,</m:t>
                    </m:r>
                    <m:sSub>
                      <m:sSubPr>
                        <m:ctrlPr>
                          <a:rPr lang="en-US" altLang="zh-CN" sz="2400" i="1">
                            <a:solidFill>
                              <a:schemeClr val="bg2"/>
                            </a:solidFill>
                            <a:latin typeface="Cambria Math" panose="02040503050406030204" pitchFamily="18" charset="0"/>
                            <a:ea typeface="黑体" panose="02010609060101010101" pitchFamily="49" charset="-122"/>
                          </a:rPr>
                        </m:ctrlPr>
                      </m:sSubPr>
                      <m:e>
                        <m:r>
                          <a:rPr lang="zh-CN" altLang="en-US" sz="2400" i="1">
                            <a:solidFill>
                              <a:schemeClr val="bg2"/>
                            </a:solidFill>
                            <a:latin typeface="Cambria Math" panose="02040503050406030204" pitchFamily="18" charset="0"/>
                            <a:ea typeface="黑体" panose="02010609060101010101" pitchFamily="49" charset="-122"/>
                          </a:rPr>
                          <m:t>𝒳</m:t>
                        </m:r>
                      </m:e>
                      <m:sub>
                        <m:r>
                          <a:rPr lang="en-US" altLang="zh-CN" sz="2400" b="0" i="1" smtClean="0">
                            <a:solidFill>
                              <a:schemeClr val="bg2"/>
                            </a:solidFill>
                            <a:latin typeface="Cambria Math" panose="02040503050406030204" pitchFamily="18" charset="0"/>
                            <a:ea typeface="黑体" panose="02010609060101010101" pitchFamily="49" charset="-122"/>
                          </a:rPr>
                          <m:t>𝐺</m:t>
                        </m:r>
                      </m:sub>
                    </m:sSub>
                  </m:oMath>
                </a14:m>
                <a:r>
                  <a:rPr lang="zh-CN" altLang="en-US" sz="2400" dirty="0">
                    <a:solidFill>
                      <a:schemeClr val="bg2"/>
                    </a:solidFill>
                    <a:latin typeface="黑体" panose="02010609060101010101" pitchFamily="49" charset="-122"/>
                    <a:ea typeface="黑体" panose="02010609060101010101" pitchFamily="49" charset="-122"/>
                  </a:rPr>
                  <a:t>两个子集，开始时</a:t>
                </a:r>
                <a14:m>
                  <m:oMath xmlns:m="http://schemas.openxmlformats.org/officeDocument/2006/math">
                    <m:sSub>
                      <m:sSubPr>
                        <m:ctrlPr>
                          <a:rPr lang="en-US" altLang="zh-CN" sz="2400" i="1">
                            <a:solidFill>
                              <a:schemeClr val="bg2"/>
                            </a:solidFill>
                            <a:latin typeface="Cambria Math" panose="02040503050406030204" pitchFamily="18" charset="0"/>
                            <a:ea typeface="黑体" panose="02010609060101010101" pitchFamily="49" charset="-122"/>
                          </a:rPr>
                        </m:ctrlPr>
                      </m:sSubPr>
                      <m:e>
                        <m:r>
                          <a:rPr lang="zh-CN" altLang="en-US" sz="2400" i="1">
                            <a:solidFill>
                              <a:schemeClr val="bg2"/>
                            </a:solidFill>
                            <a:latin typeface="Cambria Math" panose="02040503050406030204" pitchFamily="18" charset="0"/>
                            <a:ea typeface="黑体" panose="02010609060101010101" pitchFamily="49" charset="-122"/>
                          </a:rPr>
                          <m:t>𝒳</m:t>
                        </m:r>
                      </m:e>
                      <m:sub>
                        <m:r>
                          <a:rPr lang="en-US" altLang="zh-CN" sz="2400" i="1">
                            <a:solidFill>
                              <a:schemeClr val="bg2"/>
                            </a:solidFill>
                            <a:latin typeface="Cambria Math" panose="02040503050406030204" pitchFamily="18" charset="0"/>
                            <a:ea typeface="黑体" panose="02010609060101010101" pitchFamily="49" charset="-122"/>
                          </a:rPr>
                          <m:t>𝑆</m:t>
                        </m:r>
                      </m:sub>
                    </m:sSub>
                  </m:oMath>
                </a14:m>
                <a:r>
                  <a:rPr lang="zh-CN" altLang="en-US" sz="2400" dirty="0">
                    <a:solidFill>
                      <a:schemeClr val="bg2"/>
                    </a:solidFill>
                    <a:latin typeface="黑体" panose="02010609060101010101" pitchFamily="49" charset="-122"/>
                    <a:ea typeface="黑体" panose="02010609060101010101" pitchFamily="49" charset="-122"/>
                  </a:rPr>
                  <a:t>中只有一个样本，其余均在</a:t>
                </a:r>
                <a14:m>
                  <m:oMath xmlns:m="http://schemas.openxmlformats.org/officeDocument/2006/math">
                    <m:sSub>
                      <m:sSubPr>
                        <m:ctrlPr>
                          <a:rPr lang="en-US" altLang="zh-CN" sz="2400" i="1">
                            <a:solidFill>
                              <a:schemeClr val="bg2"/>
                            </a:solidFill>
                            <a:latin typeface="Cambria Math" panose="02040503050406030204" pitchFamily="18" charset="0"/>
                            <a:ea typeface="黑体" panose="02010609060101010101" pitchFamily="49" charset="-122"/>
                          </a:rPr>
                        </m:ctrlPr>
                      </m:sSubPr>
                      <m:e>
                        <m:r>
                          <a:rPr lang="zh-CN" altLang="en-US" sz="2400" i="1">
                            <a:solidFill>
                              <a:schemeClr val="bg2"/>
                            </a:solidFill>
                            <a:latin typeface="Cambria Math" panose="02040503050406030204" pitchFamily="18" charset="0"/>
                            <a:ea typeface="黑体" panose="02010609060101010101" pitchFamily="49" charset="-122"/>
                          </a:rPr>
                          <m:t>𝒳</m:t>
                        </m:r>
                      </m:e>
                      <m:sub>
                        <m:r>
                          <a:rPr lang="en-US" altLang="zh-CN" sz="2400" i="1">
                            <a:solidFill>
                              <a:schemeClr val="bg2"/>
                            </a:solidFill>
                            <a:latin typeface="Cambria Math" panose="02040503050406030204" pitchFamily="18" charset="0"/>
                            <a:ea typeface="黑体" panose="02010609060101010101" pitchFamily="49" charset="-122"/>
                          </a:rPr>
                          <m:t>𝐺</m:t>
                        </m:r>
                      </m:sub>
                    </m:sSub>
                  </m:oMath>
                </a14:m>
                <a:r>
                  <a:rPr lang="zh-CN" altLang="en-US" sz="2400" dirty="0">
                    <a:solidFill>
                      <a:schemeClr val="bg2"/>
                    </a:solidFill>
                    <a:latin typeface="黑体" panose="02010609060101010101" pitchFamily="49" charset="-122"/>
                    <a:ea typeface="黑体" panose="02010609060101010101" pitchFamily="49" charset="-122"/>
                  </a:rPr>
                  <a:t>中</a:t>
                </a:r>
                <a:endParaRPr lang="en-US" altLang="zh-CN" sz="2400" dirty="0">
                  <a:solidFill>
                    <a:schemeClr val="bg2"/>
                  </a:solidFill>
                  <a:latin typeface="黑体" panose="02010609060101010101" pitchFamily="49" charset="-122"/>
                  <a:ea typeface="黑体" panose="02010609060101010101" pitchFamily="49" charset="-122"/>
                </a:endParaRPr>
              </a:p>
              <a:p>
                <a:pPr lvl="1" eaLnBrk="1" hangingPunct="1">
                  <a:lnSpc>
                    <a:spcPct val="120000"/>
                  </a:lnSpc>
                </a:pPr>
                <a:r>
                  <a:rPr lang="zh-CN" altLang="en-US" sz="2400" dirty="0">
                    <a:solidFill>
                      <a:schemeClr val="bg2"/>
                    </a:solidFill>
                    <a:latin typeface="黑体" panose="02010609060101010101" pitchFamily="49" charset="-122"/>
                    <a:ea typeface="黑体" panose="02010609060101010101" pitchFamily="49" charset="-122"/>
                  </a:rPr>
                  <a:t>考查</a:t>
                </a:r>
                <a14:m>
                  <m:oMath xmlns:m="http://schemas.openxmlformats.org/officeDocument/2006/math">
                    <m:sSub>
                      <m:sSubPr>
                        <m:ctrlPr>
                          <a:rPr lang="en-US" altLang="zh-CN" sz="2400" i="1">
                            <a:solidFill>
                              <a:schemeClr val="bg2"/>
                            </a:solidFill>
                            <a:latin typeface="Cambria Math" panose="02040503050406030204" pitchFamily="18" charset="0"/>
                            <a:ea typeface="黑体" panose="02010609060101010101" pitchFamily="49" charset="-122"/>
                          </a:rPr>
                        </m:ctrlPr>
                      </m:sSubPr>
                      <m:e>
                        <m:r>
                          <a:rPr lang="zh-CN" altLang="en-US" sz="2400" i="1">
                            <a:solidFill>
                              <a:schemeClr val="bg2"/>
                            </a:solidFill>
                            <a:latin typeface="Cambria Math" panose="02040503050406030204" pitchFamily="18" charset="0"/>
                            <a:ea typeface="黑体" panose="02010609060101010101" pitchFamily="49" charset="-122"/>
                          </a:rPr>
                          <m:t>𝒳</m:t>
                        </m:r>
                      </m:e>
                      <m:sub>
                        <m:r>
                          <a:rPr lang="en-US" altLang="zh-CN" sz="2400" i="1">
                            <a:solidFill>
                              <a:schemeClr val="bg2"/>
                            </a:solidFill>
                            <a:latin typeface="Cambria Math" panose="02040503050406030204" pitchFamily="18" charset="0"/>
                            <a:ea typeface="黑体" panose="02010609060101010101" pitchFamily="49" charset="-122"/>
                          </a:rPr>
                          <m:t>𝐺</m:t>
                        </m:r>
                      </m:sub>
                    </m:sSub>
                  </m:oMath>
                </a14:m>
                <a:r>
                  <a:rPr lang="zh-CN" altLang="en-US" sz="2400" dirty="0">
                    <a:solidFill>
                      <a:schemeClr val="bg2"/>
                    </a:solidFill>
                    <a:latin typeface="黑体" panose="02010609060101010101" pitchFamily="49" charset="-122"/>
                    <a:ea typeface="黑体" panose="02010609060101010101" pitchFamily="49" charset="-122"/>
                  </a:rPr>
                  <a:t>中的每一个样本</a:t>
                </a:r>
                <a14:m>
                  <m:oMath xmlns:m="http://schemas.openxmlformats.org/officeDocument/2006/math">
                    <m:r>
                      <a:rPr lang="en-US" altLang="zh-CN" sz="2400" i="1" dirty="0" smtClean="0">
                        <a:solidFill>
                          <a:schemeClr val="bg2"/>
                        </a:solidFill>
                        <a:latin typeface="Cambria Math" panose="02040503050406030204" pitchFamily="18" charset="0"/>
                        <a:ea typeface="黑体" panose="02010609060101010101" pitchFamily="49" charset="-122"/>
                      </a:rPr>
                      <m:t>𝑥</m:t>
                    </m:r>
                  </m:oMath>
                </a14:m>
                <a:r>
                  <a:rPr lang="zh-CN" altLang="en-US" sz="2400" dirty="0">
                    <a:solidFill>
                      <a:schemeClr val="bg2"/>
                    </a:solidFill>
                    <a:latin typeface="黑体" panose="02010609060101010101" pitchFamily="49" charset="-122"/>
                    <a:ea typeface="黑体" panose="02010609060101010101" pitchFamily="49" charset="-122"/>
                  </a:rPr>
                  <a:t>，若用</a:t>
                </a:r>
                <a14:m>
                  <m:oMath xmlns:m="http://schemas.openxmlformats.org/officeDocument/2006/math">
                    <m:sSub>
                      <m:sSubPr>
                        <m:ctrlPr>
                          <a:rPr lang="en-US" altLang="zh-CN" sz="2400" i="1">
                            <a:solidFill>
                              <a:schemeClr val="bg2"/>
                            </a:solidFill>
                            <a:latin typeface="Cambria Math" panose="02040503050406030204" pitchFamily="18" charset="0"/>
                            <a:ea typeface="黑体" panose="02010609060101010101" pitchFamily="49" charset="-122"/>
                          </a:rPr>
                        </m:ctrlPr>
                      </m:sSubPr>
                      <m:e>
                        <m:r>
                          <a:rPr lang="zh-CN" altLang="en-US" sz="2400" i="1">
                            <a:solidFill>
                              <a:schemeClr val="bg2"/>
                            </a:solidFill>
                            <a:latin typeface="Cambria Math" panose="02040503050406030204" pitchFamily="18" charset="0"/>
                            <a:ea typeface="黑体" panose="02010609060101010101" pitchFamily="49" charset="-122"/>
                          </a:rPr>
                          <m:t>𝒳</m:t>
                        </m:r>
                      </m:e>
                      <m:sub>
                        <m:r>
                          <a:rPr lang="en-US" altLang="zh-CN" sz="2400" i="1">
                            <a:solidFill>
                              <a:schemeClr val="bg2"/>
                            </a:solidFill>
                            <a:latin typeface="Cambria Math" panose="02040503050406030204" pitchFamily="18" charset="0"/>
                            <a:ea typeface="黑体" panose="02010609060101010101" pitchFamily="49" charset="-122"/>
                          </a:rPr>
                          <m:t>𝑆</m:t>
                        </m:r>
                      </m:sub>
                    </m:sSub>
                  </m:oMath>
                </a14:m>
                <a:r>
                  <a:rPr lang="zh-CN" altLang="en-US" sz="2400" dirty="0">
                    <a:solidFill>
                      <a:schemeClr val="bg2"/>
                    </a:solidFill>
                    <a:latin typeface="黑体" panose="02010609060101010101" pitchFamily="49" charset="-122"/>
                    <a:ea typeface="黑体" panose="02010609060101010101" pitchFamily="49" charset="-122"/>
                  </a:rPr>
                  <a:t>中的样本能够对它正确分类，则该样本保留在</a:t>
                </a:r>
                <a14:m>
                  <m:oMath xmlns:m="http://schemas.openxmlformats.org/officeDocument/2006/math">
                    <m:sSub>
                      <m:sSubPr>
                        <m:ctrlPr>
                          <a:rPr lang="en-US" altLang="zh-CN" sz="2400" i="1">
                            <a:solidFill>
                              <a:schemeClr val="bg2"/>
                            </a:solidFill>
                            <a:latin typeface="Cambria Math" panose="02040503050406030204" pitchFamily="18" charset="0"/>
                            <a:ea typeface="黑体" panose="02010609060101010101" pitchFamily="49" charset="-122"/>
                          </a:rPr>
                        </m:ctrlPr>
                      </m:sSubPr>
                      <m:e>
                        <m:r>
                          <a:rPr lang="zh-CN" altLang="en-US" sz="2400" i="1">
                            <a:solidFill>
                              <a:schemeClr val="bg2"/>
                            </a:solidFill>
                            <a:latin typeface="Cambria Math" panose="02040503050406030204" pitchFamily="18" charset="0"/>
                            <a:ea typeface="黑体" panose="02010609060101010101" pitchFamily="49" charset="-122"/>
                          </a:rPr>
                          <m:t>𝒳</m:t>
                        </m:r>
                      </m:e>
                      <m:sub>
                        <m:r>
                          <a:rPr lang="en-US" altLang="zh-CN" sz="2400" i="1">
                            <a:solidFill>
                              <a:schemeClr val="bg2"/>
                            </a:solidFill>
                            <a:latin typeface="Cambria Math" panose="02040503050406030204" pitchFamily="18" charset="0"/>
                            <a:ea typeface="黑体" panose="02010609060101010101" pitchFamily="49" charset="-122"/>
                          </a:rPr>
                          <m:t>𝐺</m:t>
                        </m:r>
                      </m:sub>
                    </m:sSub>
                  </m:oMath>
                </a14:m>
                <a:r>
                  <a:rPr lang="zh-CN" altLang="en-US" sz="2400" dirty="0">
                    <a:solidFill>
                      <a:schemeClr val="bg2"/>
                    </a:solidFill>
                    <a:latin typeface="黑体" panose="02010609060101010101" pitchFamily="49" charset="-122"/>
                    <a:ea typeface="黑体" panose="02010609060101010101" pitchFamily="49" charset="-122"/>
                  </a:rPr>
                  <a:t>，否则移到</a:t>
                </a:r>
                <a14:m>
                  <m:oMath xmlns:m="http://schemas.openxmlformats.org/officeDocument/2006/math">
                    <m:sSub>
                      <m:sSubPr>
                        <m:ctrlPr>
                          <a:rPr lang="en-US" altLang="zh-CN" sz="2400" i="1">
                            <a:solidFill>
                              <a:schemeClr val="bg2"/>
                            </a:solidFill>
                            <a:latin typeface="Cambria Math" panose="02040503050406030204" pitchFamily="18" charset="0"/>
                            <a:ea typeface="黑体" panose="02010609060101010101" pitchFamily="49" charset="-122"/>
                          </a:rPr>
                        </m:ctrlPr>
                      </m:sSubPr>
                      <m:e>
                        <m:r>
                          <a:rPr lang="zh-CN" altLang="en-US" sz="2400" i="1">
                            <a:solidFill>
                              <a:schemeClr val="bg2"/>
                            </a:solidFill>
                            <a:latin typeface="Cambria Math" panose="02040503050406030204" pitchFamily="18" charset="0"/>
                            <a:ea typeface="黑体" panose="02010609060101010101" pitchFamily="49" charset="-122"/>
                          </a:rPr>
                          <m:t>𝒳</m:t>
                        </m:r>
                      </m:e>
                      <m:sub>
                        <m:r>
                          <a:rPr lang="en-US" altLang="zh-CN" sz="2400" i="1">
                            <a:solidFill>
                              <a:schemeClr val="bg2"/>
                            </a:solidFill>
                            <a:latin typeface="Cambria Math" panose="02040503050406030204" pitchFamily="18" charset="0"/>
                            <a:ea typeface="黑体" panose="02010609060101010101" pitchFamily="49" charset="-122"/>
                          </a:rPr>
                          <m:t>𝑆</m:t>
                        </m:r>
                      </m:sub>
                    </m:sSub>
                  </m:oMath>
                </a14:m>
                <a:r>
                  <a:rPr lang="zh-CN" altLang="en-US" sz="2400" dirty="0">
                    <a:solidFill>
                      <a:schemeClr val="bg2"/>
                    </a:solidFill>
                    <a:latin typeface="黑体" panose="02010609060101010101" pitchFamily="49" charset="-122"/>
                    <a:ea typeface="黑体" panose="02010609060101010101" pitchFamily="49" charset="-122"/>
                  </a:rPr>
                  <a:t>中</a:t>
                </a:r>
                <a:endParaRPr lang="en-US" altLang="zh-CN" sz="2400" dirty="0">
                  <a:solidFill>
                    <a:schemeClr val="bg2"/>
                  </a:solidFill>
                  <a:latin typeface="黑体" panose="02010609060101010101" pitchFamily="49" charset="-122"/>
                  <a:ea typeface="黑体" panose="02010609060101010101" pitchFamily="49" charset="-122"/>
                </a:endParaRPr>
              </a:p>
              <a:p>
                <a:pPr lvl="1" eaLnBrk="1" hangingPunct="1">
                  <a:lnSpc>
                    <a:spcPct val="120000"/>
                  </a:lnSpc>
                </a:pPr>
                <a:r>
                  <a:rPr lang="zh-CN" altLang="en-US" sz="2400" dirty="0">
                    <a:solidFill>
                      <a:schemeClr val="bg2"/>
                    </a:solidFill>
                    <a:latin typeface="黑体" panose="02010609060101010101" pitchFamily="49" charset="-122"/>
                    <a:ea typeface="黑体" panose="02010609060101010101" pitchFamily="49" charset="-122"/>
                  </a:rPr>
                  <a:t>依次类推，直到没有样本再需要搬移为止。最后用</a:t>
                </a:r>
                <a14:m>
                  <m:oMath xmlns:m="http://schemas.openxmlformats.org/officeDocument/2006/math">
                    <m:sSub>
                      <m:sSubPr>
                        <m:ctrlPr>
                          <a:rPr lang="en-US" altLang="zh-CN" sz="2400" i="1">
                            <a:solidFill>
                              <a:schemeClr val="bg2"/>
                            </a:solidFill>
                            <a:latin typeface="Cambria Math" panose="02040503050406030204" pitchFamily="18" charset="0"/>
                            <a:ea typeface="黑体" panose="02010609060101010101" pitchFamily="49" charset="-122"/>
                          </a:rPr>
                        </m:ctrlPr>
                      </m:sSubPr>
                      <m:e>
                        <m:r>
                          <a:rPr lang="zh-CN" altLang="en-US" sz="2400" i="1">
                            <a:solidFill>
                              <a:schemeClr val="bg2"/>
                            </a:solidFill>
                            <a:latin typeface="Cambria Math" panose="02040503050406030204" pitchFamily="18" charset="0"/>
                            <a:ea typeface="黑体" panose="02010609060101010101" pitchFamily="49" charset="-122"/>
                          </a:rPr>
                          <m:t>𝒳</m:t>
                        </m:r>
                      </m:e>
                      <m:sub>
                        <m:r>
                          <a:rPr lang="en-US" altLang="zh-CN" sz="2400" i="1">
                            <a:solidFill>
                              <a:schemeClr val="bg2"/>
                            </a:solidFill>
                            <a:latin typeface="Cambria Math" panose="02040503050406030204" pitchFamily="18" charset="0"/>
                            <a:ea typeface="黑体" panose="02010609060101010101" pitchFamily="49" charset="-122"/>
                          </a:rPr>
                          <m:t>𝑆</m:t>
                        </m:r>
                      </m:sub>
                    </m:sSub>
                  </m:oMath>
                </a14:m>
                <a:r>
                  <a:rPr lang="zh-CN" altLang="en-US" sz="2400" dirty="0">
                    <a:solidFill>
                      <a:schemeClr val="bg2"/>
                    </a:solidFill>
                    <a:latin typeface="黑体" panose="02010609060101010101" pitchFamily="49" charset="-122"/>
                    <a:ea typeface="黑体" panose="02010609060101010101" pitchFamily="49" charset="-122"/>
                  </a:rPr>
                  <a:t>中的样本作为代表样本，对未来样本进行近邻法分类</a:t>
                </a:r>
                <a:endParaRPr lang="en-US" altLang="zh-CN" sz="2400" dirty="0">
                  <a:solidFill>
                    <a:schemeClr val="bg2"/>
                  </a:solidFill>
                  <a:latin typeface="黑体" panose="02010609060101010101" pitchFamily="49" charset="-122"/>
                  <a:ea typeface="黑体" panose="02010609060101010101" pitchFamily="49" charset="-122"/>
                </a:endParaRPr>
              </a:p>
              <a:p>
                <a:pPr eaLnBrk="1" hangingPunct="1">
                  <a:lnSpc>
                    <a:spcPct val="120000"/>
                  </a:lnSpc>
                </a:pPr>
                <a:endParaRPr lang="en-US" altLang="zh-CN" sz="2800" dirty="0">
                  <a:solidFill>
                    <a:schemeClr val="bg2"/>
                  </a:solidFill>
                  <a:latin typeface="黑体" panose="02010609060101010101" pitchFamily="49" charset="-122"/>
                  <a:ea typeface="黑体" panose="02010609060101010101" pitchFamily="49" charset="-122"/>
                </a:endParaRPr>
              </a:p>
              <a:p>
                <a:pPr eaLnBrk="1" hangingPunct="1">
                  <a:lnSpc>
                    <a:spcPct val="120000"/>
                  </a:lnSpc>
                </a:pPr>
                <a:r>
                  <a:rPr lang="zh-CN" altLang="en-US" sz="2800" dirty="0">
                    <a:solidFill>
                      <a:schemeClr val="bg2"/>
                    </a:solidFill>
                    <a:latin typeface="黑体" panose="02010609060101010101" pitchFamily="49" charset="-122"/>
                    <a:ea typeface="黑体" panose="02010609060101010101" pitchFamily="49" charset="-122"/>
                  </a:rPr>
                  <a:t>可与剪辑法配合使用</a:t>
                </a:r>
              </a:p>
            </p:txBody>
          </p:sp>
        </mc:Choice>
        <mc:Fallback xmlns="">
          <p:sp>
            <p:nvSpPr>
              <p:cNvPr id="47109" name="Rectangle 3"/>
              <p:cNvSpPr>
                <a:spLocks noGrp="1" noRot="1" noChangeAspect="1" noMove="1" noResize="1" noEditPoints="1" noAdjustHandles="1" noChangeArrowheads="1" noChangeShapeType="1" noTextEdit="1"/>
              </p:cNvSpPr>
              <p:nvPr>
                <p:ph type="body" idx="1"/>
              </p:nvPr>
            </p:nvSpPr>
            <p:spPr>
              <a:xfrm>
                <a:off x="905418" y="1268760"/>
                <a:ext cx="10363199" cy="4896544"/>
              </a:xfrm>
              <a:blipFill>
                <a:blip r:embed="rId3"/>
                <a:stretch>
                  <a:fillRect l="-1412" t="-872"/>
                </a:stretch>
              </a:blipFill>
            </p:spPr>
            <p:txBody>
              <a:bodyPr/>
              <a:lstStyle/>
              <a:p>
                <a:r>
                  <a:rPr lang="zh-CN" altLang="en-US">
                    <a:noFill/>
                  </a:rPr>
                  <a:t> </a:t>
                </a:r>
              </a:p>
            </p:txBody>
          </p:sp>
        </mc:Fallback>
      </mc:AlternateContent>
      <p:sp>
        <p:nvSpPr>
          <p:cNvPr id="47107" name="灯片编号占位符 5"/>
          <p:cNvSpPr>
            <a:spLocks noGrp="1"/>
          </p:cNvSpPr>
          <p:nvPr>
            <p:ph type="sldNum" sz="quarter" idx="12"/>
          </p:nvPr>
        </p:nvSpPr>
        <p:spPr>
          <a:noFill/>
        </p:spPr>
        <p:txBody>
          <a:bodyPr/>
          <a:lstStyle/>
          <a:p>
            <a:fld id="{A05ECE66-8C82-42F4-9F96-405FE959F8B4}" type="slidenum">
              <a:rPr lang="en-US" altLang="zh-CN">
                <a:solidFill>
                  <a:schemeClr val="bg2"/>
                </a:solidFill>
              </a:rPr>
              <a:pPr/>
              <a:t>23</a:t>
            </a:fld>
            <a:endParaRPr lang="en-US" altLang="zh-CN" dirty="0">
              <a:solidFill>
                <a:schemeClr val="bg2"/>
              </a:solidFill>
            </a:endParaRPr>
          </a:p>
        </p:txBody>
      </p:sp>
      <p:sp>
        <p:nvSpPr>
          <p:cNvPr id="9" name="Rectangle 2"/>
          <p:cNvSpPr>
            <a:spLocks noGrp="1" noChangeArrowheads="1"/>
          </p:cNvSpPr>
          <p:nvPr>
            <p:ph type="title"/>
          </p:nvPr>
        </p:nvSpPr>
        <p:spPr>
          <a:xfrm>
            <a:off x="2209799" y="476672"/>
            <a:ext cx="7772400" cy="720080"/>
          </a:xfrm>
        </p:spPr>
        <p:txBody>
          <a:bodyPr/>
          <a:lstStyle/>
          <a:p>
            <a:pPr eaLnBrk="1" hangingPunct="1"/>
            <a:r>
              <a:rPr lang="en-US" altLang="zh-CN" sz="3600" dirty="0">
                <a:solidFill>
                  <a:schemeClr val="bg2"/>
                </a:solidFill>
                <a:latin typeface="Arial" panose="020B0604020202020204" pitchFamily="34" charset="0"/>
                <a:ea typeface="黑体" pitchFamily="2" charset="-122"/>
                <a:cs typeface="Arial" panose="020B0604020202020204" pitchFamily="34" charset="0"/>
              </a:rPr>
              <a:t>8.2.5</a:t>
            </a:r>
            <a:r>
              <a:rPr lang="en-US" altLang="zh-CN" sz="3600" dirty="0">
                <a:solidFill>
                  <a:schemeClr val="bg2"/>
                </a:solidFill>
                <a:ea typeface="黑体" pitchFamily="2" charset="-122"/>
              </a:rPr>
              <a:t> </a:t>
            </a:r>
            <a:r>
              <a:rPr lang="zh-CN" altLang="en-US" sz="3600" dirty="0">
                <a:solidFill>
                  <a:schemeClr val="bg2"/>
                </a:solidFill>
                <a:ea typeface="黑体" pitchFamily="2" charset="-122"/>
              </a:rPr>
              <a:t>压缩近邻法</a:t>
            </a: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36161" y="4311505"/>
            <a:ext cx="2446038" cy="2351013"/>
          </a:xfrm>
          <a:prstGeom prst="rect">
            <a:avLst/>
          </a:prstGeom>
        </p:spPr>
      </p:pic>
      <p:sp>
        <p:nvSpPr>
          <p:cNvPr id="7" name="矩形 6">
            <a:extLst>
              <a:ext uri="{FF2B5EF4-FFF2-40B4-BE49-F238E27FC236}">
                <a16:creationId xmlns:a16="http://schemas.microsoft.com/office/drawing/2014/main" id="{039EE1B6-76B1-4AFA-83E4-3F78AB4FDE0B}"/>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404664"/>
            <a:ext cx="10363200" cy="731168"/>
          </a:xfrm>
        </p:spPr>
        <p:txBody>
          <a:bodyPr/>
          <a:lstStyle/>
          <a:p>
            <a:r>
              <a:rPr lang="en-US" altLang="zh-CN" sz="4000" dirty="0">
                <a:solidFill>
                  <a:schemeClr val="bg2"/>
                </a:solidFill>
                <a:latin typeface="Arial" panose="020B0604020202020204" pitchFamily="34" charset="0"/>
                <a:ea typeface="黑体" panose="02010609060101010101" pitchFamily="49" charset="-122"/>
                <a:cs typeface="Arial" panose="020B0604020202020204" pitchFamily="34" charset="0"/>
              </a:rPr>
              <a:t>8.3 </a:t>
            </a:r>
            <a:r>
              <a:rPr lang="zh-CN" altLang="en-US" sz="4000" dirty="0">
                <a:solidFill>
                  <a:schemeClr val="bg2"/>
                </a:solidFill>
                <a:latin typeface="Arial" panose="020B0604020202020204" pitchFamily="34" charset="0"/>
                <a:ea typeface="黑体" panose="02010609060101010101" pitchFamily="49" charset="-122"/>
                <a:cs typeface="Arial" panose="020B0604020202020204" pitchFamily="34" charset="0"/>
              </a:rPr>
              <a:t>决策树与随机森林</a:t>
            </a:r>
          </a:p>
        </p:txBody>
      </p:sp>
      <p:sp>
        <p:nvSpPr>
          <p:cNvPr id="7" name="内容占位符 6"/>
          <p:cNvSpPr>
            <a:spLocks noGrp="1"/>
          </p:cNvSpPr>
          <p:nvPr>
            <p:ph idx="1"/>
          </p:nvPr>
        </p:nvSpPr>
        <p:spPr>
          <a:xfrm>
            <a:off x="914400" y="1340768"/>
            <a:ext cx="10438184" cy="4755232"/>
          </a:xfrm>
        </p:spPr>
        <p:txBody>
          <a:bodyPr/>
          <a:lstStyle/>
          <a:p>
            <a:pPr marL="0" indent="0" algn="ctr">
              <a:lnSpc>
                <a:spcPct val="110000"/>
              </a:lnSpc>
              <a:spcBef>
                <a:spcPts val="0"/>
              </a:spcBef>
              <a:spcAft>
                <a:spcPts val="1200"/>
              </a:spcAft>
              <a:buNone/>
            </a:pPr>
            <a:r>
              <a:rPr lang="en-US" altLang="zh-CN" sz="3600" dirty="0">
                <a:solidFill>
                  <a:schemeClr val="bg2"/>
                </a:solidFill>
                <a:latin typeface="Arial" panose="020B0604020202020204" pitchFamily="34" charset="0"/>
                <a:ea typeface="黑体" panose="02010609060101010101" pitchFamily="49" charset="-122"/>
                <a:cs typeface="Arial" panose="020B0604020202020204" pitchFamily="34" charset="0"/>
              </a:rPr>
              <a:t>8.3.1 </a:t>
            </a:r>
            <a:r>
              <a:rPr lang="zh-CN" altLang="en-US" sz="3600" dirty="0">
                <a:solidFill>
                  <a:schemeClr val="bg2"/>
                </a:solidFill>
                <a:latin typeface="Arial" panose="020B0604020202020204" pitchFamily="34" charset="0"/>
                <a:ea typeface="黑体" panose="02010609060101010101" pitchFamily="49" charset="-122"/>
                <a:cs typeface="Arial" panose="020B0604020202020204" pitchFamily="34" charset="0"/>
              </a:rPr>
              <a:t>非数值特征的量化</a:t>
            </a:r>
            <a:endParaRPr lang="en-US" altLang="zh-CN" sz="36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a:lnSpc>
                <a:spcPct val="110000"/>
              </a:lnSpc>
            </a:pPr>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名义特征：正交编码</a:t>
            </a:r>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lvl="1">
              <a:lnSpc>
                <a:spcPct val="110000"/>
              </a:lnSpc>
            </a:pP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例如颜色、形状、性别、职业、字符串中的字符等</a:t>
            </a: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a:lnSpc>
                <a:spcPct val="110000"/>
              </a:lnSpc>
            </a:pPr>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序数特征：等同于名义特征处理或转化为数值特征</a:t>
            </a:r>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lvl="1">
              <a:lnSpc>
                <a:spcPct val="110000"/>
              </a:lnSpc>
            </a:pP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例如序号、分级，不能看作是欧氏空间中的数值</a:t>
            </a: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a:lnSpc>
                <a:spcPct val="110000"/>
              </a:lnSpc>
            </a:pPr>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区间特征：通过设定阈值变成二值特征或序数特征</a:t>
            </a:r>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lvl="1">
              <a:lnSpc>
                <a:spcPct val="110000"/>
              </a:lnSpc>
            </a:pP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与研究目标之间的关系呈现出明显的非线性。取值是实数，可以比较大小，但是没有一个“自然的”零，比值没有意义</a:t>
            </a: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lvl="1">
              <a:lnSpc>
                <a:spcPct val="110000"/>
              </a:lnSpc>
            </a:pP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例如年龄、温度、考试成绩等</a:t>
            </a: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p:txBody>
      </p:sp>
      <p:sp>
        <p:nvSpPr>
          <p:cNvPr id="4" name="灯片编号占位符 4"/>
          <p:cNvSpPr>
            <a:spLocks noGrp="1"/>
          </p:cNvSpPr>
          <p:nvPr>
            <p:ph type="sldNum" sz="quarter" idx="12"/>
          </p:nvPr>
        </p:nvSpPr>
        <p:spPr/>
        <p:txBody>
          <a:bodyPr/>
          <a:lstStyle/>
          <a:p>
            <a:pPr>
              <a:defRPr/>
            </a:pPr>
            <a:fld id="{B41FA137-86EB-4747-B4C3-9704DABDC387}" type="slidenum">
              <a:rPr lang="en-US" altLang="zh-CN">
                <a:solidFill>
                  <a:schemeClr val="bg2"/>
                </a:solidFill>
              </a:rPr>
              <a:pPr>
                <a:defRPr/>
              </a:pPr>
              <a:t>24</a:t>
            </a:fld>
            <a:endParaRPr lang="en-US" altLang="zh-CN" dirty="0">
              <a:solidFill>
                <a:schemeClr val="bg2"/>
              </a:solidFill>
            </a:endParaRPr>
          </a:p>
        </p:txBody>
      </p:sp>
      <p:sp>
        <p:nvSpPr>
          <p:cNvPr id="6" name="矩形 5">
            <a:extLst>
              <a:ext uri="{FF2B5EF4-FFF2-40B4-BE49-F238E27FC236}">
                <a16:creationId xmlns:a16="http://schemas.microsoft.com/office/drawing/2014/main" id="{77616646-4DE2-4511-AC13-059BF231650F}"/>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838892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404664"/>
            <a:ext cx="10363200" cy="731168"/>
          </a:xfrm>
        </p:spPr>
        <p:txBody>
          <a:bodyPr/>
          <a:lstStyle/>
          <a:p>
            <a:r>
              <a:rPr lang="en-US" altLang="zh-CN" sz="3600" dirty="0">
                <a:solidFill>
                  <a:schemeClr val="bg2"/>
                </a:solidFill>
                <a:latin typeface="Arial" panose="020B0604020202020204" pitchFamily="34" charset="0"/>
                <a:ea typeface="黑体" panose="02010609060101010101" pitchFamily="49" charset="-122"/>
                <a:cs typeface="Arial" panose="020B0604020202020204" pitchFamily="34" charset="0"/>
              </a:rPr>
              <a:t>8.3.2 </a:t>
            </a:r>
            <a:r>
              <a:rPr lang="zh-CN" altLang="en-US" sz="3600" dirty="0">
                <a:solidFill>
                  <a:schemeClr val="bg2"/>
                </a:solidFill>
                <a:latin typeface="Arial" panose="020B0604020202020204" pitchFamily="34" charset="0"/>
                <a:ea typeface="黑体" panose="02010609060101010101" pitchFamily="49" charset="-122"/>
                <a:cs typeface="Arial" panose="020B0604020202020204" pitchFamily="34" charset="0"/>
              </a:rPr>
              <a:t>决策树</a:t>
            </a:r>
          </a:p>
        </p:txBody>
      </p:sp>
      <p:sp>
        <p:nvSpPr>
          <p:cNvPr id="7" name="内容占位符 6"/>
          <p:cNvSpPr>
            <a:spLocks noGrp="1"/>
          </p:cNvSpPr>
          <p:nvPr>
            <p:ph idx="1"/>
          </p:nvPr>
        </p:nvSpPr>
        <p:spPr>
          <a:xfrm>
            <a:off x="421659" y="1240179"/>
            <a:ext cx="10066829" cy="3096344"/>
          </a:xfrm>
        </p:spPr>
        <p:txBody>
          <a:bodyPr/>
          <a:lstStyle/>
          <a:p>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一个简化的树状决策过程例子：</a:t>
            </a:r>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p:txBody>
      </p:sp>
      <p:sp>
        <p:nvSpPr>
          <p:cNvPr id="4" name="灯片编号占位符 4"/>
          <p:cNvSpPr>
            <a:spLocks noGrp="1"/>
          </p:cNvSpPr>
          <p:nvPr>
            <p:ph type="sldNum" sz="quarter" idx="12"/>
          </p:nvPr>
        </p:nvSpPr>
        <p:spPr/>
        <p:txBody>
          <a:bodyPr/>
          <a:lstStyle/>
          <a:p>
            <a:pPr>
              <a:defRPr/>
            </a:pPr>
            <a:fld id="{B41FA137-86EB-4747-B4C3-9704DABDC387}" type="slidenum">
              <a:rPr lang="en-US" altLang="zh-CN">
                <a:solidFill>
                  <a:schemeClr val="bg2"/>
                </a:solidFill>
              </a:rPr>
              <a:pPr>
                <a:defRPr/>
              </a:pPr>
              <a:t>25</a:t>
            </a:fld>
            <a:endParaRPr lang="en-US" altLang="zh-CN" dirty="0">
              <a:solidFill>
                <a:schemeClr val="bg2"/>
              </a:solidFill>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5377" y="1916832"/>
            <a:ext cx="3251675" cy="2022695"/>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3479965177"/>
              </p:ext>
            </p:extLst>
          </p:nvPr>
        </p:nvGraphicFramePr>
        <p:xfrm>
          <a:off x="6096000" y="1434664"/>
          <a:ext cx="5616625" cy="5018672"/>
        </p:xfrm>
        <a:graphic>
          <a:graphicData uri="http://schemas.openxmlformats.org/drawingml/2006/table">
            <a:tbl>
              <a:tblPr firstRow="1" firstCol="1" lastRow="1" lastCol="1" bandRow="1" bandCol="1"/>
              <a:tblGrid>
                <a:gridCol w="1122905">
                  <a:extLst>
                    <a:ext uri="{9D8B030D-6E8A-4147-A177-3AD203B41FA5}">
                      <a16:colId xmlns:a16="http://schemas.microsoft.com/office/drawing/2014/main" val="2110027114"/>
                    </a:ext>
                  </a:extLst>
                </a:gridCol>
                <a:gridCol w="1122905">
                  <a:extLst>
                    <a:ext uri="{9D8B030D-6E8A-4147-A177-3AD203B41FA5}">
                      <a16:colId xmlns:a16="http://schemas.microsoft.com/office/drawing/2014/main" val="2159624190"/>
                    </a:ext>
                  </a:extLst>
                </a:gridCol>
                <a:gridCol w="1122905">
                  <a:extLst>
                    <a:ext uri="{9D8B030D-6E8A-4147-A177-3AD203B41FA5}">
                      <a16:colId xmlns:a16="http://schemas.microsoft.com/office/drawing/2014/main" val="1164068940"/>
                    </a:ext>
                  </a:extLst>
                </a:gridCol>
                <a:gridCol w="1123955">
                  <a:extLst>
                    <a:ext uri="{9D8B030D-6E8A-4147-A177-3AD203B41FA5}">
                      <a16:colId xmlns:a16="http://schemas.microsoft.com/office/drawing/2014/main" val="2005823542"/>
                    </a:ext>
                  </a:extLst>
                </a:gridCol>
                <a:gridCol w="1123955">
                  <a:extLst>
                    <a:ext uri="{9D8B030D-6E8A-4147-A177-3AD203B41FA5}">
                      <a16:colId xmlns:a16="http://schemas.microsoft.com/office/drawing/2014/main" val="3530153402"/>
                    </a:ext>
                  </a:extLst>
                </a:gridCol>
              </a:tblGrid>
              <a:tr h="295216">
                <a:tc>
                  <a:txBody>
                    <a:bodyPr/>
                    <a:lstStyle/>
                    <a:p>
                      <a:pPr algn="ctr">
                        <a:spcAft>
                          <a:spcPts val="0"/>
                        </a:spcAft>
                      </a:pPr>
                      <a:r>
                        <a:rPr lang="zh-CN"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rPr>
                        <a:t>编号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rPr>
                        <a:t>年龄</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rPr>
                        <a:t>性别</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rPr>
                        <a:t>月收入</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rPr>
                        <a:t>是否购买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8572126"/>
                  </a:ext>
                </a:extLst>
              </a:tr>
              <a:tr h="295216">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1</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rPr>
                        <a:t>21</a:t>
                      </a:r>
                      <a:endParaRPr lang="zh-CN"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4000</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rPr>
                        <a:t>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7411276"/>
                  </a:ext>
                </a:extLst>
              </a:tr>
              <a:tr h="295216">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2</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rPr>
                        <a:t>33</a:t>
                      </a:r>
                      <a:endParaRPr lang="zh-CN"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rPr>
                        <a:t>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5000</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rPr>
                        <a:t>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9619272"/>
                  </a:ext>
                </a:extLst>
              </a:tr>
              <a:tr h="295216">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3</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rPr>
                        <a:t>30</a:t>
                      </a:r>
                      <a:endParaRPr lang="zh-CN"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rPr>
                        <a:t>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rPr>
                        <a:t>3800</a:t>
                      </a:r>
                      <a:endParaRPr lang="zh-CN"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rPr>
                        <a:t>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9077855"/>
                  </a:ext>
                </a:extLst>
              </a:tr>
              <a:tr h="295216">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4</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38</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rPr>
                        <a:t>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rPr>
                        <a:t>2000</a:t>
                      </a:r>
                      <a:endParaRPr lang="zh-CN"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rPr>
                        <a:t>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3218462"/>
                  </a:ext>
                </a:extLst>
              </a:tr>
              <a:tr h="295216">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5</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25</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rPr>
                        <a:t>7000</a:t>
                      </a:r>
                      <a:endParaRPr lang="zh-CN"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rPr>
                        <a:t>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9401116"/>
                  </a:ext>
                </a:extLst>
              </a:tr>
              <a:tr h="295216">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6</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32</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rPr>
                        <a:t>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rPr>
                        <a:t>2500</a:t>
                      </a:r>
                      <a:endParaRPr lang="zh-CN"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rPr>
                        <a:t>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9278223"/>
                  </a:ext>
                </a:extLst>
              </a:tr>
              <a:tr h="295216">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7</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20</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rPr>
                        <a:t>2000</a:t>
                      </a:r>
                      <a:endParaRPr lang="zh-CN"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rPr>
                        <a:t>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2280232"/>
                  </a:ext>
                </a:extLst>
              </a:tr>
              <a:tr h="295216">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8</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26</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rPr>
                        <a:t>9000</a:t>
                      </a:r>
                      <a:endParaRPr lang="zh-CN"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rPr>
                        <a:t>是</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3960513"/>
                  </a:ext>
                </a:extLst>
              </a:tr>
              <a:tr h="295216">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9</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32</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rPr>
                        <a:t>5000</a:t>
                      </a:r>
                      <a:endParaRPr lang="zh-CN"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rPr>
                        <a:t>是</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4116522"/>
                  </a:ext>
                </a:extLst>
              </a:tr>
              <a:tr h="295216">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10</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24</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rPr>
                        <a:t>7000</a:t>
                      </a:r>
                      <a:endParaRPr lang="zh-CN"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rPr>
                        <a:t>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4055752"/>
                  </a:ext>
                </a:extLst>
              </a:tr>
              <a:tr h="295216">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11</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40</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rPr>
                        <a:t>4800</a:t>
                      </a:r>
                      <a:endParaRPr lang="zh-CN"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rPr>
                        <a:t>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1078912"/>
                  </a:ext>
                </a:extLst>
              </a:tr>
              <a:tr h="295216">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12</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28</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rPr>
                        <a:t>2800</a:t>
                      </a:r>
                      <a:endParaRPr lang="zh-CN"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rPr>
                        <a:t>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3668851"/>
                  </a:ext>
                </a:extLst>
              </a:tr>
              <a:tr h="295216">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13</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35</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rPr>
                        <a:t>4500</a:t>
                      </a:r>
                      <a:endParaRPr lang="zh-CN"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rPr>
                        <a:t>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3323661"/>
                  </a:ext>
                </a:extLst>
              </a:tr>
              <a:tr h="295216">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14</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33</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2800</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rPr>
                        <a:t>是</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0487065"/>
                  </a:ext>
                </a:extLst>
              </a:tr>
              <a:tr h="295216">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15</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37</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4000</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rPr>
                        <a:t>是</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2017818"/>
                  </a:ext>
                </a:extLst>
              </a:tr>
              <a:tr h="295216">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16</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31</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2500</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rPr>
                        <a:t>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0492791"/>
                  </a:ext>
                </a:extLst>
              </a:tr>
            </a:tbl>
          </a:graphicData>
        </a:graphic>
      </p:graphicFrame>
      <p:sp>
        <p:nvSpPr>
          <p:cNvPr id="9" name="矩形 8"/>
          <p:cNvSpPr/>
          <p:nvPr/>
        </p:nvSpPr>
        <p:spPr>
          <a:xfrm>
            <a:off x="421659" y="4186613"/>
            <a:ext cx="5242293" cy="954107"/>
          </a:xfrm>
          <a:prstGeom prst="rect">
            <a:avLst/>
          </a:prstGeom>
        </p:spPr>
        <p:txBody>
          <a:bodyPr wrap="square">
            <a:spAutoFit/>
          </a:bodyPr>
          <a:lstStyle/>
          <a:p>
            <a:pPr marL="342900" indent="-342900">
              <a:buFont typeface="Arial" panose="020B0604020202020204" pitchFamily="34" charset="0"/>
              <a:buChar char="•"/>
            </a:pPr>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汽车推销员对潜在客户的分析示例（如右表）：</a:t>
            </a:r>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p:txBody>
      </p:sp>
      <p:sp>
        <p:nvSpPr>
          <p:cNvPr id="10" name="矩形 9">
            <a:extLst>
              <a:ext uri="{FF2B5EF4-FFF2-40B4-BE49-F238E27FC236}">
                <a16:creationId xmlns:a16="http://schemas.microsoft.com/office/drawing/2014/main" id="{EDD0D7F9-3817-4B09-8A14-C477183B6688}"/>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06665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407368" y="878260"/>
            <a:ext cx="10066829" cy="750540"/>
          </a:xfrm>
        </p:spPr>
        <p:txBody>
          <a:bodyPr/>
          <a:lstStyle/>
          <a:p>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初步整理后的顾客数据：</a:t>
            </a:r>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p:txBody>
      </p:sp>
      <p:sp>
        <p:nvSpPr>
          <p:cNvPr id="4" name="灯片编号占位符 4"/>
          <p:cNvSpPr>
            <a:spLocks noGrp="1"/>
          </p:cNvSpPr>
          <p:nvPr>
            <p:ph type="sldNum" sz="quarter" idx="12"/>
          </p:nvPr>
        </p:nvSpPr>
        <p:spPr/>
        <p:txBody>
          <a:bodyPr/>
          <a:lstStyle/>
          <a:p>
            <a:pPr>
              <a:defRPr/>
            </a:pPr>
            <a:fld id="{B41FA137-86EB-4747-B4C3-9704DABDC387}" type="slidenum">
              <a:rPr lang="en-US" altLang="zh-CN">
                <a:solidFill>
                  <a:schemeClr val="bg2"/>
                </a:solidFill>
              </a:rPr>
              <a:pPr>
                <a:defRPr/>
              </a:pPr>
              <a:t>26</a:t>
            </a:fld>
            <a:endParaRPr lang="en-US" altLang="zh-CN" dirty="0">
              <a:solidFill>
                <a:schemeClr val="bg2"/>
              </a:solidFill>
            </a:endParaRPr>
          </a:p>
        </p:txBody>
      </p:sp>
      <p:graphicFrame>
        <p:nvGraphicFramePr>
          <p:cNvPr id="10" name="表格 9"/>
          <p:cNvGraphicFramePr>
            <a:graphicFrameLocks noGrp="1"/>
          </p:cNvGraphicFramePr>
          <p:nvPr>
            <p:extLst>
              <p:ext uri="{D42A27DB-BD31-4B8C-83A1-F6EECF244321}">
                <p14:modId xmlns:p14="http://schemas.microsoft.com/office/powerpoint/2010/main" val="1656627468"/>
              </p:ext>
            </p:extLst>
          </p:nvPr>
        </p:nvGraphicFramePr>
        <p:xfrm>
          <a:off x="4943872" y="969640"/>
          <a:ext cx="6768751" cy="4979640"/>
        </p:xfrm>
        <a:graphic>
          <a:graphicData uri="http://schemas.openxmlformats.org/drawingml/2006/table">
            <a:tbl>
              <a:tblPr firstRow="1" firstCol="1" lastRow="1" lastCol="1" bandRow="1" bandCol="1"/>
              <a:tblGrid>
                <a:gridCol w="1353243">
                  <a:extLst>
                    <a:ext uri="{9D8B030D-6E8A-4147-A177-3AD203B41FA5}">
                      <a16:colId xmlns:a16="http://schemas.microsoft.com/office/drawing/2014/main" val="3091156679"/>
                    </a:ext>
                  </a:extLst>
                </a:gridCol>
                <a:gridCol w="1353243">
                  <a:extLst>
                    <a:ext uri="{9D8B030D-6E8A-4147-A177-3AD203B41FA5}">
                      <a16:colId xmlns:a16="http://schemas.microsoft.com/office/drawing/2014/main" val="4217977281"/>
                    </a:ext>
                  </a:extLst>
                </a:gridCol>
                <a:gridCol w="1353243">
                  <a:extLst>
                    <a:ext uri="{9D8B030D-6E8A-4147-A177-3AD203B41FA5}">
                      <a16:colId xmlns:a16="http://schemas.microsoft.com/office/drawing/2014/main" val="1440133844"/>
                    </a:ext>
                  </a:extLst>
                </a:gridCol>
                <a:gridCol w="1354511">
                  <a:extLst>
                    <a:ext uri="{9D8B030D-6E8A-4147-A177-3AD203B41FA5}">
                      <a16:colId xmlns:a16="http://schemas.microsoft.com/office/drawing/2014/main" val="2373820385"/>
                    </a:ext>
                  </a:extLst>
                </a:gridCol>
                <a:gridCol w="1354511">
                  <a:extLst>
                    <a:ext uri="{9D8B030D-6E8A-4147-A177-3AD203B41FA5}">
                      <a16:colId xmlns:a16="http://schemas.microsoft.com/office/drawing/2014/main" val="1373744738"/>
                    </a:ext>
                  </a:extLst>
                </a:gridCol>
              </a:tblGrid>
              <a:tr h="292920">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顾客编号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年龄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性别</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月收入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是否购买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2965573"/>
                  </a:ext>
                </a:extLst>
              </a:tr>
              <a:tr h="292920">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1</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&lt;30</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9131718"/>
                  </a:ext>
                </a:extLst>
              </a:tr>
              <a:tr h="292920">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2</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≥30</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4034876"/>
                  </a:ext>
                </a:extLst>
              </a:tr>
              <a:tr h="292920">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3</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≥30</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9922315"/>
                  </a:ext>
                </a:extLst>
              </a:tr>
              <a:tr h="292920">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4</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≥30</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8042732"/>
                  </a:ext>
                </a:extLst>
              </a:tr>
              <a:tr h="292920">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5</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rPr>
                        <a:t>&lt;30</a:t>
                      </a:r>
                      <a:endParaRPr lang="zh-CN"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rPr>
                        <a:t>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7019638"/>
                  </a:ext>
                </a:extLst>
              </a:tr>
              <a:tr h="292920">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6</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≥30</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8441672"/>
                  </a:ext>
                </a:extLst>
              </a:tr>
              <a:tr h="292920">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7</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&lt;30</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751256"/>
                  </a:ext>
                </a:extLst>
              </a:tr>
              <a:tr h="292920">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8</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&lt;30</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472497"/>
                  </a:ext>
                </a:extLst>
              </a:tr>
              <a:tr h="292920">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9</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≥30</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8867252"/>
                  </a:ext>
                </a:extLst>
              </a:tr>
              <a:tr h="292920">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10</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&lt;30</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9345626"/>
                  </a:ext>
                </a:extLst>
              </a:tr>
              <a:tr h="292920">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11</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≥30</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636435"/>
                  </a:ext>
                </a:extLst>
              </a:tr>
              <a:tr h="292920">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12</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&lt;30</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3744832"/>
                  </a:ext>
                </a:extLst>
              </a:tr>
              <a:tr h="292920">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13</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≥30</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421022"/>
                  </a:ext>
                </a:extLst>
              </a:tr>
              <a:tr h="292920">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14</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≥30</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1442371"/>
                  </a:ext>
                </a:extLst>
              </a:tr>
              <a:tr h="292920">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15</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≥30</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4487435"/>
                  </a:ext>
                </a:extLst>
              </a:tr>
              <a:tr h="292920">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16</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≥30</a:t>
                      </a:r>
                      <a:endPar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bg2"/>
                          </a:solidFill>
                          <a:effectLst/>
                          <a:latin typeface="Arial" panose="020B0604020202020204" pitchFamily="34" charset="0"/>
                          <a:ea typeface="黑体" panose="02010609060101010101" pitchFamily="49" charset="-122"/>
                          <a:cs typeface="Arial" panose="020B0604020202020204" pitchFamily="34" charset="0"/>
                        </a:rPr>
                        <a:t>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solidFill>
                            <a:schemeClr val="bg2"/>
                          </a:solidFill>
                          <a:effectLst/>
                          <a:latin typeface="Arial" panose="020B0604020202020204" pitchFamily="34" charset="0"/>
                          <a:ea typeface="黑体" panose="02010609060101010101" pitchFamily="49" charset="-122"/>
                          <a:cs typeface="Arial" panose="020B0604020202020204" pitchFamily="34" charset="0"/>
                        </a:rPr>
                        <a:t>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4984190"/>
                  </a:ext>
                </a:extLst>
              </a:tr>
            </a:tbl>
          </a:graphicData>
        </a:graphic>
      </p:graphicFrame>
      <p:sp>
        <p:nvSpPr>
          <p:cNvPr id="11" name="矩形 10"/>
          <p:cNvSpPr/>
          <p:nvPr/>
        </p:nvSpPr>
        <p:spPr>
          <a:xfrm>
            <a:off x="407368" y="1531476"/>
            <a:ext cx="4032448" cy="3477875"/>
          </a:xfrm>
          <a:prstGeom prst="rect">
            <a:avLst/>
          </a:prstGeom>
        </p:spPr>
        <p:txBody>
          <a:bodyPr wrap="square">
            <a:spAutoFit/>
          </a:bodyPr>
          <a:lstStyle/>
          <a:p>
            <a:pPr marL="457200" indent="-457200">
              <a:buFont typeface="Arial" panose="020B0604020202020204" pitchFamily="34" charset="0"/>
              <a:buChar char="•"/>
            </a:pPr>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决策树：</a:t>
            </a:r>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800100" lvl="1" indent="-342900">
              <a:buFont typeface="Arial" panose="020B0604020202020204" pitchFamily="34" charset="0"/>
              <a:buChar char="‒"/>
            </a:pPr>
            <a:r>
              <a:rPr lang="zh-CN" altLang="en-US" dirty="0">
                <a:solidFill>
                  <a:schemeClr val="bg2"/>
                </a:solidFill>
                <a:latin typeface="Arial" panose="020B0604020202020204" pitchFamily="34" charset="0"/>
                <a:ea typeface="黑体" panose="02010609060101010101" pitchFamily="49" charset="-122"/>
                <a:cs typeface="Arial" panose="020B0604020202020204" pitchFamily="34" charset="0"/>
              </a:rPr>
              <a:t>节点：一个特征和相应的决策规则</a:t>
            </a:r>
            <a:endParaRPr lang="en-US" altLang="zh-CN"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800100" lvl="1" indent="-342900">
              <a:buFont typeface="Arial" panose="020B0604020202020204" pitchFamily="34" charset="0"/>
              <a:buChar char="‒"/>
            </a:pPr>
            <a:endParaRPr lang="en-US" altLang="zh-CN"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800100" lvl="1" indent="-342900">
              <a:buFont typeface="Arial" panose="020B0604020202020204" pitchFamily="34" charset="0"/>
              <a:buChar char="‒"/>
            </a:pPr>
            <a:r>
              <a:rPr lang="zh-CN" altLang="en-US" dirty="0">
                <a:solidFill>
                  <a:schemeClr val="bg2"/>
                </a:solidFill>
                <a:latin typeface="Arial" panose="020B0604020202020204" pitchFamily="34" charset="0"/>
                <a:ea typeface="黑体" panose="02010609060101010101" pitchFamily="49" charset="-122"/>
                <a:cs typeface="Arial" panose="020B0604020202020204" pitchFamily="34" charset="0"/>
              </a:rPr>
              <a:t>根：最顶端的节点</a:t>
            </a:r>
            <a:endParaRPr lang="en-US" altLang="zh-CN"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800100" lvl="1" indent="-342900">
              <a:buFont typeface="Arial" panose="020B0604020202020204" pitchFamily="34" charset="0"/>
              <a:buChar char="‒"/>
            </a:pPr>
            <a:endParaRPr lang="en-US" altLang="zh-CN"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800100" lvl="1" indent="-342900">
              <a:buFont typeface="Arial" panose="020B0604020202020204" pitchFamily="34" charset="0"/>
              <a:buChar char="‒"/>
            </a:pPr>
            <a:r>
              <a:rPr lang="zh-CN" altLang="en-US" dirty="0">
                <a:solidFill>
                  <a:schemeClr val="bg2"/>
                </a:solidFill>
                <a:latin typeface="Arial" panose="020B0604020202020204" pitchFamily="34" charset="0"/>
                <a:ea typeface="黑体" panose="02010609060101010101" pitchFamily="49" charset="-122"/>
                <a:cs typeface="Arial" panose="020B0604020202020204" pitchFamily="34" charset="0"/>
              </a:rPr>
              <a:t>叶节点：只包含单纯一类的样本，不需要继续划分</a:t>
            </a:r>
            <a:endParaRPr lang="en-US" altLang="zh-CN" dirty="0">
              <a:solidFill>
                <a:schemeClr val="bg2"/>
              </a:solidFill>
              <a:latin typeface="Arial" panose="020B0604020202020204" pitchFamily="34" charset="0"/>
              <a:ea typeface="黑体" panose="02010609060101010101" pitchFamily="49" charset="-122"/>
              <a:cs typeface="Arial" panose="020B0604020202020204" pitchFamily="34" charset="0"/>
            </a:endParaRPr>
          </a:p>
        </p:txBody>
      </p:sp>
      <p:sp>
        <p:nvSpPr>
          <p:cNvPr id="9" name="矩形 8">
            <a:extLst>
              <a:ext uri="{FF2B5EF4-FFF2-40B4-BE49-F238E27FC236}">
                <a16:creationId xmlns:a16="http://schemas.microsoft.com/office/drawing/2014/main" id="{64BE4594-A529-4565-833A-77583AE25A1B}"/>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2012314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404664"/>
            <a:ext cx="10363200" cy="731168"/>
          </a:xfrm>
        </p:spPr>
        <p:txBody>
          <a:bodyPr/>
          <a:lstStyle/>
          <a:p>
            <a:r>
              <a:rPr lang="en-US" altLang="zh-CN" sz="3200" dirty="0">
                <a:solidFill>
                  <a:schemeClr val="bg2"/>
                </a:solidFill>
                <a:latin typeface="Arial" panose="020B0604020202020204" pitchFamily="34" charset="0"/>
                <a:ea typeface="黑体" panose="02010609060101010101" pitchFamily="49" charset="-122"/>
                <a:cs typeface="Arial" panose="020B0604020202020204" pitchFamily="34" charset="0"/>
              </a:rPr>
              <a:t>ID3</a:t>
            </a:r>
            <a:r>
              <a:rPr lang="zh-CN" altLang="en-US" sz="3200" dirty="0">
                <a:solidFill>
                  <a:schemeClr val="bg2"/>
                </a:solidFill>
                <a:latin typeface="Arial" panose="020B0604020202020204" pitchFamily="34" charset="0"/>
                <a:ea typeface="黑体" panose="02010609060101010101" pitchFamily="49" charset="-122"/>
                <a:cs typeface="Arial" panose="020B0604020202020204" pitchFamily="34" charset="0"/>
              </a:rPr>
              <a:t>（</a:t>
            </a:r>
            <a:r>
              <a:rPr lang="en-US" altLang="zh-CN" sz="3200" dirty="0">
                <a:solidFill>
                  <a:schemeClr val="bg2"/>
                </a:solidFill>
                <a:latin typeface="Arial" panose="020B0604020202020204" pitchFamily="34" charset="0"/>
                <a:ea typeface="黑体" panose="02010609060101010101" pitchFamily="49" charset="-122"/>
                <a:cs typeface="Arial" panose="020B0604020202020204" pitchFamily="34" charset="0"/>
              </a:rPr>
              <a:t>interactive dichotomizer-3</a:t>
            </a:r>
            <a:r>
              <a:rPr lang="zh-CN" altLang="en-US" sz="3200" dirty="0">
                <a:solidFill>
                  <a:schemeClr val="bg2"/>
                </a:solidFill>
                <a:latin typeface="Arial" panose="020B0604020202020204" pitchFamily="34" charset="0"/>
                <a:ea typeface="黑体" panose="02010609060101010101" pitchFamily="49" charset="-122"/>
                <a:cs typeface="Arial" panose="020B0604020202020204" pitchFamily="34" charset="0"/>
              </a:rPr>
              <a:t>）方法</a:t>
            </a:r>
          </a:p>
        </p:txBody>
      </p:sp>
      <mc:AlternateContent xmlns:mc="http://schemas.openxmlformats.org/markup-compatibility/2006" xmlns:a14="http://schemas.microsoft.com/office/drawing/2010/main">
        <mc:Choice Requires="a14">
          <p:sp>
            <p:nvSpPr>
              <p:cNvPr id="7" name="内容占位符 6"/>
              <p:cNvSpPr>
                <a:spLocks noGrp="1"/>
              </p:cNvSpPr>
              <p:nvPr>
                <p:ph idx="1"/>
              </p:nvPr>
            </p:nvSpPr>
            <p:spPr>
              <a:xfrm>
                <a:off x="914400" y="1340768"/>
                <a:ext cx="10363200" cy="4755232"/>
              </a:xfrm>
            </p:spPr>
            <p:txBody>
              <a:bodyPr/>
              <a:lstStyle/>
              <a:p>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香农熵（</a:t>
                </a:r>
                <a:r>
                  <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rPr>
                  <a:t>Shannon Entropy</a:t>
                </a: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a:t>
                </a: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457200" lvl="1" indent="0">
                  <a:buNone/>
                </a:pPr>
                <a14:m>
                  <m:oMathPara xmlns:m="http://schemas.openxmlformats.org/officeDocument/2006/math">
                    <m:oMathParaPr>
                      <m:jc m:val="centerGroup"/>
                    </m:oMathParaPr>
                    <m:oMath xmlns:m="http://schemas.openxmlformats.org/officeDocument/2006/math">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𝐼</m:t>
                      </m:r>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d>
                        <m:d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𝑃</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sub>
                          </m:sSub>
                          <m:func>
                            <m:func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funcPr>
                            <m:fName>
                              <m:sSub>
                                <m:sSub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m:rPr>
                                      <m:sty m:val="p"/>
                                    </m:rPr>
                                    <a:rPr lang="en-US" altLang="zh-CN" sz="2400" b="0" i="0" smtClean="0">
                                      <a:solidFill>
                                        <a:schemeClr val="bg2"/>
                                      </a:solidFill>
                                      <a:latin typeface="Cambria Math" panose="02040503050406030204" pitchFamily="18" charset="0"/>
                                      <a:ea typeface="黑体" panose="02010609060101010101" pitchFamily="49" charset="-122"/>
                                      <a:cs typeface="Arial" panose="020B0604020202020204" pitchFamily="34" charset="0"/>
                                    </a:rPr>
                                    <m:t>log</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2</m:t>
                                  </m:r>
                                </m:sub>
                              </m:sSub>
                            </m:fName>
                            <m:e>
                              <m:sSub>
                                <m:sSub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𝑃</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sub>
                              </m:sSub>
                            </m:e>
                          </m:func>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𝑃</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2</m:t>
                              </m:r>
                            </m:sub>
                          </m:sSub>
                          <m:func>
                            <m:func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funcPr>
                            <m:fName>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m:rPr>
                                      <m:sty m:val="p"/>
                                    </m:rPr>
                                    <a:rPr lang="en-US" altLang="zh-CN" sz="2400">
                                      <a:solidFill>
                                        <a:schemeClr val="bg2"/>
                                      </a:solidFill>
                                      <a:latin typeface="Cambria Math" panose="02040503050406030204" pitchFamily="18" charset="0"/>
                                      <a:ea typeface="黑体" panose="02010609060101010101" pitchFamily="49" charset="-122"/>
                                      <a:cs typeface="Arial" panose="020B0604020202020204" pitchFamily="34" charset="0"/>
                                    </a:rPr>
                                    <m:t>log</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2</m:t>
                                  </m:r>
                                </m:sub>
                              </m:sSub>
                            </m:fName>
                            <m:e>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𝑃</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2</m:t>
                                  </m:r>
                                </m:sub>
                              </m:sSub>
                            </m:e>
                          </m:func>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40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𝑃</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𝑘</m:t>
                              </m:r>
                            </m:sub>
                          </m:sSub>
                          <m:func>
                            <m:func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funcPr>
                            <m:fName>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m:rPr>
                                      <m:sty m:val="p"/>
                                    </m:rPr>
                                    <a:rPr lang="en-US" altLang="zh-CN" sz="2400">
                                      <a:solidFill>
                                        <a:schemeClr val="bg2"/>
                                      </a:solidFill>
                                      <a:latin typeface="Cambria Math" panose="02040503050406030204" pitchFamily="18" charset="0"/>
                                      <a:ea typeface="黑体" panose="02010609060101010101" pitchFamily="49" charset="-122"/>
                                      <a:cs typeface="Arial" panose="020B0604020202020204" pitchFamily="34" charset="0"/>
                                    </a:rPr>
                                    <m:t>log</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2</m:t>
                                  </m:r>
                                </m:sub>
                              </m:sSub>
                            </m:fName>
                            <m:e>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𝑃</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𝑘</m:t>
                                  </m:r>
                                </m:sub>
                              </m:sSub>
                            </m:e>
                          </m:func>
                        </m:e>
                      </m:d>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nary>
                        <m:naryPr>
                          <m:chr m:val="∑"/>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naryPr>
                        <m:sub>
                          <m:r>
                            <m:rPr>
                              <m:brk m:alnAt="23"/>
                            </m:r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𝑖</m:t>
                          </m:r>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sub>
                        <m:sup>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𝑘</m:t>
                          </m:r>
                        </m:sup>
                        <m:e>
                          <m:sSub>
                            <m:sSub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𝑃</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func>
                            <m:func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funcPr>
                            <m:fName>
                              <m:sSub>
                                <m:sSub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m:rPr>
                                      <m:sty m:val="p"/>
                                    </m:rPr>
                                    <a:rPr lang="en-US" altLang="zh-CN" sz="2400" b="0" i="0" smtClean="0">
                                      <a:solidFill>
                                        <a:schemeClr val="bg2"/>
                                      </a:solidFill>
                                      <a:latin typeface="Cambria Math" panose="02040503050406030204" pitchFamily="18" charset="0"/>
                                      <a:ea typeface="黑体" panose="02010609060101010101" pitchFamily="49" charset="-122"/>
                                      <a:cs typeface="Arial" panose="020B0604020202020204" pitchFamily="34" charset="0"/>
                                    </a:rPr>
                                    <m:t>log</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2</m:t>
                                  </m:r>
                                </m:sub>
                              </m:sSub>
                            </m:fName>
                            <m:e>
                              <m:sSub>
                                <m:sSub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𝑃</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e>
                          </m:func>
                        </m:e>
                      </m:nary>
                    </m:oMath>
                  </m:oMathPara>
                </a14:m>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汽车顾客的例子里，在不考虑任何特征时：</a:t>
                </a: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r>
                        <a:rPr lang="en-US" altLang="zh-CN" sz="2000" i="1">
                          <a:solidFill>
                            <a:schemeClr val="bg2"/>
                          </a:solidFill>
                          <a:latin typeface="Cambria Math" panose="02040503050406030204" pitchFamily="18" charset="0"/>
                          <a:ea typeface="黑体" panose="02010609060101010101" pitchFamily="49" charset="-122"/>
                          <a:cs typeface="Arial" panose="020B0604020202020204" pitchFamily="34" charset="0"/>
                        </a:rPr>
                        <m:t>𝐼</m:t>
                      </m:r>
                      <m:r>
                        <a:rPr lang="en-US" altLang="zh-CN" sz="20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(16,4)</m:t>
                      </m:r>
                      <m:r>
                        <a:rPr lang="en-US" altLang="zh-CN" sz="2000" i="1">
                          <a:solidFill>
                            <a:schemeClr val="bg2"/>
                          </a:solidFill>
                          <a:latin typeface="Cambria Math" panose="02040503050406030204" pitchFamily="18" charset="0"/>
                          <a:ea typeface="黑体" panose="02010609060101010101" pitchFamily="49" charset="-122"/>
                          <a:cs typeface="Arial" panose="020B0604020202020204" pitchFamily="34" charset="0"/>
                        </a:rPr>
                        <m:t>=−</m:t>
                      </m:r>
                      <m:d>
                        <m:dPr>
                          <m:ctrlPr>
                            <a:rPr lang="en-US" altLang="zh-CN" sz="2000" i="1">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f>
                            <m:fPr>
                              <m:ctrlPr>
                                <a:rPr lang="en-US" altLang="zh-CN" sz="20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fPr>
                            <m:num>
                              <m:r>
                                <a:rPr lang="en-US" altLang="zh-CN" sz="20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4</m:t>
                              </m:r>
                            </m:num>
                            <m:den>
                              <m:r>
                                <a:rPr lang="en-US" altLang="zh-CN" sz="20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16</m:t>
                              </m:r>
                            </m:den>
                          </m:f>
                          <m:func>
                            <m:funcPr>
                              <m:ctrlPr>
                                <a:rPr lang="en-US" altLang="zh-CN" sz="2000" i="1">
                                  <a:solidFill>
                                    <a:schemeClr val="bg2"/>
                                  </a:solidFill>
                                  <a:latin typeface="Cambria Math" panose="02040503050406030204" pitchFamily="18" charset="0"/>
                                  <a:ea typeface="黑体" panose="02010609060101010101" pitchFamily="49" charset="-122"/>
                                  <a:cs typeface="Arial" panose="020B0604020202020204" pitchFamily="34" charset="0"/>
                                </a:rPr>
                              </m:ctrlPr>
                            </m:funcPr>
                            <m:fName>
                              <m:sSub>
                                <m:sSubPr>
                                  <m:ctrlPr>
                                    <a:rPr lang="en-US" altLang="zh-CN" sz="20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m:rPr>
                                      <m:sty m:val="p"/>
                                    </m:rPr>
                                    <a:rPr lang="en-US" altLang="zh-CN" sz="2000">
                                      <a:solidFill>
                                        <a:schemeClr val="bg2"/>
                                      </a:solidFill>
                                      <a:latin typeface="Cambria Math" panose="02040503050406030204" pitchFamily="18" charset="0"/>
                                      <a:ea typeface="黑体" panose="02010609060101010101" pitchFamily="49" charset="-122"/>
                                      <a:cs typeface="Arial" panose="020B0604020202020204" pitchFamily="34" charset="0"/>
                                    </a:rPr>
                                    <m:t>log</m:t>
                                  </m:r>
                                </m:e>
                                <m:sub>
                                  <m:r>
                                    <a:rPr lang="en-US" altLang="zh-CN" sz="2000" i="1">
                                      <a:solidFill>
                                        <a:schemeClr val="bg2"/>
                                      </a:solidFill>
                                      <a:latin typeface="Cambria Math" panose="02040503050406030204" pitchFamily="18" charset="0"/>
                                      <a:ea typeface="黑体" panose="02010609060101010101" pitchFamily="49" charset="-122"/>
                                      <a:cs typeface="Arial" panose="020B0604020202020204" pitchFamily="34" charset="0"/>
                                    </a:rPr>
                                    <m:t>2</m:t>
                                  </m:r>
                                </m:sub>
                              </m:sSub>
                            </m:fName>
                            <m:e>
                              <m:f>
                                <m:fPr>
                                  <m:ctrlPr>
                                    <a:rPr lang="en-US" altLang="zh-CN" sz="20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fPr>
                                <m:num>
                                  <m:r>
                                    <a:rPr lang="en-US" altLang="zh-CN" sz="20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4</m:t>
                                  </m:r>
                                </m:num>
                                <m:den>
                                  <m:r>
                                    <a:rPr lang="en-US" altLang="zh-CN" sz="20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16</m:t>
                                  </m:r>
                                </m:den>
                              </m:f>
                            </m:e>
                          </m:func>
                          <m:r>
                            <a:rPr lang="en-US" altLang="zh-CN" sz="2000" i="1">
                              <a:solidFill>
                                <a:schemeClr val="bg2"/>
                              </a:solidFill>
                              <a:latin typeface="Cambria Math" panose="02040503050406030204" pitchFamily="18" charset="0"/>
                              <a:ea typeface="黑体" panose="02010609060101010101" pitchFamily="49" charset="-122"/>
                              <a:cs typeface="Arial" panose="020B0604020202020204" pitchFamily="34" charset="0"/>
                            </a:rPr>
                            <m:t>+</m:t>
                          </m:r>
                          <m:f>
                            <m:fPr>
                              <m:ctrlPr>
                                <a:rPr lang="en-US" altLang="zh-CN" sz="20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fPr>
                            <m:num>
                              <m:r>
                                <a:rPr lang="en-US" altLang="zh-CN" sz="20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12</m:t>
                              </m:r>
                            </m:num>
                            <m:den>
                              <m:r>
                                <a:rPr lang="en-US" altLang="zh-CN" sz="20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16</m:t>
                              </m:r>
                            </m:den>
                          </m:f>
                          <m:func>
                            <m:funcPr>
                              <m:ctrlPr>
                                <a:rPr lang="en-US" altLang="zh-CN" sz="2000" i="1">
                                  <a:solidFill>
                                    <a:schemeClr val="bg2"/>
                                  </a:solidFill>
                                  <a:latin typeface="Cambria Math" panose="02040503050406030204" pitchFamily="18" charset="0"/>
                                  <a:ea typeface="黑体" panose="02010609060101010101" pitchFamily="49" charset="-122"/>
                                  <a:cs typeface="Arial" panose="020B0604020202020204" pitchFamily="34" charset="0"/>
                                </a:rPr>
                              </m:ctrlPr>
                            </m:funcPr>
                            <m:fName>
                              <m:sSub>
                                <m:sSubPr>
                                  <m:ctrlPr>
                                    <a:rPr lang="en-US" altLang="zh-CN" sz="20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m:rPr>
                                      <m:sty m:val="p"/>
                                    </m:rPr>
                                    <a:rPr lang="en-US" altLang="zh-CN" sz="2000">
                                      <a:solidFill>
                                        <a:schemeClr val="bg2"/>
                                      </a:solidFill>
                                      <a:latin typeface="Cambria Math" panose="02040503050406030204" pitchFamily="18" charset="0"/>
                                      <a:ea typeface="黑体" panose="02010609060101010101" pitchFamily="49" charset="-122"/>
                                      <a:cs typeface="Arial" panose="020B0604020202020204" pitchFamily="34" charset="0"/>
                                    </a:rPr>
                                    <m:t>log</m:t>
                                  </m:r>
                                </m:e>
                                <m:sub>
                                  <m:r>
                                    <a:rPr lang="en-US" altLang="zh-CN" sz="2000" i="1">
                                      <a:solidFill>
                                        <a:schemeClr val="bg2"/>
                                      </a:solidFill>
                                      <a:latin typeface="Cambria Math" panose="02040503050406030204" pitchFamily="18" charset="0"/>
                                      <a:ea typeface="黑体" panose="02010609060101010101" pitchFamily="49" charset="-122"/>
                                      <a:cs typeface="Arial" panose="020B0604020202020204" pitchFamily="34" charset="0"/>
                                    </a:rPr>
                                    <m:t>2</m:t>
                                  </m:r>
                                </m:sub>
                              </m:sSub>
                            </m:fName>
                            <m:e>
                              <m:f>
                                <m:fPr>
                                  <m:ctrlPr>
                                    <a:rPr lang="en-US" altLang="zh-CN" sz="2000" i="1">
                                      <a:solidFill>
                                        <a:schemeClr val="bg2"/>
                                      </a:solidFill>
                                      <a:latin typeface="Cambria Math" panose="02040503050406030204" pitchFamily="18" charset="0"/>
                                      <a:ea typeface="黑体" panose="02010609060101010101" pitchFamily="49" charset="-122"/>
                                      <a:cs typeface="Arial" panose="020B0604020202020204" pitchFamily="34" charset="0"/>
                                    </a:rPr>
                                  </m:ctrlPr>
                                </m:fPr>
                                <m:num>
                                  <m:r>
                                    <a:rPr lang="en-US" altLang="zh-CN" sz="2000" i="1">
                                      <a:solidFill>
                                        <a:schemeClr val="bg2"/>
                                      </a:solidFill>
                                      <a:latin typeface="Cambria Math" panose="02040503050406030204" pitchFamily="18" charset="0"/>
                                      <a:ea typeface="黑体" panose="02010609060101010101" pitchFamily="49" charset="-122"/>
                                      <a:cs typeface="Arial" panose="020B0604020202020204" pitchFamily="34" charset="0"/>
                                    </a:rPr>
                                    <m:t>12</m:t>
                                  </m:r>
                                </m:num>
                                <m:den>
                                  <m:r>
                                    <a:rPr lang="en-US" altLang="zh-CN" sz="2000" i="1">
                                      <a:solidFill>
                                        <a:schemeClr val="bg2"/>
                                      </a:solidFill>
                                      <a:latin typeface="Cambria Math" panose="02040503050406030204" pitchFamily="18" charset="0"/>
                                      <a:ea typeface="黑体" panose="02010609060101010101" pitchFamily="49" charset="-122"/>
                                      <a:cs typeface="Arial" panose="020B0604020202020204" pitchFamily="34" charset="0"/>
                                    </a:rPr>
                                    <m:t>16</m:t>
                                  </m:r>
                                </m:den>
                              </m:f>
                            </m:e>
                          </m:func>
                        </m:e>
                      </m:d>
                      <m:r>
                        <a:rPr lang="en-US" altLang="zh-CN" sz="2000" i="1">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0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0.8113</m:t>
                      </m:r>
                    </m:oMath>
                  </m:oMathPara>
                </a14:m>
                <a:endParaRPr lang="en-US" altLang="zh-CN" sz="2000" dirty="0">
                  <a:solidFill>
                    <a:schemeClr val="bg2"/>
                  </a:solidFill>
                  <a:latin typeface="Arial" panose="020B0604020202020204" pitchFamily="34" charset="0"/>
                  <a:ea typeface="黑体" panose="02010609060101010101" pitchFamily="49" charset="-122"/>
                  <a:cs typeface="Arial" panose="020B0604020202020204" pitchFamily="34" charset="0"/>
                </a:endParaRPr>
              </a:p>
              <a:p>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如采用年龄作为根节点，则把所有样本分为两组：</a:t>
                </a: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sz="20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000" i="1">
                              <a:solidFill>
                                <a:schemeClr val="bg2"/>
                              </a:solidFill>
                              <a:latin typeface="Cambria Math" panose="02040503050406030204" pitchFamily="18" charset="0"/>
                              <a:ea typeface="黑体" panose="02010609060101010101" pitchFamily="49" charset="-122"/>
                              <a:cs typeface="Arial" panose="020B0604020202020204" pitchFamily="34" charset="0"/>
                            </a:rPr>
                            <m:t>𝐼</m:t>
                          </m:r>
                        </m:e>
                        <m:sub>
                          <m:r>
                            <a:rPr lang="en-US" altLang="zh-CN" sz="20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𝑎𝑔𝑒</m:t>
                          </m:r>
                        </m:sub>
                      </m:sSub>
                      <m:r>
                        <a:rPr lang="en-US" altLang="zh-CN" sz="2000" i="1">
                          <a:solidFill>
                            <a:schemeClr val="bg2"/>
                          </a:solidFill>
                          <a:latin typeface="Cambria Math" panose="02040503050406030204" pitchFamily="18" charset="0"/>
                          <a:ea typeface="黑体" panose="02010609060101010101" pitchFamily="49" charset="-122"/>
                          <a:cs typeface="Arial" panose="020B0604020202020204" pitchFamily="34" charset="0"/>
                        </a:rPr>
                        <m:t>=</m:t>
                      </m:r>
                      <m:f>
                        <m:fPr>
                          <m:ctrlPr>
                            <a:rPr lang="en-US" altLang="zh-CN" sz="20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fPr>
                        <m:num>
                          <m:r>
                            <a:rPr lang="en-US" altLang="zh-CN" sz="20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6</m:t>
                          </m:r>
                        </m:num>
                        <m:den>
                          <m:r>
                            <a:rPr lang="en-US" altLang="zh-CN" sz="20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16</m:t>
                          </m:r>
                        </m:den>
                      </m:f>
                      <m:r>
                        <a:rPr lang="en-US" altLang="zh-CN" sz="20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𝐼</m:t>
                      </m:r>
                      <m:d>
                        <m:dPr>
                          <m:ctrlPr>
                            <a:rPr lang="en-US" altLang="zh-CN" sz="20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0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6,1</m:t>
                          </m:r>
                        </m:e>
                      </m:d>
                      <m:r>
                        <a:rPr lang="en-US" altLang="zh-CN" sz="20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f>
                        <m:fPr>
                          <m:ctrlPr>
                            <a:rPr lang="en-US" altLang="zh-CN" sz="20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fPr>
                        <m:num>
                          <m:r>
                            <a:rPr lang="en-US" altLang="zh-CN" sz="20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10</m:t>
                          </m:r>
                        </m:num>
                        <m:den>
                          <m:r>
                            <a:rPr lang="en-US" altLang="zh-CN" sz="20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16</m:t>
                          </m:r>
                        </m:den>
                      </m:f>
                      <m:r>
                        <a:rPr lang="en-US" altLang="zh-CN" sz="20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𝐼</m:t>
                      </m:r>
                      <m:r>
                        <a:rPr lang="en-US" altLang="zh-CN" sz="20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(10,3)=0.7946</m:t>
                      </m:r>
                    </m:oMath>
                  </m:oMathPara>
                </a14:m>
                <a:endParaRPr lang="en-US" altLang="zh-CN" sz="2000" dirty="0">
                  <a:solidFill>
                    <a:schemeClr val="bg2"/>
                  </a:solidFill>
                  <a:latin typeface="Arial" panose="020B0604020202020204" pitchFamily="34" charset="0"/>
                  <a:ea typeface="黑体" panose="02010609060101010101" pitchFamily="49" charset="-122"/>
                  <a:cs typeface="Arial" panose="020B0604020202020204" pitchFamily="34" charset="0"/>
                </a:endParaRPr>
              </a:p>
              <a:p>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不纯度减少量（信息增益</a:t>
                </a:r>
                <a:r>
                  <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rPr>
                  <a:t>Information Gain</a:t>
                </a: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a:t>
                </a: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sz="20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m:rPr>
                              <m:sty m:val="p"/>
                            </m:rPr>
                            <a:rPr lang="en-US" altLang="zh-CN" sz="2000" i="1">
                              <a:solidFill>
                                <a:schemeClr val="bg2"/>
                              </a:solidFill>
                              <a:latin typeface="Cambria Math" panose="02040503050406030204" pitchFamily="18" charset="0"/>
                              <a:ea typeface="黑体" panose="02010609060101010101" pitchFamily="49" charset="-122"/>
                              <a:cs typeface="Arial" panose="020B0604020202020204" pitchFamily="34" charset="0"/>
                            </a:rPr>
                            <m:t>Δ</m:t>
                          </m:r>
                          <m:r>
                            <a:rPr lang="en-US" altLang="zh-CN" sz="2000" i="1">
                              <a:solidFill>
                                <a:schemeClr val="bg2"/>
                              </a:solidFill>
                              <a:latin typeface="Cambria Math" panose="02040503050406030204" pitchFamily="18" charset="0"/>
                              <a:ea typeface="黑体" panose="02010609060101010101" pitchFamily="49" charset="-122"/>
                              <a:cs typeface="Arial" panose="020B0604020202020204" pitchFamily="34" charset="0"/>
                            </a:rPr>
                            <m:t>𝐼</m:t>
                          </m:r>
                        </m:e>
                        <m:sub>
                          <m:r>
                            <a:rPr lang="en-US" altLang="zh-CN" sz="2000" i="1">
                              <a:solidFill>
                                <a:schemeClr val="bg2"/>
                              </a:solidFill>
                              <a:latin typeface="Cambria Math" panose="02040503050406030204" pitchFamily="18" charset="0"/>
                              <a:ea typeface="黑体" panose="02010609060101010101" pitchFamily="49" charset="-122"/>
                              <a:cs typeface="Arial" panose="020B0604020202020204" pitchFamily="34" charset="0"/>
                            </a:rPr>
                            <m:t>𝑎𝑔𝑒</m:t>
                          </m:r>
                        </m:sub>
                      </m:sSub>
                      <m:d>
                        <m:dPr>
                          <m:ctrlPr>
                            <a:rPr lang="en-US" altLang="zh-CN" sz="20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0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16</m:t>
                          </m:r>
                        </m:e>
                      </m:d>
                      <m:r>
                        <a:rPr lang="en-US" altLang="zh-CN" sz="20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000" i="1">
                          <a:solidFill>
                            <a:schemeClr val="bg2"/>
                          </a:solidFill>
                          <a:latin typeface="Cambria Math" panose="02040503050406030204" pitchFamily="18" charset="0"/>
                          <a:ea typeface="黑体" panose="02010609060101010101" pitchFamily="49" charset="-122"/>
                          <a:cs typeface="Arial" panose="020B0604020202020204" pitchFamily="34" charset="0"/>
                        </a:rPr>
                        <m:t>𝐼</m:t>
                      </m:r>
                      <m:d>
                        <m:dPr>
                          <m:ctrlPr>
                            <a:rPr lang="en-US" altLang="zh-CN" sz="2000" i="1">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000" i="1">
                              <a:solidFill>
                                <a:schemeClr val="bg2"/>
                              </a:solidFill>
                              <a:latin typeface="Cambria Math" panose="02040503050406030204" pitchFamily="18" charset="0"/>
                              <a:ea typeface="黑体" panose="02010609060101010101" pitchFamily="49" charset="-122"/>
                              <a:cs typeface="Arial" panose="020B0604020202020204" pitchFamily="34" charset="0"/>
                            </a:rPr>
                            <m:t>16,4</m:t>
                          </m:r>
                        </m:e>
                      </m:d>
                      <m:r>
                        <a:rPr lang="en-US" altLang="zh-CN" sz="20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0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000" i="1">
                              <a:solidFill>
                                <a:schemeClr val="bg2"/>
                              </a:solidFill>
                              <a:latin typeface="Cambria Math" panose="02040503050406030204" pitchFamily="18" charset="0"/>
                              <a:ea typeface="黑体" panose="02010609060101010101" pitchFamily="49" charset="-122"/>
                              <a:cs typeface="Arial" panose="020B0604020202020204" pitchFamily="34" charset="0"/>
                            </a:rPr>
                            <m:t>𝐼</m:t>
                          </m:r>
                        </m:e>
                        <m:sub>
                          <m:r>
                            <a:rPr lang="en-US" altLang="zh-CN" sz="2000" i="1">
                              <a:solidFill>
                                <a:schemeClr val="bg2"/>
                              </a:solidFill>
                              <a:latin typeface="Cambria Math" panose="02040503050406030204" pitchFamily="18" charset="0"/>
                              <a:ea typeface="黑体" panose="02010609060101010101" pitchFamily="49" charset="-122"/>
                              <a:cs typeface="Arial" panose="020B0604020202020204" pitchFamily="34" charset="0"/>
                            </a:rPr>
                            <m:t>𝑎𝑔𝑒</m:t>
                          </m:r>
                        </m:sub>
                      </m:sSub>
                      <m:r>
                        <a:rPr lang="en-US" altLang="zh-CN" sz="20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=0.0167</m:t>
                      </m:r>
                    </m:oMath>
                  </m:oMathPara>
                </a14:m>
                <a:endParaRPr lang="en-US" altLang="zh-CN" sz="2000" dirty="0">
                  <a:solidFill>
                    <a:schemeClr val="bg2"/>
                  </a:solidFill>
                  <a:latin typeface="Arial" panose="020B0604020202020204" pitchFamily="34" charset="0"/>
                  <a:ea typeface="黑体" panose="02010609060101010101" pitchFamily="49" charset="-122"/>
                  <a:cs typeface="Arial" panose="020B0604020202020204" pitchFamily="34" charset="0"/>
                </a:endParaRPr>
              </a:p>
            </p:txBody>
          </p:sp>
        </mc:Choice>
        <mc:Fallback xmlns="">
          <p:sp>
            <p:nvSpPr>
              <p:cNvPr id="7" name="内容占位符 6"/>
              <p:cNvSpPr>
                <a:spLocks noGrp="1" noRot="1" noChangeAspect="1" noMove="1" noResize="1" noEditPoints="1" noAdjustHandles="1" noChangeArrowheads="1" noChangeShapeType="1" noTextEdit="1"/>
              </p:cNvSpPr>
              <p:nvPr>
                <p:ph idx="1"/>
              </p:nvPr>
            </p:nvSpPr>
            <p:spPr>
              <a:xfrm>
                <a:off x="914400" y="1340768"/>
                <a:ext cx="10363200" cy="4755232"/>
              </a:xfrm>
              <a:blipFill>
                <a:blip r:embed="rId3"/>
                <a:stretch>
                  <a:fillRect l="-765" t="-1410"/>
                </a:stretch>
              </a:blipFill>
            </p:spPr>
            <p:txBody>
              <a:bodyPr/>
              <a:lstStyle/>
              <a:p>
                <a:r>
                  <a:rPr lang="zh-CN" altLang="en-US">
                    <a:noFill/>
                  </a:rPr>
                  <a:t> </a:t>
                </a:r>
              </a:p>
            </p:txBody>
          </p:sp>
        </mc:Fallback>
      </mc:AlternateContent>
      <p:sp>
        <p:nvSpPr>
          <p:cNvPr id="4" name="灯片编号占位符 4"/>
          <p:cNvSpPr>
            <a:spLocks noGrp="1"/>
          </p:cNvSpPr>
          <p:nvPr>
            <p:ph type="sldNum" sz="quarter" idx="12"/>
          </p:nvPr>
        </p:nvSpPr>
        <p:spPr/>
        <p:txBody>
          <a:bodyPr/>
          <a:lstStyle/>
          <a:p>
            <a:pPr>
              <a:defRPr/>
            </a:pPr>
            <a:fld id="{B41FA137-86EB-4747-B4C3-9704DABDC387}" type="slidenum">
              <a:rPr lang="en-US" altLang="zh-CN">
                <a:solidFill>
                  <a:schemeClr val="bg2"/>
                </a:solidFill>
              </a:rPr>
              <a:pPr>
                <a:defRPr/>
              </a:pPr>
              <a:t>27</a:t>
            </a:fld>
            <a:endParaRPr lang="en-US" altLang="zh-CN" dirty="0">
              <a:solidFill>
                <a:schemeClr val="bg2"/>
              </a:solidFill>
            </a:endParaRPr>
          </a:p>
        </p:txBody>
      </p:sp>
      <p:sp>
        <p:nvSpPr>
          <p:cNvPr id="6" name="矩形 5">
            <a:extLst>
              <a:ext uri="{FF2B5EF4-FFF2-40B4-BE49-F238E27FC236}">
                <a16:creationId xmlns:a16="http://schemas.microsoft.com/office/drawing/2014/main" id="{D877D0C6-FADA-4AE2-8BFC-8602B7966F1B}"/>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058493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内容占位符 6"/>
              <p:cNvSpPr>
                <a:spLocks noGrp="1"/>
              </p:cNvSpPr>
              <p:nvPr>
                <p:ph idx="1"/>
              </p:nvPr>
            </p:nvSpPr>
            <p:spPr>
              <a:xfrm>
                <a:off x="914400" y="620688"/>
                <a:ext cx="10363200" cy="5547320"/>
              </a:xfrm>
            </p:spPr>
            <p:txBody>
              <a:bodyPr/>
              <a:lstStyle/>
              <a:p>
                <a:pPr>
                  <a:lnSpc>
                    <a:spcPct val="125000"/>
                  </a:lnSpc>
                </a:pP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一般地，</a:t>
                </a:r>
                <a14:m>
                  <m:oMath xmlns:m="http://schemas.openxmlformats.org/officeDocument/2006/math">
                    <m:r>
                      <a:rPr lang="el-GR" altLang="zh-CN" sz="24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𝛥</m:t>
                    </m:r>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𝐼</m:t>
                    </m:r>
                    <m:d>
                      <m:dPr>
                        <m:ctrlP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𝑁</m:t>
                        </m:r>
                      </m:e>
                    </m:d>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𝐼</m:t>
                    </m:r>
                    <m:d>
                      <m:d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𝑁</m:t>
                        </m:r>
                      </m:e>
                    </m:d>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m:t>
                    </m:r>
                    <m:d>
                      <m:d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𝑃</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sub>
                        </m:s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𝐼</m:t>
                        </m:r>
                        <m:d>
                          <m:d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𝑁</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sub>
                            </m:sSub>
                          </m:e>
                        </m:d>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𝑃</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2</m:t>
                            </m:r>
                          </m:sub>
                        </m:s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𝐼</m:t>
                        </m:r>
                        <m:d>
                          <m:d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𝑁</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2</m:t>
                                </m:r>
                              </m:sub>
                            </m:sSub>
                          </m:e>
                        </m:d>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𝑃</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𝑚</m:t>
                            </m:r>
                          </m:sub>
                        </m:sSub>
                        <m:r>
                          <a:rPr lang="en-US" altLang="zh-CN" sz="240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𝐼</m:t>
                        </m:r>
                        <m:d>
                          <m:dPr>
                            <m:ctrlPr>
                              <a:rPr lang="en-US" altLang="zh-CN" sz="240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𝑁</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𝑚</m:t>
                                </m:r>
                              </m:sub>
                            </m:sSub>
                          </m:e>
                        </m:d>
                      </m:e>
                    </m:d>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𝑃</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𝑚</m:t>
                        </m:r>
                      </m:sub>
                    </m:s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f>
                      <m:f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fPr>
                      <m:num>
                        <m:sSub>
                          <m:sSub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𝑁</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𝑚</m:t>
                            </m:r>
                          </m:sub>
                        </m:sSub>
                      </m:num>
                      <m:den>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𝑁</m:t>
                        </m:r>
                      </m:den>
                    </m:f>
                  </m:oMath>
                </a14:m>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a:lnSpc>
                    <a:spcPct val="125000"/>
                  </a:lnSpc>
                </a:pP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上例中：</a:t>
                </a: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0" indent="0">
                  <a:lnSpc>
                    <a:spcPct val="125000"/>
                  </a:lnSpc>
                  <a:buNone/>
                </a:pPr>
                <a14:m>
                  <m:oMathPara xmlns:m="http://schemas.openxmlformats.org/officeDocument/2006/math">
                    <m:oMathParaPr>
                      <m:jc m:val="centerGroup"/>
                    </m:oMathParaPr>
                    <m:oMath xmlns:m="http://schemas.openxmlformats.org/officeDocument/2006/math">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m:rPr>
                              <m:sty m:val="p"/>
                            </m:r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Δ</m:t>
                          </m:r>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𝐼</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𝑔𝑒𝑛𝑑𝑒𝑟</m:t>
                          </m:r>
                        </m:sub>
                      </m:sSub>
                      <m:d>
                        <m:d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16</m:t>
                          </m:r>
                        </m:e>
                      </m:d>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𝐼</m:t>
                      </m:r>
                      <m:d>
                        <m:d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16,4</m:t>
                          </m:r>
                        </m:e>
                      </m:d>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𝐼</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𝑔𝑒</m:t>
                          </m:r>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𝑛𝑑𝑒𝑟</m:t>
                          </m:r>
                        </m:sub>
                      </m:s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=0.0972</m:t>
                      </m:r>
                    </m:oMath>
                  </m:oMathPara>
                </a14:m>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0" indent="0">
                  <a:lnSpc>
                    <a:spcPct val="125000"/>
                  </a:lnSpc>
                  <a:buNone/>
                </a:pPr>
                <a14:m>
                  <m:oMathPara xmlns:m="http://schemas.openxmlformats.org/officeDocument/2006/math">
                    <m:oMathParaPr>
                      <m:jc m:val="centerGroup"/>
                    </m:oMathParaPr>
                    <m:oMath xmlns:m="http://schemas.openxmlformats.org/officeDocument/2006/math">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m:rPr>
                              <m:sty m:val="p"/>
                            </m:r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Δ</m:t>
                          </m:r>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𝐼</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𝑖𝑛𝑐𝑜𝑚𝑒</m:t>
                          </m:r>
                        </m:sub>
                      </m:sSub>
                      <m:d>
                        <m:d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16</m:t>
                          </m:r>
                        </m:e>
                      </m:d>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𝐼</m:t>
                      </m:r>
                      <m:d>
                        <m:d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16,4</m:t>
                          </m:r>
                        </m:e>
                      </m:d>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𝐼</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𝑖𝑛𝑐𝑜𝑚𝑒</m:t>
                          </m:r>
                        </m:sub>
                      </m:s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=0.0</m:t>
                      </m:r>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177</m:t>
                      </m:r>
                    </m:oMath>
                  </m:oMathPara>
                </a14:m>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0" indent="0">
                  <a:lnSpc>
                    <a:spcPct val="125000"/>
                  </a:lnSpc>
                  <a:buNone/>
                </a:pP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    选取性别作第一个特征能够带来不纯度最大的减小</a:t>
                </a: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0" indent="0">
                  <a:lnSpc>
                    <a:spcPct val="125000"/>
                  </a:lnSpc>
                  <a:buNone/>
                </a:pP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0" indent="0">
                  <a:lnSpc>
                    <a:spcPct val="125000"/>
                  </a:lnSpc>
                  <a:buNone/>
                </a:pP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p:txBody>
          </p:sp>
        </mc:Choice>
        <mc:Fallback xmlns="">
          <p:sp>
            <p:nvSpPr>
              <p:cNvPr id="7" name="内容占位符 6"/>
              <p:cNvSpPr>
                <a:spLocks noGrp="1" noRot="1" noChangeAspect="1" noMove="1" noResize="1" noEditPoints="1" noAdjustHandles="1" noChangeArrowheads="1" noChangeShapeType="1" noTextEdit="1"/>
              </p:cNvSpPr>
              <p:nvPr>
                <p:ph idx="1"/>
              </p:nvPr>
            </p:nvSpPr>
            <p:spPr>
              <a:xfrm>
                <a:off x="914400" y="620688"/>
                <a:ext cx="10363200" cy="5547320"/>
              </a:xfrm>
              <a:blipFill>
                <a:blip r:embed="rId3"/>
                <a:stretch>
                  <a:fillRect l="-765"/>
                </a:stretch>
              </a:blipFill>
            </p:spPr>
            <p:txBody>
              <a:bodyPr/>
              <a:lstStyle/>
              <a:p>
                <a:r>
                  <a:rPr lang="zh-CN" altLang="en-US">
                    <a:noFill/>
                  </a:rPr>
                  <a:t> </a:t>
                </a:r>
              </a:p>
            </p:txBody>
          </p:sp>
        </mc:Fallback>
      </mc:AlternateContent>
      <p:sp>
        <p:nvSpPr>
          <p:cNvPr id="4" name="灯片编号占位符 4"/>
          <p:cNvSpPr>
            <a:spLocks noGrp="1"/>
          </p:cNvSpPr>
          <p:nvPr>
            <p:ph type="sldNum" sz="quarter" idx="12"/>
          </p:nvPr>
        </p:nvSpPr>
        <p:spPr/>
        <p:txBody>
          <a:bodyPr/>
          <a:lstStyle/>
          <a:p>
            <a:pPr>
              <a:defRPr/>
            </a:pPr>
            <a:fld id="{B41FA137-86EB-4747-B4C3-9704DABDC387}" type="slidenum">
              <a:rPr lang="en-US" altLang="zh-CN">
                <a:solidFill>
                  <a:schemeClr val="bg2"/>
                </a:solidFill>
              </a:rPr>
              <a:pPr>
                <a:defRPr/>
              </a:pPr>
              <a:t>28</a:t>
            </a:fld>
            <a:endParaRPr lang="en-US" altLang="zh-CN" dirty="0">
              <a:solidFill>
                <a:schemeClr val="bg2"/>
              </a:solidFill>
            </a:endParaRPr>
          </a:p>
        </p:txBody>
      </p:sp>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7128" y="4005064"/>
            <a:ext cx="2226704" cy="2232334"/>
          </a:xfrm>
          <a:prstGeom prst="rect">
            <a:avLst/>
          </a:prstGeom>
        </p:spPr>
      </p:pic>
      <p:sp>
        <p:nvSpPr>
          <p:cNvPr id="6" name="矩形 5"/>
          <p:cNvSpPr/>
          <p:nvPr/>
        </p:nvSpPr>
        <p:spPr>
          <a:xfrm>
            <a:off x="5735960" y="3573016"/>
            <a:ext cx="1723549" cy="505331"/>
          </a:xfrm>
          <a:prstGeom prst="rect">
            <a:avLst/>
          </a:prstGeom>
        </p:spPr>
        <p:txBody>
          <a:bodyPr wrap="none">
            <a:spAutoFit/>
          </a:bodyPr>
          <a:lstStyle/>
          <a:p>
            <a:pPr marL="0" indent="0">
              <a:lnSpc>
                <a:spcPct val="125000"/>
              </a:lnSpc>
              <a:buNone/>
            </a:pPr>
            <a:r>
              <a:rPr lang="zh-CN" altLang="en-US" dirty="0">
                <a:solidFill>
                  <a:schemeClr val="bg2"/>
                </a:solidFill>
                <a:latin typeface="Arial" panose="020B0604020202020204" pitchFamily="34" charset="0"/>
                <a:ea typeface="黑体" panose="02010609060101010101" pitchFamily="49" charset="-122"/>
                <a:cs typeface="Arial" panose="020B0604020202020204" pitchFamily="34" charset="0"/>
              </a:rPr>
              <a:t>同理可得：</a:t>
            </a:r>
            <a:endParaRPr lang="en-US" altLang="zh-CN" dirty="0">
              <a:solidFill>
                <a:schemeClr val="bg2"/>
              </a:solidFill>
              <a:latin typeface="Arial" panose="020B0604020202020204" pitchFamily="34" charset="0"/>
              <a:ea typeface="黑体" panose="02010609060101010101" pitchFamily="49" charset="-122"/>
              <a:cs typeface="Arial" panose="020B0604020202020204" pitchFamily="34" charset="0"/>
            </a:endParaRPr>
          </a:p>
        </p:txBody>
      </p:sp>
      <p:sp>
        <p:nvSpPr>
          <p:cNvPr id="9" name="矩形 8"/>
          <p:cNvSpPr/>
          <p:nvPr/>
        </p:nvSpPr>
        <p:spPr>
          <a:xfrm>
            <a:off x="914400" y="3573016"/>
            <a:ext cx="1723549" cy="553998"/>
          </a:xfrm>
          <a:prstGeom prst="rect">
            <a:avLst/>
          </a:prstGeom>
        </p:spPr>
        <p:txBody>
          <a:bodyPr wrap="none">
            <a:spAutoFit/>
          </a:bodyPr>
          <a:lstStyle/>
          <a:p>
            <a:pPr marL="0" indent="0">
              <a:lnSpc>
                <a:spcPct val="125000"/>
              </a:lnSpc>
              <a:buNone/>
            </a:pPr>
            <a:r>
              <a:rPr lang="zh-CN" altLang="en-US" dirty="0">
                <a:solidFill>
                  <a:schemeClr val="bg2"/>
                </a:solidFill>
                <a:latin typeface="Arial" panose="020B0604020202020204" pitchFamily="34" charset="0"/>
                <a:ea typeface="黑体" panose="02010609060101010101" pitchFamily="49" charset="-122"/>
                <a:cs typeface="Arial" panose="020B0604020202020204" pitchFamily="34" charset="0"/>
              </a:rPr>
              <a:t>于是得到：</a:t>
            </a:r>
            <a:endParaRPr lang="en-US" altLang="zh-CN" dirty="0">
              <a:solidFill>
                <a:schemeClr val="bg2"/>
              </a:solidFill>
              <a:latin typeface="Arial" panose="020B0604020202020204" pitchFamily="34" charset="0"/>
              <a:ea typeface="黑体" panose="02010609060101010101" pitchFamily="49" charset="-122"/>
              <a:cs typeface="Arial" panose="020B0604020202020204" pitchFamily="34" charset="0"/>
            </a:endParaRPr>
          </a:p>
        </p:txBody>
      </p:sp>
      <p:pic>
        <p:nvPicPr>
          <p:cNvPr id="10" name="图片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99355" y="3700875"/>
            <a:ext cx="3521181" cy="2559962"/>
          </a:xfrm>
          <a:prstGeom prst="rect">
            <a:avLst/>
          </a:prstGeom>
        </p:spPr>
      </p:pic>
      <p:sp>
        <p:nvSpPr>
          <p:cNvPr id="11" name="矩形 10">
            <a:extLst>
              <a:ext uri="{FF2B5EF4-FFF2-40B4-BE49-F238E27FC236}">
                <a16:creationId xmlns:a16="http://schemas.microsoft.com/office/drawing/2014/main" id="{E270FE9B-0880-4333-A833-E45AA7D0B891}"/>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6821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404664"/>
            <a:ext cx="10363200" cy="576064"/>
          </a:xfrm>
        </p:spPr>
        <p:txBody>
          <a:bodyPr/>
          <a:lstStyle/>
          <a:p>
            <a:r>
              <a:rPr lang="zh-CN" altLang="en-US" sz="3200" dirty="0">
                <a:solidFill>
                  <a:schemeClr val="bg2"/>
                </a:solidFill>
                <a:latin typeface="Arial" panose="020B0604020202020204" pitchFamily="34" charset="0"/>
                <a:ea typeface="黑体" panose="02010609060101010101" pitchFamily="49" charset="-122"/>
                <a:cs typeface="Arial" panose="020B0604020202020204" pitchFamily="34" charset="0"/>
              </a:rPr>
              <a:t>其他决策树算法</a:t>
            </a:r>
          </a:p>
        </p:txBody>
      </p:sp>
      <mc:AlternateContent xmlns:mc="http://schemas.openxmlformats.org/markup-compatibility/2006" xmlns:a14="http://schemas.microsoft.com/office/drawing/2010/main">
        <mc:Choice Requires="a14">
          <p:sp>
            <p:nvSpPr>
              <p:cNvPr id="7" name="内容占位符 6"/>
              <p:cNvSpPr>
                <a:spLocks noGrp="1"/>
              </p:cNvSpPr>
              <p:nvPr>
                <p:ph idx="1"/>
              </p:nvPr>
            </p:nvSpPr>
            <p:spPr>
              <a:xfrm>
                <a:off x="479376" y="1124744"/>
                <a:ext cx="10942240" cy="4755232"/>
              </a:xfrm>
            </p:spPr>
            <p:txBody>
              <a:bodyPr/>
              <a:lstStyle/>
              <a:p>
                <a:pPr>
                  <a:lnSpc>
                    <a:spcPct val="114000"/>
                  </a:lnSpc>
                </a:pPr>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其他不纯度度量：</a:t>
                </a:r>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lvl="1">
                  <a:lnSpc>
                    <a:spcPct val="114000"/>
                  </a:lnSpc>
                </a:pPr>
                <a:r>
                  <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rPr>
                  <a:t>Gini</a:t>
                </a: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不纯度（方差不纯度）</a:t>
                </a:r>
                <a:r>
                  <a:rPr lang="zh-CN" altLang="en-US" sz="2400" dirty="0">
                    <a:solidFill>
                      <a:srgbClr val="000000"/>
                    </a:solidFill>
                    <a:latin typeface="黑体" panose="02010609060101010101" pitchFamily="49" charset="-122"/>
                    <a:ea typeface="黑体" panose="02010609060101010101" pitchFamily="49" charset="-122"/>
                  </a:rPr>
                  <a:t>：</a:t>
                </a:r>
                <a14:m>
                  <m:oMath xmlns:m="http://schemas.openxmlformats.org/officeDocument/2006/math">
                    <m:r>
                      <a:rPr lang="en-US" altLang="zh-CN" sz="2400" b="0" i="1" smtClean="0">
                        <a:solidFill>
                          <a:srgbClr val="000000"/>
                        </a:solidFill>
                        <a:latin typeface="Cambria Math" panose="02040503050406030204" pitchFamily="18" charset="0"/>
                        <a:ea typeface="黑体" panose="02010609060101010101" pitchFamily="49" charset="-122"/>
                      </a:rPr>
                      <m:t>𝐼</m:t>
                    </m:r>
                    <m:d>
                      <m:dPr>
                        <m:ctrlPr>
                          <a:rPr lang="en-US" altLang="zh-CN" sz="2400" b="0" i="1" smtClean="0">
                            <a:solidFill>
                              <a:srgbClr val="000000"/>
                            </a:solidFill>
                            <a:latin typeface="Cambria Math" panose="02040503050406030204" pitchFamily="18" charset="0"/>
                            <a:ea typeface="黑体" panose="02010609060101010101" pitchFamily="49" charset="-122"/>
                          </a:rPr>
                        </m:ctrlPr>
                      </m:dPr>
                      <m:e>
                        <m:r>
                          <a:rPr lang="en-US" altLang="zh-CN" sz="2400" b="0" i="1" smtClean="0">
                            <a:solidFill>
                              <a:srgbClr val="000000"/>
                            </a:solidFill>
                            <a:latin typeface="Cambria Math" panose="02040503050406030204" pitchFamily="18" charset="0"/>
                            <a:ea typeface="黑体" panose="02010609060101010101" pitchFamily="49" charset="-122"/>
                          </a:rPr>
                          <m:t>𝑁</m:t>
                        </m:r>
                      </m:e>
                    </m:d>
                    <m:r>
                      <a:rPr lang="en-US" altLang="zh-CN" sz="2400" b="0" i="1" smtClean="0">
                        <a:solidFill>
                          <a:srgbClr val="000000"/>
                        </a:solidFill>
                        <a:latin typeface="Cambria Math" panose="02040503050406030204" pitchFamily="18" charset="0"/>
                        <a:ea typeface="黑体" panose="02010609060101010101" pitchFamily="49" charset="-122"/>
                      </a:rPr>
                      <m:t>=</m:t>
                    </m:r>
                    <m:nary>
                      <m:naryPr>
                        <m:chr m:val="∑"/>
                        <m:supHide m:val="on"/>
                        <m:ctrlPr>
                          <a:rPr lang="en-US" altLang="zh-CN" sz="2400" b="0" i="1" smtClean="0">
                            <a:solidFill>
                              <a:srgbClr val="000000"/>
                            </a:solidFill>
                            <a:latin typeface="Cambria Math" panose="02040503050406030204" pitchFamily="18" charset="0"/>
                            <a:ea typeface="黑体" panose="02010609060101010101" pitchFamily="49" charset="-122"/>
                          </a:rPr>
                        </m:ctrlPr>
                      </m:naryPr>
                      <m:sub>
                        <m:r>
                          <m:rPr>
                            <m:brk m:alnAt="7"/>
                          </m:rPr>
                          <a:rPr lang="en-US" altLang="zh-CN" sz="2400" b="0" i="1" smtClean="0">
                            <a:solidFill>
                              <a:srgbClr val="000000"/>
                            </a:solidFill>
                            <a:latin typeface="Cambria Math" panose="02040503050406030204" pitchFamily="18" charset="0"/>
                            <a:ea typeface="黑体" panose="02010609060101010101" pitchFamily="49" charset="-122"/>
                          </a:rPr>
                          <m:t>𝑚</m:t>
                        </m:r>
                        <m:r>
                          <a:rPr lang="en-US" altLang="zh-CN" sz="2400" b="0" i="1" smtClean="0">
                            <a:solidFill>
                              <a:srgbClr val="000000"/>
                            </a:solidFill>
                            <a:latin typeface="Cambria Math" panose="02040503050406030204" pitchFamily="18" charset="0"/>
                            <a:ea typeface="黑体" panose="02010609060101010101" pitchFamily="49" charset="-122"/>
                          </a:rPr>
                          <m:t>≠</m:t>
                        </m:r>
                        <m:r>
                          <a:rPr lang="en-US" altLang="zh-CN" sz="2400" b="0" i="1" smtClean="0">
                            <a:solidFill>
                              <a:srgbClr val="000000"/>
                            </a:solidFill>
                            <a:latin typeface="Cambria Math" panose="02040503050406030204" pitchFamily="18" charset="0"/>
                            <a:ea typeface="黑体" panose="02010609060101010101" pitchFamily="49" charset="-122"/>
                          </a:rPr>
                          <m:t>𝑛</m:t>
                        </m:r>
                      </m:sub>
                      <m:sup/>
                      <m:e>
                        <m:r>
                          <a:rPr lang="en-US" altLang="zh-CN" sz="2400" b="0" i="1" smtClean="0">
                            <a:solidFill>
                              <a:srgbClr val="000000"/>
                            </a:solidFill>
                            <a:latin typeface="Cambria Math" panose="02040503050406030204" pitchFamily="18" charset="0"/>
                            <a:ea typeface="黑体" panose="02010609060101010101" pitchFamily="49" charset="-122"/>
                          </a:rPr>
                          <m:t>𝑃</m:t>
                        </m:r>
                        <m:r>
                          <a:rPr lang="en-US" altLang="zh-CN" sz="2400" b="0" i="1" smtClean="0">
                            <a:solidFill>
                              <a:srgbClr val="000000"/>
                            </a:solidFill>
                            <a:latin typeface="Cambria Math" panose="02040503050406030204" pitchFamily="18" charset="0"/>
                            <a:ea typeface="黑体" panose="02010609060101010101" pitchFamily="49" charset="-122"/>
                          </a:rPr>
                          <m:t>(</m:t>
                        </m:r>
                        <m:sSub>
                          <m:sSubPr>
                            <m:ctrlPr>
                              <a:rPr lang="en-US" altLang="zh-CN" sz="2400" b="0" i="1" smtClean="0">
                                <a:solidFill>
                                  <a:srgbClr val="000000"/>
                                </a:solidFill>
                                <a:latin typeface="Cambria Math" panose="02040503050406030204" pitchFamily="18" charset="0"/>
                                <a:ea typeface="黑体" panose="02010609060101010101" pitchFamily="49" charset="-122"/>
                              </a:rPr>
                            </m:ctrlPr>
                          </m:sSubPr>
                          <m:e>
                            <m:r>
                              <a:rPr lang="en-US" altLang="zh-CN" sz="2400" b="0" i="1" smtClean="0">
                                <a:solidFill>
                                  <a:srgbClr val="000000"/>
                                </a:solidFill>
                                <a:latin typeface="Cambria Math" panose="02040503050406030204" pitchFamily="18" charset="0"/>
                                <a:ea typeface="黑体" panose="02010609060101010101" pitchFamily="49" charset="-122"/>
                              </a:rPr>
                              <m:t>𝜔</m:t>
                            </m:r>
                          </m:e>
                          <m:sub>
                            <m:r>
                              <a:rPr lang="en-US" altLang="zh-CN" sz="2400" b="0" i="1" smtClean="0">
                                <a:solidFill>
                                  <a:srgbClr val="000000"/>
                                </a:solidFill>
                                <a:latin typeface="Cambria Math" panose="02040503050406030204" pitchFamily="18" charset="0"/>
                                <a:ea typeface="黑体" panose="02010609060101010101" pitchFamily="49" charset="-122"/>
                              </a:rPr>
                              <m:t>𝑚</m:t>
                            </m:r>
                          </m:sub>
                        </m:sSub>
                        <m:r>
                          <a:rPr lang="en-US" altLang="zh-CN" sz="2400" b="0" i="1" smtClean="0">
                            <a:solidFill>
                              <a:srgbClr val="000000"/>
                            </a:solidFill>
                            <a:latin typeface="Cambria Math" panose="02040503050406030204" pitchFamily="18" charset="0"/>
                            <a:ea typeface="黑体" panose="02010609060101010101" pitchFamily="49" charset="-122"/>
                          </a:rPr>
                          <m:t>)</m:t>
                        </m:r>
                      </m:e>
                    </m:nary>
                  </m:oMath>
                </a14:m>
                <a:r>
                  <a:rPr lang="en-US" altLang="zh-CN" sz="2400" dirty="0">
                    <a:solidFill>
                      <a:srgbClr val="000000"/>
                    </a:solidFill>
                    <a:ea typeface="黑体" panose="02010609060101010101" pitchFamily="49" charset="-122"/>
                  </a:rPr>
                  <a:t> </a:t>
                </a:r>
                <a14:m>
                  <m:oMath xmlns:m="http://schemas.openxmlformats.org/officeDocument/2006/math">
                    <m:r>
                      <a:rPr lang="en-US" altLang="zh-CN" sz="2400" i="1">
                        <a:solidFill>
                          <a:srgbClr val="000000"/>
                        </a:solidFill>
                        <a:latin typeface="Cambria Math" panose="02040503050406030204" pitchFamily="18" charset="0"/>
                        <a:ea typeface="黑体" panose="02010609060101010101" pitchFamily="49" charset="-122"/>
                      </a:rPr>
                      <m:t>𝑃</m:t>
                    </m:r>
                    <m:d>
                      <m:dPr>
                        <m:ctrlPr>
                          <a:rPr lang="en-US" altLang="zh-CN" sz="2400" i="1">
                            <a:solidFill>
                              <a:srgbClr val="000000"/>
                            </a:solidFill>
                            <a:latin typeface="Cambria Math" panose="02040503050406030204" pitchFamily="18" charset="0"/>
                            <a:ea typeface="黑体" panose="02010609060101010101" pitchFamily="49" charset="-122"/>
                          </a:rPr>
                        </m:ctrlPr>
                      </m:dPr>
                      <m:e>
                        <m:sSub>
                          <m:sSubPr>
                            <m:ctrlPr>
                              <a:rPr lang="en-US" altLang="zh-CN" sz="2400" i="1">
                                <a:solidFill>
                                  <a:srgbClr val="000000"/>
                                </a:solidFill>
                                <a:latin typeface="Cambria Math" panose="02040503050406030204" pitchFamily="18" charset="0"/>
                                <a:ea typeface="黑体" panose="02010609060101010101" pitchFamily="49" charset="-122"/>
                              </a:rPr>
                            </m:ctrlPr>
                          </m:sSubPr>
                          <m:e>
                            <m:r>
                              <a:rPr lang="en-US" altLang="zh-CN" sz="2400" i="1">
                                <a:solidFill>
                                  <a:srgbClr val="000000"/>
                                </a:solidFill>
                                <a:latin typeface="Cambria Math" panose="02040503050406030204" pitchFamily="18" charset="0"/>
                                <a:ea typeface="黑体" panose="02010609060101010101" pitchFamily="49" charset="-122"/>
                              </a:rPr>
                              <m:t>𝜔</m:t>
                            </m:r>
                          </m:e>
                          <m:sub>
                            <m:r>
                              <a:rPr lang="en-US" altLang="zh-CN" sz="2400" b="0" i="1" smtClean="0">
                                <a:solidFill>
                                  <a:srgbClr val="000000"/>
                                </a:solidFill>
                                <a:latin typeface="Cambria Math" panose="02040503050406030204" pitchFamily="18" charset="0"/>
                                <a:ea typeface="黑体" panose="02010609060101010101" pitchFamily="49" charset="-122"/>
                              </a:rPr>
                              <m:t>𝑛</m:t>
                            </m:r>
                          </m:sub>
                        </m:sSub>
                      </m:e>
                    </m:d>
                    <m:r>
                      <a:rPr lang="en-US" altLang="zh-CN" sz="2400" b="0" i="1" smtClean="0">
                        <a:solidFill>
                          <a:srgbClr val="000000"/>
                        </a:solidFill>
                        <a:latin typeface="Cambria Math" panose="02040503050406030204" pitchFamily="18" charset="0"/>
                        <a:ea typeface="黑体" panose="02010609060101010101" pitchFamily="49" charset="-122"/>
                      </a:rPr>
                      <m:t>=1−</m:t>
                    </m:r>
                    <m:nary>
                      <m:naryPr>
                        <m:chr m:val="∑"/>
                        <m:ctrlPr>
                          <a:rPr lang="en-US" altLang="zh-CN" sz="2400" b="0" i="1" smtClean="0">
                            <a:solidFill>
                              <a:srgbClr val="000000"/>
                            </a:solidFill>
                            <a:latin typeface="Cambria Math" panose="02040503050406030204" pitchFamily="18" charset="0"/>
                            <a:ea typeface="黑体" panose="02010609060101010101" pitchFamily="49" charset="-122"/>
                          </a:rPr>
                        </m:ctrlPr>
                      </m:naryPr>
                      <m:sub>
                        <m:r>
                          <m:rPr>
                            <m:brk m:alnAt="23"/>
                          </m:rPr>
                          <a:rPr lang="en-US" altLang="zh-CN" sz="2400" b="0" i="1" smtClean="0">
                            <a:solidFill>
                              <a:srgbClr val="000000"/>
                            </a:solidFill>
                            <a:latin typeface="Cambria Math" panose="02040503050406030204" pitchFamily="18" charset="0"/>
                            <a:ea typeface="黑体" panose="02010609060101010101" pitchFamily="49" charset="-122"/>
                          </a:rPr>
                          <m:t>𝑗</m:t>
                        </m:r>
                        <m:r>
                          <a:rPr lang="en-US" altLang="zh-CN" sz="2400" b="0" i="1" smtClean="0">
                            <a:solidFill>
                              <a:srgbClr val="000000"/>
                            </a:solidFill>
                            <a:latin typeface="Cambria Math" panose="02040503050406030204" pitchFamily="18" charset="0"/>
                            <a:ea typeface="黑体" panose="02010609060101010101" pitchFamily="49" charset="-122"/>
                          </a:rPr>
                          <m:t>=1</m:t>
                        </m:r>
                      </m:sub>
                      <m:sup>
                        <m:r>
                          <a:rPr lang="en-US" altLang="zh-CN" sz="2400" b="0" i="1" smtClean="0">
                            <a:solidFill>
                              <a:srgbClr val="000000"/>
                            </a:solidFill>
                            <a:latin typeface="Cambria Math" panose="02040503050406030204" pitchFamily="18" charset="0"/>
                            <a:ea typeface="黑体" panose="02010609060101010101" pitchFamily="49" charset="-122"/>
                          </a:rPr>
                          <m:t>𝑘</m:t>
                        </m:r>
                      </m:sup>
                      <m:e>
                        <m:sSup>
                          <m:sSupPr>
                            <m:ctrlPr>
                              <a:rPr lang="en-US" altLang="zh-CN" sz="2400" b="0" i="1" smtClean="0">
                                <a:solidFill>
                                  <a:srgbClr val="000000"/>
                                </a:solidFill>
                                <a:latin typeface="Cambria Math" panose="02040503050406030204" pitchFamily="18" charset="0"/>
                                <a:ea typeface="黑体" panose="02010609060101010101" pitchFamily="49" charset="-122"/>
                              </a:rPr>
                            </m:ctrlPr>
                          </m:sSupPr>
                          <m:e>
                            <m:r>
                              <a:rPr lang="en-US" altLang="zh-CN" sz="2400" i="1">
                                <a:solidFill>
                                  <a:srgbClr val="000000"/>
                                </a:solidFill>
                                <a:latin typeface="Cambria Math" panose="02040503050406030204" pitchFamily="18" charset="0"/>
                                <a:ea typeface="黑体" panose="02010609060101010101" pitchFamily="49" charset="-122"/>
                              </a:rPr>
                              <m:t>𝑃</m:t>
                            </m:r>
                          </m:e>
                          <m:sup>
                            <m:r>
                              <a:rPr lang="en-US" altLang="zh-CN" sz="2400" b="0" i="1" smtClean="0">
                                <a:solidFill>
                                  <a:srgbClr val="000000"/>
                                </a:solidFill>
                                <a:latin typeface="Cambria Math" panose="02040503050406030204" pitchFamily="18" charset="0"/>
                                <a:ea typeface="黑体" panose="02010609060101010101" pitchFamily="49" charset="-122"/>
                              </a:rPr>
                              <m:t>2</m:t>
                            </m:r>
                          </m:sup>
                        </m:sSup>
                        <m:r>
                          <a:rPr lang="en-US" altLang="zh-CN" sz="2400" i="1">
                            <a:solidFill>
                              <a:srgbClr val="000000"/>
                            </a:solidFill>
                            <a:latin typeface="Cambria Math" panose="02040503050406030204" pitchFamily="18" charset="0"/>
                            <a:ea typeface="黑体" panose="02010609060101010101" pitchFamily="49" charset="-122"/>
                          </a:rPr>
                          <m:t>(</m:t>
                        </m:r>
                        <m:sSub>
                          <m:sSubPr>
                            <m:ctrlPr>
                              <a:rPr lang="en-US" altLang="zh-CN" sz="2400" b="0" i="1" smtClean="0">
                                <a:solidFill>
                                  <a:srgbClr val="000000"/>
                                </a:solidFill>
                                <a:latin typeface="Cambria Math" panose="02040503050406030204" pitchFamily="18" charset="0"/>
                                <a:ea typeface="黑体" panose="02010609060101010101" pitchFamily="49" charset="-122"/>
                              </a:rPr>
                            </m:ctrlPr>
                          </m:sSubPr>
                          <m:e>
                            <m:r>
                              <a:rPr lang="en-US" altLang="zh-CN" sz="2400" i="1">
                                <a:solidFill>
                                  <a:srgbClr val="000000"/>
                                </a:solidFill>
                                <a:latin typeface="Cambria Math" panose="02040503050406030204" pitchFamily="18" charset="0"/>
                                <a:ea typeface="黑体" panose="02010609060101010101" pitchFamily="49" charset="-122"/>
                              </a:rPr>
                              <m:t>𝜔</m:t>
                            </m:r>
                          </m:e>
                          <m:sub>
                            <m:r>
                              <a:rPr lang="en-US" altLang="zh-CN" sz="2400" b="0" i="1" smtClean="0">
                                <a:solidFill>
                                  <a:srgbClr val="000000"/>
                                </a:solidFill>
                                <a:latin typeface="Cambria Math" panose="02040503050406030204" pitchFamily="18" charset="0"/>
                                <a:ea typeface="黑体" panose="02010609060101010101" pitchFamily="49" charset="-122"/>
                              </a:rPr>
                              <m:t>𝑗</m:t>
                            </m:r>
                          </m:sub>
                        </m:sSub>
                        <m:r>
                          <a:rPr lang="en-US" altLang="zh-CN" sz="2400" i="1">
                            <a:solidFill>
                              <a:srgbClr val="000000"/>
                            </a:solidFill>
                            <a:latin typeface="Cambria Math" panose="02040503050406030204" pitchFamily="18" charset="0"/>
                            <a:ea typeface="黑体" panose="02010609060101010101" pitchFamily="49" charset="-122"/>
                          </a:rPr>
                          <m:t>)</m:t>
                        </m:r>
                      </m:e>
                    </m:nary>
                  </m:oMath>
                </a14:m>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lvl="1">
                  <a:lnSpc>
                    <a:spcPct val="114000"/>
                  </a:lnSpc>
                </a:pP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误差不纯度：</a:t>
                </a:r>
                <a14:m>
                  <m:oMath xmlns:m="http://schemas.openxmlformats.org/officeDocument/2006/math">
                    <m:r>
                      <a:rPr lang="en-US" altLang="zh-CN" sz="2400" i="1">
                        <a:solidFill>
                          <a:srgbClr val="000000"/>
                        </a:solidFill>
                        <a:latin typeface="Cambria Math" panose="02040503050406030204" pitchFamily="18" charset="0"/>
                        <a:ea typeface="黑体" panose="02010609060101010101" pitchFamily="49" charset="-122"/>
                      </a:rPr>
                      <m:t>𝐼</m:t>
                    </m:r>
                    <m:d>
                      <m:dPr>
                        <m:ctrlPr>
                          <a:rPr lang="en-US" altLang="zh-CN" sz="2400" i="1">
                            <a:solidFill>
                              <a:srgbClr val="000000"/>
                            </a:solidFill>
                            <a:latin typeface="Cambria Math" panose="02040503050406030204" pitchFamily="18" charset="0"/>
                            <a:ea typeface="黑体" panose="02010609060101010101" pitchFamily="49" charset="-122"/>
                          </a:rPr>
                        </m:ctrlPr>
                      </m:dPr>
                      <m:e>
                        <m:r>
                          <a:rPr lang="en-US" altLang="zh-CN" sz="2400" i="1">
                            <a:solidFill>
                              <a:srgbClr val="000000"/>
                            </a:solidFill>
                            <a:latin typeface="Cambria Math" panose="02040503050406030204" pitchFamily="18" charset="0"/>
                            <a:ea typeface="黑体" panose="02010609060101010101" pitchFamily="49" charset="-122"/>
                          </a:rPr>
                          <m:t>𝑁</m:t>
                        </m:r>
                      </m:e>
                    </m:d>
                    <m:r>
                      <a:rPr lang="en-US" altLang="zh-CN" sz="2400" i="1">
                        <a:solidFill>
                          <a:srgbClr val="000000"/>
                        </a:solidFill>
                        <a:latin typeface="Cambria Math" panose="02040503050406030204" pitchFamily="18" charset="0"/>
                        <a:ea typeface="黑体" panose="02010609060101010101" pitchFamily="49" charset="-122"/>
                      </a:rPr>
                      <m:t>=1−</m:t>
                    </m:r>
                    <m:func>
                      <m:funcPr>
                        <m:ctrlPr>
                          <a:rPr lang="en-US" altLang="zh-CN" sz="2400" b="0" i="1" smtClean="0">
                            <a:solidFill>
                              <a:srgbClr val="000000"/>
                            </a:solidFill>
                            <a:latin typeface="Cambria Math" panose="02040503050406030204" pitchFamily="18" charset="0"/>
                            <a:ea typeface="黑体" panose="02010609060101010101" pitchFamily="49" charset="-122"/>
                          </a:rPr>
                        </m:ctrlPr>
                      </m:funcPr>
                      <m:fName>
                        <m:limLow>
                          <m:limLowPr>
                            <m:ctrlPr>
                              <a:rPr lang="en-US" altLang="zh-CN" sz="2400" b="0" i="1" smtClean="0">
                                <a:solidFill>
                                  <a:srgbClr val="000000"/>
                                </a:solidFill>
                                <a:latin typeface="Cambria Math" panose="02040503050406030204" pitchFamily="18" charset="0"/>
                                <a:ea typeface="黑体" panose="02010609060101010101" pitchFamily="49" charset="-122"/>
                              </a:rPr>
                            </m:ctrlPr>
                          </m:limLowPr>
                          <m:e>
                            <m:r>
                              <m:rPr>
                                <m:sty m:val="p"/>
                              </m:rPr>
                              <a:rPr lang="en-US" altLang="zh-CN" sz="2400" b="0" i="0" smtClean="0">
                                <a:solidFill>
                                  <a:srgbClr val="000000"/>
                                </a:solidFill>
                                <a:latin typeface="Cambria Math" panose="02040503050406030204" pitchFamily="18" charset="0"/>
                                <a:ea typeface="黑体" panose="02010609060101010101" pitchFamily="49" charset="-122"/>
                              </a:rPr>
                              <m:t>max</m:t>
                            </m:r>
                          </m:e>
                          <m:lim>
                            <m:r>
                              <a:rPr lang="en-US" altLang="zh-CN" sz="2400" b="0" i="1" smtClean="0">
                                <a:solidFill>
                                  <a:srgbClr val="000000"/>
                                </a:solidFill>
                                <a:latin typeface="Cambria Math" panose="02040503050406030204" pitchFamily="18" charset="0"/>
                                <a:ea typeface="黑体" panose="02010609060101010101" pitchFamily="49" charset="-122"/>
                              </a:rPr>
                              <m:t>𝑗</m:t>
                            </m:r>
                          </m:lim>
                        </m:limLow>
                      </m:fName>
                      <m:e>
                        <m:r>
                          <a:rPr lang="en-US" altLang="zh-CN" sz="2400" b="0" i="1" smtClean="0">
                            <a:solidFill>
                              <a:srgbClr val="000000"/>
                            </a:solidFill>
                            <a:latin typeface="Cambria Math" panose="02040503050406030204" pitchFamily="18" charset="0"/>
                            <a:ea typeface="黑体" panose="02010609060101010101" pitchFamily="49" charset="-122"/>
                          </a:rPr>
                          <m:t>𝑃</m:t>
                        </m:r>
                        <m:r>
                          <a:rPr lang="en-US" altLang="zh-CN" sz="2400" b="0" i="1" smtClean="0">
                            <a:solidFill>
                              <a:srgbClr val="000000"/>
                            </a:solidFill>
                            <a:latin typeface="Cambria Math" panose="02040503050406030204" pitchFamily="18" charset="0"/>
                            <a:ea typeface="黑体" panose="02010609060101010101" pitchFamily="49" charset="-122"/>
                          </a:rPr>
                          <m:t>(</m:t>
                        </m:r>
                        <m:sSub>
                          <m:sSubPr>
                            <m:ctrlPr>
                              <a:rPr lang="en-US" altLang="zh-CN" sz="2400" i="1">
                                <a:solidFill>
                                  <a:srgbClr val="000000"/>
                                </a:solidFill>
                                <a:latin typeface="Cambria Math" panose="02040503050406030204" pitchFamily="18" charset="0"/>
                                <a:ea typeface="黑体" panose="02010609060101010101" pitchFamily="49" charset="-122"/>
                              </a:rPr>
                            </m:ctrlPr>
                          </m:sSubPr>
                          <m:e>
                            <m:r>
                              <a:rPr lang="en-US" altLang="zh-CN" sz="2400" i="1">
                                <a:solidFill>
                                  <a:srgbClr val="000000"/>
                                </a:solidFill>
                                <a:latin typeface="Cambria Math" panose="02040503050406030204" pitchFamily="18" charset="0"/>
                                <a:ea typeface="黑体" panose="02010609060101010101" pitchFamily="49" charset="-122"/>
                              </a:rPr>
                              <m:t>𝜔</m:t>
                            </m:r>
                          </m:e>
                          <m:sub>
                            <m:r>
                              <a:rPr lang="en-US" altLang="zh-CN" sz="2400" i="1">
                                <a:solidFill>
                                  <a:srgbClr val="000000"/>
                                </a:solidFill>
                                <a:latin typeface="Cambria Math" panose="02040503050406030204" pitchFamily="18" charset="0"/>
                                <a:ea typeface="黑体" panose="02010609060101010101" pitchFamily="49" charset="-122"/>
                              </a:rPr>
                              <m:t>𝑗</m:t>
                            </m:r>
                          </m:sub>
                        </m:sSub>
                        <m:r>
                          <a:rPr lang="en-US" altLang="zh-CN" sz="2400" b="0" i="1" smtClean="0">
                            <a:solidFill>
                              <a:srgbClr val="000000"/>
                            </a:solidFill>
                            <a:latin typeface="Cambria Math" panose="02040503050406030204" pitchFamily="18" charset="0"/>
                            <a:ea typeface="黑体" panose="02010609060101010101" pitchFamily="49" charset="-122"/>
                          </a:rPr>
                          <m:t>)</m:t>
                        </m:r>
                      </m:e>
                    </m:func>
                  </m:oMath>
                </a14:m>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a:lnSpc>
                    <a:spcPct val="114000"/>
                  </a:lnSpc>
                </a:pPr>
                <a:r>
                  <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rPr>
                  <a:t>C4.5</a:t>
                </a:r>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算法：</a:t>
                </a:r>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lvl="1">
                  <a:lnSpc>
                    <a:spcPct val="114000"/>
                  </a:lnSpc>
                </a:pP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以信息增益率代替信息增益：</a:t>
                </a:r>
                <a14:m>
                  <m:oMath xmlns:m="http://schemas.openxmlformats.org/officeDocument/2006/math">
                    <m:r>
                      <m:rPr>
                        <m:sty m:val="p"/>
                      </m:rPr>
                      <a:rPr lang="el-GR" altLang="zh-CN" sz="24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Δ</m:t>
                    </m:r>
                    <m:sSub>
                      <m:sSubPr>
                        <m:ctrlP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𝐼</m:t>
                        </m:r>
                      </m:e>
                      <m:sub>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𝑅</m:t>
                        </m:r>
                      </m:sub>
                    </m:sSub>
                    <m:d>
                      <m:dPr>
                        <m:ctrlP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𝑁</m:t>
                        </m:r>
                      </m:e>
                    </m:d>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f>
                      <m:fPr>
                        <m:ctrlP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fPr>
                      <m:num>
                        <m:r>
                          <a:rPr lang="el-GR"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𝛥</m:t>
                        </m:r>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𝐼</m:t>
                        </m:r>
                        <m:d>
                          <m:dPr>
                            <m:ctrlP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𝑁</m:t>
                            </m:r>
                          </m:e>
                        </m:d>
                      </m:num>
                      <m:den>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𝐼</m:t>
                        </m:r>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𝑁</m:t>
                        </m:r>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den>
                    </m:f>
                  </m:oMath>
                </a14:m>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lvl="1">
                  <a:lnSpc>
                    <a:spcPct val="114000"/>
                  </a:lnSpc>
                </a:pP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能够处理连续数值特征</a:t>
                </a: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a:lnSpc>
                    <a:spcPct val="114000"/>
                  </a:lnSpc>
                </a:pPr>
                <a:r>
                  <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rPr>
                  <a:t>CART</a:t>
                </a:r>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算法：</a:t>
                </a:r>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lvl="1">
                  <a:lnSpc>
                    <a:spcPct val="114000"/>
                  </a:lnSpc>
                </a:pP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每个节点上都采用二分法，最后构成二叉树</a:t>
                </a: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lvl="1">
                  <a:lnSpc>
                    <a:spcPct val="114000"/>
                  </a:lnSpc>
                </a:pP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p:txBody>
          </p:sp>
        </mc:Choice>
        <mc:Fallback xmlns="">
          <p:sp>
            <p:nvSpPr>
              <p:cNvPr id="7" name="内容占位符 6"/>
              <p:cNvSpPr>
                <a:spLocks noGrp="1" noRot="1" noChangeAspect="1" noMove="1" noResize="1" noEditPoints="1" noAdjustHandles="1" noChangeArrowheads="1" noChangeShapeType="1" noTextEdit="1"/>
              </p:cNvSpPr>
              <p:nvPr>
                <p:ph idx="1"/>
              </p:nvPr>
            </p:nvSpPr>
            <p:spPr>
              <a:xfrm>
                <a:off x="479376" y="1124744"/>
                <a:ext cx="10942240" cy="4755232"/>
              </a:xfrm>
              <a:blipFill>
                <a:blip r:embed="rId3"/>
                <a:stretch>
                  <a:fillRect l="-1003" t="-1410" b="-2436"/>
                </a:stretch>
              </a:blipFill>
            </p:spPr>
            <p:txBody>
              <a:bodyPr/>
              <a:lstStyle/>
              <a:p>
                <a:r>
                  <a:rPr lang="zh-CN" altLang="en-US">
                    <a:noFill/>
                  </a:rPr>
                  <a:t> </a:t>
                </a:r>
              </a:p>
            </p:txBody>
          </p:sp>
        </mc:Fallback>
      </mc:AlternateContent>
      <p:sp>
        <p:nvSpPr>
          <p:cNvPr id="4" name="灯片编号占位符 4"/>
          <p:cNvSpPr>
            <a:spLocks noGrp="1"/>
          </p:cNvSpPr>
          <p:nvPr>
            <p:ph type="sldNum" sz="quarter" idx="12"/>
          </p:nvPr>
        </p:nvSpPr>
        <p:spPr/>
        <p:txBody>
          <a:bodyPr/>
          <a:lstStyle/>
          <a:p>
            <a:pPr>
              <a:defRPr/>
            </a:pPr>
            <a:fld id="{B41FA137-86EB-4747-B4C3-9704DABDC387}" type="slidenum">
              <a:rPr lang="en-US" altLang="zh-CN">
                <a:solidFill>
                  <a:schemeClr val="bg2"/>
                </a:solidFill>
              </a:rPr>
              <a:pPr>
                <a:defRPr/>
              </a:pPr>
              <a:t>29</a:t>
            </a:fld>
            <a:endParaRPr lang="en-US" altLang="zh-CN" dirty="0">
              <a:solidFill>
                <a:schemeClr val="bg2"/>
              </a:solidFill>
            </a:endParaRPr>
          </a:p>
        </p:txBody>
      </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72682" y="2708920"/>
            <a:ext cx="4111950" cy="3446864"/>
          </a:xfrm>
          <a:prstGeom prst="rect">
            <a:avLst/>
          </a:prstGeom>
        </p:spPr>
      </p:pic>
      <p:sp>
        <p:nvSpPr>
          <p:cNvPr id="9" name="矩形 8">
            <a:extLst>
              <a:ext uri="{FF2B5EF4-FFF2-40B4-BE49-F238E27FC236}">
                <a16:creationId xmlns:a16="http://schemas.microsoft.com/office/drawing/2014/main" id="{36EEADA4-EC85-4DAF-866E-75E0A45F0472}"/>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931085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3</a:t>
            </a:fld>
            <a:endParaRPr lang="en-US" altLang="zh-CN" dirty="0">
              <a:solidFill>
                <a:srgbClr val="000000"/>
              </a:solidFill>
            </a:endParaRPr>
          </a:p>
        </p:txBody>
      </p:sp>
      <p:sp>
        <p:nvSpPr>
          <p:cNvPr id="6148" name="Rectangle 2"/>
          <p:cNvSpPr>
            <a:spLocks noGrp="1" noChangeArrowheads="1"/>
          </p:cNvSpPr>
          <p:nvPr>
            <p:ph type="title"/>
          </p:nvPr>
        </p:nvSpPr>
        <p:spPr>
          <a:xfrm>
            <a:off x="2209800" y="404664"/>
            <a:ext cx="7772400" cy="1143000"/>
          </a:xfrm>
        </p:spPr>
        <p:txBody>
          <a:bodyPr/>
          <a:lstStyle/>
          <a:p>
            <a:pPr eaLnBrk="1" hangingPunct="1"/>
            <a:r>
              <a:rPr lang="zh-CN" altLang="en-US" dirty="0">
                <a:solidFill>
                  <a:schemeClr val="bg2"/>
                </a:solidFill>
                <a:ea typeface="黑体" pitchFamily="2" charset="-122"/>
              </a:rPr>
              <a:t>本章主要内容</a:t>
            </a:r>
          </a:p>
        </p:txBody>
      </p:sp>
      <p:sp>
        <p:nvSpPr>
          <p:cNvPr id="6149" name="Rectangle 3"/>
          <p:cNvSpPr>
            <a:spLocks noGrp="1" noChangeArrowheads="1"/>
          </p:cNvSpPr>
          <p:nvPr>
            <p:ph type="body" idx="1"/>
          </p:nvPr>
        </p:nvSpPr>
        <p:spPr>
          <a:xfrm>
            <a:off x="983432" y="1556792"/>
            <a:ext cx="10369152" cy="4680520"/>
          </a:xfrm>
        </p:spPr>
        <p:txBody>
          <a:bodyPr/>
          <a:lstStyle/>
          <a:p>
            <a:pPr marL="0" indent="0" eaLnBrk="1" hangingPunct="1">
              <a:spcBef>
                <a:spcPts val="1200"/>
              </a:spcBef>
              <a:buNone/>
            </a:pPr>
            <a:r>
              <a:rPr lang="en-US" altLang="zh-CN" dirty="0">
                <a:solidFill>
                  <a:schemeClr val="bg2"/>
                </a:solidFill>
                <a:latin typeface="Arial" panose="020B0604020202020204" pitchFamily="34" charset="0"/>
                <a:ea typeface="黑体" pitchFamily="2" charset="-122"/>
                <a:cs typeface="Arial" panose="020B0604020202020204" pitchFamily="34" charset="0"/>
              </a:rPr>
              <a:t>8.1 </a:t>
            </a:r>
            <a:r>
              <a:rPr lang="zh-CN" altLang="en-US" dirty="0">
                <a:solidFill>
                  <a:schemeClr val="bg2"/>
                </a:solidFill>
                <a:latin typeface="Arial" panose="020B0604020202020204" pitchFamily="34" charset="0"/>
                <a:ea typeface="黑体" pitchFamily="2" charset="-122"/>
                <a:cs typeface="Arial" panose="020B0604020202020204" pitchFamily="34" charset="0"/>
              </a:rPr>
              <a:t>引言</a:t>
            </a:r>
            <a:endParaRPr lang="en-US" altLang="zh-CN" dirty="0">
              <a:solidFill>
                <a:schemeClr val="bg2"/>
              </a:solidFill>
              <a:latin typeface="Arial" panose="020B0604020202020204" pitchFamily="34" charset="0"/>
              <a:ea typeface="黑体" pitchFamily="2" charset="-122"/>
              <a:cs typeface="Arial" panose="020B0604020202020204" pitchFamily="34" charset="0"/>
            </a:endParaRPr>
          </a:p>
          <a:p>
            <a:pPr marL="0" indent="0" eaLnBrk="1" hangingPunct="1">
              <a:spcBef>
                <a:spcPts val="1200"/>
              </a:spcBef>
              <a:buNone/>
            </a:pPr>
            <a:r>
              <a:rPr lang="en-US" altLang="zh-CN" dirty="0">
                <a:solidFill>
                  <a:schemeClr val="bg2"/>
                </a:solidFill>
                <a:latin typeface="Arial" panose="020B0604020202020204" pitchFamily="34" charset="0"/>
                <a:ea typeface="黑体" pitchFamily="2" charset="-122"/>
                <a:cs typeface="Arial" panose="020B0604020202020204" pitchFamily="34" charset="0"/>
              </a:rPr>
              <a:t>8.2 </a:t>
            </a:r>
            <a:r>
              <a:rPr lang="zh-CN" altLang="en-US" dirty="0">
                <a:solidFill>
                  <a:schemeClr val="bg2"/>
                </a:solidFill>
                <a:latin typeface="Arial" panose="020B0604020202020204" pitchFamily="34" charset="0"/>
                <a:ea typeface="黑体" pitchFamily="2" charset="-122"/>
                <a:cs typeface="Arial" panose="020B0604020202020204" pitchFamily="34" charset="0"/>
              </a:rPr>
              <a:t>近邻法</a:t>
            </a:r>
            <a:endParaRPr lang="en-US" altLang="zh-CN" dirty="0">
              <a:solidFill>
                <a:schemeClr val="bg2"/>
              </a:solidFill>
              <a:latin typeface="Arial" panose="020B0604020202020204" pitchFamily="34" charset="0"/>
              <a:ea typeface="黑体" pitchFamily="2" charset="-122"/>
              <a:cs typeface="Arial" panose="020B0604020202020204" pitchFamily="34" charset="0"/>
            </a:endParaRPr>
          </a:p>
          <a:p>
            <a:pPr marL="0" indent="0" eaLnBrk="1" hangingPunct="1">
              <a:spcBef>
                <a:spcPts val="1200"/>
              </a:spcBef>
              <a:buNone/>
            </a:pPr>
            <a:r>
              <a:rPr lang="en-US" altLang="zh-CN" dirty="0">
                <a:solidFill>
                  <a:schemeClr val="bg2"/>
                </a:solidFill>
                <a:latin typeface="Arial" panose="020B0604020202020204" pitchFamily="34" charset="0"/>
                <a:ea typeface="黑体" pitchFamily="2" charset="-122"/>
                <a:cs typeface="Arial" panose="020B0604020202020204" pitchFamily="34" charset="0"/>
              </a:rPr>
              <a:t>8.3 </a:t>
            </a:r>
            <a:r>
              <a:rPr lang="zh-CN" altLang="en-US" dirty="0">
                <a:solidFill>
                  <a:schemeClr val="bg2"/>
                </a:solidFill>
                <a:latin typeface="Arial" panose="020B0604020202020204" pitchFamily="34" charset="0"/>
                <a:ea typeface="黑体" pitchFamily="2" charset="-122"/>
                <a:cs typeface="Arial" panose="020B0604020202020204" pitchFamily="34" charset="0"/>
              </a:rPr>
              <a:t>决策树与随机森林</a:t>
            </a:r>
            <a:endParaRPr lang="en-US" altLang="zh-CN" dirty="0">
              <a:solidFill>
                <a:schemeClr val="bg2"/>
              </a:solidFill>
              <a:latin typeface="Arial" panose="020B0604020202020204" pitchFamily="34" charset="0"/>
              <a:ea typeface="黑体" pitchFamily="2" charset="-122"/>
              <a:cs typeface="Arial" panose="020B0604020202020204" pitchFamily="34" charset="0"/>
            </a:endParaRPr>
          </a:p>
          <a:p>
            <a:pPr marL="0" indent="0" eaLnBrk="1" hangingPunct="1">
              <a:spcBef>
                <a:spcPts val="1200"/>
              </a:spcBef>
              <a:buNone/>
            </a:pPr>
            <a:r>
              <a:rPr lang="en-US" altLang="zh-CN" dirty="0">
                <a:solidFill>
                  <a:schemeClr val="bg2"/>
                </a:solidFill>
                <a:latin typeface="Arial" panose="020B0604020202020204" pitchFamily="34" charset="0"/>
                <a:ea typeface="黑体" pitchFamily="2" charset="-122"/>
                <a:cs typeface="Arial" panose="020B0604020202020204" pitchFamily="34" charset="0"/>
              </a:rPr>
              <a:t>8.4 Boosting</a:t>
            </a:r>
            <a:r>
              <a:rPr lang="zh-CN" altLang="en-US" dirty="0">
                <a:solidFill>
                  <a:schemeClr val="bg2"/>
                </a:solidFill>
                <a:latin typeface="Arial" panose="020B0604020202020204" pitchFamily="34" charset="0"/>
                <a:ea typeface="黑体" pitchFamily="2" charset="-122"/>
                <a:cs typeface="Arial" panose="020B0604020202020204" pitchFamily="34" charset="0"/>
              </a:rPr>
              <a:t>集成学习</a:t>
            </a:r>
            <a:endParaRPr lang="en-US" altLang="zh-CN" dirty="0">
              <a:solidFill>
                <a:schemeClr val="bg2"/>
              </a:solidFill>
              <a:latin typeface="Arial" panose="020B0604020202020204" pitchFamily="34" charset="0"/>
              <a:ea typeface="黑体" pitchFamily="2" charset="-122"/>
              <a:cs typeface="Arial" panose="020B0604020202020204" pitchFamily="34" charset="0"/>
            </a:endParaRPr>
          </a:p>
          <a:p>
            <a:pPr marL="0" indent="0" eaLnBrk="1" hangingPunct="1">
              <a:spcBef>
                <a:spcPts val="1200"/>
              </a:spcBef>
              <a:buNone/>
            </a:pPr>
            <a:r>
              <a:rPr lang="en-US" altLang="zh-CN" dirty="0">
                <a:solidFill>
                  <a:schemeClr val="bg2"/>
                </a:solidFill>
                <a:latin typeface="Arial" panose="020B0604020202020204" pitchFamily="34" charset="0"/>
                <a:ea typeface="黑体" pitchFamily="2" charset="-122"/>
                <a:cs typeface="Arial" panose="020B0604020202020204" pitchFamily="34" charset="0"/>
              </a:rPr>
              <a:t>8.5 </a:t>
            </a:r>
            <a:r>
              <a:rPr lang="zh-CN" altLang="en-US" dirty="0">
                <a:solidFill>
                  <a:schemeClr val="bg2"/>
                </a:solidFill>
                <a:latin typeface="Arial" panose="020B0604020202020204" pitchFamily="34" charset="0"/>
                <a:ea typeface="黑体" pitchFamily="2" charset="-122"/>
                <a:cs typeface="Arial" panose="020B0604020202020204" pitchFamily="34" charset="0"/>
              </a:rPr>
              <a:t>讨论</a:t>
            </a:r>
            <a:endParaRPr lang="en-US" altLang="zh-CN" dirty="0">
              <a:solidFill>
                <a:schemeClr val="bg2"/>
              </a:solidFill>
              <a:latin typeface="Arial" panose="020B0604020202020204" pitchFamily="34" charset="0"/>
              <a:ea typeface="黑体" pitchFamily="2" charset="-122"/>
              <a:cs typeface="Arial" panose="020B0604020202020204" pitchFamily="34" charset="0"/>
            </a:endParaRPr>
          </a:p>
        </p:txBody>
      </p:sp>
      <p:sp>
        <p:nvSpPr>
          <p:cNvPr id="6" name="矩形 5">
            <a:extLst>
              <a:ext uri="{FF2B5EF4-FFF2-40B4-BE49-F238E27FC236}">
                <a16:creationId xmlns:a16="http://schemas.microsoft.com/office/drawing/2014/main" id="{6319FA81-3C1E-4B22-A18F-500AFEE874F1}"/>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401950045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404664"/>
            <a:ext cx="10363200" cy="648072"/>
          </a:xfrm>
        </p:spPr>
        <p:txBody>
          <a:bodyPr/>
          <a:lstStyle/>
          <a:p>
            <a:r>
              <a:rPr lang="en-US" altLang="zh-CN" sz="3600" dirty="0">
                <a:solidFill>
                  <a:schemeClr val="bg2"/>
                </a:solidFill>
                <a:latin typeface="Arial" panose="020B0604020202020204" pitchFamily="34" charset="0"/>
                <a:ea typeface="黑体" panose="02010609060101010101" pitchFamily="49" charset="-122"/>
                <a:cs typeface="Arial" panose="020B0604020202020204" pitchFamily="34" charset="0"/>
              </a:rPr>
              <a:t>8.3.3 </a:t>
            </a:r>
            <a:r>
              <a:rPr lang="zh-CN" altLang="en-US" sz="3600" dirty="0">
                <a:solidFill>
                  <a:schemeClr val="bg2"/>
                </a:solidFill>
                <a:latin typeface="Arial" panose="020B0604020202020204" pitchFamily="34" charset="0"/>
                <a:ea typeface="黑体" panose="02010609060101010101" pitchFamily="49" charset="-122"/>
                <a:cs typeface="Arial" panose="020B0604020202020204" pitchFamily="34" charset="0"/>
              </a:rPr>
              <a:t>过学习与决策树的剪枝</a:t>
            </a:r>
          </a:p>
        </p:txBody>
      </p:sp>
      <p:sp>
        <p:nvSpPr>
          <p:cNvPr id="7" name="内容占位符 6"/>
          <p:cNvSpPr>
            <a:spLocks noGrp="1"/>
          </p:cNvSpPr>
          <p:nvPr>
            <p:ph idx="1"/>
          </p:nvPr>
        </p:nvSpPr>
        <p:spPr>
          <a:xfrm>
            <a:off x="914400" y="1124744"/>
            <a:ext cx="11014248" cy="4755232"/>
          </a:xfrm>
        </p:spPr>
        <p:txBody>
          <a:bodyPr/>
          <a:lstStyle/>
          <a:p>
            <a:r>
              <a:rPr lang="zh-CN" altLang="en-US" dirty="0">
                <a:solidFill>
                  <a:schemeClr val="bg2"/>
                </a:solidFill>
                <a:latin typeface="Arial" panose="020B0604020202020204" pitchFamily="34" charset="0"/>
                <a:ea typeface="黑体" panose="02010609060101010101" pitchFamily="49" charset="-122"/>
                <a:cs typeface="Arial" panose="020B0604020202020204" pitchFamily="34" charset="0"/>
              </a:rPr>
              <a:t>过学习问题：</a:t>
            </a:r>
            <a:endParaRPr lang="en-US" altLang="zh-CN"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lvl="1"/>
            <a:r>
              <a:rPr lang="zh-CN" altLang="en-US" dirty="0">
                <a:solidFill>
                  <a:schemeClr val="bg2"/>
                </a:solidFill>
                <a:latin typeface="Arial" panose="020B0604020202020204" pitchFamily="34" charset="0"/>
                <a:ea typeface="黑体" panose="02010609060101010101" pitchFamily="49" charset="-122"/>
                <a:cs typeface="Arial" panose="020B0604020202020204" pitchFamily="34" charset="0"/>
              </a:rPr>
              <a:t>算法在训练数据上表现好，在测试数据或新样本上表现较差</a:t>
            </a:r>
            <a:r>
              <a:rPr lang="zh-CN" altLang="en-US" dirty="0">
                <a:solidFill>
                  <a:srgbClr val="000000"/>
                </a:solidFill>
                <a:latin typeface="黑体" panose="02010609060101010101" pitchFamily="49" charset="-122"/>
                <a:ea typeface="黑体" panose="02010609060101010101" pitchFamily="49" charset="-122"/>
              </a:rPr>
              <a:t>：</a:t>
            </a:r>
            <a:endParaRPr lang="en-US" altLang="zh-CN" dirty="0">
              <a:solidFill>
                <a:srgbClr val="000000"/>
              </a:solidFill>
              <a:latin typeface="黑体" panose="02010609060101010101" pitchFamily="49" charset="-122"/>
              <a:ea typeface="黑体" panose="02010609060101010101" pitchFamily="49" charset="-122"/>
            </a:endParaRPr>
          </a:p>
          <a:p>
            <a:endParaRPr lang="en-US" altLang="zh-CN" dirty="0">
              <a:solidFill>
                <a:srgbClr val="000000"/>
              </a:solidFill>
              <a:latin typeface="黑体" panose="02010609060101010101" pitchFamily="49" charset="-122"/>
              <a:ea typeface="黑体" panose="02010609060101010101" pitchFamily="49" charset="-122"/>
            </a:endParaRPr>
          </a:p>
          <a:p>
            <a:endParaRPr lang="en-US" altLang="zh-CN" dirty="0">
              <a:solidFill>
                <a:srgbClr val="000000"/>
              </a:solidFill>
              <a:latin typeface="黑体" panose="02010609060101010101" pitchFamily="49" charset="-122"/>
              <a:ea typeface="黑体" panose="02010609060101010101" pitchFamily="49" charset="-122"/>
            </a:endParaRPr>
          </a:p>
          <a:p>
            <a:r>
              <a:rPr lang="zh-CN" altLang="en-US" dirty="0">
                <a:solidFill>
                  <a:srgbClr val="000000"/>
                </a:solidFill>
                <a:latin typeface="黑体" panose="02010609060101010101" pitchFamily="49" charset="-122"/>
                <a:ea typeface="黑体" panose="02010609060101010101" pitchFamily="49" charset="-122"/>
              </a:rPr>
              <a:t>剪枝</a:t>
            </a:r>
            <a:endParaRPr lang="en-US" altLang="zh-CN" dirty="0">
              <a:solidFill>
                <a:srgbClr val="000000"/>
              </a:solidFill>
              <a:latin typeface="黑体" panose="02010609060101010101" pitchFamily="49" charset="-122"/>
              <a:ea typeface="黑体" panose="02010609060101010101" pitchFamily="49" charset="-122"/>
            </a:endParaRPr>
          </a:p>
        </p:txBody>
      </p:sp>
      <p:sp>
        <p:nvSpPr>
          <p:cNvPr id="4" name="灯片编号占位符 4"/>
          <p:cNvSpPr>
            <a:spLocks noGrp="1"/>
          </p:cNvSpPr>
          <p:nvPr>
            <p:ph type="sldNum" sz="quarter" idx="12"/>
          </p:nvPr>
        </p:nvSpPr>
        <p:spPr/>
        <p:txBody>
          <a:bodyPr/>
          <a:lstStyle/>
          <a:p>
            <a:pPr>
              <a:defRPr/>
            </a:pPr>
            <a:fld id="{B41FA137-86EB-4747-B4C3-9704DABDC387}" type="slidenum">
              <a:rPr lang="en-US" altLang="zh-CN">
                <a:solidFill>
                  <a:schemeClr val="bg2"/>
                </a:solidFill>
              </a:rPr>
              <a:pPr>
                <a:defRPr/>
              </a:pPr>
              <a:t>30</a:t>
            </a:fld>
            <a:endParaRPr lang="en-US" altLang="zh-CN" dirty="0">
              <a:solidFill>
                <a:schemeClr val="bg2"/>
              </a:solidFill>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7848" y="2276872"/>
            <a:ext cx="2910140" cy="1786785"/>
          </a:xfrm>
          <a:prstGeom prst="rect">
            <a:avLst/>
          </a:prstGeom>
        </p:spPr>
      </p:pic>
      <p:grpSp>
        <p:nvGrpSpPr>
          <p:cNvPr id="9" name="组合 8"/>
          <p:cNvGrpSpPr/>
          <p:nvPr/>
        </p:nvGrpSpPr>
        <p:grpSpPr>
          <a:xfrm>
            <a:off x="904528" y="4315766"/>
            <a:ext cx="11143456" cy="1631216"/>
            <a:chOff x="904528" y="4315766"/>
            <a:chExt cx="11143456" cy="1631216"/>
          </a:xfrm>
        </p:grpSpPr>
        <p:sp>
          <p:nvSpPr>
            <p:cNvPr id="5" name="矩形 4"/>
            <p:cNvSpPr/>
            <p:nvPr/>
          </p:nvSpPr>
          <p:spPr>
            <a:xfrm>
              <a:off x="5951984" y="4315766"/>
              <a:ext cx="6096000" cy="1631216"/>
            </a:xfrm>
            <a:prstGeom prst="rect">
              <a:avLst/>
            </a:prstGeom>
          </p:spPr>
          <p:txBody>
            <a:bodyPr>
              <a:spAutoFit/>
            </a:bodyPr>
            <a:lstStyle/>
            <a:p>
              <a:pPr marL="800100" lvl="1" indent="-342900">
                <a:buFont typeface="黑体" panose="02010609060101010101" pitchFamily="49" charset="-122"/>
                <a:buChar char="–"/>
              </a:pPr>
              <a:r>
                <a:rPr lang="zh-CN" altLang="en-US" sz="2800" dirty="0">
                  <a:solidFill>
                    <a:srgbClr val="000000"/>
                  </a:solidFill>
                  <a:latin typeface="黑体" panose="02010609060101010101" pitchFamily="49" charset="-122"/>
                  <a:ea typeface="黑体" panose="02010609060101010101" pitchFamily="49" charset="-122"/>
                </a:rPr>
                <a:t>后剪枝：</a:t>
              </a:r>
              <a:endParaRPr lang="en-US" altLang="zh-CN" sz="2800" dirty="0">
                <a:solidFill>
                  <a:srgbClr val="000000"/>
                </a:solidFill>
                <a:latin typeface="黑体" panose="02010609060101010101" pitchFamily="49" charset="-122"/>
                <a:ea typeface="黑体" panose="02010609060101010101" pitchFamily="49" charset="-122"/>
              </a:endParaRPr>
            </a:p>
            <a:p>
              <a:pPr marL="1257300" lvl="2" indent="-342900">
                <a:buFont typeface="Arial" panose="020B0604020202020204" pitchFamily="34" charset="0"/>
                <a:buChar char="•"/>
              </a:pPr>
              <a:r>
                <a:rPr lang="zh-CN" altLang="en-US" dirty="0">
                  <a:solidFill>
                    <a:srgbClr val="000000"/>
                  </a:solidFill>
                  <a:latin typeface="黑体" panose="02010609060101010101" pitchFamily="49" charset="-122"/>
                  <a:ea typeface="黑体" panose="02010609060101010101" pitchFamily="49" charset="-122"/>
                </a:rPr>
                <a:t>减少分类错误修剪法</a:t>
              </a:r>
              <a:endParaRPr lang="en-US" altLang="zh-CN" dirty="0">
                <a:solidFill>
                  <a:srgbClr val="000000"/>
                </a:solidFill>
                <a:latin typeface="黑体" panose="02010609060101010101" pitchFamily="49" charset="-122"/>
                <a:ea typeface="黑体" panose="02010609060101010101" pitchFamily="49" charset="-122"/>
              </a:endParaRPr>
            </a:p>
            <a:p>
              <a:pPr marL="1257300" lvl="2" indent="-342900">
                <a:buFont typeface="Arial" panose="020B0604020202020204" pitchFamily="34" charset="0"/>
                <a:buChar char="•"/>
              </a:pPr>
              <a:r>
                <a:rPr lang="zh-CN" altLang="en-US" dirty="0">
                  <a:solidFill>
                    <a:srgbClr val="000000"/>
                  </a:solidFill>
                  <a:latin typeface="黑体" panose="02010609060101010101" pitchFamily="49" charset="-122"/>
                  <a:ea typeface="黑体" panose="02010609060101010101" pitchFamily="49" charset="-122"/>
                </a:rPr>
                <a:t>最小代价与复杂性的折衷</a:t>
              </a:r>
              <a:endParaRPr lang="en-US" altLang="zh-CN" dirty="0">
                <a:solidFill>
                  <a:srgbClr val="000000"/>
                </a:solidFill>
                <a:latin typeface="黑体" panose="02010609060101010101" pitchFamily="49" charset="-122"/>
                <a:ea typeface="黑体" panose="02010609060101010101" pitchFamily="49" charset="-122"/>
              </a:endParaRPr>
            </a:p>
            <a:p>
              <a:pPr marL="1257300" lvl="2" indent="-342900">
                <a:buFont typeface="Arial" panose="020B0604020202020204" pitchFamily="34" charset="0"/>
                <a:buChar char="•"/>
              </a:pPr>
              <a:r>
                <a:rPr lang="zh-CN" altLang="en-US" dirty="0">
                  <a:solidFill>
                    <a:srgbClr val="000000"/>
                  </a:solidFill>
                  <a:latin typeface="黑体" panose="02010609060101010101" pitchFamily="49" charset="-122"/>
                  <a:ea typeface="黑体" panose="02010609060101010101" pitchFamily="49" charset="-122"/>
                </a:rPr>
                <a:t>最小描述长度（</a:t>
              </a:r>
              <a:r>
                <a:rPr lang="en-US" altLang="zh-CN" dirty="0">
                  <a:solidFill>
                    <a:srgbClr val="000000"/>
                  </a:solidFill>
                  <a:latin typeface="黑体" panose="02010609060101010101" pitchFamily="49" charset="-122"/>
                  <a:ea typeface="黑体" panose="02010609060101010101" pitchFamily="49" charset="-122"/>
                </a:rPr>
                <a:t>MDL</a:t>
              </a:r>
              <a:r>
                <a:rPr lang="zh-CN" altLang="en-US" dirty="0">
                  <a:solidFill>
                    <a:srgbClr val="000000"/>
                  </a:solidFill>
                  <a:latin typeface="黑体" panose="02010609060101010101" pitchFamily="49" charset="-122"/>
                  <a:ea typeface="黑体" panose="02010609060101010101" pitchFamily="49" charset="-122"/>
                </a:rPr>
                <a:t>）准则</a:t>
              </a:r>
              <a:endParaRPr lang="en-US" altLang="zh-CN" dirty="0">
                <a:solidFill>
                  <a:srgbClr val="000000"/>
                </a:solidFill>
                <a:latin typeface="黑体" panose="02010609060101010101" pitchFamily="49" charset="-122"/>
                <a:ea typeface="黑体" panose="02010609060101010101" pitchFamily="49" charset="-122"/>
              </a:endParaRPr>
            </a:p>
          </p:txBody>
        </p:sp>
        <p:sp>
          <p:nvSpPr>
            <p:cNvPr id="6" name="矩形 5"/>
            <p:cNvSpPr/>
            <p:nvPr/>
          </p:nvSpPr>
          <p:spPr>
            <a:xfrm>
              <a:off x="904528" y="4315766"/>
              <a:ext cx="6096000" cy="1631216"/>
            </a:xfrm>
            <a:prstGeom prst="rect">
              <a:avLst/>
            </a:prstGeom>
          </p:spPr>
          <p:txBody>
            <a:bodyPr>
              <a:spAutoFit/>
            </a:bodyPr>
            <a:lstStyle/>
            <a:p>
              <a:pPr marL="800100" lvl="1" indent="-342900">
                <a:buFont typeface="黑体" panose="02010609060101010101" pitchFamily="49" charset="-122"/>
                <a:buChar char="–"/>
              </a:pPr>
              <a:r>
                <a:rPr lang="zh-CN" altLang="en-US" sz="2800" dirty="0">
                  <a:solidFill>
                    <a:srgbClr val="000000"/>
                  </a:solidFill>
                  <a:latin typeface="黑体" panose="02010609060101010101" pitchFamily="49" charset="-122"/>
                  <a:ea typeface="黑体" panose="02010609060101010101" pitchFamily="49" charset="-122"/>
                </a:rPr>
                <a:t>先剪枝：</a:t>
              </a:r>
              <a:endParaRPr lang="en-US" altLang="zh-CN" sz="2800" dirty="0">
                <a:solidFill>
                  <a:srgbClr val="000000"/>
                </a:solidFill>
                <a:latin typeface="黑体" panose="02010609060101010101" pitchFamily="49" charset="-122"/>
                <a:ea typeface="黑体" panose="02010609060101010101" pitchFamily="49" charset="-122"/>
              </a:endParaRPr>
            </a:p>
            <a:p>
              <a:pPr marL="1257300" lvl="2" indent="-342900">
                <a:buFont typeface="Arial" panose="020B0604020202020204" pitchFamily="34" charset="0"/>
                <a:buChar char="•"/>
              </a:pPr>
              <a:r>
                <a:rPr lang="zh-CN" altLang="en-US" dirty="0">
                  <a:solidFill>
                    <a:srgbClr val="000000"/>
                  </a:solidFill>
                  <a:latin typeface="黑体" panose="02010609060101010101" pitchFamily="49" charset="-122"/>
                  <a:ea typeface="黑体" panose="02010609060101010101" pitchFamily="49" charset="-122"/>
                </a:rPr>
                <a:t>数据划分法</a:t>
              </a:r>
              <a:endParaRPr lang="en-US" altLang="zh-CN" dirty="0">
                <a:solidFill>
                  <a:srgbClr val="000000"/>
                </a:solidFill>
                <a:latin typeface="黑体" panose="02010609060101010101" pitchFamily="49" charset="-122"/>
                <a:ea typeface="黑体" panose="02010609060101010101" pitchFamily="49" charset="-122"/>
              </a:endParaRPr>
            </a:p>
            <a:p>
              <a:pPr marL="1257300" lvl="2" indent="-342900">
                <a:buFont typeface="Arial" panose="020B0604020202020204" pitchFamily="34" charset="0"/>
                <a:buChar char="•"/>
              </a:pPr>
              <a:r>
                <a:rPr lang="zh-CN" altLang="en-US" dirty="0">
                  <a:solidFill>
                    <a:srgbClr val="000000"/>
                  </a:solidFill>
                  <a:latin typeface="黑体" panose="02010609060101010101" pitchFamily="49" charset="-122"/>
                  <a:ea typeface="黑体" panose="02010609060101010101" pitchFamily="49" charset="-122"/>
                </a:rPr>
                <a:t>阈值法</a:t>
              </a:r>
              <a:endParaRPr lang="en-US" altLang="zh-CN" dirty="0">
                <a:solidFill>
                  <a:srgbClr val="000000"/>
                </a:solidFill>
                <a:latin typeface="黑体" panose="02010609060101010101" pitchFamily="49" charset="-122"/>
                <a:ea typeface="黑体" panose="02010609060101010101" pitchFamily="49" charset="-122"/>
              </a:endParaRPr>
            </a:p>
            <a:p>
              <a:pPr marL="1257300" lvl="2" indent="-342900">
                <a:buFont typeface="Arial" panose="020B0604020202020204" pitchFamily="34" charset="0"/>
                <a:buChar char="•"/>
              </a:pPr>
              <a:r>
                <a:rPr lang="zh-CN" altLang="en-US" dirty="0">
                  <a:solidFill>
                    <a:srgbClr val="000000"/>
                  </a:solidFill>
                  <a:latin typeface="黑体" panose="02010609060101010101" pitchFamily="49" charset="-122"/>
                  <a:ea typeface="黑体" panose="02010609060101010101" pitchFamily="49" charset="-122"/>
                </a:rPr>
                <a:t>信息增益的统计显著性分析</a:t>
              </a:r>
              <a:endParaRPr lang="en-US" altLang="zh-CN" dirty="0">
                <a:solidFill>
                  <a:srgbClr val="000000"/>
                </a:solidFill>
                <a:latin typeface="黑体" panose="02010609060101010101" pitchFamily="49" charset="-122"/>
                <a:ea typeface="黑体" panose="02010609060101010101" pitchFamily="49" charset="-122"/>
              </a:endParaRPr>
            </a:p>
          </p:txBody>
        </p:sp>
      </p:grpSp>
      <p:sp>
        <p:nvSpPr>
          <p:cNvPr id="10" name="矩形 9">
            <a:extLst>
              <a:ext uri="{FF2B5EF4-FFF2-40B4-BE49-F238E27FC236}">
                <a16:creationId xmlns:a16="http://schemas.microsoft.com/office/drawing/2014/main" id="{8C679E7F-ECDB-49E7-BF6F-8FBE698DE637}"/>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757104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404664"/>
            <a:ext cx="10363200" cy="731168"/>
          </a:xfrm>
        </p:spPr>
        <p:txBody>
          <a:bodyPr/>
          <a:lstStyle/>
          <a:p>
            <a:r>
              <a:rPr lang="en-US" altLang="zh-CN" sz="3600" dirty="0">
                <a:solidFill>
                  <a:schemeClr val="bg2"/>
                </a:solidFill>
                <a:latin typeface="Arial" panose="020B0604020202020204" pitchFamily="34" charset="0"/>
                <a:ea typeface="黑体" panose="02010609060101010101" pitchFamily="49" charset="-122"/>
                <a:cs typeface="Arial" panose="020B0604020202020204" pitchFamily="34" charset="0"/>
              </a:rPr>
              <a:t>8.3.4 </a:t>
            </a:r>
            <a:r>
              <a:rPr lang="zh-CN" altLang="en-US" sz="3600" dirty="0">
                <a:solidFill>
                  <a:schemeClr val="bg2"/>
                </a:solidFill>
                <a:latin typeface="Arial" panose="020B0604020202020204" pitchFamily="34" charset="0"/>
                <a:ea typeface="黑体" panose="02010609060101010101" pitchFamily="49" charset="-122"/>
                <a:cs typeface="Arial" panose="020B0604020202020204" pitchFamily="34" charset="0"/>
              </a:rPr>
              <a:t>随机森林</a:t>
            </a:r>
          </a:p>
        </p:txBody>
      </p:sp>
      <mc:AlternateContent xmlns:mc="http://schemas.openxmlformats.org/markup-compatibility/2006" xmlns:a14="http://schemas.microsoft.com/office/drawing/2010/main">
        <mc:Choice Requires="a14">
          <p:sp>
            <p:nvSpPr>
              <p:cNvPr id="7" name="内容占位符 6"/>
              <p:cNvSpPr>
                <a:spLocks noGrp="1"/>
              </p:cNvSpPr>
              <p:nvPr>
                <p:ph idx="1"/>
              </p:nvPr>
            </p:nvSpPr>
            <p:spPr>
              <a:xfrm>
                <a:off x="914400" y="1340768"/>
                <a:ext cx="10363200" cy="4755232"/>
              </a:xfrm>
            </p:spPr>
            <p:txBody>
              <a:bodyPr/>
              <a:lstStyle/>
              <a:p>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对样本数据进行</a:t>
                </a:r>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自举</a:t>
                </a: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a:t>
                </a:r>
                <a:r>
                  <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rPr>
                  <a:t>bootstrap</a:t>
                </a: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）重采样，得到多个样本集。所谓自举重采样，就是每次从原来的</a:t>
                </a:r>
                <a14:m>
                  <m:oMath xmlns:m="http://schemas.openxmlformats.org/officeDocument/2006/math">
                    <m:r>
                      <a:rPr lang="en-US" altLang="zh-CN" sz="240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𝑁</m:t>
                    </m:r>
                  </m:oMath>
                </a14:m>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个训练样本中有放回地随机抽取</a:t>
                </a:r>
                <a:r>
                  <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rPr>
                  <a:t>N</a:t>
                </a: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个样本（包括可能的重复样本）：</a:t>
                </a: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457200" lvl="1" indent="0">
                  <a:buNone/>
                </a:pP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用每个重采样样本集作为训练样本构造一个决策树。在构造决策树的过程中，每次从所有候选特征中</a:t>
                </a:r>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随机地抽取</a:t>
                </a:r>
                <a14:m>
                  <m:oMath xmlns:m="http://schemas.openxmlformats.org/officeDocument/2006/math">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𝑚</m:t>
                    </m:r>
                  </m:oMath>
                </a14:m>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个特征</a:t>
                </a: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，作为当前节点下决策的备选特征，从这些特征中选择最好地划分训练样本的特征。</a:t>
                </a: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最后，对决策树的输出进行投票，以得票最多的类作为随机森林的决策。</a:t>
                </a:r>
              </a:p>
            </p:txBody>
          </p:sp>
        </mc:Choice>
        <mc:Fallback xmlns="">
          <p:sp>
            <p:nvSpPr>
              <p:cNvPr id="7" name="内容占位符 6"/>
              <p:cNvSpPr>
                <a:spLocks noGrp="1" noRot="1" noChangeAspect="1" noMove="1" noResize="1" noEditPoints="1" noAdjustHandles="1" noChangeArrowheads="1" noChangeShapeType="1" noTextEdit="1"/>
              </p:cNvSpPr>
              <p:nvPr>
                <p:ph idx="1"/>
              </p:nvPr>
            </p:nvSpPr>
            <p:spPr>
              <a:xfrm>
                <a:off x="914400" y="1340768"/>
                <a:ext cx="10363200" cy="4755232"/>
              </a:xfrm>
              <a:blipFill>
                <a:blip r:embed="rId3"/>
                <a:stretch>
                  <a:fillRect l="-765" t="-1410" r="-647"/>
                </a:stretch>
              </a:blipFill>
            </p:spPr>
            <p:txBody>
              <a:bodyPr/>
              <a:lstStyle/>
              <a:p>
                <a:r>
                  <a:rPr lang="zh-CN" altLang="en-US">
                    <a:noFill/>
                  </a:rPr>
                  <a:t> </a:t>
                </a:r>
              </a:p>
            </p:txBody>
          </p:sp>
        </mc:Fallback>
      </mc:AlternateContent>
      <p:sp>
        <p:nvSpPr>
          <p:cNvPr id="4" name="灯片编号占位符 4"/>
          <p:cNvSpPr>
            <a:spLocks noGrp="1"/>
          </p:cNvSpPr>
          <p:nvPr>
            <p:ph type="sldNum" sz="quarter" idx="12"/>
          </p:nvPr>
        </p:nvSpPr>
        <p:spPr/>
        <p:txBody>
          <a:bodyPr/>
          <a:lstStyle/>
          <a:p>
            <a:pPr>
              <a:defRPr/>
            </a:pPr>
            <a:fld id="{B41FA137-86EB-4747-B4C3-9704DABDC387}" type="slidenum">
              <a:rPr lang="en-US" altLang="zh-CN">
                <a:solidFill>
                  <a:schemeClr val="bg2"/>
                </a:solidFill>
              </a:rPr>
              <a:pPr>
                <a:defRPr/>
              </a:pPr>
              <a:t>31</a:t>
            </a:fld>
            <a:endParaRPr lang="en-US" altLang="zh-CN" dirty="0">
              <a:solidFill>
                <a:schemeClr val="bg2"/>
              </a:solidFill>
            </a:endParaRPr>
          </a:p>
        </p:txBody>
      </p:sp>
      <p:sp>
        <p:nvSpPr>
          <p:cNvPr id="6" name="矩形 5">
            <a:extLst>
              <a:ext uri="{FF2B5EF4-FFF2-40B4-BE49-F238E27FC236}">
                <a16:creationId xmlns:a16="http://schemas.microsoft.com/office/drawing/2014/main" id="{963E1315-E9C9-41DA-971F-616DC1B491FA}"/>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896872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471128"/>
            <a:ext cx="10363200" cy="731168"/>
          </a:xfrm>
        </p:spPr>
        <p:txBody>
          <a:bodyPr/>
          <a:lstStyle/>
          <a:p>
            <a:r>
              <a:rPr lang="zh-CN" altLang="en-US" sz="3200" dirty="0">
                <a:solidFill>
                  <a:schemeClr val="bg2"/>
                </a:solidFill>
                <a:latin typeface="Arial" panose="020B0604020202020204" pitchFamily="34" charset="0"/>
                <a:ea typeface="黑体" panose="02010609060101010101" pitchFamily="49" charset="-122"/>
                <a:cs typeface="Arial" panose="020B0604020202020204" pitchFamily="34" charset="0"/>
              </a:rPr>
              <a:t>随机森林示例</a:t>
            </a:r>
          </a:p>
        </p:txBody>
      </p:sp>
      <p:sp>
        <p:nvSpPr>
          <p:cNvPr id="4" name="灯片编号占位符 4"/>
          <p:cNvSpPr>
            <a:spLocks noGrp="1"/>
          </p:cNvSpPr>
          <p:nvPr>
            <p:ph type="sldNum" sz="quarter" idx="12"/>
          </p:nvPr>
        </p:nvSpPr>
        <p:spPr/>
        <p:txBody>
          <a:bodyPr/>
          <a:lstStyle/>
          <a:p>
            <a:pPr>
              <a:defRPr/>
            </a:pPr>
            <a:fld id="{B41FA137-86EB-4747-B4C3-9704DABDC387}" type="slidenum">
              <a:rPr lang="en-US" altLang="zh-CN">
                <a:solidFill>
                  <a:schemeClr val="bg2"/>
                </a:solidFill>
              </a:rPr>
              <a:pPr>
                <a:defRPr/>
              </a:pPr>
              <a:t>32</a:t>
            </a:fld>
            <a:endParaRPr lang="en-US" altLang="zh-CN" dirty="0">
              <a:solidFill>
                <a:schemeClr val="bg2"/>
              </a:solidFill>
            </a:endParaRPr>
          </a:p>
        </p:txBody>
      </p:sp>
      <p:pic>
        <p:nvPicPr>
          <p:cNvPr id="5" name="内容占位符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122331" y="1340769"/>
            <a:ext cx="8150133" cy="5119846"/>
          </a:xfrm>
        </p:spPr>
      </p:pic>
      <p:sp>
        <p:nvSpPr>
          <p:cNvPr id="6" name="矩形 5">
            <a:extLst>
              <a:ext uri="{FF2B5EF4-FFF2-40B4-BE49-F238E27FC236}">
                <a16:creationId xmlns:a16="http://schemas.microsoft.com/office/drawing/2014/main" id="{6B6940CE-9FD6-42FC-B599-A25B927AF7D9}"/>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739089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404664"/>
            <a:ext cx="10363200" cy="731168"/>
          </a:xfrm>
        </p:spPr>
        <p:txBody>
          <a:bodyPr/>
          <a:lstStyle/>
          <a:p>
            <a:r>
              <a:rPr lang="en-US" altLang="zh-CN" sz="4000" dirty="0">
                <a:solidFill>
                  <a:schemeClr val="bg2"/>
                </a:solidFill>
                <a:latin typeface="Arial" panose="020B0604020202020204" pitchFamily="34" charset="0"/>
                <a:ea typeface="黑体" panose="02010609060101010101" pitchFamily="49" charset="-122"/>
                <a:cs typeface="Arial" panose="020B0604020202020204" pitchFamily="34" charset="0"/>
              </a:rPr>
              <a:t>8.4 Boosting</a:t>
            </a:r>
            <a:r>
              <a:rPr lang="zh-CN" altLang="en-US" sz="4000" dirty="0">
                <a:solidFill>
                  <a:schemeClr val="bg2"/>
                </a:solidFill>
                <a:latin typeface="Arial" panose="020B0604020202020204" pitchFamily="34" charset="0"/>
                <a:ea typeface="黑体" panose="02010609060101010101" pitchFamily="49" charset="-122"/>
                <a:cs typeface="Arial" panose="020B0604020202020204" pitchFamily="34" charset="0"/>
              </a:rPr>
              <a:t>集成学习</a:t>
            </a:r>
          </a:p>
        </p:txBody>
      </p:sp>
      <mc:AlternateContent xmlns:mc="http://schemas.openxmlformats.org/markup-compatibility/2006" xmlns:a14="http://schemas.microsoft.com/office/drawing/2010/main">
        <mc:Choice Requires="a14">
          <p:sp>
            <p:nvSpPr>
              <p:cNvPr id="7" name="内容占位符 6"/>
              <p:cNvSpPr>
                <a:spLocks noGrp="1"/>
              </p:cNvSpPr>
              <p:nvPr>
                <p:ph idx="1"/>
              </p:nvPr>
            </p:nvSpPr>
            <p:spPr>
              <a:xfrm>
                <a:off x="588876" y="1314500"/>
                <a:ext cx="11014248" cy="4755232"/>
              </a:xfrm>
            </p:spPr>
            <p:txBody>
              <a:bodyPr/>
              <a:lstStyle/>
              <a:p>
                <a:pPr>
                  <a:lnSpc>
                    <a:spcPct val="114000"/>
                  </a:lnSpc>
                </a:pPr>
                <a:r>
                  <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rPr>
                  <a:t>AdaBoost</a:t>
                </a:r>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算法：</a:t>
                </a:r>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lvl="1">
                  <a:lnSpc>
                    <a:spcPct val="114000"/>
                  </a:lnSpc>
                </a:pP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设给定</a:t>
                </a:r>
                <a14:m>
                  <m:oMath xmlns:m="http://schemas.openxmlformats.org/officeDocument/2006/math">
                    <m:r>
                      <a:rPr lang="en-US" altLang="zh-CN" sz="240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𝑁</m:t>
                    </m:r>
                  </m:oMath>
                </a14:m>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个训练样本</a:t>
                </a:r>
                <a14:m>
                  <m:oMath xmlns:m="http://schemas.openxmlformats.org/officeDocument/2006/math">
                    <m:r>
                      <a:rPr lang="en-US" altLang="zh-CN" sz="240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𝑥</m:t>
                        </m:r>
                      </m:e>
                      <m:sub>
                        <m:r>
                          <a:rPr lang="en-US" altLang="zh-CN" sz="240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sub>
                    </m:sSub>
                    <m:r>
                      <a:rPr lang="en-US" altLang="zh-CN" sz="240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𝑥</m:t>
                        </m:r>
                      </m:e>
                      <m:sub>
                        <m:r>
                          <a:rPr lang="en-US" altLang="zh-CN" sz="2400"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𝑁</m:t>
                        </m:r>
                      </m:sub>
                    </m:sSub>
                    <m:r>
                      <a:rPr lang="en-US" altLang="zh-CN"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t>} </m:t>
                    </m:r>
                  </m:oMath>
                </a14:m>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，用</a:t>
                </a:r>
                <a14:m>
                  <m:oMath xmlns:m="http://schemas.openxmlformats.org/officeDocument/2006/math">
                    <m:sSub>
                      <m:sSubPr>
                        <m:ctrlP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𝑓</m:t>
                        </m:r>
                      </m:e>
                      <m:sub>
                        <m:r>
                          <a:rPr lang="en-US" altLang="zh-CN" sz="240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𝑚</m:t>
                        </m:r>
                      </m:sub>
                    </m:sSub>
                    <m:r>
                      <a:rPr lang="en-US" altLang="zh-CN"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400" b="1" i="1" dirty="0">
                        <a:solidFill>
                          <a:schemeClr val="bg2"/>
                        </a:solidFill>
                        <a:latin typeface="Cambria Math" panose="02040503050406030204" pitchFamily="18" charset="0"/>
                        <a:ea typeface="黑体" panose="02010609060101010101" pitchFamily="49" charset="-122"/>
                        <a:cs typeface="Arial" panose="020B0604020202020204" pitchFamily="34" charset="0"/>
                      </a:rPr>
                      <m:t>𝒙</m:t>
                    </m:r>
                    <m:r>
                      <a:rPr lang="en-US" altLang="zh-CN"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t>)∈{−1,1}(</m:t>
                    </m:r>
                    <m:r>
                      <a:rPr lang="en-US" altLang="zh-CN"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t>𝑚</m:t>
                    </m:r>
                    <m:r>
                      <a:rPr lang="en-US" altLang="zh-CN"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t>=1,…,</m:t>
                    </m:r>
                    <m:r>
                      <a:rPr lang="en-US" altLang="zh-CN"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t>𝑀</m:t>
                    </m:r>
                    <m:r>
                      <a:rPr lang="en-US" altLang="zh-CN"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t>) </m:t>
                    </m:r>
                  </m:oMath>
                </a14:m>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表示</a:t>
                </a:r>
                <a:r>
                  <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rPr>
                  <a:t>M</a:t>
                </a: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个</a:t>
                </a:r>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弱分类器</a:t>
                </a: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在样本</a:t>
                </a:r>
                <a14:m>
                  <m:oMath xmlns:m="http://schemas.openxmlformats.org/officeDocument/2006/math">
                    <m:r>
                      <a:rPr lang="en-US" altLang="zh-CN" sz="240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𝑥</m:t>
                    </m:r>
                  </m:oMath>
                </a14:m>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上的输出，算法过程如下：</a:t>
                </a: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971550" lvl="1" indent="-514350">
                  <a:lnSpc>
                    <a:spcPct val="114000"/>
                  </a:lnSpc>
                  <a:buFont typeface="+mj-lt"/>
                  <a:buAutoNum type="arabicPeriod"/>
                </a:pP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初始化训练样本</a:t>
                </a:r>
                <a14:m>
                  <m:oMath xmlns:m="http://schemas.openxmlformats.org/officeDocument/2006/math">
                    <m:r>
                      <a:rPr lang="en-US" altLang="zh-CN" sz="240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𝑥</m:t>
                        </m:r>
                      </m:e>
                      <m:sub>
                        <m:r>
                          <a:rPr lang="en-US" altLang="zh-CN" sz="240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sub>
                    </m:sSub>
                    <m:r>
                      <a:rPr lang="en-US" altLang="zh-CN" sz="240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𝑥</m:t>
                        </m:r>
                      </m:e>
                      <m:sub>
                        <m:r>
                          <a:rPr lang="en-US" altLang="zh-CN" sz="2400"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𝑁</m:t>
                        </m:r>
                      </m:sub>
                    </m:sSub>
                    <m:r>
                      <a:rPr lang="en-US" altLang="zh-CN"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t>}</m:t>
                    </m:r>
                  </m:oMath>
                </a14:m>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的权重，</a:t>
                </a:r>
                <a14:m>
                  <m:oMath xmlns:m="http://schemas.openxmlformats.org/officeDocument/2006/math">
                    <m:sSub>
                      <m:sSubPr>
                        <m:ctrlP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𝑤</m:t>
                        </m:r>
                      </m:e>
                      <m:sub>
                        <m:r>
                          <a:rPr lang="en-US" altLang="zh-CN" sz="240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r>
                      <a:rPr lang="en-US" altLang="zh-CN" sz="240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f>
                      <m:fPr>
                        <m:ctrlPr>
                          <a:rPr lang="en-US" altLang="zh-CN" sz="240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fPr>
                      <m:num>
                        <m:r>
                          <a:rPr lang="en-US" altLang="zh-CN" sz="240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num>
                      <m:den>
                        <m:r>
                          <a:rPr lang="en-US" altLang="zh-CN" sz="2400" i="1" dirty="0" err="1" smtClean="0">
                            <a:solidFill>
                              <a:schemeClr val="bg2"/>
                            </a:solidFill>
                            <a:latin typeface="Cambria Math" panose="02040503050406030204" pitchFamily="18" charset="0"/>
                            <a:ea typeface="黑体" panose="02010609060101010101" pitchFamily="49" charset="-122"/>
                            <a:cs typeface="Arial" panose="020B0604020202020204" pitchFamily="34" charset="0"/>
                          </a:rPr>
                          <m:t>𝑁</m:t>
                        </m:r>
                      </m:den>
                    </m:f>
                    <m:r>
                      <a:rPr lang="en-US" altLang="zh-CN" sz="2400" i="1" dirty="0" err="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400" i="1" dirty="0" err="1" smtClean="0">
                        <a:solidFill>
                          <a:schemeClr val="bg2"/>
                        </a:solidFill>
                        <a:latin typeface="Cambria Math" panose="02040503050406030204" pitchFamily="18" charset="0"/>
                        <a:ea typeface="黑体" panose="02010609060101010101" pitchFamily="49" charset="-122"/>
                        <a:cs typeface="Arial" panose="020B0604020202020204" pitchFamily="34" charset="0"/>
                      </a:rPr>
                      <m:t>𝑖</m:t>
                    </m:r>
                    <m:r>
                      <a:rPr lang="en-US" altLang="zh-CN" sz="240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r>
                      <a:rPr lang="en-US" altLang="zh-CN"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t>𝑁</m:t>
                    </m:r>
                  </m:oMath>
                </a14:m>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971550" lvl="1" indent="-514350">
                  <a:lnSpc>
                    <a:spcPct val="114000"/>
                  </a:lnSpc>
                  <a:buFont typeface="+mj-lt"/>
                  <a:buAutoNum type="arabicPeriod"/>
                </a:pP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对</a:t>
                </a:r>
                <a14:m>
                  <m:oMath xmlns:m="http://schemas.openxmlformats.org/officeDocument/2006/math">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𝑚</m:t>
                    </m:r>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𝑀</m:t>
                    </m:r>
                  </m:oMath>
                </a14:m>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，重复以下过程</a:t>
                </a: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1371600" lvl="2" indent="-514350">
                  <a:lnSpc>
                    <a:spcPct val="114000"/>
                  </a:lnSpc>
                  <a:buFont typeface="+mj-ea"/>
                  <a:buAutoNum type="circleNumDbPlain"/>
                </a:pPr>
                <a:r>
                  <a:rPr lang="zh-CN" altLang="en-US" dirty="0">
                    <a:solidFill>
                      <a:schemeClr val="bg2"/>
                    </a:solidFill>
                    <a:latin typeface="Arial" panose="020B0604020202020204" pitchFamily="34" charset="0"/>
                    <a:ea typeface="黑体" panose="02010609060101010101" pitchFamily="49" charset="-122"/>
                    <a:cs typeface="Arial" panose="020B0604020202020204" pitchFamily="34" charset="0"/>
                  </a:rPr>
                  <a:t>利用</a:t>
                </a:r>
                <a14:m>
                  <m:oMath xmlns:m="http://schemas.openxmlformats.org/officeDocument/2006/math">
                    <m:r>
                      <a:rPr lang="en-US" altLang="zh-CN"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𝑤</m:t>
                        </m:r>
                      </m:e>
                      <m:sub>
                        <m:r>
                          <a:rPr lang="en-US" altLang="zh-CN"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r>
                      <a:rPr lang="en-US" altLang="zh-CN" i="1" dirty="0">
                        <a:solidFill>
                          <a:schemeClr val="bg2"/>
                        </a:solidFill>
                        <a:latin typeface="Cambria Math" panose="02040503050406030204" pitchFamily="18" charset="0"/>
                        <a:ea typeface="黑体" panose="02010609060101010101" pitchFamily="49" charset="-122"/>
                        <a:cs typeface="Arial" panose="020B0604020202020204" pitchFamily="34" charset="0"/>
                      </a:rPr>
                      <m:t>}</m:t>
                    </m:r>
                  </m:oMath>
                </a14:m>
                <a:r>
                  <a:rPr lang="zh-CN" altLang="en-US" dirty="0">
                    <a:solidFill>
                      <a:schemeClr val="bg2"/>
                    </a:solidFill>
                    <a:latin typeface="Arial" panose="020B0604020202020204" pitchFamily="34" charset="0"/>
                    <a:ea typeface="黑体" panose="02010609060101010101" pitchFamily="49" charset="-122"/>
                    <a:cs typeface="Arial" panose="020B0604020202020204" pitchFamily="34" charset="0"/>
                  </a:rPr>
                  <a:t>加权后的训练样本构造分类器</a:t>
                </a:r>
                <a14:m>
                  <m:oMath xmlns:m="http://schemas.openxmlformats.org/officeDocument/2006/math">
                    <m:sSub>
                      <m:sSubPr>
                        <m:ctrlPr>
                          <a:rPr lang="en-US" altLang="zh-CN" i="1" dirty="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i="1" dirty="0">
                            <a:solidFill>
                              <a:schemeClr val="bg2"/>
                            </a:solidFill>
                            <a:latin typeface="Cambria Math" panose="02040503050406030204" pitchFamily="18" charset="0"/>
                            <a:ea typeface="黑体" panose="02010609060101010101" pitchFamily="49" charset="-122"/>
                            <a:cs typeface="Arial" panose="020B0604020202020204" pitchFamily="34" charset="0"/>
                          </a:rPr>
                          <m:t>𝑓</m:t>
                        </m:r>
                      </m:e>
                      <m:sub>
                        <m:r>
                          <a:rPr lang="en-US" altLang="zh-CN" i="1" dirty="0">
                            <a:solidFill>
                              <a:schemeClr val="bg2"/>
                            </a:solidFill>
                            <a:latin typeface="Cambria Math" panose="02040503050406030204" pitchFamily="18" charset="0"/>
                            <a:ea typeface="黑体" panose="02010609060101010101" pitchFamily="49" charset="-122"/>
                            <a:cs typeface="Arial" panose="020B0604020202020204" pitchFamily="34" charset="0"/>
                          </a:rPr>
                          <m:t>𝑚</m:t>
                        </m:r>
                      </m:sub>
                    </m:sSub>
                    <m:r>
                      <a:rPr lang="en-US" altLang="zh-CN" i="1" dirty="0">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b="1" i="1" dirty="0">
                        <a:solidFill>
                          <a:schemeClr val="bg2"/>
                        </a:solidFill>
                        <a:latin typeface="Cambria Math" panose="02040503050406030204" pitchFamily="18" charset="0"/>
                        <a:ea typeface="黑体" panose="02010609060101010101" pitchFamily="49" charset="-122"/>
                        <a:cs typeface="Arial" panose="020B0604020202020204" pitchFamily="34" charset="0"/>
                      </a:rPr>
                      <m:t>𝒙</m:t>
                    </m:r>
                    <m:r>
                      <a:rPr lang="en-US" altLang="zh-CN" i="1" dirty="0">
                        <a:solidFill>
                          <a:schemeClr val="bg2"/>
                        </a:solidFill>
                        <a:latin typeface="Cambria Math" panose="02040503050406030204" pitchFamily="18" charset="0"/>
                        <a:ea typeface="黑体" panose="02010609060101010101" pitchFamily="49" charset="-122"/>
                        <a:cs typeface="Arial" panose="020B0604020202020204" pitchFamily="34" charset="0"/>
                      </a:rPr>
                      <m:t>)∈{−1,1}</m:t>
                    </m:r>
                  </m:oMath>
                </a14:m>
                <a:endParaRPr lang="en-US" altLang="zh-CN"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857250" lvl="2" indent="0">
                  <a:lnSpc>
                    <a:spcPct val="114000"/>
                  </a:lnSpc>
                  <a:buNone/>
                </a:pPr>
                <a:r>
                  <a:rPr lang="en-US" altLang="zh-CN" sz="2000" dirty="0">
                    <a:solidFill>
                      <a:schemeClr val="bg2"/>
                    </a:solidFill>
                    <a:latin typeface="Arial" panose="020B0604020202020204" pitchFamily="34" charset="0"/>
                    <a:ea typeface="黑体" panose="02010609060101010101" pitchFamily="49" charset="-122"/>
                    <a:cs typeface="Arial" panose="020B0604020202020204" pitchFamily="34" charset="0"/>
                  </a:rPr>
                  <a:t>		</a:t>
                </a:r>
                <a:r>
                  <a:rPr lang="zh-CN" altLang="en-US" sz="2000" dirty="0">
                    <a:solidFill>
                      <a:schemeClr val="bg2"/>
                    </a:solidFill>
                    <a:latin typeface="Arial" panose="020B0604020202020204" pitchFamily="34" charset="0"/>
                    <a:ea typeface="黑体" panose="02010609060101010101" pitchFamily="49" charset="-122"/>
                    <a:cs typeface="Arial" panose="020B0604020202020204" pitchFamily="34" charset="0"/>
                  </a:rPr>
                  <a:t>（注意构造弱分类器的具体算法可以不同，例如采用线性分类器和决策树等）</a:t>
                </a:r>
                <a:endParaRPr lang="en-US" altLang="zh-CN" sz="20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1371600" lvl="2" indent="-514350">
                  <a:lnSpc>
                    <a:spcPct val="114000"/>
                  </a:lnSpc>
                  <a:buFont typeface="+mj-ea"/>
                  <a:buAutoNum type="circleNumDbPlain" startAt="2"/>
                </a:pPr>
                <a:r>
                  <a:rPr lang="zh-CN" altLang="en-US" dirty="0">
                    <a:solidFill>
                      <a:schemeClr val="bg2"/>
                    </a:solidFill>
                    <a:latin typeface="Arial" panose="020B0604020202020204" pitchFamily="34" charset="0"/>
                    <a:ea typeface="黑体" panose="02010609060101010101" pitchFamily="49" charset="-122"/>
                    <a:cs typeface="Arial" panose="020B0604020202020204" pitchFamily="34" charset="0"/>
                  </a:rPr>
                  <a:t>计算样本用</a:t>
                </a:r>
                <a14:m>
                  <m:oMath xmlns:m="http://schemas.openxmlformats.org/officeDocument/2006/math">
                    <m:r>
                      <a:rPr lang="en-US" altLang="zh-CN" i="1" dirty="0">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i="1" dirty="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𝑤</m:t>
                        </m:r>
                      </m:e>
                      <m:sub>
                        <m:r>
                          <a:rPr lang="en-US" altLang="zh-CN"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r>
                      <a:rPr lang="en-US" altLang="zh-CN" i="1" dirty="0">
                        <a:solidFill>
                          <a:schemeClr val="bg2"/>
                        </a:solidFill>
                        <a:latin typeface="Cambria Math" panose="02040503050406030204" pitchFamily="18" charset="0"/>
                        <a:ea typeface="黑体" panose="02010609060101010101" pitchFamily="49" charset="-122"/>
                        <a:cs typeface="Arial" panose="020B0604020202020204" pitchFamily="34" charset="0"/>
                      </a:rPr>
                      <m:t>}</m:t>
                    </m:r>
                  </m:oMath>
                </a14:m>
                <a:r>
                  <a:rPr lang="zh-CN" altLang="en-US" dirty="0">
                    <a:solidFill>
                      <a:schemeClr val="bg2"/>
                    </a:solidFill>
                    <a:latin typeface="Arial" panose="020B0604020202020204" pitchFamily="34" charset="0"/>
                    <a:ea typeface="黑体" panose="02010609060101010101" pitchFamily="49" charset="-122"/>
                    <a:cs typeface="Arial" panose="020B0604020202020204" pitchFamily="34" charset="0"/>
                  </a:rPr>
                  <a:t>加权后的分类错误率</a:t>
                </a:r>
                <a14:m>
                  <m:oMath xmlns:m="http://schemas.openxmlformats.org/officeDocument/2006/math">
                    <m:sSub>
                      <m:sSubPr>
                        <m:ctrlPr>
                          <a:rPr lang="en-US" altLang="zh-CN"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𝑒</m:t>
                        </m:r>
                      </m:e>
                      <m:sub>
                        <m:r>
                          <a:rPr lang="en-US" altLang="zh-CN"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𝑚</m:t>
                        </m:r>
                      </m:sub>
                    </m:sSub>
                  </m:oMath>
                </a14:m>
                <a:r>
                  <a:rPr lang="en-US" altLang="zh-CN" dirty="0">
                    <a:solidFill>
                      <a:schemeClr val="bg2"/>
                    </a:solidFill>
                    <a:latin typeface="Arial" panose="020B0604020202020204" pitchFamily="34" charset="0"/>
                    <a:ea typeface="黑体" panose="02010609060101010101" pitchFamily="49" charset="-122"/>
                    <a:cs typeface="Arial" panose="020B0604020202020204" pitchFamily="34" charset="0"/>
                  </a:rPr>
                  <a:t>,</a:t>
                </a:r>
                <a:r>
                  <a:rPr lang="zh-CN" altLang="en-US" dirty="0">
                    <a:solidFill>
                      <a:schemeClr val="bg2"/>
                    </a:solidFill>
                    <a:latin typeface="Arial" panose="020B0604020202020204" pitchFamily="34" charset="0"/>
                    <a:ea typeface="黑体" panose="02010609060101010101" pitchFamily="49" charset="-122"/>
                    <a:cs typeface="Arial" panose="020B0604020202020204" pitchFamily="34" charset="0"/>
                  </a:rPr>
                  <a:t>并令</a:t>
                </a:r>
                <a14:m>
                  <m:oMath xmlns:m="http://schemas.openxmlformats.org/officeDocument/2006/math">
                    <m:sSub>
                      <m:sSubPr>
                        <m:ctrlPr>
                          <a:rPr lang="en-US" altLang="zh-CN"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𝑐</m:t>
                        </m:r>
                      </m:e>
                      <m:sub>
                        <m:r>
                          <a:rPr lang="en-US" altLang="zh-CN"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𝑚</m:t>
                        </m:r>
                      </m:sub>
                    </m:sSub>
                    <m:r>
                      <a:rPr lang="en-US" altLang="zh-CN"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func>
                      <m:funcPr>
                        <m:ctrlPr>
                          <a:rPr lang="en-US" altLang="zh-CN"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funcPr>
                      <m:fName>
                        <m:r>
                          <m:rPr>
                            <m:sty m:val="p"/>
                          </m:rPr>
                          <a:rPr lang="en-US" altLang="zh-CN" i="0"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log</m:t>
                        </m:r>
                      </m:fName>
                      <m:e>
                        <m:d>
                          <m:dPr>
                            <m:ctrlPr>
                              <a:rPr lang="en-US" altLang="zh-CN"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f>
                              <m:fPr>
                                <m:ctrlPr>
                                  <a:rPr lang="en-US" altLang="zh-CN"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fPr>
                              <m:num>
                                <m:r>
                                  <a:rPr lang="en-US" altLang="zh-CN"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sSub>
                                  <m:sSubPr>
                                    <m:ctrlPr>
                                      <a:rPr lang="en-US" altLang="zh-CN"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𝑒</m:t>
                                    </m:r>
                                  </m:e>
                                  <m:sub>
                                    <m:r>
                                      <a:rPr lang="en-US" altLang="zh-CN"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𝑚</m:t>
                                    </m:r>
                                  </m:sub>
                                </m:sSub>
                              </m:num>
                              <m:den>
                                <m:sSub>
                                  <m:sSubPr>
                                    <m:ctrlPr>
                                      <a:rPr lang="en-US" altLang="zh-CN"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𝑒</m:t>
                                    </m:r>
                                  </m:e>
                                  <m:sub>
                                    <m:r>
                                      <a:rPr lang="en-US" altLang="zh-CN"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𝑚</m:t>
                                    </m:r>
                                  </m:sub>
                                </m:sSub>
                              </m:den>
                            </m:f>
                          </m:e>
                        </m:d>
                      </m:e>
                    </m:func>
                  </m:oMath>
                </a14:m>
                <a:endParaRPr lang="en-US" altLang="zh-CN" dirty="0">
                  <a:solidFill>
                    <a:schemeClr val="bg2"/>
                  </a:solidFill>
                  <a:latin typeface="Arial" panose="020B0604020202020204" pitchFamily="34" charset="0"/>
                  <a:ea typeface="黑体" panose="02010609060101010101" pitchFamily="49" charset="-122"/>
                  <a:cs typeface="Arial" panose="020B0604020202020204" pitchFamily="34" charset="0"/>
                </a:endParaRPr>
              </a:p>
            </p:txBody>
          </p:sp>
        </mc:Choice>
        <mc:Fallback xmlns="">
          <p:sp>
            <p:nvSpPr>
              <p:cNvPr id="7" name="内容占位符 6"/>
              <p:cNvSpPr>
                <a:spLocks noGrp="1" noRot="1" noChangeAspect="1" noMove="1" noResize="1" noEditPoints="1" noAdjustHandles="1" noChangeArrowheads="1" noChangeShapeType="1" noTextEdit="1"/>
              </p:cNvSpPr>
              <p:nvPr>
                <p:ph idx="1"/>
              </p:nvPr>
            </p:nvSpPr>
            <p:spPr>
              <a:xfrm>
                <a:off x="588876" y="1314500"/>
                <a:ext cx="11014248" cy="4755232"/>
              </a:xfrm>
              <a:blipFill>
                <a:blip r:embed="rId3"/>
                <a:stretch>
                  <a:fillRect l="-997" t="-1410"/>
                </a:stretch>
              </a:blipFill>
            </p:spPr>
            <p:txBody>
              <a:bodyPr/>
              <a:lstStyle/>
              <a:p>
                <a:r>
                  <a:rPr lang="zh-CN" altLang="en-US">
                    <a:noFill/>
                  </a:rPr>
                  <a:t> </a:t>
                </a:r>
              </a:p>
            </p:txBody>
          </p:sp>
        </mc:Fallback>
      </mc:AlternateContent>
      <p:sp>
        <p:nvSpPr>
          <p:cNvPr id="4" name="灯片编号占位符 4"/>
          <p:cNvSpPr>
            <a:spLocks noGrp="1"/>
          </p:cNvSpPr>
          <p:nvPr>
            <p:ph type="sldNum" sz="quarter" idx="12"/>
          </p:nvPr>
        </p:nvSpPr>
        <p:spPr/>
        <p:txBody>
          <a:bodyPr/>
          <a:lstStyle/>
          <a:p>
            <a:pPr>
              <a:defRPr/>
            </a:pPr>
            <a:fld id="{B41FA137-86EB-4747-B4C3-9704DABDC387}" type="slidenum">
              <a:rPr lang="en-US" altLang="zh-CN">
                <a:solidFill>
                  <a:schemeClr val="bg2"/>
                </a:solidFill>
              </a:rPr>
              <a:pPr>
                <a:defRPr/>
              </a:pPr>
              <a:t>33</a:t>
            </a:fld>
            <a:endParaRPr lang="en-US" altLang="zh-CN" dirty="0">
              <a:solidFill>
                <a:schemeClr val="bg2"/>
              </a:solidFill>
            </a:endParaRPr>
          </a:p>
        </p:txBody>
      </p:sp>
      <p:sp>
        <p:nvSpPr>
          <p:cNvPr id="6" name="矩形 5">
            <a:extLst>
              <a:ext uri="{FF2B5EF4-FFF2-40B4-BE49-F238E27FC236}">
                <a16:creationId xmlns:a16="http://schemas.microsoft.com/office/drawing/2014/main" id="{CC5CA8ED-1D78-4033-9CD0-2CC4F416CE5A}"/>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0015359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内容占位符 6"/>
              <p:cNvSpPr>
                <a:spLocks noGrp="1"/>
              </p:cNvSpPr>
              <p:nvPr>
                <p:ph idx="1"/>
              </p:nvPr>
            </p:nvSpPr>
            <p:spPr>
              <a:xfrm>
                <a:off x="914400" y="548680"/>
                <a:ext cx="10363200" cy="5547320"/>
              </a:xfrm>
            </p:spPr>
            <p:txBody>
              <a:bodyPr/>
              <a:lstStyle/>
              <a:p>
                <a:pPr marL="1371600" lvl="2" indent="-514350">
                  <a:lnSpc>
                    <a:spcPct val="114000"/>
                  </a:lnSpc>
                  <a:buFont typeface="+mj-ea"/>
                  <a:buAutoNum type="circleNumDbPlain" startAt="3"/>
                </a:pPr>
                <a:r>
                  <a:rPr lang="zh-CN" altLang="en-US" dirty="0">
                    <a:solidFill>
                      <a:schemeClr val="bg2"/>
                    </a:solidFill>
                    <a:latin typeface="Arial" panose="020B0604020202020204" pitchFamily="34" charset="0"/>
                    <a:ea typeface="黑体" panose="02010609060101010101" pitchFamily="49" charset="-122"/>
                    <a:cs typeface="Arial" panose="020B0604020202020204" pitchFamily="34" charset="0"/>
                  </a:rPr>
                  <a:t>令</a:t>
                </a:r>
                <a14:m>
                  <m:oMath xmlns:m="http://schemas.openxmlformats.org/officeDocument/2006/math">
                    <m:sSub>
                      <m:sSubPr>
                        <m:ctrlPr>
                          <a:rPr lang="en-US" altLang="zh-CN"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𝑤</m:t>
                        </m:r>
                      </m:e>
                      <m:sub>
                        <m:r>
                          <a:rPr lang="en-US" altLang="zh-CN"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r>
                      <a:rPr lang="en-US" altLang="zh-CN" i="1" dirty="0">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𝑤</m:t>
                        </m:r>
                      </m:e>
                      <m:sub>
                        <m:r>
                          <a:rPr lang="en-US" altLang="zh-CN"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func>
                      <m:funcPr>
                        <m:ctrlPr>
                          <a:rPr lang="en-US" altLang="zh-CN"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funcPr>
                      <m:fName>
                        <m:r>
                          <m:rPr>
                            <m:sty m:val="p"/>
                          </m:rPr>
                          <a:rPr lang="en-US" altLang="zh-CN" i="0" dirty="0" err="1">
                            <a:solidFill>
                              <a:schemeClr val="bg2"/>
                            </a:solidFill>
                            <a:latin typeface="Cambria Math" panose="02040503050406030204" pitchFamily="18" charset="0"/>
                            <a:ea typeface="黑体" panose="02010609060101010101" pitchFamily="49" charset="-122"/>
                            <a:cs typeface="Arial" panose="020B0604020202020204" pitchFamily="34" charset="0"/>
                          </a:rPr>
                          <m:t>exp</m:t>
                        </m:r>
                      </m:fName>
                      <m:e>
                        <m:d>
                          <m:dPr>
                            <m:begChr m:val="["/>
                            <m:endChr m:val="]"/>
                            <m:ctrlPr>
                              <a:rPr lang="en-US" altLang="zh-CN"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b>
                              <m:sSubPr>
                                <m:ctrlPr>
                                  <a:rPr lang="en-US" altLang="zh-CN"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i="1" dirty="0">
                                    <a:solidFill>
                                      <a:schemeClr val="bg2"/>
                                    </a:solidFill>
                                    <a:latin typeface="Cambria Math" panose="02040503050406030204" pitchFamily="18" charset="0"/>
                                    <a:ea typeface="黑体" panose="02010609060101010101" pitchFamily="49" charset="-122"/>
                                    <a:cs typeface="Arial" panose="020B0604020202020204" pitchFamily="34" charset="0"/>
                                  </a:rPr>
                                  <m:t>𝑐</m:t>
                                </m:r>
                              </m:e>
                              <m:sub>
                                <m:r>
                                  <a:rPr lang="en-US" altLang="zh-CN"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𝑚</m:t>
                                </m:r>
                              </m:sub>
                            </m:sSub>
                            <m:sSub>
                              <m:sSubPr>
                                <m:ctrlPr>
                                  <a:rPr lang="en-US" altLang="zh-CN"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i="1" dirty="0">
                                    <a:solidFill>
                                      <a:schemeClr val="bg2"/>
                                    </a:solidFill>
                                    <a:latin typeface="Cambria Math" panose="02040503050406030204" pitchFamily="18" charset="0"/>
                                    <a:ea typeface="黑体" panose="02010609060101010101" pitchFamily="49" charset="-122"/>
                                    <a:cs typeface="Arial" panose="020B0604020202020204" pitchFamily="34" charset="0"/>
                                  </a:rPr>
                                  <m:t>1</m:t>
                                </m:r>
                              </m:e>
                              <m:sub>
                                <m:d>
                                  <m:dPr>
                                    <m:ctrlPr>
                                      <a:rPr lang="en-US" altLang="zh-CN" i="1" dirty="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b>
                                      <m:sSubPr>
                                        <m:ctrlPr>
                                          <a:rPr lang="en-US" altLang="zh-CN"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𝑦</m:t>
                                        </m:r>
                                      </m:e>
                                      <m:sub>
                                        <m:r>
                                          <a:rPr lang="en-US" altLang="zh-CN"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r>
                                      <a:rPr lang="en-US" altLang="zh-CN"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𝑓</m:t>
                                        </m:r>
                                      </m:e>
                                      <m:sub>
                                        <m:r>
                                          <a:rPr lang="en-US" altLang="zh-CN"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𝑚</m:t>
                                        </m:r>
                                      </m:sub>
                                    </m:sSub>
                                    <m:d>
                                      <m:dPr>
                                        <m:ctrlPr>
                                          <a:rPr lang="en-US" altLang="zh-CN" i="1" dirty="0" err="1">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b>
                                          <m:sSubPr>
                                            <m:ctrlPr>
                                              <a:rPr lang="en-US" altLang="zh-CN"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i="1" dirty="0">
                                                <a:solidFill>
                                                  <a:schemeClr val="bg2"/>
                                                </a:solidFill>
                                                <a:latin typeface="Cambria Math" panose="02040503050406030204" pitchFamily="18" charset="0"/>
                                                <a:ea typeface="黑体" panose="02010609060101010101" pitchFamily="49" charset="-122"/>
                                                <a:cs typeface="Arial" panose="020B0604020202020204" pitchFamily="34" charset="0"/>
                                              </a:rPr>
                                              <m:t>𝑥</m:t>
                                            </m:r>
                                          </m:e>
                                          <m:sub>
                                            <m:r>
                                              <a:rPr lang="en-US" altLang="zh-CN" i="1" dirty="0">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e>
                                    </m:d>
                                  </m:e>
                                </m:d>
                              </m:sub>
                            </m:sSub>
                          </m:e>
                        </m:d>
                      </m:e>
                    </m:func>
                    <m:r>
                      <a:rPr lang="zh-CN" altLang="en-US" i="1" dirty="0">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𝑖</m:t>
                    </m:r>
                    <m:r>
                      <a:rPr lang="en-US" altLang="zh-CN" i="1" dirty="0">
                        <a:solidFill>
                          <a:schemeClr val="bg2"/>
                        </a:solidFill>
                        <a:latin typeface="Cambria Math" panose="02040503050406030204" pitchFamily="18" charset="0"/>
                        <a:ea typeface="黑体" panose="02010609060101010101" pitchFamily="49" charset="-122"/>
                        <a:cs typeface="Arial" panose="020B0604020202020204" pitchFamily="34" charset="0"/>
                      </a:rPr>
                      <m:t>=1,2,…,</m:t>
                    </m:r>
                    <m:r>
                      <a:rPr lang="en-US" altLang="zh-CN" i="1" dirty="0">
                        <a:solidFill>
                          <a:schemeClr val="bg2"/>
                        </a:solidFill>
                        <a:latin typeface="Cambria Math" panose="02040503050406030204" pitchFamily="18" charset="0"/>
                        <a:ea typeface="黑体" panose="02010609060101010101" pitchFamily="49" charset="-122"/>
                        <a:cs typeface="Arial" panose="020B0604020202020204" pitchFamily="34" charset="0"/>
                      </a:rPr>
                      <m:t>𝑁</m:t>
                    </m:r>
                  </m:oMath>
                </a14:m>
                <a:r>
                  <a:rPr lang="en-US" altLang="zh-CN" dirty="0">
                    <a:solidFill>
                      <a:schemeClr val="bg2"/>
                    </a:solidFill>
                    <a:latin typeface="Arial" panose="020B0604020202020204" pitchFamily="34" charset="0"/>
                    <a:ea typeface="黑体" panose="02010609060101010101" pitchFamily="49" charset="-122"/>
                    <a:cs typeface="Arial" panose="020B0604020202020204" pitchFamily="34" charset="0"/>
                  </a:rPr>
                  <a:t>, </a:t>
                </a:r>
                <a:r>
                  <a:rPr lang="zh-CN" altLang="en-US" dirty="0">
                    <a:solidFill>
                      <a:schemeClr val="bg2"/>
                    </a:solidFill>
                    <a:latin typeface="Arial" panose="020B0604020202020204" pitchFamily="34" charset="0"/>
                    <a:ea typeface="黑体" panose="02010609060101010101" pitchFamily="49" charset="-122"/>
                    <a:cs typeface="Arial" panose="020B0604020202020204" pitchFamily="34" charset="0"/>
                  </a:rPr>
                  <a:t>并归一化使</a:t>
                </a:r>
                <a14:m>
                  <m:oMath xmlns:m="http://schemas.openxmlformats.org/officeDocument/2006/math">
                    <m:nary>
                      <m:naryPr>
                        <m:chr m:val="∑"/>
                        <m:ctrlPr>
                          <a:rPr lang="en-US" altLang="zh-CN"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naryPr>
                      <m:sub>
                        <m:r>
                          <m:rPr>
                            <m:brk m:alnAt="23"/>
                          </m:rPr>
                          <a:rPr lang="en-US" altLang="zh-CN"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𝑖</m:t>
                        </m:r>
                        <m:r>
                          <a:rPr lang="en-US" altLang="zh-CN"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sub>
                      <m:sup>
                        <m:r>
                          <a:rPr lang="en-US" altLang="zh-CN"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𝑁</m:t>
                        </m:r>
                      </m:sup>
                      <m:e>
                        <m:sSub>
                          <m:sSubPr>
                            <m:ctrlPr>
                              <a:rPr lang="en-US" altLang="zh-CN" i="1" dirty="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𝑤</m:t>
                            </m:r>
                          </m:e>
                          <m:sub>
                            <m:r>
                              <a:rPr lang="en-US" altLang="zh-CN"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e>
                    </m:nary>
                    <m:r>
                      <a:rPr lang="en-US" altLang="zh-CN" i="1" dirty="0">
                        <a:solidFill>
                          <a:schemeClr val="bg2"/>
                        </a:solidFill>
                        <a:latin typeface="Cambria Math" panose="02040503050406030204" pitchFamily="18" charset="0"/>
                        <a:ea typeface="黑体" panose="02010609060101010101" pitchFamily="49" charset="-122"/>
                        <a:cs typeface="Arial" panose="020B0604020202020204" pitchFamily="34" charset="0"/>
                      </a:rPr>
                      <m:t>=1</m:t>
                    </m:r>
                  </m:oMath>
                </a14:m>
                <a:endParaRPr lang="zh-CN" altLang="en-US"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857250" lvl="2" indent="0" algn="r">
                  <a:lnSpc>
                    <a:spcPct val="114000"/>
                  </a:lnSpc>
                  <a:buNone/>
                </a:pPr>
                <a:r>
                  <a:rPr lang="zh-CN" altLang="en-US" dirty="0">
                    <a:solidFill>
                      <a:schemeClr val="bg2"/>
                    </a:solidFill>
                    <a:latin typeface="Arial" panose="020B0604020202020204" pitchFamily="34" charset="0"/>
                    <a:ea typeface="黑体" panose="02010609060101010101" pitchFamily="49" charset="-122"/>
                    <a:cs typeface="Arial" panose="020B0604020202020204" pitchFamily="34" charset="0"/>
                  </a:rPr>
                  <a:t>（</a:t>
                </a:r>
                <a14:m>
                  <m:oMath xmlns:m="http://schemas.openxmlformats.org/officeDocument/2006/math">
                    <m:sSub>
                      <m:sSubPr>
                        <m:ctrlPr>
                          <a:rPr lang="en-US" altLang="zh-CN" i="1" dirty="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i="1" dirty="0">
                            <a:solidFill>
                              <a:schemeClr val="bg2"/>
                            </a:solidFill>
                            <a:latin typeface="Cambria Math" panose="02040503050406030204" pitchFamily="18" charset="0"/>
                            <a:ea typeface="黑体" panose="02010609060101010101" pitchFamily="49" charset="-122"/>
                            <a:cs typeface="Arial" panose="020B0604020202020204" pitchFamily="34" charset="0"/>
                          </a:rPr>
                          <m:t>1</m:t>
                        </m:r>
                      </m:e>
                      <m:sub>
                        <m:d>
                          <m:dPr>
                            <m:ctrlPr>
                              <a:rPr lang="en-US" altLang="zh-CN" i="1" dirty="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b>
                              <m:sSubPr>
                                <m:ctrlPr>
                                  <a:rPr lang="en-US" altLang="zh-CN" i="1" dirty="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𝑦</m:t>
                                </m:r>
                              </m:e>
                              <m:sub>
                                <m:r>
                                  <a:rPr lang="en-US" altLang="zh-CN"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r>
                              <a:rPr lang="en-US" altLang="zh-CN"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i="1" dirty="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𝑓</m:t>
                                </m:r>
                              </m:e>
                              <m:sub>
                                <m:r>
                                  <a:rPr lang="en-US" altLang="zh-CN"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𝑚</m:t>
                                </m:r>
                              </m:sub>
                            </m:sSub>
                            <m:d>
                              <m:dPr>
                                <m:ctrlPr>
                                  <a:rPr lang="en-US" altLang="zh-CN" i="1" dirty="0" err="1">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b>
                                  <m:sSubPr>
                                    <m:ctrlPr>
                                      <a:rPr lang="en-US" altLang="zh-CN" i="1" dirty="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i="1" dirty="0">
                                        <a:solidFill>
                                          <a:schemeClr val="bg2"/>
                                        </a:solidFill>
                                        <a:latin typeface="Cambria Math" panose="02040503050406030204" pitchFamily="18" charset="0"/>
                                        <a:ea typeface="黑体" panose="02010609060101010101" pitchFamily="49" charset="-122"/>
                                        <a:cs typeface="Arial" panose="020B0604020202020204" pitchFamily="34" charset="0"/>
                                      </a:rPr>
                                      <m:t>𝑥</m:t>
                                    </m:r>
                                  </m:e>
                                  <m:sub>
                                    <m:r>
                                      <a:rPr lang="en-US" altLang="zh-CN" i="1" dirty="0">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e>
                            </m:d>
                          </m:e>
                        </m:d>
                      </m:sub>
                    </m:sSub>
                  </m:oMath>
                </a14:m>
                <a:r>
                  <a:rPr lang="zh-CN" altLang="en-US" dirty="0">
                    <a:solidFill>
                      <a:schemeClr val="bg2"/>
                    </a:solidFill>
                    <a:latin typeface="Arial" panose="020B0604020202020204" pitchFamily="34" charset="0"/>
                    <a:ea typeface="黑体" panose="02010609060101010101" pitchFamily="49" charset="-122"/>
                    <a:cs typeface="Arial" panose="020B0604020202020204" pitchFamily="34" charset="0"/>
                  </a:rPr>
                  <a:t>表示当</a:t>
                </a:r>
                <a14:m>
                  <m:oMath xmlns:m="http://schemas.openxmlformats.org/officeDocument/2006/math">
                    <m:sSub>
                      <m:sSubPr>
                        <m:ctrlPr>
                          <a:rPr lang="en-US" altLang="zh-CN" i="1" dirty="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𝑦</m:t>
                        </m:r>
                      </m:e>
                      <m:sub>
                        <m:r>
                          <a:rPr lang="en-US" altLang="zh-CN"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r>
                      <a:rPr lang="en-US" altLang="zh-CN"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i="1" dirty="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𝑓</m:t>
                        </m:r>
                      </m:e>
                      <m:sub>
                        <m:r>
                          <a:rPr lang="en-US" altLang="zh-CN" i="1" dirty="0" err="1">
                            <a:solidFill>
                              <a:schemeClr val="bg2"/>
                            </a:solidFill>
                            <a:latin typeface="Cambria Math" panose="02040503050406030204" pitchFamily="18" charset="0"/>
                            <a:ea typeface="黑体" panose="02010609060101010101" pitchFamily="49" charset="-122"/>
                            <a:cs typeface="Arial" panose="020B0604020202020204" pitchFamily="34" charset="0"/>
                          </a:rPr>
                          <m:t>𝑚</m:t>
                        </m:r>
                      </m:sub>
                    </m:sSub>
                    <m:d>
                      <m:dPr>
                        <m:ctrlPr>
                          <a:rPr lang="en-US" altLang="zh-CN" i="1" dirty="0" err="1">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b>
                          <m:sSubPr>
                            <m:ctrlPr>
                              <a:rPr lang="en-US" altLang="zh-CN" i="1" dirty="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i="1" dirty="0">
                                <a:solidFill>
                                  <a:schemeClr val="bg2"/>
                                </a:solidFill>
                                <a:latin typeface="Cambria Math" panose="02040503050406030204" pitchFamily="18" charset="0"/>
                                <a:ea typeface="黑体" panose="02010609060101010101" pitchFamily="49" charset="-122"/>
                                <a:cs typeface="Arial" panose="020B0604020202020204" pitchFamily="34" charset="0"/>
                              </a:rPr>
                              <m:t>𝑥</m:t>
                            </m:r>
                          </m:e>
                          <m:sub>
                            <m:r>
                              <a:rPr lang="en-US" altLang="zh-CN" i="1" dirty="0">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e>
                    </m:d>
                  </m:oMath>
                </a14:m>
                <a:r>
                  <a:rPr lang="zh-CN" altLang="en-US" dirty="0">
                    <a:solidFill>
                      <a:schemeClr val="bg2"/>
                    </a:solidFill>
                    <a:latin typeface="Arial" panose="020B0604020202020204" pitchFamily="34" charset="0"/>
                    <a:ea typeface="黑体" panose="02010609060101010101" pitchFamily="49" charset="-122"/>
                    <a:cs typeface="Arial" panose="020B0604020202020204" pitchFamily="34" charset="0"/>
                  </a:rPr>
                  <a:t>时取</a:t>
                </a:r>
                <a:r>
                  <a:rPr lang="en-US" altLang="zh-CN" dirty="0">
                    <a:solidFill>
                      <a:schemeClr val="bg2"/>
                    </a:solidFill>
                    <a:latin typeface="Arial" panose="020B0604020202020204" pitchFamily="34" charset="0"/>
                    <a:ea typeface="黑体" panose="02010609060101010101" pitchFamily="49" charset="-122"/>
                    <a:cs typeface="Arial" panose="020B0604020202020204" pitchFamily="34" charset="0"/>
                  </a:rPr>
                  <a:t>1</a:t>
                </a:r>
                <a:r>
                  <a:rPr lang="zh-CN" altLang="en-US" dirty="0">
                    <a:solidFill>
                      <a:schemeClr val="bg2"/>
                    </a:solidFill>
                    <a:latin typeface="Arial" panose="020B0604020202020204" pitchFamily="34" charset="0"/>
                    <a:ea typeface="黑体" panose="02010609060101010101" pitchFamily="49" charset="-122"/>
                    <a:cs typeface="Arial" panose="020B0604020202020204" pitchFamily="34" charset="0"/>
                  </a:rPr>
                  <a:t>，否则取</a:t>
                </a:r>
                <a:r>
                  <a:rPr lang="en-US" altLang="zh-CN" dirty="0">
                    <a:solidFill>
                      <a:schemeClr val="bg2"/>
                    </a:solidFill>
                    <a:latin typeface="Arial" panose="020B0604020202020204" pitchFamily="34" charset="0"/>
                    <a:ea typeface="黑体" panose="02010609060101010101" pitchFamily="49" charset="-122"/>
                    <a:cs typeface="Arial" panose="020B0604020202020204" pitchFamily="34" charset="0"/>
                  </a:rPr>
                  <a:t>0</a:t>
                </a:r>
                <a:r>
                  <a:rPr lang="zh-CN" altLang="en-US" dirty="0">
                    <a:solidFill>
                      <a:schemeClr val="bg2"/>
                    </a:solidFill>
                    <a:latin typeface="Arial" panose="020B0604020202020204" pitchFamily="34" charset="0"/>
                    <a:ea typeface="黑体" panose="02010609060101010101" pitchFamily="49" charset="-122"/>
                    <a:cs typeface="Arial" panose="020B0604020202020204" pitchFamily="34" charset="0"/>
                  </a:rPr>
                  <a:t>）</a:t>
                </a:r>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971550" lvl="1" indent="-514350">
                  <a:lnSpc>
                    <a:spcPct val="114000"/>
                  </a:lnSpc>
                  <a:buFont typeface="+mj-lt"/>
                  <a:buAutoNum type="arabicPeriod" startAt="3"/>
                </a:pP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对于待分类样本</a:t>
                </a:r>
                <a14:m>
                  <m:oMath xmlns:m="http://schemas.openxmlformats.org/officeDocument/2006/math">
                    <m:r>
                      <a:rPr lang="en-US" altLang="zh-CN" sz="240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𝑥</m:t>
                    </m:r>
                  </m:oMath>
                </a14:m>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，分类器的输出为</a:t>
                </a:r>
                <a14:m>
                  <m:oMath xmlns:m="http://schemas.openxmlformats.org/officeDocument/2006/math">
                    <m:r>
                      <a:rPr lang="en-US" altLang="zh-CN" sz="240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𝑠𝑔𝑛</m:t>
                    </m:r>
                    <m:d>
                      <m:dPr>
                        <m:begChr m:val="["/>
                        <m:endChr m:val="]"/>
                        <m:ctrlP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nary>
                          <m:naryPr>
                            <m:chr m:val="∑"/>
                            <m:ctrlP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naryPr>
                          <m:sub>
                            <m:r>
                              <m:rPr>
                                <m:brk m:alnAt="23"/>
                              </m:rP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𝑚</m:t>
                            </m:r>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sub>
                          <m:sup>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𝑀</m:t>
                            </m:r>
                          </m:sup>
                          <m:e>
                            <m:sSub>
                              <m:sSubPr>
                                <m:ctrlP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𝑐</m:t>
                                </m:r>
                              </m:e>
                              <m:sub>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𝑚</m:t>
                                </m:r>
                              </m:sub>
                            </m:sSub>
                            <m:sSub>
                              <m:sSubPr>
                                <m:ctrlP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𝑓</m:t>
                                </m:r>
                              </m:e>
                              <m:sub>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𝑚</m:t>
                                </m:r>
                              </m:sub>
                            </m:sSub>
                            <m:d>
                              <m:dPr>
                                <m:ctrlP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𝑥</m:t>
                                </m:r>
                              </m:e>
                            </m:d>
                          </m:e>
                        </m:nary>
                      </m:e>
                    </m:d>
                  </m:oMath>
                </a14:m>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57150" indent="0">
                  <a:buNone/>
                </a:pPr>
                <a:endParaRPr lang="en-US" altLang="zh-CN" dirty="0">
                  <a:solidFill>
                    <a:schemeClr val="bg2"/>
                  </a:solidFill>
                  <a:latin typeface="Arial" panose="020B0604020202020204" pitchFamily="34" charset="0"/>
                  <a:ea typeface="黑体" panose="02010609060101010101" pitchFamily="49" charset="-122"/>
                  <a:cs typeface="Arial" panose="020B0604020202020204" pitchFamily="34" charset="0"/>
                </a:endParaRPr>
              </a:p>
              <a:p>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注意：算法第</a:t>
                </a:r>
                <a:r>
                  <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rPr>
                  <a:t>2(1)</a:t>
                </a: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步中，加权指的是指对分类器算法目标函数中各个样本所对应的项进行加权。例如，对于最小平方误差判别，加权后的最小平方误差（</a:t>
                </a:r>
                <a:r>
                  <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rPr>
                  <a:t>MSE</a:t>
                </a: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）准则函数为：</a:t>
                </a: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457200" lvl="1" indent="0">
                  <a:buNone/>
                </a:pPr>
                <a14:m>
                  <m:oMathPara xmlns:m="http://schemas.openxmlformats.org/officeDocument/2006/math">
                    <m:oMathParaPr>
                      <m:jc m:val="centerGroup"/>
                    </m:oMathParaPr>
                    <m:oMath xmlns:m="http://schemas.openxmlformats.org/officeDocument/2006/math">
                      <m:nary>
                        <m:naryPr>
                          <m:chr m:val="∑"/>
                          <m:ctrlPr>
                            <a:rPr lang="en-US" altLang="zh-CN"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ctrlPr>
                        </m:naryPr>
                        <m:sub>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𝑖</m:t>
                          </m:r>
                          <m:r>
                            <a:rPr lang="en-US" altLang="zh-CN"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t>=1</m:t>
                          </m:r>
                        </m:sub>
                        <m:sup>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𝑁</m:t>
                          </m:r>
                        </m:sup>
                        <m:e>
                          <m:sSub>
                            <m:sSubPr>
                              <m:ctrlPr>
                                <a:rPr lang="en-US" altLang="zh-CN" sz="2400" i="1" dirty="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𝑤</m:t>
                              </m:r>
                            </m:e>
                            <m:sub>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sSup>
                            <m:sSupPr>
                              <m:ctrlP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d>
                                <m:dPr>
                                  <m:ctrlP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p>
                                    <m:sSupPr>
                                      <m:ctrlPr>
                                        <a:rPr lang="en-US" altLang="zh-CN" sz="2400" b="1"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r>
                                        <a:rPr lang="en-US" altLang="zh-CN" sz="2400" b="1"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𝜶</m:t>
                                      </m:r>
                                    </m:e>
                                    <m:sup>
                                      <m:r>
                                        <a:rPr lang="en-US" altLang="zh-CN" sz="2400" b="1"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𝑻</m:t>
                                      </m:r>
                                    </m:sup>
                                  </m:sSup>
                                  <m:sSub>
                                    <m:sSubPr>
                                      <m:ctrlPr>
                                        <a:rPr lang="en-US" altLang="zh-CN" sz="2400" b="1"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1"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𝒙</m:t>
                                      </m:r>
                                    </m:e>
                                    <m:sub>
                                      <m:r>
                                        <a:rPr lang="en-US" altLang="zh-CN" sz="2400" b="1"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𝒊</m:t>
                                      </m:r>
                                    </m:sub>
                                  </m:sSub>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𝑦</m:t>
                                      </m:r>
                                    </m:e>
                                    <m:sub>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e>
                              </m:d>
                            </m:e>
                            <m:sup>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2</m:t>
                              </m:r>
                            </m:sup>
                          </m:sSup>
                        </m:e>
                      </m:nary>
                    </m:oMath>
                  </m:oMathPara>
                </a14:m>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p:txBody>
          </p:sp>
        </mc:Choice>
        <mc:Fallback xmlns="">
          <p:sp>
            <p:nvSpPr>
              <p:cNvPr id="7" name="内容占位符 6"/>
              <p:cNvSpPr>
                <a:spLocks noGrp="1" noRot="1" noChangeAspect="1" noMove="1" noResize="1" noEditPoints="1" noAdjustHandles="1" noChangeArrowheads="1" noChangeShapeType="1" noTextEdit="1"/>
              </p:cNvSpPr>
              <p:nvPr>
                <p:ph idx="1"/>
              </p:nvPr>
            </p:nvSpPr>
            <p:spPr>
              <a:xfrm>
                <a:off x="914400" y="548680"/>
                <a:ext cx="10363200" cy="5547320"/>
              </a:xfrm>
              <a:blipFill>
                <a:blip r:embed="rId3"/>
                <a:stretch>
                  <a:fillRect l="-765" r="-882"/>
                </a:stretch>
              </a:blipFill>
            </p:spPr>
            <p:txBody>
              <a:bodyPr/>
              <a:lstStyle/>
              <a:p>
                <a:r>
                  <a:rPr lang="zh-CN" altLang="en-US">
                    <a:noFill/>
                  </a:rPr>
                  <a:t> </a:t>
                </a:r>
              </a:p>
            </p:txBody>
          </p:sp>
        </mc:Fallback>
      </mc:AlternateContent>
      <p:sp>
        <p:nvSpPr>
          <p:cNvPr id="4" name="灯片编号占位符 4"/>
          <p:cNvSpPr>
            <a:spLocks noGrp="1"/>
          </p:cNvSpPr>
          <p:nvPr>
            <p:ph type="sldNum" sz="quarter" idx="12"/>
          </p:nvPr>
        </p:nvSpPr>
        <p:spPr/>
        <p:txBody>
          <a:bodyPr/>
          <a:lstStyle/>
          <a:p>
            <a:pPr>
              <a:defRPr/>
            </a:pPr>
            <a:fld id="{B41FA137-86EB-4747-B4C3-9704DABDC387}" type="slidenum">
              <a:rPr lang="en-US" altLang="zh-CN">
                <a:solidFill>
                  <a:schemeClr val="bg2"/>
                </a:solidFill>
              </a:rPr>
              <a:pPr>
                <a:defRPr/>
              </a:pPr>
              <a:t>34</a:t>
            </a:fld>
            <a:endParaRPr lang="en-US" altLang="zh-CN" dirty="0">
              <a:solidFill>
                <a:schemeClr val="bg2"/>
              </a:solidFill>
            </a:endParaRPr>
          </a:p>
        </p:txBody>
      </p:sp>
      <p:sp>
        <p:nvSpPr>
          <p:cNvPr id="5" name="矩形 4">
            <a:extLst>
              <a:ext uri="{FF2B5EF4-FFF2-40B4-BE49-F238E27FC236}">
                <a16:creationId xmlns:a16="http://schemas.microsoft.com/office/drawing/2014/main" id="{297DD771-CC1A-4391-A7BC-49EA38458E12}"/>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004717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404664"/>
            <a:ext cx="10363200" cy="731168"/>
          </a:xfrm>
        </p:spPr>
        <p:txBody>
          <a:bodyPr/>
          <a:lstStyle/>
          <a:p>
            <a:r>
              <a:rPr lang="en-US" altLang="zh-CN" sz="4000" dirty="0">
                <a:solidFill>
                  <a:schemeClr val="bg2"/>
                </a:solidFill>
                <a:latin typeface="Arial" panose="020B0604020202020204" pitchFamily="34" charset="0"/>
                <a:ea typeface="黑体" panose="02010609060101010101" pitchFamily="49" charset="-122"/>
                <a:cs typeface="Arial" panose="020B0604020202020204" pitchFamily="34" charset="0"/>
              </a:rPr>
              <a:t>8.5 </a:t>
            </a:r>
            <a:r>
              <a:rPr lang="zh-CN" altLang="en-US" sz="4000" dirty="0">
                <a:solidFill>
                  <a:schemeClr val="bg2"/>
                </a:solidFill>
                <a:latin typeface="Arial" panose="020B0604020202020204" pitchFamily="34" charset="0"/>
                <a:ea typeface="黑体" panose="02010609060101010101" pitchFamily="49" charset="-122"/>
                <a:cs typeface="Arial" panose="020B0604020202020204" pitchFamily="34" charset="0"/>
              </a:rPr>
              <a:t>讨论</a:t>
            </a:r>
          </a:p>
        </p:txBody>
      </p:sp>
      <p:sp>
        <p:nvSpPr>
          <p:cNvPr id="7" name="内容占位符 6"/>
          <p:cNvSpPr>
            <a:spLocks noGrp="1"/>
          </p:cNvSpPr>
          <p:nvPr>
            <p:ph idx="1"/>
          </p:nvPr>
        </p:nvSpPr>
        <p:spPr>
          <a:xfrm>
            <a:off x="914400" y="1340768"/>
            <a:ext cx="10150152" cy="4755232"/>
          </a:xfrm>
        </p:spPr>
        <p:txBody>
          <a:bodyPr/>
          <a:lstStyle/>
          <a:p>
            <a:pPr>
              <a:lnSpc>
                <a:spcPct val="110000"/>
              </a:lnSpc>
            </a:pPr>
            <a:r>
              <a:rPr lang="zh-CN" altLang="en-US" dirty="0">
                <a:solidFill>
                  <a:schemeClr val="bg2"/>
                </a:solidFill>
                <a:latin typeface="Arial" panose="020B0604020202020204" pitchFamily="34" charset="0"/>
                <a:ea typeface="黑体" panose="02010609060101010101" pitchFamily="49" charset="-122"/>
                <a:cs typeface="Arial" panose="020B0604020202020204" pitchFamily="34" charset="0"/>
              </a:rPr>
              <a:t>机器学习方法与策略的多样性</a:t>
            </a:r>
            <a:endParaRPr lang="en-US" altLang="zh-CN"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a:lnSpc>
                <a:spcPct val="110000"/>
              </a:lnSpc>
            </a:pPr>
            <a:r>
              <a:rPr lang="zh-CN" altLang="en-US" dirty="0">
                <a:solidFill>
                  <a:schemeClr val="bg2"/>
                </a:solidFill>
                <a:latin typeface="Arial" panose="020B0604020202020204" pitchFamily="34" charset="0"/>
                <a:ea typeface="黑体" panose="02010609060101010101" pitchFamily="49" charset="-122"/>
                <a:cs typeface="Arial" panose="020B0604020202020204" pitchFamily="34" charset="0"/>
              </a:rPr>
              <a:t>“没有免费午餐”定理</a:t>
            </a:r>
            <a:endParaRPr lang="en-US" altLang="zh-CN" dirty="0">
              <a:solidFill>
                <a:schemeClr val="bg2"/>
              </a:solidFill>
              <a:latin typeface="Arial" panose="020B0604020202020204" pitchFamily="34" charset="0"/>
              <a:ea typeface="黑体" panose="02010609060101010101" pitchFamily="49" charset="-122"/>
              <a:cs typeface="Arial" panose="020B0604020202020204" pitchFamily="34" charset="0"/>
            </a:endParaRPr>
          </a:p>
        </p:txBody>
      </p:sp>
      <p:sp>
        <p:nvSpPr>
          <p:cNvPr id="4" name="灯片编号占位符 4"/>
          <p:cNvSpPr>
            <a:spLocks noGrp="1"/>
          </p:cNvSpPr>
          <p:nvPr>
            <p:ph type="sldNum" sz="quarter" idx="12"/>
          </p:nvPr>
        </p:nvSpPr>
        <p:spPr/>
        <p:txBody>
          <a:bodyPr/>
          <a:lstStyle/>
          <a:p>
            <a:pPr>
              <a:defRPr/>
            </a:pPr>
            <a:fld id="{B41FA137-86EB-4747-B4C3-9704DABDC387}" type="slidenum">
              <a:rPr lang="en-US" altLang="zh-CN">
                <a:solidFill>
                  <a:schemeClr val="bg2"/>
                </a:solidFill>
              </a:rPr>
              <a:pPr>
                <a:defRPr/>
              </a:pPr>
              <a:t>35</a:t>
            </a:fld>
            <a:endParaRPr lang="en-US" altLang="zh-CN" dirty="0">
              <a:solidFill>
                <a:schemeClr val="bg2"/>
              </a:solidFill>
            </a:endParaRPr>
          </a:p>
        </p:txBody>
      </p:sp>
      <p:sp>
        <p:nvSpPr>
          <p:cNvPr id="6" name="矩形 5">
            <a:extLst>
              <a:ext uri="{FF2B5EF4-FFF2-40B4-BE49-F238E27FC236}">
                <a16:creationId xmlns:a16="http://schemas.microsoft.com/office/drawing/2014/main" id="{77616646-4DE2-4511-AC13-059BF231650F}"/>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472071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4</a:t>
            </a:fld>
            <a:endParaRPr lang="en-US" altLang="zh-CN" dirty="0">
              <a:solidFill>
                <a:srgbClr val="000000"/>
              </a:solidFill>
            </a:endParaRPr>
          </a:p>
        </p:txBody>
      </p:sp>
      <p:sp>
        <p:nvSpPr>
          <p:cNvPr id="6148" name="Rectangle 2"/>
          <p:cNvSpPr>
            <a:spLocks noGrp="1" noChangeArrowheads="1"/>
          </p:cNvSpPr>
          <p:nvPr>
            <p:ph type="title"/>
          </p:nvPr>
        </p:nvSpPr>
        <p:spPr>
          <a:xfrm>
            <a:off x="2209800" y="404664"/>
            <a:ext cx="7772400" cy="1143000"/>
          </a:xfrm>
        </p:spPr>
        <p:txBody>
          <a:bodyPr/>
          <a:lstStyle/>
          <a:p>
            <a:pPr eaLnBrk="1" hangingPunct="1"/>
            <a:r>
              <a:rPr lang="en-US" altLang="zh-CN" sz="4000" dirty="0">
                <a:solidFill>
                  <a:schemeClr val="bg2"/>
                </a:solidFill>
                <a:latin typeface="Arial" panose="020B0604020202020204" pitchFamily="34" charset="0"/>
                <a:ea typeface="黑体" pitchFamily="2" charset="-122"/>
                <a:cs typeface="Arial" panose="020B0604020202020204" pitchFamily="34" charset="0"/>
              </a:rPr>
              <a:t>8.1  </a:t>
            </a:r>
            <a:r>
              <a:rPr lang="zh-CN" altLang="en-US" sz="4000" dirty="0">
                <a:solidFill>
                  <a:schemeClr val="bg2"/>
                </a:solidFill>
                <a:latin typeface="Arial" panose="020B0604020202020204" pitchFamily="34" charset="0"/>
                <a:ea typeface="黑体" pitchFamily="2" charset="-122"/>
                <a:cs typeface="Arial" panose="020B0604020202020204" pitchFamily="34" charset="0"/>
              </a:rPr>
              <a:t>引言</a:t>
            </a:r>
          </a:p>
        </p:txBody>
      </p:sp>
      <p:sp>
        <p:nvSpPr>
          <p:cNvPr id="6149" name="Rectangle 3"/>
          <p:cNvSpPr>
            <a:spLocks noGrp="1" noChangeArrowheads="1"/>
          </p:cNvSpPr>
          <p:nvPr>
            <p:ph type="body" idx="1"/>
          </p:nvPr>
        </p:nvSpPr>
        <p:spPr>
          <a:xfrm>
            <a:off x="767408" y="1718936"/>
            <a:ext cx="11017224" cy="4403576"/>
          </a:xfrm>
        </p:spPr>
        <p:txBody>
          <a:bodyPr/>
          <a:lstStyle/>
          <a:p>
            <a:pPr>
              <a:buFont typeface="Arial" panose="020B0604020202020204" pitchFamily="34" charset="0"/>
              <a:buChar char="•"/>
            </a:pPr>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参数学习机器：</a:t>
            </a:r>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先确定学习机器实现的函数集，然后选择函数集中的函数</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eaLnBrk="1" hangingPunct="1">
              <a:spcBef>
                <a:spcPts val="1200"/>
              </a:spcBef>
            </a:pPr>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eaLnBrk="1" hangingPunct="1">
              <a:spcBef>
                <a:spcPts val="1200"/>
              </a:spcBef>
            </a:pPr>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非参数学习机器</a:t>
            </a:r>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lvl="1" eaLnBrk="1" hangingPunct="1">
              <a:spcBef>
                <a:spcPts val="1200"/>
              </a:spcBef>
            </a:pP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通过对训练样本的学习直接构建分类机器</a:t>
            </a: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lvl="1" eaLnBrk="1" hangingPunct="1">
              <a:spcBef>
                <a:spcPts val="1200"/>
              </a:spcBef>
            </a:pP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无法用一个包含若干待定参数的函数来表示</a:t>
            </a: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p:txBody>
      </p:sp>
      <p:sp>
        <p:nvSpPr>
          <p:cNvPr id="6" name="矩形 5">
            <a:extLst>
              <a:ext uri="{FF2B5EF4-FFF2-40B4-BE49-F238E27FC236}">
                <a16:creationId xmlns:a16="http://schemas.microsoft.com/office/drawing/2014/main" id="{37248750-BEB4-45E0-B99A-6EAD628D93C1}"/>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19384503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5</a:t>
            </a:fld>
            <a:endParaRPr lang="en-US" altLang="zh-CN" dirty="0">
              <a:solidFill>
                <a:srgbClr val="000000"/>
              </a:solidFill>
            </a:endParaRPr>
          </a:p>
        </p:txBody>
      </p:sp>
      <p:sp>
        <p:nvSpPr>
          <p:cNvPr id="6148" name="Rectangle 2"/>
          <p:cNvSpPr>
            <a:spLocks noGrp="1" noChangeArrowheads="1"/>
          </p:cNvSpPr>
          <p:nvPr>
            <p:ph type="title"/>
          </p:nvPr>
        </p:nvSpPr>
        <p:spPr>
          <a:xfrm>
            <a:off x="2209800" y="404664"/>
            <a:ext cx="7772400" cy="1143000"/>
          </a:xfrm>
        </p:spPr>
        <p:txBody>
          <a:bodyPr/>
          <a:lstStyle/>
          <a:p>
            <a:pPr eaLnBrk="1" hangingPunct="1"/>
            <a:r>
              <a:rPr lang="en-US" altLang="zh-CN" sz="4000" dirty="0">
                <a:solidFill>
                  <a:schemeClr val="bg2"/>
                </a:solidFill>
                <a:latin typeface="Arial" panose="020B0604020202020204" pitchFamily="34" charset="0"/>
                <a:ea typeface="黑体" pitchFamily="2" charset="-122"/>
                <a:cs typeface="Arial" panose="020B0604020202020204" pitchFamily="34" charset="0"/>
              </a:rPr>
              <a:t>8.2 </a:t>
            </a:r>
            <a:r>
              <a:rPr lang="zh-CN" altLang="en-US" sz="4000" dirty="0">
                <a:solidFill>
                  <a:schemeClr val="bg2"/>
                </a:solidFill>
                <a:latin typeface="Arial" panose="020B0604020202020204" pitchFamily="34" charset="0"/>
                <a:ea typeface="黑体" pitchFamily="2" charset="-122"/>
                <a:cs typeface="Arial" panose="020B0604020202020204" pitchFamily="34" charset="0"/>
              </a:rPr>
              <a:t>近邻法</a:t>
            </a:r>
          </a:p>
        </p:txBody>
      </p:sp>
      <p:sp>
        <p:nvSpPr>
          <p:cNvPr id="6149" name="Rectangle 3"/>
          <p:cNvSpPr>
            <a:spLocks noGrp="1" noChangeArrowheads="1"/>
          </p:cNvSpPr>
          <p:nvPr>
            <p:ph type="body" idx="1"/>
          </p:nvPr>
        </p:nvSpPr>
        <p:spPr>
          <a:xfrm>
            <a:off x="623392" y="1689720"/>
            <a:ext cx="7970192" cy="4403576"/>
          </a:xfrm>
        </p:spPr>
        <p:txBody>
          <a:bodyPr/>
          <a:lstStyle/>
          <a:p>
            <a:pPr>
              <a:buFont typeface="Arial" panose="020B0604020202020204" pitchFamily="34" charset="0"/>
              <a:buChar char="•"/>
            </a:pPr>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回顾：</a:t>
            </a:r>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lvl="1">
              <a:buFont typeface="Arial" panose="020B0604020202020204" pitchFamily="34" charset="0"/>
              <a:buChar char="‒"/>
            </a:pP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最简单的分段线性分类器：</a:t>
            </a: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lvl="2"/>
            <a:r>
              <a:rPr lang="zh-CN" altLang="en-US" sz="2000" dirty="0">
                <a:solidFill>
                  <a:schemeClr val="bg2"/>
                </a:solidFill>
                <a:latin typeface="Arial" panose="020B0604020202020204" pitchFamily="34" charset="0"/>
                <a:ea typeface="黑体" panose="02010609060101010101" pitchFamily="49" charset="-122"/>
                <a:cs typeface="Arial" panose="020B0604020202020204" pitchFamily="34" charset="0"/>
              </a:rPr>
              <a:t>把各类划分为若干子类，以子类中心作为代表点，考查新样本到各代表点的距离并将它分到最近的代表点所代表的类</a:t>
            </a:r>
            <a:endParaRPr lang="en-US" altLang="zh-CN" sz="20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lvl="1">
              <a:buFont typeface="Arial" panose="020B0604020202020204" pitchFamily="34" charset="0"/>
              <a:buChar char="‒"/>
            </a:pP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lvl="1">
              <a:buFont typeface="Arial" panose="020B0604020202020204" pitchFamily="34" charset="0"/>
              <a:buChar char="‒"/>
            </a:pP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极端情况，将所有样本都作为代表点</a:t>
            </a: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457200" lvl="1" indent="0">
              <a:buNone/>
            </a:pPr>
            <a:r>
              <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sym typeface="Wingdings" panose="05000000000000000000" pitchFamily="2" charset="2"/>
              </a:rPr>
              <a:t>		</a:t>
            </a: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近邻法（</a:t>
            </a:r>
            <a:r>
              <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rPr>
              <a:t>Nearest-Neighbor method</a:t>
            </a: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a:t>
            </a: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53158" y="1844824"/>
            <a:ext cx="3131474" cy="3528392"/>
          </a:xfrm>
          <a:prstGeom prst="rect">
            <a:avLst/>
          </a:prstGeom>
        </p:spPr>
      </p:pic>
      <p:sp>
        <p:nvSpPr>
          <p:cNvPr id="7" name="矩形 6">
            <a:extLst>
              <a:ext uri="{FF2B5EF4-FFF2-40B4-BE49-F238E27FC236}">
                <a16:creationId xmlns:a16="http://schemas.microsoft.com/office/drawing/2014/main" id="{4469DE7A-5940-4FB2-97A9-969D1253C2EE}"/>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16569043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6</a:t>
            </a:fld>
            <a:endParaRPr lang="en-US" altLang="zh-CN" dirty="0">
              <a:solidFill>
                <a:srgbClr val="000000"/>
              </a:solidFill>
            </a:endParaRPr>
          </a:p>
        </p:txBody>
      </p:sp>
      <p:sp>
        <p:nvSpPr>
          <p:cNvPr id="6148" name="Rectangle 2"/>
          <p:cNvSpPr>
            <a:spLocks noGrp="1" noChangeArrowheads="1"/>
          </p:cNvSpPr>
          <p:nvPr>
            <p:ph type="title"/>
          </p:nvPr>
        </p:nvSpPr>
        <p:spPr>
          <a:xfrm>
            <a:off x="2209800" y="404664"/>
            <a:ext cx="7772400" cy="1143000"/>
          </a:xfrm>
        </p:spPr>
        <p:txBody>
          <a:bodyPr/>
          <a:lstStyle/>
          <a:p>
            <a:pPr eaLnBrk="1" hangingPunct="1"/>
            <a:r>
              <a:rPr lang="en-US" altLang="zh-CN" sz="3600" dirty="0">
                <a:solidFill>
                  <a:schemeClr val="bg2"/>
                </a:solidFill>
                <a:latin typeface="Arial" panose="020B0604020202020204" pitchFamily="34" charset="0"/>
                <a:ea typeface="黑体" pitchFamily="2" charset="-122"/>
                <a:cs typeface="Arial" panose="020B0604020202020204" pitchFamily="34" charset="0"/>
              </a:rPr>
              <a:t>8.2.1 </a:t>
            </a:r>
            <a:r>
              <a:rPr lang="zh-CN" altLang="en-US" sz="3600" dirty="0">
                <a:solidFill>
                  <a:schemeClr val="bg2"/>
                </a:solidFill>
                <a:latin typeface="Arial" panose="020B0604020202020204" pitchFamily="34" charset="0"/>
                <a:ea typeface="黑体" pitchFamily="2" charset="-122"/>
                <a:cs typeface="Arial" panose="020B0604020202020204" pitchFamily="34" charset="0"/>
              </a:rPr>
              <a:t>最近邻法</a:t>
            </a:r>
          </a:p>
        </p:txBody>
      </p:sp>
      <mc:AlternateContent xmlns:mc="http://schemas.openxmlformats.org/markup-compatibility/2006" xmlns:a14="http://schemas.microsoft.com/office/drawing/2010/main">
        <mc:Choice Requires="a14">
          <p:sp>
            <p:nvSpPr>
              <p:cNvPr id="6149" name="Rectangle 3"/>
              <p:cNvSpPr>
                <a:spLocks noGrp="1" noChangeArrowheads="1"/>
              </p:cNvSpPr>
              <p:nvPr>
                <p:ph type="body" idx="1"/>
              </p:nvPr>
            </p:nvSpPr>
            <p:spPr>
              <a:xfrm>
                <a:off x="767408" y="1484784"/>
                <a:ext cx="10945216" cy="4403576"/>
              </a:xfrm>
            </p:spPr>
            <p:txBody>
              <a:bodyPr/>
              <a:lstStyle/>
              <a:p>
                <a:pPr>
                  <a:lnSpc>
                    <a:spcPct val="125000"/>
                  </a:lnSpc>
                  <a:buFont typeface="Arial" panose="020B0604020202020204" pitchFamily="34" charset="0"/>
                  <a:buChar char="•"/>
                </a:pPr>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样本集</a:t>
                </a:r>
                <a14:m>
                  <m:oMath xmlns:m="http://schemas.openxmlformats.org/officeDocument/2006/math">
                    <m:sSub>
                      <m:sSubPr>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𝑆</m:t>
                        </m:r>
                      </m:e>
                      <m: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𝑁</m:t>
                        </m:r>
                      </m:sub>
                    </m:s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d>
                      <m:dPr>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b>
                          <m:sSubPr>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𝑥</m:t>
                            </m:r>
                          </m:e>
                          <m: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sub>
                        </m:s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𝜃</m:t>
                            </m:r>
                          </m:e>
                          <m: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sub>
                        </m:sSub>
                      </m:e>
                    </m:d>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d>
                      <m:dPr>
                        <m:ctrlP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b>
                          <m:sSubPr>
                            <m:ctrlP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𝑥</m:t>
                            </m:r>
                          </m:e>
                          <m: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2</m:t>
                            </m:r>
                          </m:sub>
                        </m:sSub>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𝜃</m:t>
                            </m:r>
                          </m:e>
                          <m: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2</m:t>
                            </m:r>
                          </m:sub>
                        </m:sSub>
                      </m:e>
                    </m:d>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 (</m:t>
                    </m:r>
                    <m:sSub>
                      <m:sSubPr>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𝑥</m:t>
                        </m:r>
                      </m:e>
                      <m: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𝑁</m:t>
                        </m:r>
                      </m:sub>
                    </m:s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𝜃</m:t>
                        </m:r>
                      </m:e>
                      <m: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𝑁</m:t>
                        </m:r>
                      </m:sub>
                    </m:s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oMath>
                </a14:m>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a:t>
                </a:r>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457200" lvl="1" indent="0">
                  <a:lnSpc>
                    <a:spcPct val="125000"/>
                  </a:lnSpc>
                  <a:buNone/>
                </a:pPr>
                <a:r>
                  <a:rPr lang="en-US" altLang="zh-CN" dirty="0">
                    <a:solidFill>
                      <a:schemeClr val="bg2"/>
                    </a:solidFill>
                    <a:ea typeface="黑体" panose="02010609060101010101" pitchFamily="49" charset="-122"/>
                    <a:cs typeface="Arial" panose="020B0604020202020204" pitchFamily="34" charset="0"/>
                  </a:rPr>
                  <a:t>		</a:t>
                </a:r>
                <a14:m>
                  <m:oMath xmlns:m="http://schemas.openxmlformats.org/officeDocument/2006/math">
                    <m:sSub>
                      <m:sSubPr>
                        <m:ctrlPr>
                          <a:rPr lang="en-US" altLang="zh-CN"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i="1">
                            <a:solidFill>
                              <a:schemeClr val="bg2"/>
                            </a:solidFill>
                            <a:latin typeface="Cambria Math" panose="02040503050406030204" pitchFamily="18" charset="0"/>
                            <a:ea typeface="黑体" panose="02010609060101010101" pitchFamily="49" charset="-122"/>
                            <a:cs typeface="Arial" panose="020B0604020202020204" pitchFamily="34" charset="0"/>
                          </a:rPr>
                          <m:t>𝑥</m:t>
                        </m:r>
                      </m:e>
                      <m:sub>
                        <m:r>
                          <a:rPr lang="en-US" altLang="zh-CN"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oMath>
                </a14:m>
                <a:r>
                  <a:rPr lang="zh-CN" altLang="en-US" dirty="0">
                    <a:solidFill>
                      <a:schemeClr val="bg2"/>
                    </a:solidFill>
                    <a:latin typeface="Arial" panose="020B0604020202020204" pitchFamily="34" charset="0"/>
                    <a:ea typeface="黑体" panose="02010609060101010101" pitchFamily="49" charset="-122"/>
                    <a:cs typeface="Arial" panose="020B0604020202020204" pitchFamily="34" charset="0"/>
                  </a:rPr>
                  <a:t>：样本，</a:t>
                </a:r>
                <a14:m>
                  <m:oMath xmlns:m="http://schemas.openxmlformats.org/officeDocument/2006/math">
                    <m:sSub>
                      <m:sSubPr>
                        <m:ctrlPr>
                          <a:rPr lang="en-US" altLang="zh-CN"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𝜃</m:t>
                        </m:r>
                      </m:e>
                      <m:sub>
                        <m:r>
                          <a:rPr lang="en-US" altLang="zh-CN" i="1">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oMath>
                </a14:m>
                <a:r>
                  <a:rPr lang="zh-CN" altLang="en-US" dirty="0">
                    <a:solidFill>
                      <a:schemeClr val="bg2"/>
                    </a:solidFill>
                    <a:latin typeface="Arial" panose="020B0604020202020204" pitchFamily="34" charset="0"/>
                    <a:ea typeface="黑体" panose="02010609060101010101" pitchFamily="49" charset="-122"/>
                    <a:cs typeface="Arial" panose="020B0604020202020204" pitchFamily="34" charset="0"/>
                  </a:rPr>
                  <a:t>：类别标号，</a:t>
                </a:r>
                <a14:m>
                  <m:oMath xmlns:m="http://schemas.openxmlformats.org/officeDocument/2006/math">
                    <m:sSub>
                      <m:sSubPr>
                        <m:ctrlPr>
                          <a:rPr lang="en-US" altLang="zh-CN"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i="1">
                            <a:solidFill>
                              <a:schemeClr val="bg2"/>
                            </a:solidFill>
                            <a:latin typeface="Cambria Math" panose="02040503050406030204" pitchFamily="18" charset="0"/>
                            <a:ea typeface="黑体" panose="02010609060101010101" pitchFamily="49" charset="-122"/>
                            <a:cs typeface="Arial" panose="020B0604020202020204" pitchFamily="34" charset="0"/>
                          </a:rPr>
                          <m:t>𝜃</m:t>
                        </m:r>
                      </m:e>
                      <m:sub>
                        <m:r>
                          <a:rPr lang="en-US" altLang="zh-CN" i="1">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r>
                      <a:rPr lang="en-US" altLang="zh-CN"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d>
                      <m:dPr>
                        <m:begChr m:val="{"/>
                        <m:endChr m:val="}"/>
                        <m:ctrlPr>
                          <a:rPr lang="en-US" altLang="zh-CN"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1,2,…,</m:t>
                        </m:r>
                        <m:r>
                          <a:rPr lang="en-US" altLang="zh-CN"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𝑐</m:t>
                        </m:r>
                      </m:e>
                    </m:d>
                  </m:oMath>
                </a14:m>
                <a:endParaRPr lang="en-US" altLang="zh-CN" b="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a:lnSpc>
                    <a:spcPct val="125000"/>
                  </a:lnSpc>
                </a:pPr>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样本</a:t>
                </a:r>
                <a14:m>
                  <m:oMath xmlns:m="http://schemas.openxmlformats.org/officeDocument/2006/math">
                    <m:sSub>
                      <m:sSubPr>
                        <m:ctrlP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𝑥</m:t>
                        </m:r>
                      </m:e>
                      <m:sub>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oMath>
                </a14:m>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与</a:t>
                </a:r>
                <a14:m>
                  <m:oMath xmlns:m="http://schemas.openxmlformats.org/officeDocument/2006/math">
                    <m:sSub>
                      <m:sSubPr>
                        <m:ctrlP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𝑥</m:t>
                        </m:r>
                      </m:e>
                      <m: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𝑗</m:t>
                        </m:r>
                      </m:sub>
                    </m:sSub>
                  </m:oMath>
                </a14:m>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之间的距离</a:t>
                </a:r>
                <a14:m>
                  <m:oMath xmlns:m="http://schemas.openxmlformats.org/officeDocument/2006/math">
                    <m:sSub>
                      <m:sSubPr>
                        <m:ctrlP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𝛿</m:t>
                        </m:r>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𝑥</m:t>
                        </m:r>
                      </m:e>
                      <m:sub>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𝑥</m:t>
                        </m:r>
                      </m:e>
                      <m:sub>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𝑗</m:t>
                        </m:r>
                      </m:sub>
                    </m:sSub>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m:t>
                    </m:r>
                  </m:oMath>
                </a14:m>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：比如欧氏距离</a:t>
                </a:r>
                <a14:m>
                  <m:oMath xmlns:m="http://schemas.openxmlformats.org/officeDocument/2006/math">
                    <m:d>
                      <m:dPr>
                        <m:begChr m:val="‖"/>
                        <m:endChr m:val="‖"/>
                        <m:ctrlPr>
                          <a:rPr lang="en-US" altLang="zh-CN" sz="280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b>
                          <m:sSubPr>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𝑥</m:t>
                            </m:r>
                          </m:e>
                          <m: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𝑥</m:t>
                            </m:r>
                          </m:e>
                          <m:sub>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𝑗</m:t>
                            </m:r>
                          </m:sub>
                        </m:sSub>
                      </m:e>
                    </m:d>
                  </m:oMath>
                </a14:m>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a:lnSpc>
                    <a:spcPct val="125000"/>
                  </a:lnSpc>
                </a:pPr>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对未知样本</a:t>
                </a:r>
                <a14:m>
                  <m:oMath xmlns:m="http://schemas.openxmlformats.org/officeDocument/2006/math">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𝑥</m:t>
                    </m:r>
                  </m:oMath>
                </a14:m>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，求</a:t>
                </a:r>
                <a14:m>
                  <m:oMath xmlns:m="http://schemas.openxmlformats.org/officeDocument/2006/math">
                    <m:sSub>
                      <m:sSubPr>
                        <m:ctrlP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𝑆</m:t>
                        </m:r>
                      </m:e>
                      <m:sub>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𝑁</m:t>
                        </m:r>
                      </m:sub>
                    </m:sSub>
                    <m:r>
                      <a:rPr lang="zh-CN" altLang="en-US" sz="2800" i="1" smtClean="0">
                        <a:solidFill>
                          <a:schemeClr val="bg2"/>
                        </a:solidFill>
                        <a:latin typeface="Cambria Math" panose="02040503050406030204" pitchFamily="18" charset="0"/>
                        <a:ea typeface="黑体" panose="02010609060101010101" pitchFamily="49" charset="-122"/>
                        <a:cs typeface="Arial" panose="020B0604020202020204" pitchFamily="34" charset="0"/>
                      </a:rPr>
                      <m:t>中</m:t>
                    </m:r>
                  </m:oMath>
                </a14:m>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与之距离最近的样本</a:t>
                </a:r>
                <a14:m>
                  <m:oMath xmlns:m="http://schemas.openxmlformats.org/officeDocument/2006/math">
                    <m:sSup>
                      <m:sSupPr>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𝑥</m:t>
                        </m:r>
                      </m:e>
                      <m:sup>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up>
                    </m:sSup>
                  </m:oMath>
                </a14:m>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（类别为</a:t>
                </a:r>
                <a14:m>
                  <m:oMath xmlns:m="http://schemas.openxmlformats.org/officeDocument/2006/math">
                    <m:sSup>
                      <m:sSupPr>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r>
                          <a:rPr lang="en-US" altLang="zh-CN" sz="280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𝜃</m:t>
                        </m:r>
                      </m:e>
                      <m:sup>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up>
                    </m:sSup>
                  </m:oMath>
                </a14:m>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a:t>
                </a:r>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0" indent="0">
                  <a:lnSpc>
                    <a:spcPct val="125000"/>
                  </a:lnSpc>
                  <a:buNone/>
                </a:pPr>
                <a14:m>
                  <m:oMathPara xmlns:m="http://schemas.openxmlformats.org/officeDocument/2006/math">
                    <m:oMathParaPr>
                      <m:jc m:val="centerGroup"/>
                    </m:oMathParaPr>
                    <m:oMath xmlns:m="http://schemas.openxmlformats.org/officeDocument/2006/math">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𝛿</m:t>
                      </m:r>
                      <m:d>
                        <m:dPr>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𝑥</m:t>
                          </m:r>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m:t>
                          </m:r>
                          <m:sSup>
                            <m:sSupPr>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𝑥</m:t>
                              </m:r>
                            </m:e>
                            <m:sup>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up>
                          </m:sSup>
                        </m:e>
                      </m:d>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func>
                        <m:funcPr>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funcPr>
                        <m:fName>
                          <m:limLow>
                            <m:limLowPr>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limLowPr>
                            <m:e>
                              <m:r>
                                <m:rPr>
                                  <m:sty m:val="p"/>
                                </m:rPr>
                                <a:rPr lang="en-US" altLang="zh-CN" sz="2800" b="0" i="0" smtClean="0">
                                  <a:solidFill>
                                    <a:schemeClr val="bg2"/>
                                  </a:solidFill>
                                  <a:latin typeface="Cambria Math" panose="02040503050406030204" pitchFamily="18" charset="0"/>
                                  <a:ea typeface="黑体" panose="02010609060101010101" pitchFamily="49" charset="-122"/>
                                  <a:cs typeface="Arial" panose="020B0604020202020204" pitchFamily="34" charset="0"/>
                                </a:rPr>
                                <m:t>min</m:t>
                              </m:r>
                            </m:e>
                            <m:lim>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𝑗</m:t>
                              </m:r>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𝑁</m:t>
                              </m:r>
                            </m:lim>
                          </m:limLow>
                        </m:fName>
                        <m:e>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𝛿</m:t>
                          </m:r>
                          <m:d>
                            <m:dPr>
                              <m:ctrlP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𝑥</m:t>
                              </m:r>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𝑥</m:t>
                                  </m:r>
                                </m:e>
                                <m: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𝑗</m:t>
                                  </m:r>
                                </m:sub>
                              </m:sSub>
                              <m:r>
                                <a:rPr lang="en-US" altLang="zh-CN" sz="2800" i="1" smtClean="0">
                                  <a:solidFill>
                                    <a:schemeClr val="bg2"/>
                                  </a:solidFill>
                                  <a:latin typeface="Cambria Math" panose="02040503050406030204" pitchFamily="18" charset="0"/>
                                  <a:ea typeface="黑体" panose="02010609060101010101" pitchFamily="49" charset="-122"/>
                                  <a:cs typeface="Arial" panose="020B0604020202020204" pitchFamily="34" charset="0"/>
                                </a:rPr>
                                <m:t> </m:t>
                              </m:r>
                            </m:e>
                          </m:d>
                        </m:e>
                      </m:func>
                    </m:oMath>
                  </m:oMathPara>
                </a14:m>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0" indent="0">
                  <a:lnSpc>
                    <a:spcPct val="125000"/>
                  </a:lnSpc>
                  <a:buNone/>
                </a:pPr>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    则将</a:t>
                </a:r>
                <a14:m>
                  <m:oMath xmlns:m="http://schemas.openxmlformats.org/officeDocument/2006/math">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𝑥</m:t>
                    </m:r>
                  </m:oMath>
                </a14:m>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分到</a:t>
                </a:r>
                <a14:m>
                  <m:oMath xmlns:m="http://schemas.openxmlformats.org/officeDocument/2006/math">
                    <m:sSup>
                      <m:sSupPr>
                        <m:ctrlP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𝜃</m:t>
                        </m:r>
                      </m:e>
                      <m:sup>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m:t>
                        </m:r>
                      </m:sup>
                    </m:sSup>
                  </m:oMath>
                </a14:m>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类，即</a:t>
                </a:r>
                <a14:m>
                  <m:oMath xmlns:m="http://schemas.openxmlformats.org/officeDocument/2006/math">
                    <m:acc>
                      <m:accPr>
                        <m:chr m:val="̂"/>
                        <m:ctrlPr>
                          <a:rPr lang="zh-CN" altLang="en-US" sz="280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accPr>
                      <m:e>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𝜔</m:t>
                        </m:r>
                      </m:e>
                    </m:acc>
                    <m:d>
                      <m:dPr>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𝑥</m:t>
                        </m:r>
                      </m:e>
                    </m:d>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p>
                      <m:sSupPr>
                        <m:ctrlP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𝜃</m:t>
                        </m:r>
                      </m:e>
                      <m:sup>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m:t>
                        </m:r>
                      </m:sup>
                    </m:sSup>
                  </m:oMath>
                </a14:m>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（或记作</a:t>
                </a:r>
                <a14:m>
                  <m:oMath xmlns:m="http://schemas.openxmlformats.org/officeDocument/2006/math">
                    <m:sSub>
                      <m:sSubPr>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acc>
                          <m:accPr>
                            <m:chr m:val="̂"/>
                            <m:ctrlPr>
                              <a:rPr lang="zh-CN" altLang="en-US" sz="2800" i="1">
                                <a:solidFill>
                                  <a:schemeClr val="bg2"/>
                                </a:solidFill>
                                <a:latin typeface="Cambria Math" panose="02040503050406030204" pitchFamily="18" charset="0"/>
                                <a:ea typeface="黑体" panose="02010609060101010101" pitchFamily="49" charset="-122"/>
                                <a:cs typeface="Arial" panose="020B0604020202020204" pitchFamily="34" charset="0"/>
                              </a:rPr>
                            </m:ctrlPr>
                          </m:accPr>
                          <m:e>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𝜔</m:t>
                            </m:r>
                          </m:e>
                        </m:acc>
                      </m:e>
                      <m: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sub>
                    </m:sSub>
                    <m:d>
                      <m:dPr>
                        <m:ctrlP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𝑥</m:t>
                        </m:r>
                      </m:e>
                    </m:d>
                  </m:oMath>
                </a14:m>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a:t>
                </a:r>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p:txBody>
          </p:sp>
        </mc:Choice>
        <mc:Fallback xmlns="">
          <p:sp>
            <p:nvSpPr>
              <p:cNvPr id="6149" name="Rectangle 3"/>
              <p:cNvSpPr>
                <a:spLocks noGrp="1" noRot="1" noChangeAspect="1" noMove="1" noResize="1" noEditPoints="1" noAdjustHandles="1" noChangeArrowheads="1" noChangeShapeType="1" noTextEdit="1"/>
              </p:cNvSpPr>
              <p:nvPr>
                <p:ph type="body" idx="1"/>
              </p:nvPr>
            </p:nvSpPr>
            <p:spPr>
              <a:xfrm>
                <a:off x="767408" y="1484784"/>
                <a:ext cx="10945216" cy="4403576"/>
              </a:xfrm>
              <a:blipFill>
                <a:blip r:embed="rId3"/>
                <a:stretch>
                  <a:fillRect l="-1003" t="-693"/>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2AA9CE4E-A327-4D1F-ADDF-5F11D183813B}"/>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04576337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7</a:t>
            </a:fld>
            <a:endParaRPr lang="en-US" altLang="zh-CN" dirty="0">
              <a:solidFill>
                <a:srgbClr val="000000"/>
              </a:solidFill>
            </a:endParaRPr>
          </a:p>
        </p:txBody>
      </p:sp>
      <p:sp>
        <p:nvSpPr>
          <p:cNvPr id="6148" name="Rectangle 2"/>
          <p:cNvSpPr>
            <a:spLocks noGrp="1" noChangeArrowheads="1"/>
          </p:cNvSpPr>
          <p:nvPr>
            <p:ph type="title"/>
          </p:nvPr>
        </p:nvSpPr>
        <p:spPr>
          <a:xfrm>
            <a:off x="2209800" y="404664"/>
            <a:ext cx="7772400" cy="1143000"/>
          </a:xfrm>
        </p:spPr>
        <p:txBody>
          <a:bodyPr/>
          <a:lstStyle/>
          <a:p>
            <a:pPr eaLnBrk="1" hangingPunct="1"/>
            <a:r>
              <a:rPr lang="zh-CN" altLang="en-US" sz="3200" dirty="0">
                <a:solidFill>
                  <a:schemeClr val="bg2"/>
                </a:solidFill>
                <a:latin typeface="Arial" panose="020B0604020202020204" pitchFamily="34" charset="0"/>
                <a:ea typeface="黑体" panose="02010609060101010101" pitchFamily="49" charset="-122"/>
                <a:cs typeface="Arial" panose="020B0604020202020204" pitchFamily="34" charset="0"/>
              </a:rPr>
              <a:t>最近邻法的另一种表达方法</a:t>
            </a:r>
            <a:endParaRPr lang="zh-CN" altLang="en-US" sz="3200" dirty="0">
              <a:solidFill>
                <a:schemeClr val="bg2"/>
              </a:solidFill>
              <a:latin typeface="Arial" panose="020B0604020202020204" pitchFamily="34" charset="0"/>
              <a:ea typeface="黑体" pitchFamily="2"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6149" name="Rectangle 3"/>
              <p:cNvSpPr>
                <a:spLocks noGrp="1" noChangeArrowheads="1"/>
              </p:cNvSpPr>
              <p:nvPr>
                <p:ph type="body" idx="1"/>
              </p:nvPr>
            </p:nvSpPr>
            <p:spPr>
              <a:xfrm>
                <a:off x="767408" y="1689720"/>
                <a:ext cx="10873208" cy="4619600"/>
              </a:xfrm>
            </p:spPr>
            <p:txBody>
              <a:bodyPr/>
              <a:lstStyle/>
              <a:p>
                <a:pPr>
                  <a:buFont typeface="Arial" panose="020B0604020202020204" pitchFamily="34" charset="0"/>
                  <a:buChar char="•"/>
                </a:pPr>
                <a14:m>
                  <m:oMath xmlns:m="http://schemas.openxmlformats.org/officeDocument/2006/math">
                    <m:sSub>
                      <m:sSubPr>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80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𝜔</m:t>
                        </m:r>
                      </m:e>
                      <m: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oMath>
                </a14:m>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类别判别函数：</a:t>
                </a:r>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𝑔</m:t>
                          </m:r>
                        </m:e>
                        <m: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d>
                        <m:dPr>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𝑥</m:t>
                          </m:r>
                        </m:e>
                      </m:d>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func>
                        <m:funcPr>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funcPr>
                        <m:fName>
                          <m:limLow>
                            <m:limLowPr>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limLowPr>
                            <m:e>
                              <m:r>
                                <m:rPr>
                                  <m:sty m:val="p"/>
                                </m:rPr>
                                <a:rPr lang="en-US" altLang="zh-CN" sz="2800" b="0" i="0" smtClean="0">
                                  <a:solidFill>
                                    <a:schemeClr val="bg2"/>
                                  </a:solidFill>
                                  <a:latin typeface="Cambria Math" panose="02040503050406030204" pitchFamily="18" charset="0"/>
                                  <a:ea typeface="黑体" panose="02010609060101010101" pitchFamily="49" charset="-122"/>
                                  <a:cs typeface="Arial" panose="020B0604020202020204" pitchFamily="34" charset="0"/>
                                </a:rPr>
                                <m:t>min</m:t>
                              </m:r>
                            </m:e>
                            <m:lim>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𝑘</m:t>
                              </m:r>
                            </m:lim>
                          </m:limLow>
                        </m:fName>
                        <m:e>
                          <m:d>
                            <m:dPr>
                              <m:begChr m:val="‖"/>
                              <m:endChr m:val="‖"/>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𝑥</m:t>
                              </m:r>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bSup>
                                <m:sSubSupPr>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SupPr>
                                <m:e>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𝑥</m:t>
                                  </m:r>
                                </m:e>
                                <m: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up>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𝑘</m:t>
                                  </m:r>
                                </m:sup>
                              </m:sSubSup>
                            </m:e>
                          </m:d>
                        </m:e>
                      </m:func>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 </m:t>
                      </m:r>
                      <m:sSubSup>
                        <m:sSubSupPr>
                          <m:ctrlPr>
                            <a:rPr lang="en-US" altLang="zh-CN" sz="280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SupPr>
                        <m:e>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𝑥</m:t>
                          </m:r>
                        </m:e>
                        <m:sub>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up>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𝑘</m:t>
                          </m:r>
                        </m:sup>
                      </m:sSubSup>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𝜔</m:t>
                          </m:r>
                        </m:e>
                        <m:sub>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 </m:t>
                      </m:r>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𝑘</m:t>
                      </m:r>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𝑁</m:t>
                      </m:r>
                    </m:oMath>
                  </m:oMathPara>
                </a14:m>
                <a:endParaRPr lang="en-US" altLang="zh-CN" sz="2800" b="0" dirty="0">
                  <a:solidFill>
                    <a:schemeClr val="bg2"/>
                  </a:solidFill>
                  <a:latin typeface="Arial" panose="020B0604020202020204" pitchFamily="34" charset="0"/>
                  <a:ea typeface="黑体" panose="02010609060101010101" pitchFamily="49" charset="-122"/>
                  <a:cs typeface="Arial" panose="020B0604020202020204" pitchFamily="34" charset="0"/>
                </a:endParaRPr>
              </a:p>
              <a:p>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决策规则：</a:t>
                </a:r>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𝑖𝑓</m:t>
                      </m:r>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  </m:t>
                      </m:r>
                      <m:sSub>
                        <m:sSubPr>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𝑔</m:t>
                          </m:r>
                        </m:e>
                        <m: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𝑗</m:t>
                          </m:r>
                        </m:sub>
                      </m:sSub>
                      <m:d>
                        <m:dPr>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𝑥</m:t>
                          </m:r>
                        </m:e>
                      </m:d>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func>
                        <m:funcPr>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funcPr>
                        <m:fName>
                          <m:limLow>
                            <m:limLowPr>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limLowPr>
                            <m:e>
                              <m:r>
                                <m:rPr>
                                  <m:sty m:val="p"/>
                                </m:rPr>
                                <a:rPr lang="en-US" altLang="zh-CN" sz="2800" b="0" i="0" smtClean="0">
                                  <a:solidFill>
                                    <a:schemeClr val="bg2"/>
                                  </a:solidFill>
                                  <a:latin typeface="Cambria Math" panose="02040503050406030204" pitchFamily="18" charset="0"/>
                                  <a:ea typeface="黑体" panose="02010609060101010101" pitchFamily="49" charset="-122"/>
                                  <a:cs typeface="Arial" panose="020B0604020202020204" pitchFamily="34" charset="0"/>
                                </a:rPr>
                                <m:t>min</m:t>
                              </m:r>
                            </m:e>
                            <m:lim>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𝑖</m:t>
                              </m:r>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𝑐</m:t>
                              </m:r>
                            </m:lim>
                          </m:limLow>
                        </m:fName>
                        <m:e>
                          <m:sSub>
                            <m:sSubPr>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𝑔</m:t>
                              </m:r>
                            </m:e>
                            <m: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𝑥</m:t>
                          </m:r>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e>
                      </m:func>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  </m:t>
                      </m:r>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𝑡h𝑒𝑛</m:t>
                      </m:r>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  </m:t>
                      </m:r>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𝑋</m:t>
                      </m:r>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𝜔</m:t>
                          </m:r>
                        </m:e>
                        <m: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𝑗</m:t>
                          </m:r>
                        </m:sub>
                      </m:sSub>
                    </m:oMath>
                  </m:oMathPara>
                </a14:m>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457200" lvl="1" indent="0">
                  <a:buNone/>
                </a:pP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p:txBody>
          </p:sp>
        </mc:Choice>
        <mc:Fallback xmlns="">
          <p:sp>
            <p:nvSpPr>
              <p:cNvPr id="6149" name="Rectangle 3"/>
              <p:cNvSpPr>
                <a:spLocks noGrp="1" noRot="1" noChangeAspect="1" noMove="1" noResize="1" noEditPoints="1" noAdjustHandles="1" noChangeArrowheads="1" noChangeShapeType="1" noTextEdit="1"/>
              </p:cNvSpPr>
              <p:nvPr>
                <p:ph type="body" idx="1"/>
              </p:nvPr>
            </p:nvSpPr>
            <p:spPr>
              <a:xfrm>
                <a:off x="767408" y="1689720"/>
                <a:ext cx="10873208" cy="4619600"/>
              </a:xfrm>
              <a:blipFill>
                <a:blip r:embed="rId3"/>
                <a:stretch>
                  <a:fillRect l="-1009" t="-1715"/>
                </a:stretch>
              </a:blipFill>
            </p:spPr>
            <p:txBody>
              <a:bodyPr/>
              <a:lstStyle/>
              <a:p>
                <a:r>
                  <a:rPr lang="zh-CN" altLang="en-US">
                    <a:noFill/>
                  </a:rPr>
                  <a:t> </a:t>
                </a:r>
              </a:p>
            </p:txBody>
          </p:sp>
        </mc:Fallback>
      </mc:AlternateContent>
      <p:sp>
        <p:nvSpPr>
          <p:cNvPr id="2" name="矩形 1"/>
          <p:cNvSpPr/>
          <p:nvPr/>
        </p:nvSpPr>
        <p:spPr>
          <a:xfrm>
            <a:off x="1055440" y="5300210"/>
            <a:ext cx="10081120" cy="523220"/>
          </a:xfrm>
          <a:prstGeom prst="rect">
            <a:avLst/>
          </a:prstGeom>
        </p:spPr>
        <p:txBody>
          <a:bodyPr wrap="square">
            <a:spAutoFit/>
          </a:bodyPr>
          <a:lstStyle/>
          <a:p>
            <a:r>
              <a:rPr lang="zh-CN" altLang="en-US" sz="2800" dirty="0">
                <a:solidFill>
                  <a:schemeClr val="bg2"/>
                </a:solidFill>
                <a:latin typeface="微软雅黑" panose="020B0503020204020204" pitchFamily="34" charset="-122"/>
                <a:ea typeface="微软雅黑" panose="020B0503020204020204" pitchFamily="34" charset="-122"/>
              </a:rPr>
              <a:t>简言之：以距离新样本最近的已知样本的类别作为新样本类别</a:t>
            </a:r>
          </a:p>
        </p:txBody>
      </p:sp>
      <p:sp>
        <p:nvSpPr>
          <p:cNvPr id="7" name="矩形 6">
            <a:extLst>
              <a:ext uri="{FF2B5EF4-FFF2-40B4-BE49-F238E27FC236}">
                <a16:creationId xmlns:a16="http://schemas.microsoft.com/office/drawing/2014/main" id="{B845D5BB-D966-4642-B898-5B6E183F4BAB}"/>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68018421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8</a:t>
            </a:fld>
            <a:endParaRPr lang="en-US" altLang="zh-CN" dirty="0">
              <a:solidFill>
                <a:srgbClr val="000000"/>
              </a:solidFill>
            </a:endParaRPr>
          </a:p>
        </p:txBody>
      </p:sp>
      <p:sp>
        <p:nvSpPr>
          <p:cNvPr id="6148" name="Rectangle 2"/>
          <p:cNvSpPr>
            <a:spLocks noGrp="1" noChangeArrowheads="1"/>
          </p:cNvSpPr>
          <p:nvPr>
            <p:ph type="title"/>
          </p:nvPr>
        </p:nvSpPr>
        <p:spPr>
          <a:xfrm>
            <a:off x="2209800" y="404664"/>
            <a:ext cx="7772400" cy="1143000"/>
          </a:xfrm>
        </p:spPr>
        <p:txBody>
          <a:bodyPr/>
          <a:lstStyle/>
          <a:p>
            <a:pPr eaLnBrk="1" hangingPunct="1"/>
            <a:r>
              <a:rPr lang="zh-CN" altLang="en-US" sz="3200" dirty="0">
                <a:solidFill>
                  <a:schemeClr val="bg2"/>
                </a:solidFill>
                <a:latin typeface="Arial" panose="020B0604020202020204" pitchFamily="34" charset="0"/>
                <a:ea typeface="黑体" panose="02010609060101010101" pitchFamily="49" charset="-122"/>
                <a:cs typeface="Arial" panose="020B0604020202020204" pitchFamily="34" charset="0"/>
              </a:rPr>
              <a:t>最近邻法的错误率（渐进分析）</a:t>
            </a:r>
            <a:endParaRPr lang="zh-CN" altLang="en-US" sz="3200" dirty="0">
              <a:solidFill>
                <a:schemeClr val="bg2"/>
              </a:solidFill>
              <a:latin typeface="Arial" panose="020B0604020202020204" pitchFamily="34" charset="0"/>
              <a:ea typeface="黑体" pitchFamily="2"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6149" name="Rectangle 3"/>
              <p:cNvSpPr>
                <a:spLocks noGrp="1" noChangeArrowheads="1"/>
              </p:cNvSpPr>
              <p:nvPr>
                <p:ph type="body" idx="1"/>
              </p:nvPr>
            </p:nvSpPr>
            <p:spPr>
              <a:xfrm>
                <a:off x="751672" y="1628800"/>
                <a:ext cx="7504568" cy="4619600"/>
              </a:xfrm>
            </p:spPr>
            <p:txBody>
              <a:bodyPr/>
              <a:lstStyle/>
              <a:p>
                <a:pPr>
                  <a:buFont typeface="Arial" panose="020B0604020202020204" pitchFamily="34" charset="0"/>
                  <a:buChar char="•"/>
                </a:pPr>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前提：样本集独立同分布</a:t>
                </a:r>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a:buFont typeface="Arial" panose="020B0604020202020204" pitchFamily="34" charset="0"/>
                  <a:buChar char="•"/>
                </a:pPr>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结论：</a:t>
                </a:r>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457200" lvl="1" indent="0">
                  <a:buNone/>
                </a:pPr>
                <a14:m>
                  <m:oMathPara xmlns:m="http://schemas.openxmlformats.org/officeDocument/2006/math">
                    <m:oMathParaPr>
                      <m:jc m:val="centerGroup"/>
                    </m:oMathParaPr>
                    <m:oMath xmlns:m="http://schemas.openxmlformats.org/officeDocument/2006/math">
                      <m:sSup>
                        <m:sSup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𝑃</m:t>
                          </m:r>
                        </m:e>
                        <m:sup>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up>
                      </m:sSup>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𝑃</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sub>
                      </m:s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p>
                        <m:sSup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𝑃</m:t>
                          </m:r>
                        </m:e>
                        <m:sup>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up>
                      </m:sSup>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(2−</m:t>
                      </m:r>
                      <m:f>
                        <m:f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fPr>
                        <m:num>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𝑐</m:t>
                          </m:r>
                        </m:num>
                        <m:den>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𝑐</m:t>
                          </m:r>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den>
                      </m:f>
                      <m:sSup>
                        <m:sSup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𝑃</m:t>
                          </m:r>
                        </m:e>
                        <m:sup>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up>
                      </m:sSup>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oMath>
                  </m:oMathPara>
                </a14:m>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a:buFont typeface="Arial" panose="020B0604020202020204" pitchFamily="34" charset="0"/>
                  <a:buChar char="•"/>
                </a:pPr>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其中</a:t>
                </a:r>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lvl="1">
                  <a:buFont typeface="Arial" panose="020B0604020202020204" pitchFamily="34" charset="0"/>
                  <a:buChar char="‒"/>
                </a:pPr>
                <a14:m>
                  <m:oMath xmlns:m="http://schemas.openxmlformats.org/officeDocument/2006/math">
                    <m:sSup>
                      <m:sSup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𝑃</m:t>
                        </m:r>
                      </m:e>
                      <m:sup>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m:t>
                        </m:r>
                      </m:sup>
                    </m:sSup>
                  </m:oMath>
                </a14:m>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：贝叶斯错误率</a:t>
                </a: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lvl="1">
                  <a:buFont typeface="Arial" panose="020B0604020202020204" pitchFamily="34" charset="0"/>
                  <a:buChar char="‒"/>
                </a:pPr>
                <a14:m>
                  <m:oMath xmlns:m="http://schemas.openxmlformats.org/officeDocument/2006/math">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𝑃</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1</m:t>
                        </m:r>
                      </m:sub>
                    </m:sSub>
                  </m:oMath>
                </a14:m>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：样本无穷多时最近邻法的错误率（渐近平均错误率）</a:t>
                </a: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p:txBody>
          </p:sp>
        </mc:Choice>
        <mc:Fallback xmlns="">
          <p:sp>
            <p:nvSpPr>
              <p:cNvPr id="6149" name="Rectangle 3"/>
              <p:cNvSpPr>
                <a:spLocks noGrp="1" noRot="1" noChangeAspect="1" noMove="1" noResize="1" noEditPoints="1" noAdjustHandles="1" noChangeArrowheads="1" noChangeShapeType="1" noTextEdit="1"/>
              </p:cNvSpPr>
              <p:nvPr>
                <p:ph type="body" idx="1"/>
              </p:nvPr>
            </p:nvSpPr>
            <p:spPr>
              <a:xfrm>
                <a:off x="751672" y="1628800"/>
                <a:ext cx="7504568" cy="4619600"/>
              </a:xfrm>
              <a:blipFill>
                <a:blip r:embed="rId3"/>
                <a:stretch>
                  <a:fillRect l="-1462" t="-1715"/>
                </a:stretch>
              </a:blipFill>
            </p:spPr>
            <p:txBody>
              <a:bodyPr/>
              <a:lstStyle/>
              <a:p>
                <a:r>
                  <a:rPr lang="zh-CN" altLang="en-US">
                    <a:noFill/>
                  </a:rPr>
                  <a:t> </a:t>
                </a:r>
              </a:p>
            </p:txBody>
          </p:sp>
        </mc:Fallback>
      </mc:AlternateContent>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56240" y="1560456"/>
            <a:ext cx="3256522" cy="2905533"/>
          </a:xfrm>
          <a:prstGeom prst="rect">
            <a:avLst/>
          </a:prstGeom>
        </p:spPr>
      </p:pic>
      <p:sp>
        <p:nvSpPr>
          <p:cNvPr id="7" name="矩形 6">
            <a:extLst>
              <a:ext uri="{FF2B5EF4-FFF2-40B4-BE49-F238E27FC236}">
                <a16:creationId xmlns:a16="http://schemas.microsoft.com/office/drawing/2014/main" id="{8319F14C-CE9D-45AB-88C3-6FA04385FB8C}"/>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81883597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9</a:t>
            </a:fld>
            <a:endParaRPr lang="en-US" altLang="zh-CN" dirty="0">
              <a:solidFill>
                <a:srgbClr val="000000"/>
              </a:solidFill>
            </a:endParaRPr>
          </a:p>
        </p:txBody>
      </p:sp>
      <p:sp>
        <p:nvSpPr>
          <p:cNvPr id="6148" name="Rectangle 2"/>
          <p:cNvSpPr>
            <a:spLocks noGrp="1" noChangeArrowheads="1"/>
          </p:cNvSpPr>
          <p:nvPr>
            <p:ph type="title"/>
          </p:nvPr>
        </p:nvSpPr>
        <p:spPr>
          <a:xfrm>
            <a:off x="2209800" y="404664"/>
            <a:ext cx="7772400" cy="1143000"/>
          </a:xfrm>
        </p:spPr>
        <p:txBody>
          <a:bodyPr/>
          <a:lstStyle/>
          <a:p>
            <a:pPr eaLnBrk="1" hangingPunct="1"/>
            <a:r>
              <a:rPr lang="en-US" altLang="zh-CN" sz="3600" dirty="0">
                <a:solidFill>
                  <a:schemeClr val="bg2"/>
                </a:solidFill>
                <a:latin typeface="Arial" panose="020B0604020202020204" pitchFamily="34" charset="0"/>
                <a:ea typeface="黑体" pitchFamily="2" charset="-122"/>
                <a:cs typeface="Arial" panose="020B0604020202020204" pitchFamily="34" charset="0"/>
              </a:rPr>
              <a:t>8.2.2  k-</a:t>
            </a:r>
            <a:r>
              <a:rPr lang="zh-CN" altLang="en-US" sz="3600" dirty="0">
                <a:solidFill>
                  <a:schemeClr val="bg2"/>
                </a:solidFill>
                <a:latin typeface="Arial" panose="020B0604020202020204" pitchFamily="34" charset="0"/>
                <a:ea typeface="黑体" pitchFamily="2" charset="-122"/>
                <a:cs typeface="Arial" panose="020B0604020202020204" pitchFamily="34" charset="0"/>
              </a:rPr>
              <a:t>近邻法</a:t>
            </a:r>
          </a:p>
        </p:txBody>
      </p:sp>
      <mc:AlternateContent xmlns:mc="http://schemas.openxmlformats.org/markup-compatibility/2006" xmlns:a14="http://schemas.microsoft.com/office/drawing/2010/main">
        <mc:Choice Requires="a14">
          <p:sp>
            <p:nvSpPr>
              <p:cNvPr id="6149" name="Rectangle 3"/>
              <p:cNvSpPr>
                <a:spLocks noGrp="1" noChangeArrowheads="1"/>
              </p:cNvSpPr>
              <p:nvPr>
                <p:ph type="body" idx="1"/>
              </p:nvPr>
            </p:nvSpPr>
            <p:spPr>
              <a:xfrm>
                <a:off x="767408" y="1556792"/>
                <a:ext cx="10945216" cy="4403576"/>
              </a:xfrm>
            </p:spPr>
            <p:txBody>
              <a:bodyPr/>
              <a:lstStyle/>
              <a:p>
                <a:pPr>
                  <a:lnSpc>
                    <a:spcPct val="125000"/>
                  </a:lnSpc>
                  <a:buFont typeface="Arial" panose="020B0604020202020204" pitchFamily="34" charset="0"/>
                  <a:buChar char="•"/>
                </a:pPr>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最近邻法（一近邻法）的推广：</a:t>
                </a:r>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lvl="1">
                  <a:lnSpc>
                    <a:spcPct val="125000"/>
                  </a:lnSpc>
                  <a:buFont typeface="Arial" panose="020B0604020202020204" pitchFamily="34" charset="0"/>
                  <a:buChar char="‒"/>
                </a:pPr>
                <a14:m>
                  <m:oMath xmlns:m="http://schemas.openxmlformats.org/officeDocument/2006/math">
                    <m:r>
                      <a:rPr lang="zh-CN" altLang="en-US" sz="2400" i="1" smtClean="0">
                        <a:solidFill>
                          <a:schemeClr val="bg2"/>
                        </a:solidFill>
                        <a:latin typeface="Cambria Math" panose="02040503050406030204" pitchFamily="18" charset="0"/>
                        <a:ea typeface="黑体" panose="02010609060101010101" pitchFamily="49" charset="-122"/>
                        <a:cs typeface="Arial" panose="020B0604020202020204" pitchFamily="34" charset="0"/>
                      </a:rPr>
                      <m:t>找出</m:t>
                    </m:r>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𝑥</m:t>
                    </m:r>
                  </m:oMath>
                </a14:m>
                <a:r>
                  <a:rPr lang="zh-CN" altLang="en-US" sz="2400" b="0" dirty="0">
                    <a:solidFill>
                      <a:schemeClr val="bg2"/>
                    </a:solidFill>
                    <a:latin typeface="Arial" panose="020B0604020202020204" pitchFamily="34" charset="0"/>
                    <a:ea typeface="黑体" panose="02010609060101010101" pitchFamily="49" charset="-122"/>
                    <a:cs typeface="Arial" panose="020B0604020202020204" pitchFamily="34" charset="0"/>
                  </a:rPr>
                  <a:t>的</a:t>
                </a:r>
                <a14:m>
                  <m:oMath xmlns:m="http://schemas.openxmlformats.org/officeDocument/2006/math">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𝑘</m:t>
                    </m:r>
                  </m:oMath>
                </a14:m>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个近邻，看其中多数属于哪一类，则把</a:t>
                </a:r>
                <a14:m>
                  <m:oMath xmlns:m="http://schemas.openxmlformats.org/officeDocument/2006/math">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𝑥</m:t>
                    </m:r>
                  </m:oMath>
                </a14:m>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分到哪一类</a:t>
                </a:r>
                <a:endParaRPr lang="en-US" altLang="zh-CN" sz="2400" b="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a:lnSpc>
                    <a:spcPct val="125000"/>
                  </a:lnSpc>
                </a:pPr>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一般表示：</a:t>
                </a:r>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lvl="1">
                  <a:lnSpc>
                    <a:spcPct val="125000"/>
                  </a:lnSpc>
                </a:pPr>
                <a14:m>
                  <m:oMath xmlns:m="http://schemas.openxmlformats.org/officeDocument/2006/math">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𝑁</m:t>
                    </m:r>
                  </m:oMath>
                </a14:m>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个已知样本，分属</a:t>
                </a:r>
                <a14:m>
                  <m:oMath xmlns:m="http://schemas.openxmlformats.org/officeDocument/2006/math">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𝑐</m:t>
                    </m:r>
                  </m:oMath>
                </a14:m>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个类别</a:t>
                </a:r>
                <a14:m>
                  <m:oMath xmlns:m="http://schemas.openxmlformats.org/officeDocument/2006/math">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𝜔</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 </m:t>
                    </m:r>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𝑖</m:t>
                    </m:r>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𝑐</m:t>
                    </m:r>
                  </m:oMath>
                </a14:m>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lvl="1">
                  <a:lnSpc>
                    <a:spcPct val="125000"/>
                  </a:lnSpc>
                </a:pPr>
                <a14:m>
                  <m:oMath xmlns:m="http://schemas.openxmlformats.org/officeDocument/2006/math">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𝑘</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𝑖</m:t>
                    </m:r>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𝑐</m:t>
                    </m:r>
                  </m:oMath>
                </a14:m>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为</a:t>
                </a:r>
                <a14:m>
                  <m:oMath xmlns:m="http://schemas.openxmlformats.org/officeDocument/2006/math">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𝑥</m:t>
                    </m:r>
                  </m:oMath>
                </a14:m>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的</a:t>
                </a:r>
                <a14:m>
                  <m:oMath xmlns:m="http://schemas.openxmlformats.org/officeDocument/2006/math">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𝑘</m:t>
                    </m:r>
                  </m:oMath>
                </a14:m>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个近邻中属于</a:t>
                </a:r>
                <a14:m>
                  <m:oMath xmlns:m="http://schemas.openxmlformats.org/officeDocument/2006/math">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𝜔</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oMath>
                </a14:m>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的样本数</a:t>
                </a: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a:lnSpc>
                    <a:spcPct val="125000"/>
                  </a:lnSpc>
                </a:pPr>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判别函数：</a:t>
                </a:r>
                <a14:m>
                  <m:oMath xmlns:m="http://schemas.openxmlformats.org/officeDocument/2006/math">
                    <m:sSub>
                      <m:sSubPr>
                        <m:ctrlP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𝑔</m:t>
                        </m:r>
                      </m:e>
                      <m:sub>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d>
                      <m:dPr>
                        <m:ctrlP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𝑥</m:t>
                        </m:r>
                      </m:e>
                    </m:d>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𝑘</m:t>
                        </m:r>
                      </m:e>
                      <m: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 </m:t>
                    </m:r>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𝑖</m:t>
                    </m:r>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=1,…,</m:t>
                    </m:r>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𝑐</m:t>
                    </m:r>
                  </m:oMath>
                </a14:m>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a:lnSpc>
                    <a:spcPct val="125000"/>
                  </a:lnSpc>
                </a:pPr>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决策规则：</a:t>
                </a:r>
                <a14:m>
                  <m:oMath xmlns:m="http://schemas.openxmlformats.org/officeDocument/2006/math">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𝑖𝑓</m:t>
                    </m:r>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  </m:t>
                    </m:r>
                    <m:sSub>
                      <m:sSubPr>
                        <m:ctrlP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𝑔</m:t>
                        </m:r>
                      </m:e>
                      <m:sub>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𝑗</m:t>
                        </m:r>
                      </m:sub>
                    </m:sSub>
                    <m:d>
                      <m:dPr>
                        <m:ctrlP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𝑥</m:t>
                        </m:r>
                      </m:e>
                    </m:d>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m:t>
                    </m:r>
                    <m:func>
                      <m:funcPr>
                        <m:ctrlP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ctrlPr>
                      </m:funcPr>
                      <m:fName>
                        <m:limLow>
                          <m:limLowPr>
                            <m:ctrlP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ctrlPr>
                          </m:limLowPr>
                          <m:e>
                            <m:r>
                              <m:rPr>
                                <m:sty m:val="p"/>
                              </m:rPr>
                              <a:rPr lang="en-US" altLang="zh-CN" sz="2800">
                                <a:solidFill>
                                  <a:schemeClr val="bg2"/>
                                </a:solidFill>
                                <a:latin typeface="Cambria Math" panose="02040503050406030204" pitchFamily="18" charset="0"/>
                                <a:ea typeface="黑体" panose="02010609060101010101" pitchFamily="49" charset="-122"/>
                                <a:cs typeface="Arial" panose="020B0604020202020204" pitchFamily="34" charset="0"/>
                              </a:rPr>
                              <m:t>m</m:t>
                            </m:r>
                            <m:r>
                              <m:rPr>
                                <m:sty m:val="p"/>
                              </m:rPr>
                              <a:rPr lang="en-US" altLang="zh-CN" sz="2800" i="1" smtClean="0">
                                <a:solidFill>
                                  <a:schemeClr val="bg2"/>
                                </a:solidFill>
                                <a:latin typeface="Cambria Math" panose="02040503050406030204" pitchFamily="18" charset="0"/>
                                <a:ea typeface="黑体" panose="02010609060101010101" pitchFamily="49" charset="-122"/>
                                <a:cs typeface="Arial" panose="020B0604020202020204" pitchFamily="34" charset="0"/>
                              </a:rPr>
                              <m:t>ax</m:t>
                            </m:r>
                          </m:e>
                          <m:lim>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𝑖</m:t>
                            </m:r>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=1,…,</m:t>
                            </m:r>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𝑐</m:t>
                            </m:r>
                          </m:lim>
                        </m:limLow>
                      </m:fName>
                      <m:e>
                        <m:sSub>
                          <m:sSubPr>
                            <m:ctrlP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𝑘</m:t>
                            </m:r>
                          </m:e>
                          <m:sub>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e>
                    </m:func>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  </m:t>
                    </m:r>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𝑡h𝑒𝑛</m:t>
                    </m:r>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  </m:t>
                    </m:r>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𝑋</m:t>
                    </m:r>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𝜔</m:t>
                        </m:r>
                      </m:e>
                      <m:sub>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𝑗</m:t>
                        </m:r>
                      </m:sub>
                    </m:sSub>
                  </m:oMath>
                </a14:m>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p:txBody>
          </p:sp>
        </mc:Choice>
        <mc:Fallback xmlns="">
          <p:sp>
            <p:nvSpPr>
              <p:cNvPr id="6149" name="Rectangle 3"/>
              <p:cNvSpPr>
                <a:spLocks noGrp="1" noRot="1" noChangeAspect="1" noMove="1" noResize="1" noEditPoints="1" noAdjustHandles="1" noChangeArrowheads="1" noChangeShapeType="1" noTextEdit="1"/>
              </p:cNvSpPr>
              <p:nvPr>
                <p:ph type="body" idx="1"/>
              </p:nvPr>
            </p:nvSpPr>
            <p:spPr>
              <a:xfrm>
                <a:off x="767408" y="1556792"/>
                <a:ext cx="10945216" cy="4403576"/>
              </a:xfrm>
              <a:blipFill>
                <a:blip r:embed="rId3"/>
                <a:stretch>
                  <a:fillRect l="-1003" t="-553"/>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3D3C705A-3571-451A-98F5-A3D8E4FCD718}"/>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147838247"/>
      </p:ext>
    </p:extLst>
  </p:cSld>
  <p:clrMapOvr>
    <a:masterClrMapping/>
  </p:clrMapOvr>
  <p:transition/>
</p:sld>
</file>

<file path=ppt/theme/theme1.xml><?xml version="1.0" encoding="utf-8"?>
<a:theme xmlns:a="http://schemas.openxmlformats.org/drawingml/2006/main" name="默认设计模板">
  <a:themeElements>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默认设计模板">
  <a:themeElements>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6090</TotalTime>
  <Words>3264</Words>
  <Application>Microsoft Office PowerPoint</Application>
  <PresentationFormat>宽屏</PresentationFormat>
  <Paragraphs>508</Paragraphs>
  <Slides>35</Slides>
  <Notes>35</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35</vt:i4>
      </vt:variant>
    </vt:vector>
  </HeadingPairs>
  <TitlesOfParts>
    <vt:vector size="46" baseType="lpstr">
      <vt:lpstr>黑体</vt:lpstr>
      <vt:lpstr>华文细黑</vt:lpstr>
      <vt:lpstr>宋体</vt:lpstr>
      <vt:lpstr>微软雅黑</vt:lpstr>
      <vt:lpstr>Arial</vt:lpstr>
      <vt:lpstr>Cambria Math</vt:lpstr>
      <vt:lpstr>Times New Roman</vt:lpstr>
      <vt:lpstr>Wingdings</vt:lpstr>
      <vt:lpstr>默认设计模板</vt:lpstr>
      <vt:lpstr>1_默认设计模板</vt:lpstr>
      <vt:lpstr>2_默认设计模板</vt:lpstr>
      <vt:lpstr>模式识别（第四版） ——模式识别与机器学习</vt:lpstr>
      <vt:lpstr>第8章 非参数学习机器与集成学习</vt:lpstr>
      <vt:lpstr>本章主要内容</vt:lpstr>
      <vt:lpstr>8.1  引言</vt:lpstr>
      <vt:lpstr>8.2 近邻法</vt:lpstr>
      <vt:lpstr>8.2.1 最近邻法</vt:lpstr>
      <vt:lpstr>最近邻法的另一种表达方法</vt:lpstr>
      <vt:lpstr>最近邻法的错误率（渐进分析）</vt:lpstr>
      <vt:lpstr>8.2.2  k-近邻法</vt:lpstr>
      <vt:lpstr>渐进平均错误率的界</vt:lpstr>
      <vt:lpstr>PowerPoint 演示文稿</vt:lpstr>
      <vt:lpstr>8.2.3 近邻法的快速算法</vt:lpstr>
      <vt:lpstr>分枝定界算法</vt:lpstr>
      <vt:lpstr>PowerPoint 演示文稿</vt:lpstr>
      <vt:lpstr>PowerPoint 演示文稿</vt:lpstr>
      <vt:lpstr>PowerPoint 演示文稿</vt:lpstr>
      <vt:lpstr>PowerPoint 演示文稿</vt:lpstr>
      <vt:lpstr>8.2.4 剪辑近邻法</vt:lpstr>
      <vt:lpstr>PowerPoint 演示文稿</vt:lpstr>
      <vt:lpstr>剪辑近邻法渐进错误率分析</vt:lpstr>
      <vt:lpstr>多重剪辑方法MULTIEDIT</vt:lpstr>
      <vt:lpstr>MULTIEDIT效果示例</vt:lpstr>
      <vt:lpstr>8.2.5 压缩近邻法</vt:lpstr>
      <vt:lpstr>8.3 决策树与随机森林</vt:lpstr>
      <vt:lpstr>8.3.2 决策树</vt:lpstr>
      <vt:lpstr>PowerPoint 演示文稿</vt:lpstr>
      <vt:lpstr>ID3（interactive dichotomizer-3）方法</vt:lpstr>
      <vt:lpstr>PowerPoint 演示文稿</vt:lpstr>
      <vt:lpstr>其他决策树算法</vt:lpstr>
      <vt:lpstr>8.3.3 过学习与决策树的剪枝</vt:lpstr>
      <vt:lpstr>8.3.4 随机森林</vt:lpstr>
      <vt:lpstr>随机森林示例</vt:lpstr>
      <vt:lpstr>8.4 Boosting集成学习</vt:lpstr>
      <vt:lpstr>PowerPoint 演示文稿</vt:lpstr>
      <vt:lpstr>8.5 讨论</vt:lpstr>
    </vt:vector>
  </TitlesOfParts>
  <Company>Tsinghua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统计模式识别导论</dc:title>
  <dc:creator>Xuegong Zhang</dc:creator>
  <cp:lastModifiedBy>Xuegong Zhang</cp:lastModifiedBy>
  <cp:revision>341</cp:revision>
  <cp:lastPrinted>2016-09-11T15:29:02Z</cp:lastPrinted>
  <dcterms:created xsi:type="dcterms:W3CDTF">2001-02-14T02:31:42Z</dcterms:created>
  <dcterms:modified xsi:type="dcterms:W3CDTF">2021-09-28T08:12:38Z</dcterms:modified>
</cp:coreProperties>
</file>