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7" r:id="rId2"/>
  </p:sldMasterIdLst>
  <p:notesMasterIdLst>
    <p:notesMasterId r:id="rId32"/>
  </p:notesMasterIdLst>
  <p:handoutMasterIdLst>
    <p:handoutMasterId r:id="rId33"/>
  </p:handoutMasterIdLst>
  <p:sldIdLst>
    <p:sldId id="424" r:id="rId3"/>
    <p:sldId id="464" r:id="rId4"/>
    <p:sldId id="680" r:id="rId5"/>
    <p:sldId id="713" r:id="rId6"/>
    <p:sldId id="716" r:id="rId7"/>
    <p:sldId id="725" r:id="rId8"/>
    <p:sldId id="717" r:id="rId9"/>
    <p:sldId id="718" r:id="rId10"/>
    <p:sldId id="726" r:id="rId11"/>
    <p:sldId id="727" r:id="rId12"/>
    <p:sldId id="728" r:id="rId13"/>
    <p:sldId id="729" r:id="rId14"/>
    <p:sldId id="730" r:id="rId15"/>
    <p:sldId id="731" r:id="rId16"/>
    <p:sldId id="732" r:id="rId17"/>
    <p:sldId id="720" r:id="rId18"/>
    <p:sldId id="733" r:id="rId19"/>
    <p:sldId id="734" r:id="rId20"/>
    <p:sldId id="735" r:id="rId21"/>
    <p:sldId id="736" r:id="rId22"/>
    <p:sldId id="737" r:id="rId23"/>
    <p:sldId id="738" r:id="rId24"/>
    <p:sldId id="739" r:id="rId25"/>
    <p:sldId id="740" r:id="rId26"/>
    <p:sldId id="741" r:id="rId27"/>
    <p:sldId id="743" r:id="rId28"/>
    <p:sldId id="744" r:id="rId29"/>
    <p:sldId id="745" r:id="rId30"/>
    <p:sldId id="746" r:id="rId31"/>
  </p:sldIdLst>
  <p:sldSz cx="12192000" cy="6858000"/>
  <p:notesSz cx="7099300" cy="10234613"/>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FF"/>
    <a:srgbClr val="003399"/>
    <a:srgbClr val="FFFF00"/>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90" autoAdjust="0"/>
    <p:restoredTop sz="94660"/>
  </p:normalViewPr>
  <p:slideViewPr>
    <p:cSldViewPr>
      <p:cViewPr varScale="1">
        <p:scale>
          <a:sx n="80" d="100"/>
          <a:sy n="80" d="100"/>
        </p:scale>
        <p:origin x="108" y="28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smtClean="0"/>
            </a:lvl1pPr>
          </a:lstStyle>
          <a:p>
            <a:pPr>
              <a:defRPr/>
            </a:pPr>
            <a:endParaRPr lang="en-US" altLang="zh-CN"/>
          </a:p>
        </p:txBody>
      </p:sp>
      <p:sp>
        <p:nvSpPr>
          <p:cNvPr id="175107" name="Rectangle 3"/>
          <p:cNvSpPr>
            <a:spLocks noGrp="1" noChangeArrowheads="1"/>
          </p:cNvSpPr>
          <p:nvPr>
            <p:ph type="dt" sz="quarter"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smtClean="0"/>
            </a:lvl1pPr>
          </a:lstStyle>
          <a:p>
            <a:pPr>
              <a:defRPr/>
            </a:pPr>
            <a:endParaRPr lang="en-US" altLang="zh-CN"/>
          </a:p>
        </p:txBody>
      </p:sp>
      <p:sp>
        <p:nvSpPr>
          <p:cNvPr id="175108" name="Rectangle 4"/>
          <p:cNvSpPr>
            <a:spLocks noGrp="1" noChangeArrowheads="1"/>
          </p:cNvSpPr>
          <p:nvPr>
            <p:ph type="ftr" sz="quarter" idx="2"/>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smtClean="0"/>
            </a:lvl1pPr>
          </a:lstStyle>
          <a:p>
            <a:pPr>
              <a:defRPr/>
            </a:pPr>
            <a:endParaRPr lang="en-US" altLang="zh-CN"/>
          </a:p>
        </p:txBody>
      </p:sp>
      <p:sp>
        <p:nvSpPr>
          <p:cNvPr id="175109" name="Rectangle 5"/>
          <p:cNvSpPr>
            <a:spLocks noGrp="1" noChangeArrowheads="1"/>
          </p:cNvSpPr>
          <p:nvPr>
            <p:ph type="sldNum" sz="quarter" idx="3"/>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smtClean="0"/>
            </a:lvl1pPr>
          </a:lstStyle>
          <a:p>
            <a:pPr>
              <a:defRPr/>
            </a:pPr>
            <a:fld id="{370E364B-F6A0-45A4-83CA-97D3AC616ADE}" type="slidenum">
              <a:rPr lang="en-US" altLang="zh-CN"/>
              <a:pPr>
                <a:defRPr/>
              </a:pPr>
              <a:t>‹#›</a:t>
            </a:fld>
            <a:endParaRPr lang="en-US" altLang="zh-CN"/>
          </a:p>
        </p:txBody>
      </p:sp>
    </p:spTree>
    <p:extLst>
      <p:ext uri="{BB962C8B-B14F-4D97-AF65-F5344CB8AC3E}">
        <p14:creationId xmlns:p14="http://schemas.microsoft.com/office/powerpoint/2010/main" val="12344424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smtClean="0"/>
            </a:lvl1pPr>
          </a:lstStyle>
          <a:p>
            <a:pPr>
              <a:defRPr/>
            </a:pPr>
            <a:endParaRPr lang="en-US" altLang="zh-CN"/>
          </a:p>
        </p:txBody>
      </p:sp>
      <p:sp>
        <p:nvSpPr>
          <p:cNvPr id="35843" name="Rectangle 3"/>
          <p:cNvSpPr>
            <a:spLocks noGrp="1" noChangeArrowheads="1"/>
          </p:cNvSpPr>
          <p:nvPr>
            <p:ph type="dt" idx="1"/>
          </p:nvPr>
        </p:nvSpPr>
        <p:spPr bwMode="auto">
          <a:xfrm>
            <a:off x="4022937"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smtClean="0"/>
            </a:lvl1pPr>
          </a:lstStyle>
          <a:p>
            <a:pPr>
              <a:defRPr/>
            </a:pPr>
            <a:endParaRPr lang="en-US" altLang="zh-CN"/>
          </a:p>
        </p:txBody>
      </p:sp>
      <p:sp>
        <p:nvSpPr>
          <p:cNvPr id="64516"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946574" y="4861441"/>
            <a:ext cx="5206153"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5846" name="Rectangle 6"/>
          <p:cNvSpPr>
            <a:spLocks noGrp="1" noChangeArrowheads="1"/>
          </p:cNvSpPr>
          <p:nvPr>
            <p:ph type="ftr" sz="quarter" idx="4"/>
          </p:nvPr>
        </p:nvSpPr>
        <p:spPr bwMode="auto">
          <a:xfrm>
            <a:off x="0" y="9722882"/>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smtClean="0"/>
            </a:lvl1pPr>
          </a:lstStyle>
          <a:p>
            <a:pPr>
              <a:defRPr/>
            </a:pPr>
            <a:endParaRPr lang="en-US" altLang="zh-CN"/>
          </a:p>
        </p:txBody>
      </p:sp>
      <p:sp>
        <p:nvSpPr>
          <p:cNvPr id="35847" name="Rectangle 7"/>
          <p:cNvSpPr>
            <a:spLocks noGrp="1" noChangeArrowheads="1"/>
          </p:cNvSpPr>
          <p:nvPr>
            <p:ph type="sldNum" sz="quarter" idx="5"/>
          </p:nvPr>
        </p:nvSpPr>
        <p:spPr bwMode="auto">
          <a:xfrm>
            <a:off x="4022937" y="9722882"/>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smtClean="0"/>
            </a:lvl1pPr>
          </a:lstStyle>
          <a:p>
            <a:pPr>
              <a:defRPr/>
            </a:pPr>
            <a:fld id="{0781FBCE-61FE-40E6-9754-3B50E0E96E4D}" type="slidenum">
              <a:rPr lang="en-US" altLang="zh-CN"/>
              <a:pPr>
                <a:defRPr/>
              </a:pPr>
              <a:t>‹#›</a:t>
            </a:fld>
            <a:endParaRPr lang="en-US" altLang="zh-CN"/>
          </a:p>
        </p:txBody>
      </p:sp>
    </p:spTree>
    <p:extLst>
      <p:ext uri="{BB962C8B-B14F-4D97-AF65-F5344CB8AC3E}">
        <p14:creationId xmlns:p14="http://schemas.microsoft.com/office/powerpoint/2010/main" val="41005541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79862861-AB4E-4A4A-85C9-2BE426D977B7}" type="slidenum">
              <a:rPr lang="en-US" altLang="zh-CN">
                <a:solidFill>
                  <a:srgbClr val="000000"/>
                </a:solidFill>
              </a:rPr>
              <a:pPr/>
              <a:t>1</a:t>
            </a:fld>
            <a:endParaRPr lang="en-US" altLang="zh-CN">
              <a:solidFill>
                <a:srgbClr val="000000"/>
              </a:solidFill>
            </a:endParaRPr>
          </a:p>
        </p:txBody>
      </p:sp>
      <p:sp>
        <p:nvSpPr>
          <p:cNvPr id="65539" name="Rectangle 2"/>
          <p:cNvSpPr>
            <a:spLocks noGrp="1" noRot="1" noChangeAspect="1" noChangeArrowheads="1" noTextEdit="1"/>
          </p:cNvSpPr>
          <p:nvPr>
            <p:ph type="sldImg"/>
          </p:nvPr>
        </p:nvSpPr>
        <p:spPr>
          <a:xfrm>
            <a:off x="139700" y="768350"/>
            <a:ext cx="6819900" cy="3836988"/>
          </a:xfrm>
          <a:ln/>
        </p:spPr>
      </p:sp>
      <p:sp>
        <p:nvSpPr>
          <p:cNvPr id="65540" name="Rectangle 3"/>
          <p:cNvSpPr>
            <a:spLocks noGrp="1" noChangeArrowheads="1"/>
          </p:cNvSpPr>
          <p:nvPr>
            <p:ph type="body" idx="1"/>
          </p:nvPr>
        </p:nvSpPr>
        <p:spPr>
          <a:noFill/>
          <a:ln/>
        </p:spPr>
        <p:txBody>
          <a:bodyPr/>
          <a:lstStyle/>
          <a:p>
            <a:pPr eaLnBrk="1" hangingPunct="1"/>
            <a:endParaRPr lang="zh-CN" altLang="zh-CN" dirty="0"/>
          </a:p>
        </p:txBody>
      </p:sp>
    </p:spTree>
    <p:extLst>
      <p:ext uri="{BB962C8B-B14F-4D97-AF65-F5344CB8AC3E}">
        <p14:creationId xmlns:p14="http://schemas.microsoft.com/office/powerpoint/2010/main" val="2718769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10</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616188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11</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380031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12</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916444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13</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453265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14</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234023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15</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409080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16</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1706620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17</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530737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18</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4005951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19</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700065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D339235F-6C18-4134-BF15-31B023A9214B}" type="slidenum">
              <a:rPr lang="en-US" altLang="zh-CN">
                <a:solidFill>
                  <a:srgbClr val="000000"/>
                </a:solidFill>
              </a:rPr>
              <a:pPr/>
              <a:t>2</a:t>
            </a:fld>
            <a:endParaRPr lang="en-US" altLang="zh-CN">
              <a:solidFill>
                <a:srgbClr val="000000"/>
              </a:solidFill>
            </a:endParaRPr>
          </a:p>
        </p:txBody>
      </p:sp>
      <p:sp>
        <p:nvSpPr>
          <p:cNvPr id="70659" name="Rectangle 2"/>
          <p:cNvSpPr>
            <a:spLocks noGrp="1" noRot="1" noChangeAspect="1" noChangeArrowheads="1" noTextEdit="1"/>
          </p:cNvSpPr>
          <p:nvPr>
            <p:ph type="sldImg"/>
          </p:nvPr>
        </p:nvSpPr>
        <p:spPr>
          <a:xfrm>
            <a:off x="139700" y="768350"/>
            <a:ext cx="6819900" cy="3836988"/>
          </a:xfrm>
          <a:ln/>
        </p:spPr>
      </p:sp>
      <p:sp>
        <p:nvSpPr>
          <p:cNvPr id="70660"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7355251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20</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7807582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21</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317359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22</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5236677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23</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063413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24</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3275478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25</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8655074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26</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0017777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27</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5131672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28</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7609505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29</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436079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3</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654697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4</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4021318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5</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575928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6</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4258301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7</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173706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8</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811020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9</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211527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3BC54D9-3F1E-482D-9BB3-8411D473745E}"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71424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AC535DF-7ACE-45F4-AD89-74076DEF1B92}"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4086471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609600"/>
            <a:ext cx="25908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609600"/>
            <a:ext cx="75692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D66567A-0BCE-495C-A14A-563928BD45D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34282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3BC54D9-3F1E-482D-9BB3-8411D473745E}"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931738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1A99564-EDC3-4130-815E-40135C708A99}"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638373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744FF12-DCE0-4305-8374-2ED4551FE1F9}"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40642890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5EDCC9B-36AA-435B-A437-EC0049F7D54F}"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785451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068AF504-6347-4342-98AF-77F78A195D4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214752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13CB57A-CCA9-4770-99FD-510513A500CB}"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7356952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8CCFE537-A617-4818-9DB4-89B769C42B8C}"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328417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4E50251-9BF3-4227-8ACF-54E45D8E0DEF}"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4044050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1A99564-EDC3-4130-815E-40135C708A99}"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42076422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0BF00DF-14FB-4D10-8B01-87888B24ED85}"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3946920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AC535DF-7ACE-45F4-AD89-74076DEF1B92}"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4421659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609600"/>
            <a:ext cx="25908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609600"/>
            <a:ext cx="75692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D66567A-0BCE-495C-A14A-563928BD45D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3625536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914400" y="609600"/>
            <a:ext cx="10363200" cy="1143000"/>
          </a:xfrm>
        </p:spPr>
        <p:txBody>
          <a:bodyPr/>
          <a:lstStyle/>
          <a:p>
            <a:r>
              <a:rPr lang="zh-CN" altLang="en-US"/>
              <a:t>单击此处编辑母版标题样式</a:t>
            </a:r>
          </a:p>
        </p:txBody>
      </p:sp>
      <p:sp>
        <p:nvSpPr>
          <p:cNvPr id="3" name="日期占位符 2"/>
          <p:cNvSpPr>
            <a:spLocks noGrp="1"/>
          </p:cNvSpPr>
          <p:nvPr>
            <p:ph type="dt" sz="half" idx="10"/>
          </p:nvPr>
        </p:nvSpPr>
        <p:spPr>
          <a:xfrm>
            <a:off x="914400" y="6248400"/>
            <a:ext cx="2540000" cy="457200"/>
          </a:xfrm>
        </p:spPr>
        <p:txBody>
          <a:bodyPr/>
          <a:lstStyle>
            <a:lvl1pPr>
              <a:defRPr/>
            </a:lvl1pPr>
          </a:lstStyle>
          <a:p>
            <a:r>
              <a:rPr lang="en-US" altLang="zh-CN">
                <a:solidFill>
                  <a:srgbClr val="FFFFFF"/>
                </a:solidFill>
              </a:rPr>
              <a:t>Xuegong Zhang</a:t>
            </a:r>
            <a:endParaRPr lang="en-US" altLang="zh-CN" sz="2400">
              <a:solidFill>
                <a:srgbClr val="FFFFFF"/>
              </a:solidFill>
            </a:endParaRPr>
          </a:p>
        </p:txBody>
      </p:sp>
      <p:sp>
        <p:nvSpPr>
          <p:cNvPr id="4" name="页脚占位符 3"/>
          <p:cNvSpPr>
            <a:spLocks noGrp="1"/>
          </p:cNvSpPr>
          <p:nvPr>
            <p:ph type="ftr" sz="quarter" idx="11"/>
          </p:nvPr>
        </p:nvSpPr>
        <p:spPr>
          <a:xfrm>
            <a:off x="4165600" y="6248400"/>
            <a:ext cx="3860800" cy="457200"/>
          </a:xfrm>
        </p:spPr>
        <p:txBody>
          <a:bodyPr/>
          <a:lstStyle>
            <a:lvl1pPr>
              <a:defRPr/>
            </a:lvl1pPr>
          </a:lstStyle>
          <a:p>
            <a:endParaRPr lang="zh-CN" altLang="zh-CN">
              <a:solidFill>
                <a:srgbClr val="FFFFFF"/>
              </a:solidFill>
            </a:endParaRPr>
          </a:p>
        </p:txBody>
      </p:sp>
      <p:sp>
        <p:nvSpPr>
          <p:cNvPr id="5" name="灯片编号占位符 4"/>
          <p:cNvSpPr>
            <a:spLocks noGrp="1"/>
          </p:cNvSpPr>
          <p:nvPr>
            <p:ph type="sldNum" sz="quarter" idx="12"/>
          </p:nvPr>
        </p:nvSpPr>
        <p:spPr>
          <a:xfrm>
            <a:off x="8737600" y="6248400"/>
            <a:ext cx="2540000" cy="457200"/>
          </a:xfrm>
        </p:spPr>
        <p:txBody>
          <a:bodyPr/>
          <a:lstStyle>
            <a:lvl1pPr>
              <a:defRPr/>
            </a:lvl1pPr>
          </a:lstStyle>
          <a:p>
            <a:fld id="{409BA026-B759-413E-9B7E-4969743CC946}" type="slidenum">
              <a:rPr lang="zh-CN" altLang="en-US">
                <a:solidFill>
                  <a:srgbClr val="FFFFFF"/>
                </a:solidFill>
              </a:rPr>
              <a:pPr/>
              <a:t>‹#›</a:t>
            </a:fld>
            <a:endParaRPr lang="en-US" altLang="zh-CN" sz="2400">
              <a:solidFill>
                <a:srgbClr val="FFFFFF"/>
              </a:solidFill>
            </a:endParaRPr>
          </a:p>
        </p:txBody>
      </p:sp>
    </p:spTree>
    <p:extLst>
      <p:ext uri="{BB962C8B-B14F-4D97-AF65-F5344CB8AC3E}">
        <p14:creationId xmlns:p14="http://schemas.microsoft.com/office/powerpoint/2010/main" val="4003381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744FF12-DCE0-4305-8374-2ED4551FE1F9}"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43932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5EDCC9B-36AA-435B-A437-EC0049F7D54F}"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426689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068AF504-6347-4342-98AF-77F78A195D4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460924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13CB57A-CCA9-4770-99FD-510513A500CB}"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684760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8CCFE537-A617-4818-9DB4-89B769C42B8C}"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40694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4E50251-9BF3-4227-8ACF-54E45D8E0DEF}"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847256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0BF00DF-14FB-4D10-8B01-87888B24ED85}"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34952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914400" y="609600"/>
            <a:ext cx="1036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p:cNvSpPr>
            <a:spLocks noGrp="1" noChangeArrowheads="1"/>
          </p:cNvSpPr>
          <p:nvPr>
            <p:ph type="body" idx="1"/>
          </p:nvPr>
        </p:nvSpPr>
        <p:spPr bwMode="auto">
          <a:xfrm>
            <a:off x="914400" y="1981200"/>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r>
              <a:rPr lang="en-US" altLang="zh-CN">
                <a:solidFill>
                  <a:srgbClr val="FFFFFF"/>
                </a:solidFill>
              </a:rPr>
              <a:t>Xuegong Zhang</a:t>
            </a: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solidFill>
                <a:srgbClr val="FFFFFF"/>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A392AEBB-EFA5-4C13-848B-12C1F278DA0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19196036"/>
      </p:ext>
    </p:extLst>
  </p:cSld>
  <p:clrMap bg1="dk2" tx1="lt1" bg2="dk1"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914400" y="609600"/>
            <a:ext cx="1036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p:cNvSpPr>
            <a:spLocks noGrp="1" noChangeArrowheads="1"/>
          </p:cNvSpPr>
          <p:nvPr>
            <p:ph type="body" idx="1"/>
          </p:nvPr>
        </p:nvSpPr>
        <p:spPr bwMode="auto">
          <a:xfrm>
            <a:off x="914400" y="1981200"/>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r>
              <a:rPr lang="en-US" altLang="zh-CN">
                <a:solidFill>
                  <a:srgbClr val="FFFFFF"/>
                </a:solidFill>
              </a:rPr>
              <a:t>Xuegong Zhang</a:t>
            </a: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solidFill>
                <a:srgbClr val="FFFFFF"/>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A392AEBB-EFA5-4C13-848B-12C1F278DA0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790879104"/>
      </p:ext>
    </p:extLst>
  </p:cSld>
  <p:clrMap bg1="dk2" tx1="lt1" bg2="dk1"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zhangxg@tsinghua.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xwwang@tsinghua.edu.c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tif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tiff"/></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Rectangle 2"/>
          <p:cNvSpPr>
            <a:spLocks noGrp="1" noChangeArrowheads="1"/>
          </p:cNvSpPr>
          <p:nvPr>
            <p:ph type="ctrTitle"/>
          </p:nvPr>
        </p:nvSpPr>
        <p:spPr>
          <a:xfrm>
            <a:off x="1652278" y="1628800"/>
            <a:ext cx="8887444" cy="1478632"/>
          </a:xfrm>
        </p:spPr>
        <p:txBody>
          <a:bodyPr/>
          <a:lstStyle/>
          <a:p>
            <a:pPr eaLnBrk="1" hangingPunct="1"/>
            <a:r>
              <a:rPr lang="zh-CN" altLang="en-US" sz="4800" dirty="0">
                <a:solidFill>
                  <a:schemeClr val="bg2"/>
                </a:solidFill>
                <a:ea typeface="黑体" pitchFamily="2" charset="-122"/>
              </a:rPr>
              <a:t>模式识别（第四版）</a:t>
            </a:r>
            <a:br>
              <a:rPr lang="en-US" altLang="zh-CN" sz="4800" dirty="0">
                <a:solidFill>
                  <a:schemeClr val="bg2"/>
                </a:solidFill>
                <a:ea typeface="黑体" pitchFamily="2" charset="-122"/>
              </a:rPr>
            </a:br>
            <a:r>
              <a:rPr lang="en-US" altLang="zh-CN" sz="4000" dirty="0">
                <a:solidFill>
                  <a:schemeClr val="bg2"/>
                </a:solidFill>
                <a:ea typeface="黑体" pitchFamily="2" charset="-122"/>
              </a:rPr>
              <a:t>——</a:t>
            </a:r>
            <a:r>
              <a:rPr lang="zh-CN" altLang="zh-CN" sz="4000" dirty="0">
                <a:solidFill>
                  <a:schemeClr val="bg2"/>
                </a:solidFill>
                <a:ea typeface="黑体" pitchFamily="2" charset="-122"/>
              </a:rPr>
              <a:t>模式识别</a:t>
            </a:r>
            <a:r>
              <a:rPr lang="zh-CN" altLang="en-US" sz="4000" dirty="0">
                <a:solidFill>
                  <a:schemeClr val="bg2"/>
                </a:solidFill>
                <a:ea typeface="黑体" pitchFamily="2" charset="-122"/>
              </a:rPr>
              <a:t>与机器学习</a:t>
            </a:r>
            <a:endParaRPr lang="en-US" altLang="zh-CN" sz="2400" dirty="0">
              <a:solidFill>
                <a:schemeClr val="bg2"/>
              </a:solidFill>
              <a:latin typeface="Arial" panose="020B0604020202020204" pitchFamily="34" charset="0"/>
              <a:cs typeface="Arial" panose="020B0604020202020204" pitchFamily="34" charset="0"/>
            </a:endParaRPr>
          </a:p>
        </p:txBody>
      </p:sp>
      <p:sp>
        <p:nvSpPr>
          <p:cNvPr id="2051" name="Rectangle 3"/>
          <p:cNvSpPr>
            <a:spLocks noGrp="1" noChangeArrowheads="1"/>
          </p:cNvSpPr>
          <p:nvPr>
            <p:ph type="subTitle" idx="1"/>
          </p:nvPr>
        </p:nvSpPr>
        <p:spPr>
          <a:xfrm>
            <a:off x="1991544" y="4336752"/>
            <a:ext cx="7777163" cy="1478632"/>
          </a:xfrm>
        </p:spPr>
        <p:txBody>
          <a:bodyPr/>
          <a:lstStyle/>
          <a:p>
            <a:pPr eaLnBrk="1" hangingPunct="1">
              <a:lnSpc>
                <a:spcPct val="80000"/>
              </a:lnSpc>
              <a:defRPr/>
            </a:pPr>
            <a:r>
              <a:rPr lang="zh-CN" altLang="en-US" sz="2400" dirty="0">
                <a:solidFill>
                  <a:schemeClr val="bg2"/>
                </a:solidFill>
                <a:latin typeface="黑体" pitchFamily="49" charset="-122"/>
                <a:ea typeface="黑体" pitchFamily="49" charset="-122"/>
              </a:rPr>
              <a:t>张学工、汪小我</a:t>
            </a:r>
            <a:endParaRPr lang="en-US" altLang="zh-CN" sz="2400" dirty="0">
              <a:solidFill>
                <a:schemeClr val="bg2"/>
              </a:solidFill>
              <a:latin typeface="黑体" pitchFamily="49" charset="-122"/>
              <a:ea typeface="黑体" pitchFamily="49" charset="-122"/>
            </a:endParaRPr>
          </a:p>
          <a:p>
            <a:pPr eaLnBrk="1" hangingPunct="1">
              <a:lnSpc>
                <a:spcPct val="80000"/>
              </a:lnSpc>
              <a:defRPr/>
            </a:pPr>
            <a:r>
              <a:rPr lang="en-US" altLang="zh-CN" sz="2400" dirty="0">
                <a:solidFill>
                  <a:schemeClr val="bg1"/>
                </a:solidFill>
                <a:latin typeface="Arial" panose="020B0604020202020204" pitchFamily="34" charset="0"/>
                <a:ea typeface="华文细黑" pitchFamily="2" charset="-122"/>
                <a:cs typeface="Arial" panose="020B0604020202020204" pitchFamily="34" charset="0"/>
                <a:hlinkClick r:id="rId3">
                  <a:extLst>
                    <a:ext uri="{A12FA001-AC4F-418D-AE19-62706E023703}">
                      <ahyp:hlinkClr xmlns:ahyp="http://schemas.microsoft.com/office/drawing/2018/hyperlinkcolor" val="tx"/>
                    </a:ext>
                  </a:extLst>
                </a:hlinkClick>
              </a:rPr>
              <a:t>zhangxg@tsinghua.edu.cn</a:t>
            </a:r>
            <a:r>
              <a:rPr lang="en-US" altLang="zh-CN" sz="2400" dirty="0">
                <a:solidFill>
                  <a:schemeClr val="bg1"/>
                </a:solidFill>
                <a:latin typeface="Arial" panose="020B0604020202020204" pitchFamily="34" charset="0"/>
                <a:ea typeface="华文细黑" pitchFamily="2" charset="-122"/>
                <a:cs typeface="Arial" panose="020B0604020202020204" pitchFamily="34" charset="0"/>
              </a:rPr>
              <a:t>; </a:t>
            </a:r>
            <a:r>
              <a:rPr lang="en-US" altLang="zh-CN" sz="2400" dirty="0">
                <a:solidFill>
                  <a:schemeClr val="bg1"/>
                </a:solidFill>
                <a:latin typeface="Arial" panose="020B0604020202020204" pitchFamily="34" charset="0"/>
                <a:ea typeface="华文细黑" pitchFamily="2" charset="-122"/>
                <a:cs typeface="Arial" panose="020B0604020202020204" pitchFamily="34" charset="0"/>
                <a:hlinkClick r:id="rId4">
                  <a:extLst>
                    <a:ext uri="{A12FA001-AC4F-418D-AE19-62706E023703}">
                      <ahyp:hlinkClr xmlns:ahyp="http://schemas.microsoft.com/office/drawing/2018/hyperlinkcolor" val="tx"/>
                    </a:ext>
                  </a:extLst>
                </a:hlinkClick>
              </a:rPr>
              <a:t>xwwang@tsinghua.edu.cn</a:t>
            </a:r>
            <a:endParaRPr lang="en-US" altLang="zh-CN" sz="2400" dirty="0">
              <a:solidFill>
                <a:schemeClr val="bg1"/>
              </a:solidFill>
              <a:latin typeface="Arial" panose="020B0604020202020204" pitchFamily="34" charset="0"/>
              <a:ea typeface="华文细黑" pitchFamily="2" charset="-122"/>
              <a:cs typeface="Arial" panose="020B0604020202020204" pitchFamily="34" charset="0"/>
            </a:endParaRPr>
          </a:p>
          <a:p>
            <a:pPr lvl="0" eaLnBrk="1" hangingPunct="1">
              <a:lnSpc>
                <a:spcPct val="80000"/>
              </a:lnSpc>
              <a:defRPr/>
            </a:pPr>
            <a:r>
              <a:rPr lang="zh-CN" altLang="en-US" sz="2400" dirty="0">
                <a:solidFill>
                  <a:srgbClr val="000000"/>
                </a:solidFill>
                <a:latin typeface="黑体" panose="02010609060101010101" pitchFamily="49" charset="-122"/>
                <a:ea typeface="黑体" panose="02010609060101010101" pitchFamily="49" charset="-122"/>
              </a:rPr>
              <a:t>清华大学自动化系</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2" name="矩形 1"/>
          <p:cNvSpPr/>
          <p:nvPr/>
        </p:nvSpPr>
        <p:spPr>
          <a:xfrm>
            <a:off x="3329236" y="18724"/>
            <a:ext cx="8887444" cy="313932"/>
          </a:xfrm>
          <a:prstGeom prst="rect">
            <a:avLst/>
          </a:prstGeom>
        </p:spPr>
        <p:txBody>
          <a:bodyPr wrap="square">
            <a:spAutoFit/>
          </a:bodyPr>
          <a:lstStyle/>
          <a:p>
            <a:pPr lvl="0" algn="r">
              <a:lnSpc>
                <a:spcPct val="80000"/>
              </a:lnSpc>
              <a:spcBef>
                <a:spcPct val="20000"/>
              </a:spcBef>
              <a:defRPr/>
            </a:pPr>
            <a:r>
              <a:rPr lang="zh-CN" altLang="en-US" sz="18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8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8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8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8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8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8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8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灯片编号占位符 3">
            <a:extLst>
              <a:ext uri="{FF2B5EF4-FFF2-40B4-BE49-F238E27FC236}">
                <a16:creationId xmlns:a16="http://schemas.microsoft.com/office/drawing/2014/main" id="{8C72ED95-257C-4026-8C27-5ABD4D4226CF}"/>
              </a:ext>
            </a:extLst>
          </p:cNvPr>
          <p:cNvSpPr>
            <a:spLocks noGrp="1"/>
          </p:cNvSpPr>
          <p:nvPr>
            <p:ph type="sldNum" sz="quarter" idx="12"/>
          </p:nvPr>
        </p:nvSpPr>
        <p:spPr/>
        <p:txBody>
          <a:bodyPr/>
          <a:lstStyle/>
          <a:p>
            <a:pPr>
              <a:defRPr/>
            </a:pPr>
            <a:fld id="{13BC54D9-3F1E-482D-9BB3-8411D473745E}" type="slidenum">
              <a:rPr lang="en-US" altLang="zh-CN" smtClean="0">
                <a:solidFill>
                  <a:srgbClr val="FFFFFF"/>
                </a:solidFill>
              </a:rPr>
              <a:pPr>
                <a:defRPr/>
              </a:pPr>
              <a:t>1</a:t>
            </a:fld>
            <a:endParaRPr lang="en-US" altLang="zh-CN">
              <a:solidFill>
                <a:srgbClr val="FFFFFF"/>
              </a:solidFill>
            </a:endParaRPr>
          </a:p>
        </p:txBody>
      </p:sp>
    </p:spTree>
    <p:extLst>
      <p:ext uri="{BB962C8B-B14F-4D97-AF65-F5344CB8AC3E}">
        <p14:creationId xmlns:p14="http://schemas.microsoft.com/office/powerpoint/2010/main" val="220074649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E6F7909-E60D-CF47-BD03-EF3A61B7572B}"/>
              </a:ext>
            </a:extLst>
          </p:cNvPr>
          <p:cNvGrpSpPr/>
          <p:nvPr/>
        </p:nvGrpSpPr>
        <p:grpSpPr>
          <a:xfrm>
            <a:off x="9336360" y="2132856"/>
            <a:ext cx="2333558" cy="3761690"/>
            <a:chOff x="10090253" y="1828533"/>
            <a:chExt cx="1728192" cy="2785841"/>
          </a:xfrm>
        </p:grpSpPr>
        <p:pic>
          <p:nvPicPr>
            <p:cNvPr id="5" name="Picture 4">
              <a:extLst>
                <a:ext uri="{FF2B5EF4-FFF2-40B4-BE49-F238E27FC236}">
                  <a16:creationId xmlns:a16="http://schemas.microsoft.com/office/drawing/2014/main" id="{20C9F1A0-1B23-3A42-BBE4-BEF11D87AB9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4139"/>
            <a:stretch/>
          </p:blipFill>
          <p:spPr>
            <a:xfrm>
              <a:off x="10090253" y="1828533"/>
              <a:ext cx="1728192" cy="1392921"/>
            </a:xfrm>
            <a:prstGeom prst="rect">
              <a:avLst/>
            </a:prstGeom>
          </p:spPr>
        </p:pic>
        <p:pic>
          <p:nvPicPr>
            <p:cNvPr id="11" name="Picture 10">
              <a:extLst>
                <a:ext uri="{FF2B5EF4-FFF2-40B4-BE49-F238E27FC236}">
                  <a16:creationId xmlns:a16="http://schemas.microsoft.com/office/drawing/2014/main" id="{3DC9D987-8430-AB4C-8321-19F3CFCDF09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533"/>
            <a:stretch/>
          </p:blipFill>
          <p:spPr>
            <a:xfrm>
              <a:off x="10109687" y="3221453"/>
              <a:ext cx="1437568" cy="1392921"/>
            </a:xfrm>
            <a:prstGeom prst="rect">
              <a:avLst/>
            </a:prstGeom>
          </p:spPr>
        </p:pic>
      </p:grpSp>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10</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767408" y="1484784"/>
                <a:ext cx="10585176" cy="4403576"/>
              </a:xfrm>
            </p:spPr>
            <p:txBody>
              <a:bodyPr/>
              <a:lstStyle/>
              <a:p>
                <a:pPr marL="0" indent="0">
                  <a:buNone/>
                </a:pP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考察两类分布密度间的交叠程度</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0" indent="0">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定义：两个密度函数间距离：</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𝐽</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𝑃</m:t>
                          </m:r>
                        </m:sub>
                      </m:sSub>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nary>
                        <m:naryPr>
                          <m:limLoc m:val="undOvr"/>
                          <m:subHide m:val="on"/>
                          <m:supHide m:val="on"/>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naryPr>
                        <m:sub/>
                        <m:sup/>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𝑔</m:t>
                          </m:r>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𝑝</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𝜔</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𝑝</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𝜔</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b>
                                  </m:sSub>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𝑃</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𝑃</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b>
                              </m:sSub>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nary>
                    </m:oMath>
                  </m:oMathPara>
                </a14:m>
                <a:endParaRPr lang="en-US" altLang="zh-CN" sz="2400" dirty="0">
                  <a:solidFill>
                    <a:schemeClr val="bg2"/>
                  </a:solidFill>
                  <a:ea typeface="黑体" pitchFamily="2" charset="-122"/>
                  <a:cs typeface="Arial" panose="020B0604020202020204" pitchFamily="34" charset="0"/>
                </a:endParaRPr>
              </a:p>
              <a:p>
                <a:pPr marL="0" indent="0">
                  <a:buNone/>
                </a:pP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0" indent="0">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必须满足三个条件：</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14350" indent="-514350">
                  <a:buAutoNum type="arabicPeriod"/>
                </a:pPr>
                <a:r>
                  <a:rPr lang="zh-CN" altLang="en-US" sz="2400" b="0" dirty="0">
                    <a:solidFill>
                      <a:schemeClr val="bg2"/>
                    </a:solidFill>
                    <a:latin typeface="Arial" panose="020B0604020202020204" pitchFamily="34" charset="0"/>
                    <a:ea typeface="黑体" pitchFamily="2" charset="-122"/>
                    <a:cs typeface="Arial" panose="020B0604020202020204" pitchFamily="34" charset="0"/>
                  </a:rPr>
                  <a:t> </a:t>
                </a:r>
                <a14:m>
                  <m:oMath xmlns:m="http://schemas.openxmlformats.org/officeDocument/2006/math">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𝐽</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𝑃</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≥0</m:t>
                    </m:r>
                  </m:oMath>
                </a14:m>
                <a:endParaRPr lang="en-US" altLang="zh-CN" sz="2400" i="1" dirty="0">
                  <a:solidFill>
                    <a:schemeClr val="bg2"/>
                  </a:solidFill>
                  <a:ea typeface="黑体" pitchFamily="2" charset="-122"/>
                  <a:cs typeface="Arial" panose="020B0604020202020204" pitchFamily="34" charset="0"/>
                </a:endParaRPr>
              </a:p>
              <a:p>
                <a:pPr marL="514350" indent="-514350">
                  <a:buAutoNum type="arabicPeriod"/>
                </a:pPr>
                <a:r>
                  <a:rPr lang="zh-CN" altLang="en-US" sz="2400" dirty="0">
                    <a:solidFill>
                      <a:schemeClr val="bg2"/>
                    </a:solidFill>
                    <a:latin typeface="Arial" panose="020B0604020202020204" pitchFamily="34" charset="0"/>
                    <a:ea typeface="黑体" pitchFamily="2" charset="-122"/>
                    <a:cs typeface="Arial" panose="020B0604020202020204" pitchFamily="34" charset="0"/>
                  </a:rPr>
                  <a:t>若</a:t>
                </a:r>
                <a14:m>
                  <m:oMath xmlns:m="http://schemas.openxmlformats.org/officeDocument/2006/math">
                    <m:r>
                      <a:rPr lang="en-US" altLang="zh-CN" sz="2400" i="1">
                        <a:solidFill>
                          <a:schemeClr val="bg2"/>
                        </a:solidFill>
                        <a:latin typeface="Cambria Math" panose="02040503050406030204" pitchFamily="18" charset="0"/>
                        <a:ea typeface="黑体" pitchFamily="2" charset="-122"/>
                        <a:cs typeface="Arial" panose="020B0604020202020204" pitchFamily="34" charset="0"/>
                      </a:rPr>
                      <m:t>𝑝</m:t>
                    </m:r>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𝜔</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Sub>
                      </m:e>
                    </m:d>
                    <m:r>
                      <a:rPr lang="en-US" altLang="zh-CN" sz="2400" i="1">
                        <a:solidFill>
                          <a:schemeClr val="bg2"/>
                        </a:solidFill>
                        <a:latin typeface="Cambria Math" panose="02040503050406030204" pitchFamily="18" charset="0"/>
                        <a:ea typeface="黑体" pitchFamily="2" charset="-122"/>
                        <a:cs typeface="Arial" panose="020B0604020202020204" pitchFamily="34" charset="0"/>
                      </a:rPr>
                      <m:t>𝑝</m:t>
                    </m:r>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e>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𝜔</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2</m:t>
                            </m:r>
                          </m:sub>
                        </m:sSub>
                      </m:e>
                    </m:d>
                    <m:r>
                      <a:rPr lang="en-US" altLang="zh-CN" sz="2400" i="1">
                        <a:solidFill>
                          <a:schemeClr val="bg2"/>
                        </a:solidFill>
                        <a:latin typeface="Cambria Math" panose="02040503050406030204" pitchFamily="18" charset="0"/>
                        <a:ea typeface="黑体" pitchFamily="2" charset="-122"/>
                        <a:cs typeface="Arial" panose="020B0604020202020204" pitchFamily="34" charset="0"/>
                      </a:rPr>
                      <m:t>=0,</m:t>
                    </m:r>
                    <m:r>
                      <a:rPr lang="zh-CN" altLang="en-US" sz="2400" i="1">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，则</a:t>
                </a:r>
                <a14:m>
                  <m:oMath xmlns:m="http://schemas.openxmlformats.org/officeDocument/2006/math">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𝐽</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𝑃</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𝑀𝑎𝑥</m:t>
                    </m:r>
                  </m:oMath>
                </a14:m>
                <a:r>
                  <a:rPr lang="zh-CN" altLang="en-US" sz="2400" i="1" dirty="0">
                    <a:solidFill>
                      <a:schemeClr val="bg2"/>
                    </a:solidFill>
                    <a:ea typeface="黑体" pitchFamily="2" charset="-122"/>
                    <a:cs typeface="Arial" panose="020B0604020202020204" pitchFamily="34" charset="0"/>
                  </a:rPr>
                  <a:t> </a:t>
                </a:r>
                <a:r>
                  <a:rPr lang="zh-CN" altLang="en-US" sz="2400" dirty="0">
                    <a:solidFill>
                      <a:schemeClr val="bg2"/>
                    </a:solidFill>
                    <a:latin typeface="Arial" panose="020B0604020202020204" pitchFamily="34" charset="0"/>
                    <a:ea typeface="黑体" pitchFamily="2" charset="-122"/>
                    <a:cs typeface="Arial" panose="020B0604020202020204" pitchFamily="34" charset="0"/>
                  </a:rPr>
                  <a:t>（完全不重叠，</a:t>
                </a:r>
                <a:r>
                  <a:rPr lang="en-US" altLang="zh-CN" sz="2400" dirty="0">
                    <a:solidFill>
                      <a:schemeClr val="bg2"/>
                    </a:solidFill>
                    <a:latin typeface="Arial" panose="020B0604020202020204" pitchFamily="34" charset="0"/>
                    <a:ea typeface="黑体" pitchFamily="2" charset="-122"/>
                    <a:cs typeface="Arial" panose="020B0604020202020204" pitchFamily="34" charset="0"/>
                  </a:rPr>
                  <a:t>a</a:t>
                </a:r>
                <a:r>
                  <a:rPr lang="zh-CN" altLang="en-US" sz="2400" dirty="0">
                    <a:solidFill>
                      <a:schemeClr val="bg2"/>
                    </a:solidFill>
                    <a:latin typeface="Arial" panose="020B0604020202020204" pitchFamily="34" charset="0"/>
                    <a:ea typeface="黑体" pitchFamily="2" charset="-122"/>
                    <a:cs typeface="Arial" panose="020B0604020202020204" pitchFamily="34" charset="0"/>
                  </a:rPr>
                  <a:t>图）</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14350" indent="-514350">
                  <a:buAutoNum type="arabicPeriod"/>
                </a:pPr>
                <a:r>
                  <a:rPr lang="zh-CN" altLang="en-US" sz="2400" dirty="0">
                    <a:solidFill>
                      <a:schemeClr val="bg2"/>
                    </a:solidFill>
                    <a:latin typeface="Arial" panose="020B0604020202020204" pitchFamily="34" charset="0"/>
                    <a:ea typeface="黑体" pitchFamily="2" charset="-122"/>
                    <a:cs typeface="Arial" panose="020B0604020202020204" pitchFamily="34" charset="0"/>
                  </a:rPr>
                  <a:t>若</a:t>
                </a:r>
                <a14:m>
                  <m:oMath xmlns:m="http://schemas.openxmlformats.org/officeDocument/2006/math">
                    <m:r>
                      <a:rPr lang="en-US" altLang="zh-CN" sz="2400" i="1">
                        <a:solidFill>
                          <a:schemeClr val="bg2"/>
                        </a:solidFill>
                        <a:latin typeface="Cambria Math" panose="02040503050406030204" pitchFamily="18" charset="0"/>
                        <a:ea typeface="黑体" pitchFamily="2" charset="-122"/>
                        <a:cs typeface="Arial" panose="020B0604020202020204" pitchFamily="34" charset="0"/>
                      </a:rPr>
                      <m:t>𝑝</m:t>
                    </m:r>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𝜔</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Sub>
                      </m:e>
                    </m:d>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𝑝</m:t>
                    </m:r>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e>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𝜔</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2</m:t>
                            </m:r>
                          </m:sub>
                        </m:sSub>
                      </m:e>
                    </m:d>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zh-CN" altLang="en-US" sz="2400" i="1">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，则</a:t>
                </a:r>
                <a14:m>
                  <m:oMath xmlns:m="http://schemas.openxmlformats.org/officeDocument/2006/math">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𝐽</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𝑃</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=0</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 （完全重叠，</a:t>
                </a:r>
                <a:r>
                  <a:rPr lang="en-US" altLang="zh-CN" sz="2400" dirty="0">
                    <a:solidFill>
                      <a:schemeClr val="bg2"/>
                    </a:solidFill>
                    <a:latin typeface="Arial" panose="020B0604020202020204" pitchFamily="34" charset="0"/>
                    <a:ea typeface="黑体" pitchFamily="2" charset="-122"/>
                    <a:cs typeface="Arial" panose="020B0604020202020204" pitchFamily="34" charset="0"/>
                  </a:rPr>
                  <a:t>b</a:t>
                </a:r>
                <a:r>
                  <a:rPr lang="zh-CN" altLang="en-US" sz="2400" dirty="0">
                    <a:solidFill>
                      <a:schemeClr val="bg2"/>
                    </a:solidFill>
                    <a:latin typeface="Arial" panose="020B0604020202020204" pitchFamily="34" charset="0"/>
                    <a:ea typeface="黑体" pitchFamily="2" charset="-122"/>
                    <a:cs typeface="Arial" panose="020B0604020202020204" pitchFamily="34" charset="0"/>
                  </a:rPr>
                  <a:t>图）</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767408" y="1484784"/>
                <a:ext cx="10585176" cy="4403576"/>
              </a:xfrm>
              <a:blipFill>
                <a:blip r:embed="rId4"/>
                <a:stretch>
                  <a:fillRect l="-922" t="-1524"/>
                </a:stretch>
              </a:blipFill>
            </p:spPr>
            <p:txBody>
              <a:bodyPr/>
              <a:lstStyle/>
              <a:p>
                <a:r>
                  <a:rPr lang="zh-CN" altLang="en-US">
                    <a:noFill/>
                  </a:rPr>
                  <a:t> </a:t>
                </a:r>
              </a:p>
            </p:txBody>
          </p:sp>
        </mc:Fallback>
      </mc:AlternateContent>
      <p:sp>
        <p:nvSpPr>
          <p:cNvPr id="10" name="Rectangle 2">
            <a:extLst>
              <a:ext uri="{FF2B5EF4-FFF2-40B4-BE49-F238E27FC236}">
                <a16:creationId xmlns:a16="http://schemas.microsoft.com/office/drawing/2014/main" id="{C655F25D-5BFD-4D4D-A7E5-4F033BA4A6B2}"/>
              </a:ext>
            </a:extLst>
          </p:cNvPr>
          <p:cNvSpPr>
            <a:spLocks noGrp="1" noChangeArrowheads="1"/>
          </p:cNvSpPr>
          <p:nvPr>
            <p:ph type="title"/>
          </p:nvPr>
        </p:nvSpPr>
        <p:spPr>
          <a:xfrm>
            <a:off x="692424" y="404664"/>
            <a:ext cx="10585176" cy="1143000"/>
          </a:xfrm>
        </p:spPr>
        <p:txBody>
          <a:bodyPr/>
          <a:lstStyle/>
          <a:p>
            <a:pPr eaLnBrk="1" hangingPunct="1"/>
            <a:r>
              <a:rPr lang="en-US" altLang="zh-CN" sz="3600" dirty="0">
                <a:solidFill>
                  <a:schemeClr val="bg2"/>
                </a:solidFill>
                <a:latin typeface="Arial" panose="020B0604020202020204" pitchFamily="34" charset="0"/>
                <a:ea typeface="黑体" pitchFamily="2" charset="-122"/>
                <a:cs typeface="Arial" panose="020B0604020202020204" pitchFamily="34" charset="0"/>
              </a:rPr>
              <a:t>9.2.2  </a:t>
            </a:r>
            <a:r>
              <a:rPr lang="zh-CN" altLang="en-US" sz="3600" dirty="0">
                <a:solidFill>
                  <a:schemeClr val="bg2"/>
                </a:solidFill>
                <a:latin typeface="Arial" panose="020B0604020202020204" pitchFamily="34" charset="0"/>
                <a:ea typeface="黑体" pitchFamily="2" charset="-122"/>
                <a:cs typeface="Arial" panose="020B0604020202020204" pitchFamily="34" charset="0"/>
              </a:rPr>
              <a:t>基于概率分布的可分性判据</a:t>
            </a:r>
          </a:p>
        </p:txBody>
      </p:sp>
      <p:sp>
        <p:nvSpPr>
          <p:cNvPr id="9" name="矩形 8">
            <a:extLst>
              <a:ext uri="{FF2B5EF4-FFF2-40B4-BE49-F238E27FC236}">
                <a16:creationId xmlns:a16="http://schemas.microsoft.com/office/drawing/2014/main" id="{2523618E-BF82-4234-BB45-02D5C9E21305}"/>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05037469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11</a:t>
            </a:fld>
            <a:endParaRPr lang="en-US" altLang="zh-CN" dirty="0">
              <a:solidFill>
                <a:srgbClr val="000000"/>
              </a:solidFill>
            </a:endParaRPr>
          </a:p>
        </p:txBody>
      </p:sp>
      <mc:AlternateContent xmlns:mc="http://schemas.openxmlformats.org/markup-compatibility/2006" xmlns:a14="http://schemas.microsoft.com/office/drawing/2010/main">
        <mc:Choice Requires="a14">
          <p:sp>
            <p:nvSpPr>
              <p:cNvPr id="6149" name="Rectangle 3"/>
              <p:cNvSpPr>
                <a:spLocks noGrp="1" noChangeArrowheads="1"/>
              </p:cNvSpPr>
              <p:nvPr>
                <p:ph type="body" idx="1"/>
              </p:nvPr>
            </p:nvSpPr>
            <p:spPr>
              <a:xfrm>
                <a:off x="767408" y="1196752"/>
                <a:ext cx="10585176" cy="4403576"/>
              </a:xfrm>
            </p:spPr>
            <p:txBody>
              <a:bodyPr/>
              <a:lstStyle/>
              <a:p>
                <a:pPr marL="0" indent="0">
                  <a:buNone/>
                </a:pPr>
                <a:r>
                  <a:rPr lang="zh-CN" altLang="en-CN" sz="2800" dirty="0">
                    <a:solidFill>
                      <a:schemeClr val="bg2"/>
                    </a:solidFill>
                    <a:latin typeface="Arial" panose="020B0604020202020204" pitchFamily="34" charset="0"/>
                    <a:ea typeface="黑体" panose="02010609060101010101" pitchFamily="49" charset="-122"/>
                    <a:cs typeface="Arial" panose="020B0604020202020204" pitchFamily="34" charset="0"/>
                  </a:rPr>
                  <a:t>常用</a:t>
                </a: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的概率距离度量</a:t>
                </a: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r>
                  <a:rPr lang="en-US" altLang="zh-CN" sz="2400" dirty="0">
                    <a:solidFill>
                      <a:schemeClr val="bg2"/>
                    </a:solidFill>
                    <a:latin typeface="Arial" panose="020B0604020202020204" pitchFamily="34" charset="0"/>
                    <a:ea typeface="黑体" pitchFamily="2" charset="-122"/>
                    <a:cs typeface="Arial" panose="020B0604020202020204" pitchFamily="34" charset="0"/>
                  </a:rPr>
                  <a:t>Bhattacharyya</a:t>
                </a:r>
                <a:r>
                  <a:rPr lang="zh-CN" altLang="en-US" sz="2400" dirty="0">
                    <a:solidFill>
                      <a:schemeClr val="bg2"/>
                    </a:solidFill>
                    <a:latin typeface="Arial" panose="020B0604020202020204" pitchFamily="34" charset="0"/>
                    <a:ea typeface="黑体" pitchFamily="2" charset="-122"/>
                    <a:cs typeface="Arial" panose="020B0604020202020204" pitchFamily="34" charset="0"/>
                  </a:rPr>
                  <a:t>距离：</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𝐽</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𝐵</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func>
                        <m:funcPr>
                          <m:ctrlP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ctrlPr>
                        </m:funcPr>
                        <m:fName>
                          <m:r>
                            <m:rPr>
                              <m:sty m:val="p"/>
                            </m:rP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ln</m:t>
                          </m:r>
                        </m:fName>
                        <m:e>
                          <m:nary>
                            <m:naryPr>
                              <m:limLoc m:val="undOvr"/>
                              <m:subHide m:val="on"/>
                              <m:supHide m:val="on"/>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naryPr>
                            <m:sub/>
                            <m:sup/>
                            <m:e>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d>
                                    <m:dPr>
                                      <m:begChr m:val="["/>
                                      <m:end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𝑝</m:t>
                                      </m:r>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e>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𝜔</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Sub>
                                        </m:e>
                                      </m:d>
                                      <m:r>
                                        <a:rPr lang="en-US" altLang="zh-CN" sz="2400" i="1">
                                          <a:solidFill>
                                            <a:schemeClr val="bg2"/>
                                          </a:solidFill>
                                          <a:latin typeface="Cambria Math" panose="02040503050406030204" pitchFamily="18" charset="0"/>
                                          <a:ea typeface="黑体" pitchFamily="2" charset="-122"/>
                                          <a:cs typeface="Arial" panose="020B0604020202020204" pitchFamily="34" charset="0"/>
                                        </a:rPr>
                                        <m:t>𝑝</m:t>
                                      </m:r>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e>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𝜔</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2</m:t>
                                              </m:r>
                                            </m:sub>
                                          </m:sSub>
                                        </m:e>
                                      </m:d>
                                    </m:e>
                                  </m:d>
                                </m:e>
                                <m:sup>
                                  <m:f>
                                    <m:f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fPr>
                                    <m:num>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num>
                                    <m:den>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den>
                                  </m:f>
                                </m:sup>
                              </m:s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𝑑</m:t>
                              </m:r>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e>
                          </m:nary>
                        </m:e>
                      </m:func>
                    </m:oMath>
                  </m:oMathPara>
                </a14:m>
                <a:endParaRPr lang="en-US" altLang="zh-CN" sz="2400" dirty="0">
                  <a:solidFill>
                    <a:schemeClr val="bg2"/>
                  </a:solidFill>
                  <a:ea typeface="黑体" pitchFamily="2" charset="-122"/>
                  <a:cs typeface="Arial" panose="020B0604020202020204" pitchFamily="34" charset="0"/>
                </a:endParaRPr>
              </a:p>
              <a:p>
                <a:pPr marL="0" indent="0">
                  <a:buNone/>
                </a:pPr>
                <a:r>
                  <a:rPr lang="zh-CN" altLang="en-US" sz="2400" dirty="0">
                    <a:solidFill>
                      <a:schemeClr val="bg2"/>
                    </a:solidFill>
                    <a:ea typeface="黑体" pitchFamily="2" charset="-122"/>
                    <a:cs typeface="Arial" panose="020B0604020202020204" pitchFamily="34" charset="0"/>
                  </a:rPr>
                  <a:t>    两类完全重合时，</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𝐽</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𝐵</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=0</m:t>
                    </m:r>
                  </m:oMath>
                </a14:m>
                <a:r>
                  <a:rPr lang="zh-CN" altLang="en-US" sz="2400" dirty="0">
                    <a:solidFill>
                      <a:schemeClr val="bg2"/>
                    </a:solidFill>
                    <a:ea typeface="黑体" pitchFamily="2" charset="-122"/>
                    <a:cs typeface="Arial" panose="020B0604020202020204" pitchFamily="34" charset="0"/>
                  </a:rPr>
                  <a:t>；两类完全不交叠时，</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𝐽</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𝐵</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oMath>
                </a14:m>
                <a:endParaRPr lang="en-US" altLang="zh-CN" sz="2400" dirty="0">
                  <a:solidFill>
                    <a:schemeClr val="bg2"/>
                  </a:solidFill>
                  <a:ea typeface="黑体" pitchFamily="2" charset="-122"/>
                  <a:cs typeface="Arial" panose="020B0604020202020204" pitchFamily="34" charset="0"/>
                </a:endParaRPr>
              </a:p>
              <a:p>
                <a:r>
                  <a:rPr lang="en-US" altLang="zh-CN" sz="2400" dirty="0">
                    <a:solidFill>
                      <a:schemeClr val="bg2"/>
                    </a:solidFill>
                    <a:latin typeface="Arial" panose="020B0604020202020204" pitchFamily="34" charset="0"/>
                    <a:ea typeface="黑体" pitchFamily="2" charset="-122"/>
                    <a:cs typeface="Arial" panose="020B0604020202020204" pitchFamily="34" charset="0"/>
                  </a:rPr>
                  <a:t>Chernoff</a:t>
                </a:r>
                <a:r>
                  <a:rPr lang="zh-CN" altLang="en-US" sz="2400" dirty="0">
                    <a:solidFill>
                      <a:schemeClr val="bg2"/>
                    </a:solidFill>
                    <a:latin typeface="Arial" panose="020B0604020202020204" pitchFamily="34" charset="0"/>
                    <a:ea typeface="黑体" pitchFamily="2" charset="-122"/>
                    <a:cs typeface="Arial" panose="020B0604020202020204" pitchFamily="34" charset="0"/>
                  </a:rPr>
                  <a:t>界：</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𝐽</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𝐶</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func>
                        <m:funcPr>
                          <m:ctrlPr>
                            <a:rPr lang="zh-CN" altLang="en-US" sz="2400" i="1">
                              <a:solidFill>
                                <a:schemeClr val="bg2"/>
                              </a:solidFill>
                              <a:latin typeface="Cambria Math" panose="02040503050406030204" pitchFamily="18" charset="0"/>
                              <a:ea typeface="黑体" pitchFamily="2" charset="-122"/>
                              <a:cs typeface="Arial" panose="020B0604020202020204" pitchFamily="34" charset="0"/>
                            </a:rPr>
                          </m:ctrlPr>
                        </m:funcPr>
                        <m:fName>
                          <m:r>
                            <m:rPr>
                              <m:sty m:val="p"/>
                            </m:rPr>
                            <a:rPr lang="en-US" altLang="zh-CN" sz="2400" i="1">
                              <a:solidFill>
                                <a:schemeClr val="bg2"/>
                              </a:solidFill>
                              <a:latin typeface="Cambria Math" panose="02040503050406030204" pitchFamily="18" charset="0"/>
                              <a:ea typeface="黑体" pitchFamily="2" charset="-122"/>
                              <a:cs typeface="Arial" panose="020B0604020202020204" pitchFamily="34" charset="0"/>
                            </a:rPr>
                            <m:t>ln</m:t>
                          </m:r>
                        </m:fName>
                        <m:e>
                          <m:nary>
                            <m:naryPr>
                              <m:limLoc m:val="undOvr"/>
                              <m:subHide m:val="on"/>
                              <m:supHide m:val="on"/>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naryPr>
                            <m:sub/>
                            <m:sup/>
                            <m:e>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𝑝</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𝑠</m:t>
                                  </m:r>
                                </m:sup>
                              </m:sSup>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e>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𝜔</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Sub>
                                </m:e>
                              </m:d>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𝑝</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𝑠</m:t>
                                  </m:r>
                                </m:sup>
                              </m:sSup>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e>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𝜔</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2</m:t>
                                      </m:r>
                                    </m:sub>
                                  </m:sSub>
                                </m:e>
                              </m:d>
                              <m:r>
                                <a:rPr lang="en-US" altLang="zh-CN" sz="2400" i="1">
                                  <a:solidFill>
                                    <a:schemeClr val="bg2"/>
                                  </a:solidFill>
                                  <a:latin typeface="Cambria Math" panose="02040503050406030204" pitchFamily="18" charset="0"/>
                                  <a:ea typeface="黑体" pitchFamily="2" charset="-122"/>
                                  <a:cs typeface="Arial" panose="020B0604020202020204" pitchFamily="34" charset="0"/>
                                </a:rPr>
                                <m:t>𝑑</m:t>
                              </m:r>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e>
                          </m:nary>
                        </m:e>
                      </m:func>
                    </m:oMath>
                  </m:oMathPara>
                </a14:m>
                <a:endParaRPr lang="en-US" altLang="zh-CN" sz="2400" i="1" dirty="0">
                  <a:solidFill>
                    <a:schemeClr val="bg2"/>
                  </a:solidFill>
                  <a:ea typeface="黑体" pitchFamily="2" charset="-122"/>
                  <a:cs typeface="Arial" panose="020B0604020202020204" pitchFamily="34" charset="0"/>
                </a:endParaRPr>
              </a:p>
              <a:p>
                <a:pPr marL="0" indent="0">
                  <a:buNone/>
                </a:pPr>
                <a:r>
                  <a:rPr lang="zh-CN" altLang="en-US" sz="2400" dirty="0">
                    <a:solidFill>
                      <a:schemeClr val="bg2"/>
                    </a:solidFill>
                    <a:ea typeface="黑体" pitchFamily="2" charset="-122"/>
                    <a:cs typeface="Arial" panose="020B0604020202020204" pitchFamily="34" charset="0"/>
                  </a:rPr>
                  <a:t>    当</a:t>
                </a:r>
                <a14:m>
                  <m:oMath xmlns:m="http://schemas.openxmlformats.org/officeDocument/2006/math">
                    <m:r>
                      <a:rPr lang="en-US" altLang="zh-CN" sz="2400" i="1">
                        <a:solidFill>
                          <a:schemeClr val="bg2"/>
                        </a:solidFill>
                        <a:latin typeface="Cambria Math" panose="02040503050406030204" pitchFamily="18" charset="0"/>
                        <a:ea typeface="黑体" pitchFamily="2" charset="-122"/>
                        <a:cs typeface="Arial" panose="020B0604020202020204" pitchFamily="34" charset="0"/>
                      </a:rPr>
                      <m:t>𝑠</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=0.5</m:t>
                    </m:r>
                  </m:oMath>
                </a14:m>
                <a:r>
                  <a:rPr lang="zh-CN" altLang="en-US" sz="2400" dirty="0">
                    <a:solidFill>
                      <a:schemeClr val="bg2"/>
                    </a:solidFill>
                    <a:ea typeface="黑体" pitchFamily="2" charset="-122"/>
                    <a:cs typeface="Arial" panose="020B0604020202020204" pitchFamily="34" charset="0"/>
                  </a:rPr>
                  <a:t>时，</a:t>
                </a:r>
                <a:r>
                  <a:rPr lang="en-US" altLang="zh-CN" sz="2400" dirty="0">
                    <a:solidFill>
                      <a:schemeClr val="bg2"/>
                    </a:solidFill>
                    <a:latin typeface="Arial" panose="020B0604020202020204" pitchFamily="34" charset="0"/>
                    <a:ea typeface="黑体" pitchFamily="2" charset="-122"/>
                    <a:cs typeface="Arial" panose="020B0604020202020204" pitchFamily="34" charset="0"/>
                  </a:rPr>
                  <a:t>Chernoff</a:t>
                </a:r>
                <a:r>
                  <a:rPr lang="zh-CN" altLang="en-US" sz="2400" dirty="0">
                    <a:solidFill>
                      <a:schemeClr val="bg2"/>
                    </a:solidFill>
                    <a:ea typeface="黑体" pitchFamily="2" charset="-122"/>
                    <a:cs typeface="Arial" panose="020B0604020202020204" pitchFamily="34" charset="0"/>
                  </a:rPr>
                  <a:t>界限与</a:t>
                </a:r>
                <a:r>
                  <a:rPr lang="en-US" altLang="zh-CN" sz="2400" dirty="0">
                    <a:solidFill>
                      <a:schemeClr val="bg2"/>
                    </a:solidFill>
                    <a:latin typeface="Arial" panose="020B0604020202020204" pitchFamily="34" charset="0"/>
                    <a:ea typeface="黑体" pitchFamily="2" charset="-122"/>
                    <a:cs typeface="Arial" panose="020B0604020202020204" pitchFamily="34" charset="0"/>
                  </a:rPr>
                  <a:t>Bhattacharyya</a:t>
                </a:r>
                <a:r>
                  <a:rPr lang="zh-CN" altLang="en-US" sz="2400" dirty="0">
                    <a:solidFill>
                      <a:schemeClr val="bg2"/>
                    </a:solidFill>
                    <a:ea typeface="黑体" pitchFamily="2" charset="-122"/>
                    <a:cs typeface="Arial" panose="020B0604020202020204" pitchFamily="34" charset="0"/>
                  </a:rPr>
                  <a:t>距离相同。</a:t>
                </a:r>
                <a:endParaRPr lang="en-US" altLang="zh-CN" sz="2400" dirty="0">
                  <a:solidFill>
                    <a:schemeClr val="bg2"/>
                  </a:solidFill>
                  <a:ea typeface="黑体" pitchFamily="2" charset="-122"/>
                  <a:cs typeface="Arial" panose="020B0604020202020204" pitchFamily="34" charset="0"/>
                </a:endParaRPr>
              </a:p>
              <a:p>
                <a:pPr marL="0" indent="0">
                  <a:buNone/>
                </a:pP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mc:Choice>
        <mc:Fallback xmlns="">
          <p:sp>
            <p:nvSpPr>
              <p:cNvPr id="6149" name="Rectangle 3"/>
              <p:cNvSpPr>
                <a:spLocks noGrp="1" noRot="1" noChangeAspect="1" noMove="1" noResize="1" noEditPoints="1" noAdjustHandles="1" noChangeArrowheads="1" noChangeShapeType="1" noTextEdit="1"/>
              </p:cNvSpPr>
              <p:nvPr>
                <p:ph type="body" idx="1"/>
              </p:nvPr>
            </p:nvSpPr>
            <p:spPr>
              <a:xfrm>
                <a:off x="767408" y="1196752"/>
                <a:ext cx="10585176" cy="4403576"/>
              </a:xfrm>
              <a:blipFill>
                <a:blip r:embed="rId3"/>
                <a:stretch>
                  <a:fillRect l="-1210" t="-1798"/>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30CAB2D3-1235-473C-AFBA-877CB02D2779}"/>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90893929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12</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767408" y="1196752"/>
                <a:ext cx="10585176" cy="4403576"/>
              </a:xfrm>
            </p:spPr>
            <p:txBody>
              <a:bodyPr/>
              <a:lstStyle/>
              <a:p>
                <a:r>
                  <a:rPr lang="zh-CN" altLang="en-US" sz="2400" dirty="0">
                    <a:solidFill>
                      <a:schemeClr val="bg2"/>
                    </a:solidFill>
                    <a:latin typeface="Arial" panose="020B0604020202020204" pitchFamily="34" charset="0"/>
                    <a:ea typeface="黑体" pitchFamily="2" charset="-122"/>
                    <a:cs typeface="Arial" panose="020B0604020202020204" pitchFamily="34" charset="0"/>
                  </a:rPr>
                  <a:t>散度：</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𝐽</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𝐷</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nary>
                        <m:nary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sub>
                        <m:sup>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 </m:t>
                          </m:r>
                        </m:sup>
                        <m:e>
                          <m:d>
                            <m:dPr>
                              <m:begChr m:val="["/>
                              <m:end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𝑝</m:t>
                              </m:r>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e>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𝜔</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Sub>
                                </m:e>
                              </m:d>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𝑝</m:t>
                              </m:r>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e>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𝜔</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2</m:t>
                                      </m:r>
                                    </m:sub>
                                  </m:sSub>
                                </m:e>
                              </m:d>
                            </m:e>
                          </m:d>
                          <m:func>
                            <m:funcPr>
                              <m:ctrlPr>
                                <a:rPr lang="zh-CN" altLang="en-US" sz="2400" i="1">
                                  <a:solidFill>
                                    <a:schemeClr val="bg2"/>
                                  </a:solidFill>
                                  <a:latin typeface="Cambria Math" panose="02040503050406030204" pitchFamily="18" charset="0"/>
                                  <a:ea typeface="黑体" pitchFamily="2" charset="-122"/>
                                  <a:cs typeface="Arial" panose="020B0604020202020204" pitchFamily="34" charset="0"/>
                                </a:rPr>
                              </m:ctrlPr>
                            </m:funcPr>
                            <m:fName>
                              <m:r>
                                <m:rPr>
                                  <m:sty m:val="p"/>
                                </m:rPr>
                                <a:rPr lang="en-US" altLang="zh-CN" sz="2400">
                                  <a:solidFill>
                                    <a:schemeClr val="bg2"/>
                                  </a:solidFill>
                                  <a:latin typeface="Cambria Math" panose="02040503050406030204" pitchFamily="18" charset="0"/>
                                  <a:ea typeface="黑体" pitchFamily="2" charset="-122"/>
                                  <a:cs typeface="Arial" panose="020B0604020202020204" pitchFamily="34" charset="0"/>
                                </a:rPr>
                                <m:t>ln</m:t>
                              </m:r>
                            </m:fName>
                            <m:e>
                              <m:f>
                                <m:f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fPr>
                                <m:num>
                                  <m:r>
                                    <a:rPr lang="en-US" altLang="zh-CN" sz="2400" i="1">
                                      <a:solidFill>
                                        <a:schemeClr val="bg2"/>
                                      </a:solidFill>
                                      <a:latin typeface="Cambria Math" panose="02040503050406030204" pitchFamily="18" charset="0"/>
                                      <a:ea typeface="黑体" pitchFamily="2" charset="-122"/>
                                      <a:cs typeface="Arial" panose="020B0604020202020204" pitchFamily="34" charset="0"/>
                                    </a:rPr>
                                    <m:t>𝑝</m:t>
                                  </m:r>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e>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𝜔</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Sub>
                                    </m:e>
                                  </m:d>
                                </m:num>
                                <m:den>
                                  <m:r>
                                    <a:rPr lang="en-US" altLang="zh-CN" sz="2400" i="1">
                                      <a:solidFill>
                                        <a:schemeClr val="bg2"/>
                                      </a:solidFill>
                                      <a:latin typeface="Cambria Math" panose="02040503050406030204" pitchFamily="18" charset="0"/>
                                      <a:ea typeface="黑体" pitchFamily="2" charset="-122"/>
                                      <a:cs typeface="Arial" panose="020B0604020202020204" pitchFamily="34" charset="0"/>
                                    </a:rPr>
                                    <m:t>𝑝</m:t>
                                  </m:r>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e>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𝜔</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2</m:t>
                                          </m:r>
                                        </m:sub>
                                      </m:sSub>
                                    </m:e>
                                  </m:d>
                                </m:den>
                              </m:f>
                            </m:e>
                          </m:func>
                          <m:r>
                            <a:rPr lang="en-US" altLang="zh-CN" sz="2400" i="1">
                              <a:solidFill>
                                <a:schemeClr val="bg2"/>
                              </a:solidFill>
                              <a:latin typeface="Cambria Math" panose="02040503050406030204" pitchFamily="18" charset="0"/>
                              <a:ea typeface="黑体" pitchFamily="2" charset="-122"/>
                              <a:cs typeface="Arial" panose="020B0604020202020204" pitchFamily="34" charset="0"/>
                            </a:rPr>
                            <m:t>𝑑</m:t>
                          </m:r>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e>
                      </m:nary>
                    </m:oMath>
                  </m:oMathPara>
                </a14:m>
                <a:endParaRPr lang="en-US" altLang="zh-CN" sz="2400" dirty="0">
                  <a:solidFill>
                    <a:schemeClr val="bg2"/>
                  </a:solidFill>
                  <a:ea typeface="黑体" pitchFamily="2" charset="-122"/>
                  <a:cs typeface="Arial" panose="020B0604020202020204" pitchFamily="34" charset="0"/>
                </a:endParaRPr>
              </a:p>
              <a:p>
                <a:pPr marL="0" indent="0">
                  <a:buNone/>
                </a:pPr>
                <a:endParaRPr lang="en-US" altLang="zh-CN" sz="2400" dirty="0">
                  <a:solidFill>
                    <a:schemeClr val="bg2"/>
                  </a:solidFill>
                  <a:ea typeface="黑体" pitchFamily="2" charset="-122"/>
                  <a:cs typeface="Arial" panose="020B0604020202020204" pitchFamily="34" charset="0"/>
                </a:endParaRPr>
              </a:p>
              <a:p>
                <a:pPr marL="0" indent="0">
                  <a:buNone/>
                </a:pPr>
                <a:r>
                  <a:rPr lang="zh-CN" altLang="en-US" sz="2400" dirty="0">
                    <a:solidFill>
                      <a:schemeClr val="bg2"/>
                    </a:solidFill>
                    <a:ea typeface="黑体" pitchFamily="2" charset="-122"/>
                    <a:cs typeface="Arial" panose="020B0604020202020204" pitchFamily="34" charset="0"/>
                  </a:rPr>
                  <a:t>    在两类样本都是正态分布情况下，散度为：</a:t>
                </a:r>
                <a:endParaRPr lang="en-US" altLang="zh-CN" sz="2400" dirty="0">
                  <a:solidFill>
                    <a:schemeClr val="bg2"/>
                  </a:solidFill>
                  <a:ea typeface="黑体" pitchFamily="2" charset="-122"/>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𝐽</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𝐷</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f>
                        <m:f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fPr>
                        <m:num>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num>
                        <m:den>
                          <m:r>
                            <a:rPr lang="en-US" altLang="zh-CN" sz="2400" i="1">
                              <a:solidFill>
                                <a:schemeClr val="bg2"/>
                              </a:solidFill>
                              <a:latin typeface="Cambria Math" panose="02040503050406030204" pitchFamily="18" charset="0"/>
                              <a:ea typeface="黑体" pitchFamily="2" charset="-122"/>
                              <a:cs typeface="Arial" panose="020B0604020202020204" pitchFamily="34" charset="0"/>
                            </a:rPr>
                            <m:t>2</m:t>
                          </m:r>
                        </m:den>
                      </m:f>
                      <m:r>
                        <a:rPr lang="en-US" altLang="zh-CN" sz="2400" i="1">
                          <a:solidFill>
                            <a:schemeClr val="bg2"/>
                          </a:solidFill>
                          <a:latin typeface="Cambria Math" panose="02040503050406030204" pitchFamily="18" charset="0"/>
                          <a:ea typeface="黑体" pitchFamily="2" charset="-122"/>
                          <a:cs typeface="Arial" panose="020B0604020202020204" pitchFamily="34" charset="0"/>
                        </a:rPr>
                        <m:t>𝑡𝑟</m:t>
                      </m:r>
                      <m:d>
                        <m:dPr>
                          <m:begChr m:val="["/>
                          <m:end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sSubSup>
                            <m:sSub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𝜮</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p>
                          </m:sSubSup>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𝜮</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2</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bSup>
                            <m:sSub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𝜮</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2</m:t>
                              </m:r>
                            </m:sub>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p>
                          </m:sSubSup>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𝜮</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−2</m:t>
                          </m:r>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𝑰</m:t>
                          </m:r>
                        </m:e>
                      </m:d>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f>
                        <m:f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fPr>
                        <m:num>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num>
                        <m:den>
                          <m:r>
                            <a:rPr lang="en-US" altLang="zh-CN" sz="2400" i="1">
                              <a:solidFill>
                                <a:schemeClr val="bg2"/>
                              </a:solidFill>
                              <a:latin typeface="Cambria Math" panose="02040503050406030204" pitchFamily="18" charset="0"/>
                              <a:ea typeface="黑体" pitchFamily="2" charset="-122"/>
                              <a:cs typeface="Arial" panose="020B0604020202020204" pitchFamily="34" charset="0"/>
                            </a:rPr>
                            <m:t>2</m:t>
                          </m:r>
                        </m:den>
                      </m:f>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𝝁</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𝝁</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2</m:t>
                                  </m:r>
                                </m:sub>
                              </m:sSub>
                            </m:e>
                          </m:d>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𝑇</m:t>
                          </m:r>
                        </m:sup>
                      </m:sSup>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bSup>
                        <m:sSub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𝜮</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p>
                      </m:sSubSup>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bSup>
                        <m:sSub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𝜮</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2</m:t>
                          </m:r>
                        </m:sub>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p>
                      </m:sSubSup>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𝝁</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𝝁</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2</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oMath>
                  </m:oMathPara>
                </a14:m>
                <a:endParaRPr lang="en-US" altLang="zh-CN" sz="2400" i="1" dirty="0">
                  <a:solidFill>
                    <a:schemeClr val="bg2"/>
                  </a:solidFill>
                  <a:ea typeface="黑体" pitchFamily="2" charset="-122"/>
                  <a:cs typeface="Arial" panose="020B0604020202020204" pitchFamily="34" charset="0"/>
                </a:endParaRPr>
              </a:p>
              <a:p>
                <a:pPr marL="0" indent="0">
                  <a:buNone/>
                </a:pPr>
                <a:r>
                  <a:rPr lang="zh-CN" altLang="en-US" sz="2400" dirty="0">
                    <a:solidFill>
                      <a:schemeClr val="bg2"/>
                    </a:solidFill>
                    <a:ea typeface="黑体" pitchFamily="2" charset="-122"/>
                    <a:cs typeface="Arial" panose="020B0604020202020204" pitchFamily="34" charset="0"/>
                  </a:rPr>
                  <a:t>    当两类协方差矩阵相等时，散度和</a:t>
                </a:r>
                <a:r>
                  <a:rPr lang="en-US" altLang="zh-CN" sz="2400" dirty="0">
                    <a:solidFill>
                      <a:schemeClr val="bg2"/>
                    </a:solidFill>
                    <a:latin typeface="Arial" panose="020B0604020202020204" pitchFamily="34" charset="0"/>
                    <a:ea typeface="黑体" pitchFamily="2" charset="-122"/>
                    <a:cs typeface="Arial" panose="020B0604020202020204" pitchFamily="34" charset="0"/>
                  </a:rPr>
                  <a:t>Bhattacharyya</a:t>
                </a:r>
                <a:r>
                  <a:rPr lang="zh-CN" altLang="en-US" sz="2400" dirty="0">
                    <a:solidFill>
                      <a:schemeClr val="bg2"/>
                    </a:solidFill>
                    <a:ea typeface="黑体" pitchFamily="2" charset="-122"/>
                    <a:cs typeface="Arial" panose="020B0604020202020204" pitchFamily="34" charset="0"/>
                  </a:rPr>
                  <a:t>距离有如下关系：</a:t>
                </a:r>
                <a:endParaRPr lang="en-US" altLang="zh-CN" sz="2400" dirty="0">
                  <a:solidFill>
                    <a:schemeClr val="bg2"/>
                  </a:solidFill>
                  <a:ea typeface="黑体" pitchFamily="2" charset="-122"/>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𝐽</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𝐷</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𝜇</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𝜇</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b>
                              </m:sSub>
                            </m:e>
                          </m:d>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𝛴</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p>
                      </m:sSup>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𝜇</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𝜇</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b>
                          </m:sSub>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=8</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𝐽</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𝐵</m:t>
                          </m:r>
                        </m:sub>
                      </m:sSub>
                    </m:oMath>
                  </m:oMathPara>
                </a14:m>
                <a:endParaRPr lang="en-US" altLang="zh-CN" sz="2400" i="1" dirty="0">
                  <a:solidFill>
                    <a:schemeClr val="bg2"/>
                  </a:solidFill>
                  <a:ea typeface="黑体" pitchFamily="2" charset="-122"/>
                  <a:cs typeface="Arial" panose="020B0604020202020204" pitchFamily="34" charset="0"/>
                </a:endParaRPr>
              </a:p>
              <a:p>
                <a:pPr marL="0" indent="0">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    也等于两类均值之间的</a:t>
                </a:r>
                <a:r>
                  <a:rPr lang="en-US" altLang="zh-CN" sz="2400" dirty="0" err="1">
                    <a:solidFill>
                      <a:schemeClr val="bg2"/>
                    </a:solidFill>
                    <a:latin typeface="Arial" panose="020B0604020202020204" pitchFamily="34" charset="0"/>
                    <a:ea typeface="黑体" pitchFamily="2" charset="-122"/>
                    <a:cs typeface="Arial" panose="020B0604020202020204" pitchFamily="34" charset="0"/>
                  </a:rPr>
                  <a:t>Mahalanobis</a:t>
                </a:r>
                <a:r>
                  <a:rPr lang="zh-CN" altLang="en-US" sz="2400" dirty="0">
                    <a:solidFill>
                      <a:schemeClr val="bg2"/>
                    </a:solidFill>
                    <a:latin typeface="Arial" panose="020B0604020202020204" pitchFamily="34" charset="0"/>
                    <a:ea typeface="黑体" pitchFamily="2" charset="-122"/>
                    <a:cs typeface="Arial" panose="020B0604020202020204" pitchFamily="34" charset="0"/>
                  </a:rPr>
                  <a:t>距离</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767408" y="1196752"/>
                <a:ext cx="10585176" cy="4403576"/>
              </a:xfrm>
              <a:blipFill>
                <a:blip r:embed="rId3"/>
                <a:stretch>
                  <a:fillRect l="-806" t="-1521"/>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708CF749-6A50-4A7E-93CB-DECF5888B536}"/>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65410598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13</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767408" y="1718936"/>
                <a:ext cx="11017224" cy="4403576"/>
              </a:xfrm>
            </p:spPr>
            <p:txBody>
              <a:bodyPr/>
              <a:lstStyle/>
              <a:p>
                <a:r>
                  <a:rPr lang="zh-CN" altLang="en-US" sz="2800" dirty="0">
                    <a:solidFill>
                      <a:schemeClr val="bg2"/>
                    </a:solidFill>
                    <a:latin typeface="Arial" panose="020B0604020202020204" pitchFamily="34" charset="0"/>
                    <a:ea typeface="黑体" pitchFamily="2" charset="-122"/>
                    <a:cs typeface="Arial" panose="020B0604020202020204" pitchFamily="34" charset="0"/>
                  </a:rPr>
                  <a:t>熵：事件的不确定性度量</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0" indent="0">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    </a:t>
                </a:r>
                <a:r>
                  <a:rPr lang="en-US" altLang="zh-CN" sz="2400" dirty="0">
                    <a:solidFill>
                      <a:schemeClr val="bg2"/>
                    </a:solidFill>
                    <a:latin typeface="Arial" panose="020B0604020202020204" pitchFamily="34" charset="0"/>
                    <a:ea typeface="黑体" pitchFamily="2" charset="-122"/>
                    <a:cs typeface="Arial" panose="020B0604020202020204" pitchFamily="34" charset="0"/>
                  </a:rPr>
                  <a:t>A</a:t>
                </a:r>
                <a:r>
                  <a:rPr lang="zh-CN" altLang="en-US" sz="2400" dirty="0">
                    <a:solidFill>
                      <a:schemeClr val="bg2"/>
                    </a:solidFill>
                    <a:latin typeface="Arial" panose="020B0604020202020204" pitchFamily="34" charset="0"/>
                    <a:ea typeface="黑体" pitchFamily="2" charset="-122"/>
                    <a:cs typeface="Arial" panose="020B0604020202020204" pitchFamily="34" charset="0"/>
                  </a:rPr>
                  <a:t>事件的不确定性越大（熵大），则对</a:t>
                </a:r>
                <a:r>
                  <a:rPr lang="en-US" altLang="zh-CN" sz="2400" dirty="0">
                    <a:solidFill>
                      <a:schemeClr val="bg2"/>
                    </a:solidFill>
                    <a:latin typeface="Arial" panose="020B0604020202020204" pitchFamily="34" charset="0"/>
                    <a:ea typeface="黑体" pitchFamily="2" charset="-122"/>
                    <a:cs typeface="Arial" panose="020B0604020202020204" pitchFamily="34" charset="0"/>
                  </a:rPr>
                  <a:t>A</a:t>
                </a:r>
                <a:r>
                  <a:rPr lang="zh-CN" altLang="en-US" sz="2400" dirty="0">
                    <a:solidFill>
                      <a:schemeClr val="bg2"/>
                    </a:solidFill>
                    <a:latin typeface="Arial" panose="020B0604020202020204" pitchFamily="34" charset="0"/>
                    <a:ea typeface="黑体" pitchFamily="2" charset="-122"/>
                    <a:cs typeface="Arial" panose="020B0604020202020204" pitchFamily="34" charset="0"/>
                  </a:rPr>
                  <a:t>的事件的观察所提供的信息量大。</a:t>
                </a:r>
                <a:endParaRPr lang="en-US" altLang="zh-CN" sz="2400" dirty="0">
                  <a:solidFill>
                    <a:schemeClr val="bg2"/>
                  </a:solidFill>
                  <a:ea typeface="黑体" pitchFamily="2" charset="-122"/>
                  <a:cs typeface="Arial" panose="020B0604020202020204" pitchFamily="34" charset="0"/>
                </a:endParaRPr>
              </a:p>
              <a:p>
                <a:pPr marL="0" indent="0">
                  <a:buNone/>
                </a:pPr>
                <a:endParaRPr lang="en-US" altLang="zh-CN" sz="2400" dirty="0">
                  <a:solidFill>
                    <a:schemeClr val="bg2"/>
                  </a:solidFill>
                  <a:ea typeface="黑体" pitchFamily="2" charset="-122"/>
                  <a:cs typeface="Arial" panose="020B0604020202020204" pitchFamily="34" charset="0"/>
                </a:endParaRPr>
              </a:p>
              <a:p>
                <a:pPr marL="0" indent="0">
                  <a:buNone/>
                </a:pPr>
                <a:r>
                  <a:rPr lang="zh-CN" altLang="en-US" sz="2800" dirty="0">
                    <a:solidFill>
                      <a:schemeClr val="bg2"/>
                    </a:solidFill>
                    <a:ea typeface="黑体" pitchFamily="2" charset="-122"/>
                    <a:cs typeface="Arial" panose="020B0604020202020204" pitchFamily="34" charset="0"/>
                  </a:rPr>
                  <a:t>思路：</a:t>
                </a:r>
                <a:endParaRPr lang="en-US" altLang="zh-CN" sz="2800" dirty="0">
                  <a:solidFill>
                    <a:schemeClr val="bg2"/>
                  </a:solidFill>
                  <a:ea typeface="黑体" pitchFamily="2" charset="-122"/>
                  <a:cs typeface="Arial" panose="020B0604020202020204" pitchFamily="34" charset="0"/>
                </a:endParaRPr>
              </a:p>
              <a:p>
                <a:pPr marL="0" indent="0">
                  <a:buNone/>
                </a:pPr>
                <a:r>
                  <a:rPr lang="zh-CN" altLang="en-US" sz="2400" dirty="0">
                    <a:solidFill>
                      <a:schemeClr val="bg2"/>
                    </a:solidFill>
                    <a:ea typeface="黑体" pitchFamily="2" charset="-122"/>
                    <a:cs typeface="Arial" panose="020B0604020202020204" pitchFamily="34" charset="0"/>
                  </a:rPr>
                  <a:t>     把各类</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𝜔</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看作一系列事件</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0" indent="0">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     把后验概率</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𝑃</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𝜔</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e>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d>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看作特征</a:t>
                </a:r>
                <a14:m>
                  <m:oMath xmlns:m="http://schemas.openxmlformats.org/officeDocument/2006/math">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上出现</a:t>
                </a:r>
                <a14:m>
                  <m:oMath xmlns:m="http://schemas.openxmlformats.org/officeDocument/2006/math">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𝜔</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sub>
                    </m:sSub>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的频率</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0" indent="0">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     如从</a:t>
                </a:r>
                <a14:m>
                  <m:oMath xmlns:m="http://schemas.openxmlformats.org/officeDocument/2006/math">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能确定</a:t>
                </a:r>
                <a14:m>
                  <m:oMath xmlns:m="http://schemas.openxmlformats.org/officeDocument/2006/math">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𝜔</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sub>
                    </m:sSub>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，则对</a:t>
                </a:r>
                <a14:m>
                  <m:oMath xmlns:m="http://schemas.openxmlformats.org/officeDocument/2006/math">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𝜔</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sub>
                    </m:sSub>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的观察不提供信息量，熵为</a:t>
                </a:r>
                <a:r>
                  <a:rPr lang="en-US" altLang="zh-CN" sz="2400" dirty="0">
                    <a:solidFill>
                      <a:schemeClr val="bg2"/>
                    </a:solidFill>
                    <a:latin typeface="Arial" panose="020B0604020202020204" pitchFamily="34" charset="0"/>
                    <a:ea typeface="黑体" pitchFamily="2" charset="-122"/>
                    <a:cs typeface="Arial" panose="020B0604020202020204" pitchFamily="34" charset="0"/>
                  </a:rPr>
                  <a:t>0</a:t>
                </a:r>
                <a:r>
                  <a:rPr lang="zh-CN" altLang="en-US" sz="2400" dirty="0">
                    <a:solidFill>
                      <a:schemeClr val="bg2"/>
                    </a:solidFill>
                    <a:latin typeface="Arial" panose="020B0604020202020204" pitchFamily="34" charset="0"/>
                    <a:ea typeface="黑体" pitchFamily="2" charset="-122"/>
                    <a:cs typeface="Arial" panose="020B0604020202020204" pitchFamily="34" charset="0"/>
                  </a:rPr>
                  <a:t>。（特征</a:t>
                </a:r>
                <a14:m>
                  <m:oMath xmlns:m="http://schemas.openxmlformats.org/officeDocument/2006/math">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有利于分类）</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0" indent="0">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     如</a:t>
                </a:r>
                <a14:m>
                  <m:oMath xmlns:m="http://schemas.openxmlformats.org/officeDocument/2006/math">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完全不能确定</a:t>
                </a:r>
                <a14:m>
                  <m:oMath xmlns:m="http://schemas.openxmlformats.org/officeDocument/2006/math">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𝜔</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sub>
                    </m:sSub>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，则对</a:t>
                </a:r>
                <a14:m>
                  <m:oMath xmlns:m="http://schemas.openxmlformats.org/officeDocument/2006/math">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𝜔</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sub>
                    </m:sSub>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的观察信息量大，熵大。（特征</a:t>
                </a:r>
                <a14:m>
                  <m:oMath xmlns:m="http://schemas.openxmlformats.org/officeDocument/2006/math">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无助于分类）</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767408" y="1718936"/>
                <a:ext cx="11017224" cy="4403576"/>
              </a:xfrm>
              <a:blipFill>
                <a:blip r:embed="rId3"/>
                <a:stretch>
                  <a:fillRect l="-1162" t="-1939"/>
                </a:stretch>
              </a:blipFill>
            </p:spPr>
            <p:txBody>
              <a:bodyPr/>
              <a:lstStyle/>
              <a:p>
                <a:r>
                  <a:rPr lang="zh-CN" altLang="en-US">
                    <a:noFill/>
                  </a:rPr>
                  <a:t> </a:t>
                </a:r>
              </a:p>
            </p:txBody>
          </p:sp>
        </mc:Fallback>
      </mc:AlternateContent>
      <p:sp>
        <p:nvSpPr>
          <p:cNvPr id="10" name="Rectangle 2">
            <a:extLst>
              <a:ext uri="{FF2B5EF4-FFF2-40B4-BE49-F238E27FC236}">
                <a16:creationId xmlns:a16="http://schemas.microsoft.com/office/drawing/2014/main" id="{C655F25D-5BFD-4D4D-A7E5-4F033BA4A6B2}"/>
              </a:ext>
            </a:extLst>
          </p:cNvPr>
          <p:cNvSpPr>
            <a:spLocks noGrp="1" noChangeArrowheads="1"/>
          </p:cNvSpPr>
          <p:nvPr>
            <p:ph type="title"/>
          </p:nvPr>
        </p:nvSpPr>
        <p:spPr>
          <a:xfrm>
            <a:off x="692424" y="404664"/>
            <a:ext cx="10585176" cy="1143000"/>
          </a:xfrm>
        </p:spPr>
        <p:txBody>
          <a:bodyPr/>
          <a:lstStyle/>
          <a:p>
            <a:pPr eaLnBrk="1" hangingPunct="1"/>
            <a:r>
              <a:rPr lang="en-US" altLang="zh-CN" sz="3600" dirty="0">
                <a:solidFill>
                  <a:schemeClr val="bg2"/>
                </a:solidFill>
                <a:latin typeface="Arial" panose="020B0604020202020204" pitchFamily="34" charset="0"/>
                <a:ea typeface="黑体" pitchFamily="2" charset="-122"/>
                <a:cs typeface="Arial" panose="020B0604020202020204" pitchFamily="34" charset="0"/>
              </a:rPr>
              <a:t>9.2.3  </a:t>
            </a:r>
            <a:r>
              <a:rPr lang="zh-CN" altLang="en-US" sz="3600" dirty="0">
                <a:solidFill>
                  <a:schemeClr val="bg2"/>
                </a:solidFill>
                <a:latin typeface="Arial" panose="020B0604020202020204" pitchFamily="34" charset="0"/>
                <a:ea typeface="黑体" pitchFamily="2" charset="-122"/>
                <a:cs typeface="Arial" panose="020B0604020202020204" pitchFamily="34" charset="0"/>
              </a:rPr>
              <a:t>基于熵的可分性判据</a:t>
            </a:r>
          </a:p>
        </p:txBody>
      </p:sp>
      <p:sp>
        <p:nvSpPr>
          <p:cNvPr id="6" name="矩形 5">
            <a:extLst>
              <a:ext uri="{FF2B5EF4-FFF2-40B4-BE49-F238E27FC236}">
                <a16:creationId xmlns:a16="http://schemas.microsoft.com/office/drawing/2014/main" id="{57EB8F25-FE25-4496-8256-E482364C92D7}"/>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49486343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14</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767408" y="1718936"/>
                <a:ext cx="10585176" cy="4403576"/>
              </a:xfrm>
            </p:spPr>
            <p:txBody>
              <a:bodyPr/>
              <a:lstStyle/>
              <a:p>
                <a:pPr marL="0" indent="0">
                  <a:buNone/>
                </a:pPr>
                <a14:m>
                  <m:oMath xmlns:m="http://schemas.openxmlformats.org/officeDocument/2006/math">
                    <m:r>
                      <a:rPr lang="en-US" altLang="zh-CN" sz="2400" b="0" i="1">
                        <a:solidFill>
                          <a:schemeClr val="bg2"/>
                        </a:solidFill>
                        <a:latin typeface="Cambria Math" panose="02040503050406030204" pitchFamily="18" charset="0"/>
                        <a:ea typeface="黑体" pitchFamily="2" charset="-122"/>
                        <a:cs typeface="Arial" panose="020B0604020202020204" pitchFamily="34" charset="0"/>
                      </a:rPr>
                      <m:t>𝑡</m:t>
                    </m:r>
                  </m:oMath>
                </a14:m>
                <a:r>
                  <a:rPr lang="en-US" altLang="zh-CN" sz="2800" dirty="0">
                    <a:solidFill>
                      <a:schemeClr val="bg2"/>
                    </a:solidFill>
                    <a:latin typeface="Arial" panose="020B0604020202020204" pitchFamily="34" charset="0"/>
                    <a:ea typeface="黑体" pitchFamily="2" charset="-122"/>
                    <a:cs typeface="Arial" panose="020B0604020202020204" pitchFamily="34" charset="0"/>
                  </a:rPr>
                  <a:t>-</a:t>
                </a:r>
                <a:r>
                  <a:rPr lang="zh-CN" altLang="en-US" sz="2800" dirty="0">
                    <a:solidFill>
                      <a:schemeClr val="bg2"/>
                    </a:solidFill>
                    <a:latin typeface="Arial" panose="020B0604020202020204" pitchFamily="34" charset="0"/>
                    <a:ea typeface="黑体" pitchFamily="2" charset="-122"/>
                    <a:cs typeface="Arial" panose="020B0604020202020204" pitchFamily="34" charset="0"/>
                  </a:rPr>
                  <a:t>检验（</a:t>
                </a:r>
                <a14:m>
                  <m:oMath xmlns:m="http://schemas.openxmlformats.org/officeDocument/2006/math">
                    <m:r>
                      <a:rPr lang="en-US" altLang="zh-CN" sz="2400" b="0" i="1">
                        <a:solidFill>
                          <a:schemeClr val="bg2"/>
                        </a:solidFill>
                        <a:latin typeface="Cambria Math" panose="02040503050406030204" pitchFamily="18" charset="0"/>
                        <a:ea typeface="黑体" pitchFamily="2" charset="-122"/>
                        <a:cs typeface="Arial" panose="020B0604020202020204" pitchFamily="34" charset="0"/>
                      </a:rPr>
                      <m:t>𝑡</m:t>
                    </m:r>
                  </m:oMath>
                </a14:m>
                <a:r>
                  <a:rPr lang="en-US" altLang="zh-CN" sz="2800" dirty="0">
                    <a:solidFill>
                      <a:schemeClr val="bg2"/>
                    </a:solidFill>
                    <a:latin typeface="Arial" panose="020B0604020202020204" pitchFamily="34" charset="0"/>
                    <a:ea typeface="黑体" pitchFamily="2" charset="-122"/>
                    <a:cs typeface="Arial" panose="020B0604020202020204" pitchFamily="34" charset="0"/>
                  </a:rPr>
                  <a:t>-test</a:t>
                </a:r>
                <a:r>
                  <a:rPr lang="zh-CN" altLang="en-US" sz="2800" dirty="0">
                    <a:solidFill>
                      <a:schemeClr val="bg2"/>
                    </a:solidFill>
                    <a:latin typeface="Arial" panose="020B0604020202020204" pitchFamily="34" charset="0"/>
                    <a:ea typeface="黑体" pitchFamily="2" charset="-122"/>
                    <a:cs typeface="Arial" panose="020B0604020202020204" pitchFamily="34" charset="0"/>
                  </a:rPr>
                  <a:t>）：</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0" indent="0">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基本假设：两类样本均服从正态分布：</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𝑁</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𝜇</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 </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𝜎</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p>
                        </m:sSup>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𝑁</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𝜇</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𝑦</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 </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𝜎</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p>
                    </m:s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oMath>
                </a14:m>
                <a:endParaRPr lang="en-US" altLang="zh-CN" sz="2400" dirty="0">
                  <a:solidFill>
                    <a:schemeClr val="bg2"/>
                  </a:solidFill>
                  <a:ea typeface="黑体" pitchFamily="2" charset="-122"/>
                  <a:cs typeface="Arial" panose="020B0604020202020204" pitchFamily="34" charset="0"/>
                </a:endParaRPr>
              </a:p>
              <a:p>
                <a:pPr marL="0" indent="0">
                  <a:buNone/>
                </a:pPr>
                <a:r>
                  <a:rPr lang="en-US" altLang="zh-CN" sz="2400" dirty="0">
                    <a:solidFill>
                      <a:schemeClr val="bg2"/>
                    </a:solidFill>
                    <a:ea typeface="黑体" pitchFamily="2" charset="-122"/>
                    <a:cs typeface="Arial" panose="020B0604020202020204" pitchFamily="34" charset="0"/>
                  </a:rPr>
                  <a:t>	</a:t>
                </a:r>
                <a:r>
                  <a:rPr lang="zh-CN" altLang="en-US" sz="2400" dirty="0">
                    <a:solidFill>
                      <a:schemeClr val="bg2"/>
                    </a:solidFill>
                    <a:ea typeface="黑体" pitchFamily="2" charset="-122"/>
                    <a:cs typeface="Arial" panose="020B0604020202020204" pitchFamily="34" charset="0"/>
                  </a:rPr>
                  <a:t>        总体样本方差为：</a:t>
                </a:r>
                <a:endParaRPr lang="en-US" altLang="zh-CN" sz="2400" dirty="0">
                  <a:solidFill>
                    <a:schemeClr val="bg2"/>
                  </a:solidFill>
                  <a:ea typeface="黑体" pitchFamily="2" charset="-122"/>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𝑠</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𝑝</m:t>
                          </m:r>
                        </m:sub>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2</m:t>
                          </m:r>
                        </m:sup>
                      </m:sSubSup>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f>
                        <m:f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fPr>
                        <m:num>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𝑛</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e>
                          </m:d>
                          <m:sSubSup>
                            <m:sSub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𝑆</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𝑥</m:t>
                              </m:r>
                            </m:sub>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2</m:t>
                              </m:r>
                            </m:sup>
                          </m:sSubSup>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𝑚</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e>
                          </m:d>
                          <m:sSubSup>
                            <m:sSub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𝑆</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𝑦</m:t>
                              </m:r>
                            </m:sub>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2</m:t>
                              </m:r>
                            </m:sup>
                          </m:sSubSup>
                        </m:num>
                        <m:den>
                          <m:r>
                            <a:rPr lang="en-US" altLang="zh-CN" sz="2400" i="1">
                              <a:solidFill>
                                <a:schemeClr val="bg2"/>
                              </a:solidFill>
                              <a:latin typeface="Cambria Math" panose="02040503050406030204" pitchFamily="18" charset="0"/>
                              <a:ea typeface="黑体" pitchFamily="2" charset="-122"/>
                              <a:cs typeface="Arial" panose="020B0604020202020204" pitchFamily="34" charset="0"/>
                            </a:rPr>
                            <m:t>𝑚</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𝑛</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−2</m:t>
                          </m:r>
                        </m:den>
                      </m:f>
                    </m:oMath>
                  </m:oMathPara>
                </a14:m>
                <a:endParaRPr lang="en-US" altLang="zh-CN" sz="2400" i="1" dirty="0">
                  <a:solidFill>
                    <a:schemeClr val="bg2"/>
                  </a:solidFill>
                  <a:ea typeface="黑体" pitchFamily="2" charset="-122"/>
                  <a:cs typeface="Arial" panose="020B0604020202020204" pitchFamily="34" charset="0"/>
                </a:endParaRPr>
              </a:p>
              <a:p>
                <a:pPr marL="0" indent="0">
                  <a:buNone/>
                </a:pPr>
                <a:r>
                  <a:rPr lang="zh-CN" altLang="en-US" sz="2400" dirty="0">
                    <a:solidFill>
                      <a:schemeClr val="bg2"/>
                    </a:solidFill>
                    <a:ea typeface="黑体" pitchFamily="2" charset="-122"/>
                    <a:cs typeface="Arial" panose="020B0604020202020204" pitchFamily="34" charset="0"/>
                  </a:rPr>
                  <a:t>其中，</a:t>
                </a:r>
                <a14:m>
                  <m:oMath xmlns:m="http://schemas.openxmlformats.org/officeDocument/2006/math">
                    <m:sSubSup>
                      <m:sSub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𝑆</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𝑥</m:t>
                        </m:r>
                      </m:sub>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2</m:t>
                        </m:r>
                      </m:sup>
                    </m:sSubSup>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zh-CN" altLang="en-US" sz="2400" i="1">
                        <a:solidFill>
                          <a:schemeClr val="bg2"/>
                        </a:solidFill>
                        <a:latin typeface="Cambria Math" panose="02040503050406030204" pitchFamily="18" charset="0"/>
                        <a:ea typeface="黑体" pitchFamily="2" charset="-122"/>
                        <a:cs typeface="Arial" panose="020B0604020202020204" pitchFamily="34" charset="0"/>
                      </a:rPr>
                      <m:t> </m:t>
                    </m:r>
                    <m:sSubSup>
                      <m:sSub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𝑆</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𝑦</m:t>
                        </m:r>
                      </m:sub>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2</m:t>
                        </m:r>
                      </m:sup>
                    </m:sSubSup>
                  </m:oMath>
                </a14:m>
                <a:r>
                  <a:rPr lang="zh-CN" altLang="en-US" sz="2400" b="0" dirty="0">
                    <a:solidFill>
                      <a:schemeClr val="bg2"/>
                    </a:solidFill>
                    <a:ea typeface="黑体" pitchFamily="2" charset="-122"/>
                    <a:cs typeface="Arial" panose="020B0604020202020204" pitchFamily="34" charset="0"/>
                  </a:rPr>
                  <a:t>为两类样本各自的估计方差，并记两类样本的均值为</a:t>
                </a:r>
                <a14:m>
                  <m:oMath xmlns:m="http://schemas.openxmlformats.org/officeDocument/2006/math">
                    <m:acc>
                      <m:accPr>
                        <m:chr m:val="̅"/>
                        <m:ctrlPr>
                          <a:rPr lang="zh-CN" altLang="en-US" sz="2400" i="1">
                            <a:solidFill>
                              <a:schemeClr val="bg2"/>
                            </a:solidFill>
                            <a:latin typeface="Cambria Math" panose="02040503050406030204" pitchFamily="18" charset="0"/>
                            <a:ea typeface="黑体" pitchFamily="2" charset="-122"/>
                            <a:cs typeface="Arial" panose="020B0604020202020204" pitchFamily="34" charset="0"/>
                          </a:rPr>
                        </m:ctrlPr>
                      </m:acc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𝑥</m:t>
                        </m:r>
                      </m:e>
                    </m:acc>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zh-CN" altLang="en-US" sz="2400" i="1">
                        <a:solidFill>
                          <a:schemeClr val="bg2"/>
                        </a:solidFill>
                        <a:latin typeface="Cambria Math" panose="02040503050406030204" pitchFamily="18" charset="0"/>
                        <a:ea typeface="黑体" pitchFamily="2" charset="-122"/>
                        <a:cs typeface="Arial" panose="020B0604020202020204" pitchFamily="34" charset="0"/>
                      </a:rPr>
                      <m:t> </m:t>
                    </m:r>
                    <m:acc>
                      <m:accPr>
                        <m:chr m:val="̅"/>
                        <m:ctrlPr>
                          <a:rPr lang="zh-CN" altLang="en-US" sz="2400" i="1">
                            <a:solidFill>
                              <a:schemeClr val="bg2"/>
                            </a:solidFill>
                            <a:latin typeface="Cambria Math" panose="02040503050406030204" pitchFamily="18" charset="0"/>
                            <a:ea typeface="黑体" pitchFamily="2" charset="-122"/>
                            <a:cs typeface="Arial" panose="020B0604020202020204" pitchFamily="34" charset="0"/>
                          </a:rPr>
                        </m:ctrlPr>
                      </m:acc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𝑦</m:t>
                        </m:r>
                      </m:e>
                    </m:acc>
                  </m:oMath>
                </a14:m>
                <a:r>
                  <a:rPr lang="zh-CN" altLang="en-US" sz="2400" b="0" dirty="0">
                    <a:solidFill>
                      <a:schemeClr val="bg2"/>
                    </a:solidFill>
                    <a:ea typeface="黑体" pitchFamily="2" charset="-122"/>
                    <a:cs typeface="Arial" panose="020B0604020202020204" pitchFamily="34" charset="0"/>
                  </a:rPr>
                  <a:t>。</a:t>
                </a:r>
                <a:endParaRPr lang="en-US" altLang="zh-CN" sz="2400" b="0" dirty="0">
                  <a:solidFill>
                    <a:schemeClr val="bg2"/>
                  </a:solidFill>
                  <a:ea typeface="黑体" pitchFamily="2" charset="-122"/>
                  <a:cs typeface="Arial" panose="020B0604020202020204" pitchFamily="34" charset="0"/>
                </a:endParaRPr>
              </a:p>
              <a:p>
                <a:pPr marL="0" indent="0">
                  <a:buNone/>
                </a:pPr>
                <a:r>
                  <a:rPr lang="zh-CN" altLang="en-US" sz="2400" b="0" dirty="0">
                    <a:solidFill>
                      <a:schemeClr val="bg2"/>
                    </a:solidFill>
                    <a:ea typeface="黑体" pitchFamily="2" charset="-122"/>
                    <a:cs typeface="Arial" panose="020B0604020202020204" pitchFamily="34" charset="0"/>
                  </a:rPr>
                  <a:t>则，</a:t>
                </a:r>
                <a14:m>
                  <m:oMath xmlns:m="http://schemas.openxmlformats.org/officeDocument/2006/math">
                    <m:r>
                      <a:rPr lang="en-US" altLang="zh-CN" sz="2400" i="1">
                        <a:solidFill>
                          <a:schemeClr val="bg2"/>
                        </a:solidFill>
                        <a:latin typeface="Cambria Math" panose="02040503050406030204" pitchFamily="18" charset="0"/>
                        <a:ea typeface="黑体" pitchFamily="2" charset="-122"/>
                        <a:cs typeface="Arial" panose="020B0604020202020204" pitchFamily="34" charset="0"/>
                      </a:rPr>
                      <m:t>𝑡</m:t>
                    </m:r>
                  </m:oMath>
                </a14:m>
                <a:r>
                  <a:rPr lang="en-US" altLang="zh-CN" sz="2400" b="0" dirty="0">
                    <a:solidFill>
                      <a:schemeClr val="bg2"/>
                    </a:solidFill>
                    <a:ea typeface="黑体" pitchFamily="2" charset="-122"/>
                    <a:cs typeface="Arial" panose="020B0604020202020204" pitchFamily="34" charset="0"/>
                  </a:rPr>
                  <a:t>-</a:t>
                </a:r>
                <a:r>
                  <a:rPr lang="zh-CN" altLang="en-US" sz="2400" b="0" dirty="0">
                    <a:solidFill>
                      <a:schemeClr val="bg2"/>
                    </a:solidFill>
                    <a:ea typeface="黑体" pitchFamily="2" charset="-122"/>
                    <a:cs typeface="Arial" panose="020B0604020202020204" pitchFamily="34" charset="0"/>
                  </a:rPr>
                  <a:t>检验的统计量为：</a:t>
                </a:r>
                <a:endParaRPr lang="en-US" altLang="zh-CN" sz="2400" b="0" dirty="0">
                  <a:solidFill>
                    <a:schemeClr val="bg2"/>
                  </a:solidFill>
                  <a:ea typeface="黑体" pitchFamily="2" charset="-122"/>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US" altLang="zh-CN" sz="2400" i="1">
                          <a:solidFill>
                            <a:schemeClr val="bg2"/>
                          </a:solidFill>
                          <a:latin typeface="Cambria Math" panose="02040503050406030204" pitchFamily="18" charset="0"/>
                          <a:ea typeface="黑体" pitchFamily="2" charset="-122"/>
                          <a:cs typeface="Arial" panose="020B0604020202020204" pitchFamily="34" charset="0"/>
                        </a:rPr>
                        <m:t>𝑡</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f>
                        <m:f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fPr>
                        <m:num>
                          <m:r>
                            <a:rPr lang="en-US" altLang="zh-CN" sz="2400" i="1">
                              <a:solidFill>
                                <a:schemeClr val="bg2"/>
                              </a:solidFill>
                              <a:latin typeface="Cambria Math" panose="02040503050406030204" pitchFamily="18" charset="0"/>
                              <a:ea typeface="黑体" pitchFamily="2" charset="-122"/>
                              <a:cs typeface="Arial" panose="020B0604020202020204" pitchFamily="34" charset="0"/>
                            </a:rPr>
                            <m:t> </m:t>
                          </m:r>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acc>
                                <m:accPr>
                                  <m: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acc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𝑥</m:t>
                                  </m:r>
                                </m:e>
                              </m:acc>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acc>
                                <m:accPr>
                                  <m: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acc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𝑦</m:t>
                                  </m:r>
                                </m:e>
                              </m:acc>
                            </m:e>
                          </m:d>
                        </m:num>
                        <m:den>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𝑠</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𝑝</m:t>
                              </m:r>
                            </m:sub>
                          </m:sSub>
                          <m:rad>
                            <m:radPr>
                              <m:degHide m:val="on"/>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radPr>
                            <m:deg/>
                            <m:e>
                              <m:f>
                                <m:f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fPr>
                                <m:num>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num>
                                <m:den>
                                  <m:r>
                                    <a:rPr lang="en-US" altLang="zh-CN" sz="2400" i="1">
                                      <a:solidFill>
                                        <a:schemeClr val="bg2"/>
                                      </a:solidFill>
                                      <a:latin typeface="Cambria Math" panose="02040503050406030204" pitchFamily="18" charset="0"/>
                                      <a:ea typeface="黑体" pitchFamily="2" charset="-122"/>
                                      <a:cs typeface="Arial" panose="020B0604020202020204" pitchFamily="34" charset="0"/>
                                    </a:rPr>
                                    <m:t>𝑛</m:t>
                                  </m:r>
                                </m:den>
                              </m:f>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f>
                                <m:f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fPr>
                                <m:num>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num>
                                <m:den>
                                  <m:r>
                                    <a:rPr lang="en-US" altLang="zh-CN" sz="2400" i="1">
                                      <a:solidFill>
                                        <a:schemeClr val="bg2"/>
                                      </a:solidFill>
                                      <a:latin typeface="Cambria Math" panose="02040503050406030204" pitchFamily="18" charset="0"/>
                                      <a:ea typeface="黑体" pitchFamily="2" charset="-122"/>
                                      <a:cs typeface="Arial" panose="020B0604020202020204" pitchFamily="34" charset="0"/>
                                    </a:rPr>
                                    <m:t>𝑚</m:t>
                                  </m:r>
                                </m:den>
                              </m:f>
                            </m:e>
                          </m:rad>
                        </m:den>
                      </m:f>
                    </m:oMath>
                  </m:oMathPara>
                </a14:m>
                <a:endParaRPr lang="en-US" altLang="zh-CN" sz="2400" i="1" dirty="0">
                  <a:solidFill>
                    <a:schemeClr val="bg2"/>
                  </a:solidFill>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767408" y="1718936"/>
                <a:ext cx="10585176" cy="4403576"/>
              </a:xfrm>
              <a:blipFill>
                <a:blip r:embed="rId3"/>
                <a:stretch>
                  <a:fillRect l="-922" t="-1939"/>
                </a:stretch>
              </a:blipFill>
            </p:spPr>
            <p:txBody>
              <a:bodyPr/>
              <a:lstStyle/>
              <a:p>
                <a:r>
                  <a:rPr lang="zh-CN" altLang="en-US">
                    <a:noFill/>
                  </a:rPr>
                  <a:t> </a:t>
                </a:r>
              </a:p>
            </p:txBody>
          </p:sp>
        </mc:Fallback>
      </mc:AlternateContent>
      <p:sp>
        <p:nvSpPr>
          <p:cNvPr id="10" name="Rectangle 2">
            <a:extLst>
              <a:ext uri="{FF2B5EF4-FFF2-40B4-BE49-F238E27FC236}">
                <a16:creationId xmlns:a16="http://schemas.microsoft.com/office/drawing/2014/main" id="{C655F25D-5BFD-4D4D-A7E5-4F033BA4A6B2}"/>
              </a:ext>
            </a:extLst>
          </p:cNvPr>
          <p:cNvSpPr>
            <a:spLocks noGrp="1" noChangeArrowheads="1"/>
          </p:cNvSpPr>
          <p:nvPr>
            <p:ph type="title"/>
          </p:nvPr>
        </p:nvSpPr>
        <p:spPr>
          <a:xfrm>
            <a:off x="692424" y="404664"/>
            <a:ext cx="10585176" cy="1143000"/>
          </a:xfrm>
        </p:spPr>
        <p:txBody>
          <a:bodyPr/>
          <a:lstStyle/>
          <a:p>
            <a:pPr eaLnBrk="1" hangingPunct="1"/>
            <a:r>
              <a:rPr lang="en-US" altLang="zh-CN" sz="3600" dirty="0">
                <a:solidFill>
                  <a:schemeClr val="bg2"/>
                </a:solidFill>
                <a:latin typeface="Arial" panose="020B0604020202020204" pitchFamily="34" charset="0"/>
                <a:ea typeface="黑体" pitchFamily="2" charset="-122"/>
                <a:cs typeface="Arial" panose="020B0604020202020204" pitchFamily="34" charset="0"/>
              </a:rPr>
              <a:t>9.2.4  </a:t>
            </a:r>
            <a:r>
              <a:rPr lang="zh-CN" altLang="en-US" sz="3600" dirty="0">
                <a:solidFill>
                  <a:schemeClr val="bg2"/>
                </a:solidFill>
                <a:latin typeface="Arial" panose="020B0604020202020204" pitchFamily="34" charset="0"/>
                <a:ea typeface="黑体" pitchFamily="2" charset="-122"/>
                <a:cs typeface="Arial" panose="020B0604020202020204" pitchFamily="34" charset="0"/>
              </a:rPr>
              <a:t>利用统计检验作为可分性判据</a:t>
            </a:r>
          </a:p>
        </p:txBody>
      </p:sp>
      <p:sp>
        <p:nvSpPr>
          <p:cNvPr id="6" name="矩形 5">
            <a:extLst>
              <a:ext uri="{FF2B5EF4-FFF2-40B4-BE49-F238E27FC236}">
                <a16:creationId xmlns:a16="http://schemas.microsoft.com/office/drawing/2014/main" id="{378B48AE-A8D3-4801-BD87-31413A188A30}"/>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77798914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15</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767408" y="1268760"/>
                <a:ext cx="10585176" cy="4403576"/>
              </a:xfrm>
            </p:spPr>
            <p:txBody>
              <a:bodyPr/>
              <a:lstStyle/>
              <a:p>
                <a:pPr marL="0" indent="0">
                  <a:buNone/>
                </a:pPr>
                <a14:m>
                  <m:oMath xmlns:m="http://schemas.openxmlformats.org/officeDocument/2006/math">
                    <m:r>
                      <a:rPr lang="en-US" altLang="zh-CN" sz="2400" b="0" i="1">
                        <a:solidFill>
                          <a:schemeClr val="bg2"/>
                        </a:solidFill>
                        <a:latin typeface="Cambria Math" panose="02040503050406030204" pitchFamily="18" charset="0"/>
                        <a:ea typeface="黑体" pitchFamily="2" charset="-122"/>
                        <a:cs typeface="Arial" panose="020B0604020202020204" pitchFamily="34" charset="0"/>
                      </a:rPr>
                      <m:t>𝑡</m:t>
                    </m:r>
                  </m:oMath>
                </a14:m>
                <a:r>
                  <a:rPr lang="en-US" altLang="zh-CN" sz="2400" dirty="0">
                    <a:solidFill>
                      <a:schemeClr val="bg2"/>
                    </a:solidFill>
                    <a:latin typeface="Arial" panose="020B0604020202020204" pitchFamily="34" charset="0"/>
                    <a:ea typeface="黑体" pitchFamily="2" charset="-122"/>
                    <a:cs typeface="Arial" panose="020B0604020202020204" pitchFamily="34" charset="0"/>
                  </a:rPr>
                  <a:t>-</a:t>
                </a:r>
                <a:r>
                  <a:rPr lang="zh-CN" altLang="en-US" sz="2400" dirty="0">
                    <a:solidFill>
                      <a:schemeClr val="bg2"/>
                    </a:solidFill>
                    <a:latin typeface="Arial" panose="020B0604020202020204" pitchFamily="34" charset="0"/>
                    <a:ea typeface="黑体" pitchFamily="2" charset="-122"/>
                    <a:cs typeface="Arial" panose="020B0604020202020204" pitchFamily="34" charset="0"/>
                  </a:rPr>
                  <a:t>检验：参数化检验方法，对数据分布有一定的假设</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0" indent="0">
                  <a:buNone/>
                </a:pP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0" indent="0">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非参数检验：不对数据分布作特殊假设</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0" indent="0">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     如：</a:t>
                </a:r>
                <a:r>
                  <a:rPr lang="en-US" altLang="zh-CN" sz="2400" dirty="0">
                    <a:solidFill>
                      <a:schemeClr val="bg2"/>
                    </a:solidFill>
                    <a:latin typeface="Arial" panose="020B0604020202020204" pitchFamily="34" charset="0"/>
                    <a:ea typeface="黑体" pitchFamily="2" charset="-122"/>
                    <a:cs typeface="Arial" panose="020B0604020202020204" pitchFamily="34" charset="0"/>
                  </a:rPr>
                  <a:t>Wilcoxon</a:t>
                </a:r>
                <a:r>
                  <a:rPr lang="zh-CN" altLang="en-US" sz="2400" dirty="0">
                    <a:solidFill>
                      <a:schemeClr val="bg2"/>
                    </a:solidFill>
                    <a:latin typeface="Arial" panose="020B0604020202020204" pitchFamily="34" charset="0"/>
                    <a:ea typeface="黑体" pitchFamily="2" charset="-122"/>
                    <a:cs typeface="Arial" panose="020B0604020202020204" pitchFamily="34" charset="0"/>
                  </a:rPr>
                  <a:t>秩和检验（</a:t>
                </a:r>
                <a:r>
                  <a:rPr lang="en-US" altLang="zh-CN" sz="2400" dirty="0">
                    <a:solidFill>
                      <a:schemeClr val="bg2"/>
                    </a:solidFill>
                    <a:latin typeface="Arial" panose="020B0604020202020204" pitchFamily="34" charset="0"/>
                    <a:ea typeface="黑体" pitchFamily="2" charset="-122"/>
                    <a:cs typeface="Arial" panose="020B0604020202020204" pitchFamily="34" charset="0"/>
                  </a:rPr>
                  <a:t>rank-sum</a:t>
                </a:r>
                <a:r>
                  <a:rPr lang="zh-CN" altLang="en-US" sz="2400" dirty="0">
                    <a:solidFill>
                      <a:schemeClr val="bg2"/>
                    </a:solidFill>
                    <a:latin typeface="Arial" panose="020B0604020202020204" pitchFamily="34" charset="0"/>
                    <a:ea typeface="黑体" pitchFamily="2" charset="-122"/>
                    <a:cs typeface="Arial" panose="020B0604020202020204" pitchFamily="34" charset="0"/>
                  </a:rPr>
                  <a:t> </a:t>
                </a:r>
                <a:r>
                  <a:rPr lang="en-US" altLang="zh-CN" sz="2400" dirty="0">
                    <a:solidFill>
                      <a:schemeClr val="bg2"/>
                    </a:solidFill>
                    <a:latin typeface="Arial" panose="020B0604020202020204" pitchFamily="34" charset="0"/>
                    <a:ea typeface="黑体" pitchFamily="2" charset="-122"/>
                    <a:cs typeface="Arial" panose="020B0604020202020204" pitchFamily="34" charset="0"/>
                  </a:rPr>
                  <a:t>test</a:t>
                </a:r>
                <a:r>
                  <a:rPr lang="zh-CN" altLang="en-US" sz="2400" dirty="0">
                    <a:solidFill>
                      <a:schemeClr val="bg2"/>
                    </a:solidFill>
                    <a:latin typeface="Arial" panose="020B0604020202020204" pitchFamily="34" charset="0"/>
                    <a:ea typeface="黑体" pitchFamily="2" charset="-122"/>
                    <a:cs typeface="Arial" panose="020B0604020202020204" pitchFamily="34" charset="0"/>
                  </a:rPr>
                  <a:t>）</a:t>
                </a:r>
                <a:r>
                  <a:rPr lang="en-US" altLang="zh-CN" sz="2400" dirty="0">
                    <a:solidFill>
                      <a:schemeClr val="bg2"/>
                    </a:solidFill>
                    <a:latin typeface="Arial" panose="020B0604020202020204" pitchFamily="34" charset="0"/>
                    <a:ea typeface="黑体" pitchFamily="2" charset="-122"/>
                    <a:cs typeface="Arial" panose="020B0604020202020204" pitchFamily="34" charset="0"/>
                  </a:rPr>
                  <a:t>,</a:t>
                </a:r>
                <a:r>
                  <a:rPr lang="zh-CN" altLang="en-US" sz="2400" dirty="0">
                    <a:solidFill>
                      <a:schemeClr val="bg2"/>
                    </a:solidFill>
                    <a:latin typeface="Arial" panose="020B0604020202020204" pitchFamily="34" charset="0"/>
                    <a:ea typeface="黑体" pitchFamily="2" charset="-122"/>
                    <a:cs typeface="Arial" panose="020B0604020202020204" pitchFamily="34" charset="0"/>
                  </a:rPr>
                  <a:t> 亦称</a:t>
                </a:r>
                <a:r>
                  <a:rPr lang="en-US" altLang="zh-CN" sz="2400" dirty="0">
                    <a:solidFill>
                      <a:schemeClr val="bg2"/>
                    </a:solidFill>
                    <a:latin typeface="Arial" panose="020B0604020202020204" pitchFamily="34" charset="0"/>
                    <a:ea typeface="黑体" pitchFamily="2" charset="-122"/>
                    <a:cs typeface="Arial" panose="020B0604020202020204" pitchFamily="34" charset="0"/>
                  </a:rPr>
                  <a:t>Mann-Whitney</a:t>
                </a:r>
                <a:r>
                  <a:rPr lang="zh-CN" altLang="en-US" sz="2400" dirty="0">
                    <a:solidFill>
                      <a:schemeClr val="bg2"/>
                    </a:solidFill>
                    <a:latin typeface="Arial" panose="020B0604020202020204" pitchFamily="34" charset="0"/>
                    <a:ea typeface="黑体" pitchFamily="2" charset="-122"/>
                    <a:cs typeface="Arial" panose="020B0604020202020204" pitchFamily="34" charset="0"/>
                  </a:rPr>
                  <a:t> </a:t>
                </a:r>
                <a:r>
                  <a:rPr lang="en-US" altLang="zh-CN" sz="2400" dirty="0">
                    <a:solidFill>
                      <a:schemeClr val="bg2"/>
                    </a:solidFill>
                    <a:latin typeface="Arial" panose="020B0604020202020204" pitchFamily="34" charset="0"/>
                    <a:ea typeface="黑体" pitchFamily="2" charset="-122"/>
                    <a:cs typeface="Arial" panose="020B0604020202020204" pitchFamily="34" charset="0"/>
                  </a:rPr>
                  <a:t>U</a:t>
                </a:r>
                <a:r>
                  <a:rPr lang="zh-CN" altLang="en-US" sz="2400" dirty="0">
                    <a:solidFill>
                      <a:schemeClr val="bg2"/>
                    </a:solidFill>
                    <a:latin typeface="Arial" panose="020B0604020202020204" pitchFamily="34" charset="0"/>
                    <a:ea typeface="黑体" pitchFamily="2" charset="-122"/>
                    <a:cs typeface="Arial" panose="020B0604020202020204" pitchFamily="34" charset="0"/>
                  </a:rPr>
                  <a:t> 检验</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0" indent="0">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基本做法：</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r>
                  <a:rPr lang="zh-CN" altLang="en-US" sz="2400" dirty="0">
                    <a:solidFill>
                      <a:schemeClr val="bg2"/>
                    </a:solidFill>
                    <a:latin typeface="Arial" panose="020B0604020202020204" pitchFamily="34" charset="0"/>
                    <a:ea typeface="黑体" pitchFamily="2" charset="-122"/>
                    <a:cs typeface="Arial" panose="020B0604020202020204" pitchFamily="34" charset="0"/>
                  </a:rPr>
                  <a:t>把两类样本混合在一起，按照所考察的特征从小到大排序</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r>
                  <a:rPr lang="zh-CN" altLang="en-US" sz="2400" dirty="0">
                    <a:solidFill>
                      <a:schemeClr val="bg2"/>
                    </a:solidFill>
                    <a:latin typeface="Arial" panose="020B0604020202020204" pitchFamily="34" charset="0"/>
                    <a:ea typeface="黑体" pitchFamily="2" charset="-122"/>
                    <a:cs typeface="Arial" panose="020B0604020202020204" pitchFamily="34" charset="0"/>
                  </a:rPr>
                  <a:t>如果一类样本的排序序号之和（秩和）显著的比另一类样本小（或大），则两类样本在所考察的特征上有显著差异。</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0" indent="0">
                  <a:buNone/>
                </a:pP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767408" y="1268760"/>
                <a:ext cx="10585176" cy="4403576"/>
              </a:xfrm>
              <a:blipFill>
                <a:blip r:embed="rId3"/>
                <a:stretch>
                  <a:fillRect l="-922" t="-1521" r="-864"/>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10DDEAA1-948B-45F1-8523-F202F1804086}"/>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23411762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16</a:t>
            </a:fld>
            <a:endParaRPr lang="en-US" altLang="zh-CN" dirty="0">
              <a:solidFill>
                <a:srgbClr val="000000"/>
              </a:solidFill>
            </a:endParaRPr>
          </a:p>
        </p:txBody>
      </p:sp>
      <p:sp>
        <p:nvSpPr>
          <p:cNvPr id="6148" name="Rectangle 2"/>
          <p:cNvSpPr>
            <a:spLocks noGrp="1" noChangeArrowheads="1"/>
          </p:cNvSpPr>
          <p:nvPr>
            <p:ph type="title"/>
          </p:nvPr>
        </p:nvSpPr>
        <p:spPr>
          <a:xfrm>
            <a:off x="2209800" y="404664"/>
            <a:ext cx="7772400" cy="1075838"/>
          </a:xfrm>
        </p:spPr>
        <p:txBody>
          <a:bodyPr/>
          <a:lstStyle/>
          <a:p>
            <a:pPr eaLnBrk="1" hangingPunct="1"/>
            <a:r>
              <a:rPr lang="en-US" altLang="zh-CN" sz="4000" dirty="0">
                <a:solidFill>
                  <a:schemeClr val="bg2"/>
                </a:solidFill>
                <a:latin typeface="Arial" panose="020B0604020202020204" pitchFamily="34" charset="0"/>
                <a:ea typeface="黑体" pitchFamily="2" charset="-122"/>
                <a:cs typeface="Arial" panose="020B0604020202020204" pitchFamily="34" charset="0"/>
              </a:rPr>
              <a:t>9.3  </a:t>
            </a:r>
            <a:r>
              <a:rPr lang="zh-CN" altLang="en-US" sz="4000" dirty="0">
                <a:solidFill>
                  <a:schemeClr val="bg2"/>
                </a:solidFill>
                <a:latin typeface="Arial" panose="020B0604020202020204" pitchFamily="34" charset="0"/>
                <a:ea typeface="黑体" pitchFamily="2" charset="-122"/>
                <a:cs typeface="Arial" panose="020B0604020202020204" pitchFamily="34" charset="0"/>
              </a:rPr>
              <a:t>特征选择的最优算法</a:t>
            </a: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767408" y="1718936"/>
                <a:ext cx="5783385" cy="4403576"/>
              </a:xfrm>
            </p:spPr>
            <p:txBody>
              <a:bodyPr/>
              <a:lstStyle/>
              <a:p>
                <a:pPr marL="0" indent="0">
                  <a:buNone/>
                </a:pPr>
                <a:r>
                  <a:rPr lang="zh-CN" altLang="en-US" sz="2800" dirty="0">
                    <a:solidFill>
                      <a:schemeClr val="bg2"/>
                    </a:solidFill>
                    <a:latin typeface="Arial" panose="020B0604020202020204" pitchFamily="34" charset="0"/>
                    <a:ea typeface="黑体" pitchFamily="2" charset="-122"/>
                    <a:cs typeface="Arial" panose="020B0604020202020204" pitchFamily="34" charset="0"/>
                  </a:rPr>
                  <a:t>问题：</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0" indent="0">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    </a:t>
                </a:r>
                <a:r>
                  <a:rPr lang="zh-CN" altLang="en-US" sz="2400" dirty="0">
                    <a:solidFill>
                      <a:srgbClr val="000000"/>
                    </a:solidFill>
                    <a:latin typeface="Arial" panose="020B0604020202020204" pitchFamily="34" charset="0"/>
                    <a:ea typeface="黑体" pitchFamily="2" charset="-122"/>
                    <a:cs typeface="Arial" panose="020B0604020202020204" pitchFamily="34" charset="0"/>
                  </a:rPr>
                  <a:t>从</a:t>
                </a:r>
                <a14:m>
                  <m:oMath xmlns:m="http://schemas.openxmlformats.org/officeDocument/2006/math">
                    <m:r>
                      <a:rPr lang="en-US" altLang="zh-CN" sz="2400" b="0" i="1" smtClean="0">
                        <a:solidFill>
                          <a:srgbClr val="000000"/>
                        </a:solidFill>
                        <a:latin typeface="Cambria Math" panose="02040503050406030204" pitchFamily="18" charset="0"/>
                        <a:ea typeface="黑体" pitchFamily="2" charset="-122"/>
                        <a:cs typeface="Arial" panose="020B0604020202020204" pitchFamily="34" charset="0"/>
                      </a:rPr>
                      <m:t>𝐷</m:t>
                    </m:r>
                  </m:oMath>
                </a14:m>
                <a:r>
                  <a:rPr lang="zh-CN" altLang="en-US" sz="2400" dirty="0">
                    <a:solidFill>
                      <a:srgbClr val="000000"/>
                    </a:solidFill>
                    <a:latin typeface="Arial" panose="020B0604020202020204" pitchFamily="34" charset="0"/>
                    <a:ea typeface="黑体" pitchFamily="2" charset="-122"/>
                    <a:cs typeface="Arial" panose="020B0604020202020204" pitchFamily="34" charset="0"/>
                  </a:rPr>
                  <a:t>维特征中选取</a:t>
                </a:r>
                <a14:m>
                  <m:oMath xmlns:m="http://schemas.openxmlformats.org/officeDocument/2006/math">
                    <m:r>
                      <a:rPr lang="en-US" altLang="zh-CN" sz="2400" b="0" i="1" smtClean="0">
                        <a:solidFill>
                          <a:srgbClr val="000000"/>
                        </a:solidFill>
                        <a:latin typeface="Cambria Math" panose="02040503050406030204" pitchFamily="18" charset="0"/>
                        <a:ea typeface="黑体" pitchFamily="2" charset="-122"/>
                        <a:cs typeface="Arial" panose="020B0604020202020204" pitchFamily="34" charset="0"/>
                      </a:rPr>
                      <m:t>𝑑</m:t>
                    </m:r>
                  </m:oMath>
                </a14:m>
                <a:r>
                  <a:rPr lang="zh-CN" altLang="en-US" sz="2400" dirty="0">
                    <a:solidFill>
                      <a:srgbClr val="000000"/>
                    </a:solidFill>
                    <a:latin typeface="Arial" panose="020B0604020202020204" pitchFamily="34" charset="0"/>
                    <a:ea typeface="黑体" pitchFamily="2" charset="-122"/>
                    <a:cs typeface="Arial" panose="020B0604020202020204" pitchFamily="34" charset="0"/>
                  </a:rPr>
                  <a:t>维（</a:t>
                </a:r>
                <a14:m>
                  <m:oMath xmlns:m="http://schemas.openxmlformats.org/officeDocument/2006/math">
                    <m:r>
                      <a:rPr lang="en-US" altLang="zh-CN" sz="2400" b="0" i="1" smtClean="0">
                        <a:solidFill>
                          <a:srgbClr val="000000"/>
                        </a:solidFill>
                        <a:latin typeface="Cambria Math" panose="02040503050406030204" pitchFamily="18" charset="0"/>
                        <a:ea typeface="黑体" pitchFamily="2" charset="-122"/>
                        <a:cs typeface="Arial" panose="020B0604020202020204" pitchFamily="34" charset="0"/>
                      </a:rPr>
                      <m:t>𝑑</m:t>
                    </m:r>
                    <m:r>
                      <a:rPr lang="en-US" altLang="zh-CN" sz="2400" b="0" i="1" smtClean="0">
                        <a:solidFill>
                          <a:srgbClr val="000000"/>
                        </a:solidFill>
                        <a:latin typeface="Cambria Math" panose="02040503050406030204" pitchFamily="18" charset="0"/>
                        <a:ea typeface="黑体" pitchFamily="2" charset="-122"/>
                        <a:cs typeface="Arial" panose="020B0604020202020204" pitchFamily="34" charset="0"/>
                      </a:rPr>
                      <m:t>&lt;</m:t>
                    </m:r>
                    <m:r>
                      <a:rPr lang="en-US" altLang="zh-CN" sz="2400" b="0" i="1" smtClean="0">
                        <a:solidFill>
                          <a:srgbClr val="000000"/>
                        </a:solidFill>
                        <a:latin typeface="Cambria Math" panose="02040503050406030204" pitchFamily="18" charset="0"/>
                        <a:ea typeface="黑体" pitchFamily="2" charset="-122"/>
                        <a:cs typeface="Arial" panose="020B0604020202020204" pitchFamily="34" charset="0"/>
                      </a:rPr>
                      <m:t>𝐷</m:t>
                    </m:r>
                  </m:oMath>
                </a14:m>
                <a:r>
                  <a:rPr lang="zh-CN" altLang="en-US" sz="2400" dirty="0">
                    <a:solidFill>
                      <a:srgbClr val="000000"/>
                    </a:solidFill>
                    <a:latin typeface="Arial" panose="020B0604020202020204" pitchFamily="34" charset="0"/>
                    <a:ea typeface="黑体" pitchFamily="2" charset="-122"/>
                    <a:cs typeface="Arial" panose="020B0604020202020204" pitchFamily="34" charset="0"/>
                  </a:rPr>
                  <a:t>）</a:t>
                </a:r>
                <a:endParaRPr lang="en-US" altLang="zh-CN" sz="2400" dirty="0">
                  <a:solidFill>
                    <a:srgbClr val="000000"/>
                  </a:solidFill>
                  <a:latin typeface="Arial" panose="020B0604020202020204" pitchFamily="34" charset="0"/>
                  <a:ea typeface="黑体" pitchFamily="2" charset="-122"/>
                  <a:cs typeface="Arial" panose="020B0604020202020204" pitchFamily="34" charset="0"/>
                </a:endParaRPr>
              </a:p>
              <a:p>
                <a:pPr marL="0" indent="0">
                  <a:buNone/>
                </a:pPr>
                <a:r>
                  <a:rPr lang="zh-CN" altLang="en-US" sz="2400" dirty="0">
                    <a:solidFill>
                      <a:srgbClr val="000000"/>
                    </a:solidFill>
                    <a:latin typeface="Arial" panose="020B0604020202020204" pitchFamily="34" charset="0"/>
                    <a:ea typeface="黑体" pitchFamily="2" charset="-122"/>
                    <a:cs typeface="Arial" panose="020B0604020202020204" pitchFamily="34" charset="0"/>
                  </a:rPr>
                  <a:t>    使分类性能最佳（</a:t>
                </a:r>
                <a14:m>
                  <m:oMath xmlns:m="http://schemas.openxmlformats.org/officeDocument/2006/math">
                    <m:r>
                      <a:rPr lang="en-US" altLang="zh-CN" sz="2400" b="0" i="1" smtClean="0">
                        <a:solidFill>
                          <a:srgbClr val="000000"/>
                        </a:solidFill>
                        <a:latin typeface="Cambria Math" panose="02040503050406030204" pitchFamily="18" charset="0"/>
                        <a:ea typeface="黑体" pitchFamily="2" charset="-122"/>
                        <a:cs typeface="Arial" panose="020B0604020202020204" pitchFamily="34" charset="0"/>
                      </a:rPr>
                      <m:t>𝐽</m:t>
                    </m:r>
                    <m:r>
                      <a:rPr lang="zh-CN" altLang="en-US" sz="2400" b="0" i="1" smtClean="0">
                        <a:solidFill>
                          <a:srgbClr val="000000"/>
                        </a:solidFill>
                        <a:latin typeface="Cambria Math" panose="02040503050406030204" pitchFamily="18" charset="0"/>
                        <a:ea typeface="黑体" pitchFamily="2" charset="-122"/>
                        <a:cs typeface="Arial" panose="020B0604020202020204" pitchFamily="34" charset="0"/>
                      </a:rPr>
                      <m:t> </m:t>
                    </m:r>
                  </m:oMath>
                </a14:m>
                <a:r>
                  <a:rPr lang="zh-CN" altLang="en-US" sz="2400" dirty="0">
                    <a:solidFill>
                      <a:srgbClr val="000000"/>
                    </a:solidFill>
                    <a:latin typeface="Arial" panose="020B0604020202020204" pitchFamily="34" charset="0"/>
                    <a:ea typeface="黑体" pitchFamily="2" charset="-122"/>
                    <a:cs typeface="Arial" panose="020B0604020202020204" pitchFamily="34" charset="0"/>
                  </a:rPr>
                  <a:t>最大）</a:t>
                </a:r>
                <a:endParaRPr lang="en-US" altLang="zh-CN" sz="2400" dirty="0">
                  <a:solidFill>
                    <a:srgbClr val="000000"/>
                  </a:solidFill>
                  <a:latin typeface="Arial" panose="020B0604020202020204" pitchFamily="34" charset="0"/>
                  <a:ea typeface="黑体" pitchFamily="2" charset="-122"/>
                  <a:cs typeface="Arial" panose="020B0604020202020204" pitchFamily="34" charset="0"/>
                </a:endParaRPr>
              </a:p>
              <a:p>
                <a:pPr marL="0" indent="0">
                  <a:buNone/>
                </a:pPr>
                <a:endParaRPr lang="en-US" altLang="zh-CN" sz="2800" dirty="0">
                  <a:solidFill>
                    <a:srgbClr val="000000"/>
                  </a:solidFill>
                  <a:latin typeface="Arial" panose="020B0604020202020204" pitchFamily="34" charset="0"/>
                  <a:ea typeface="黑体" pitchFamily="2" charset="-122"/>
                  <a:cs typeface="Arial" panose="020B0604020202020204" pitchFamily="34" charset="0"/>
                </a:endParaRPr>
              </a:p>
              <a:p>
                <a:pPr marL="0" indent="0">
                  <a:buNone/>
                </a:pPr>
                <a:r>
                  <a:rPr lang="zh-CN" altLang="en-US" sz="2800" dirty="0">
                    <a:solidFill>
                      <a:srgbClr val="000000"/>
                    </a:solidFill>
                    <a:latin typeface="Arial" panose="020B0604020202020204" pitchFamily="34" charset="0"/>
                    <a:ea typeface="黑体" pitchFamily="2" charset="-122"/>
                    <a:cs typeface="Arial" panose="020B0604020202020204" pitchFamily="34" charset="0"/>
                  </a:rPr>
                  <a:t>两个问题：</a:t>
                </a:r>
                <a:endParaRPr lang="en-US" altLang="zh-CN" sz="2800" dirty="0">
                  <a:solidFill>
                    <a:srgbClr val="000000"/>
                  </a:solidFill>
                  <a:latin typeface="Arial" panose="020B0604020202020204" pitchFamily="34" charset="0"/>
                  <a:ea typeface="黑体" pitchFamily="2" charset="-122"/>
                  <a:cs typeface="Arial" panose="020B0604020202020204" pitchFamily="34" charset="0"/>
                </a:endParaRPr>
              </a:p>
              <a:p>
                <a:pPr marL="0" indent="0">
                  <a:buNone/>
                </a:pPr>
                <a:r>
                  <a:rPr lang="zh-CN" altLang="en-US" sz="2800" dirty="0">
                    <a:solidFill>
                      <a:srgbClr val="000000"/>
                    </a:solidFill>
                    <a:latin typeface="Arial" panose="020B0604020202020204" pitchFamily="34" charset="0"/>
                    <a:ea typeface="黑体" pitchFamily="2" charset="-122"/>
                    <a:cs typeface="Arial" panose="020B0604020202020204" pitchFamily="34" charset="0"/>
                  </a:rPr>
                  <a:t>                      标准 </a:t>
                </a:r>
                <a:r>
                  <a:rPr lang="en-US" altLang="zh-CN" sz="2800" dirty="0">
                    <a:solidFill>
                      <a:srgbClr val="000000"/>
                    </a:solidFill>
                    <a:latin typeface="Arial" panose="020B0604020202020204" pitchFamily="34" charset="0"/>
                    <a:ea typeface="黑体" pitchFamily="2" charset="-122"/>
                    <a:cs typeface="Arial" panose="020B0604020202020204" pitchFamily="34" charset="0"/>
                  </a:rPr>
                  <a:t>+</a:t>
                </a:r>
                <a:r>
                  <a:rPr lang="zh-CN" altLang="en-US" sz="2800" dirty="0">
                    <a:solidFill>
                      <a:srgbClr val="000000"/>
                    </a:solidFill>
                    <a:latin typeface="Arial" panose="020B0604020202020204" pitchFamily="34" charset="0"/>
                    <a:ea typeface="黑体" pitchFamily="2" charset="-122"/>
                    <a:cs typeface="Arial" panose="020B0604020202020204" pitchFamily="34" charset="0"/>
                  </a:rPr>
                  <a:t> 算法</a:t>
                </a:r>
                <a:endParaRPr lang="en-US" altLang="zh-CN" sz="2800" dirty="0">
                  <a:solidFill>
                    <a:srgbClr val="000000"/>
                  </a:solidFill>
                  <a:latin typeface="Arial" panose="020B0604020202020204" pitchFamily="34" charset="0"/>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767408" y="1718936"/>
                <a:ext cx="5783385" cy="4403576"/>
              </a:xfrm>
              <a:blipFill>
                <a:blip r:embed="rId3"/>
                <a:stretch>
                  <a:fillRect l="-2213" t="-1939"/>
                </a:stretch>
              </a:blipFill>
            </p:spPr>
            <p:txBody>
              <a:bodyPr/>
              <a:lstStyle/>
              <a:p>
                <a:r>
                  <a:rPr lang="zh-CN" altLang="en-US">
                    <a:noFill/>
                  </a:rPr>
                  <a:t> </a:t>
                </a:r>
              </a:p>
            </p:txBody>
          </p:sp>
        </mc:Fallback>
      </mc:AlternateContent>
      <p:sp>
        <p:nvSpPr>
          <p:cNvPr id="3" name="Rectangular Callout 2">
            <a:extLst>
              <a:ext uri="{FF2B5EF4-FFF2-40B4-BE49-F238E27FC236}">
                <a16:creationId xmlns:a16="http://schemas.microsoft.com/office/drawing/2014/main" id="{33DDD389-4237-994B-A2FA-3F569B2F2BE0}"/>
              </a:ext>
            </a:extLst>
          </p:cNvPr>
          <p:cNvSpPr/>
          <p:nvPr/>
        </p:nvSpPr>
        <p:spPr bwMode="auto">
          <a:xfrm rot="10800000">
            <a:off x="1526392" y="5152345"/>
            <a:ext cx="2160240" cy="830997"/>
          </a:xfrm>
          <a:prstGeom prst="wedgeRectCallout">
            <a:avLst>
              <a:gd name="adj1" fmla="val -31232"/>
              <a:gd name="adj2" fmla="val 111679"/>
            </a:avLst>
          </a:prstGeom>
          <a:no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N"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4" name="TextBox 3">
            <a:extLst>
              <a:ext uri="{FF2B5EF4-FFF2-40B4-BE49-F238E27FC236}">
                <a16:creationId xmlns:a16="http://schemas.microsoft.com/office/drawing/2014/main" id="{B1DF4A22-1838-5445-9281-350B64B5ACB2}"/>
              </a:ext>
            </a:extLst>
          </p:cNvPr>
          <p:cNvSpPr txBox="1"/>
          <p:nvPr/>
        </p:nvSpPr>
        <p:spPr>
          <a:xfrm>
            <a:off x="1576017" y="5152344"/>
            <a:ext cx="2160241" cy="830997"/>
          </a:xfrm>
          <a:prstGeom prst="rect">
            <a:avLst/>
          </a:prstGeom>
          <a:noFill/>
        </p:spPr>
        <p:txBody>
          <a:bodyPr wrap="square" rtlCol="0">
            <a:spAutoFit/>
          </a:bodyPr>
          <a:lstStyle/>
          <a:p>
            <a:r>
              <a:rPr lang="en-CN" dirty="0">
                <a:solidFill>
                  <a:srgbClr val="000000"/>
                </a:solidFill>
                <a:latin typeface="Arial" panose="020B0604020202020204" pitchFamily="34" charset="0"/>
                <a:ea typeface="黑体" pitchFamily="2" charset="-122"/>
                <a:cs typeface="Arial" panose="020B0604020202020204" pitchFamily="34" charset="0"/>
              </a:rPr>
              <a:t>根据实际情况</a:t>
            </a:r>
          </a:p>
          <a:p>
            <a:r>
              <a:rPr lang="en-CN" dirty="0">
                <a:solidFill>
                  <a:srgbClr val="000000"/>
                </a:solidFill>
                <a:latin typeface="Arial" panose="020B0604020202020204" pitchFamily="34" charset="0"/>
                <a:ea typeface="黑体" pitchFamily="2" charset="-122"/>
                <a:cs typeface="Arial" panose="020B0604020202020204" pitchFamily="34" charset="0"/>
              </a:rPr>
              <a:t>选择某种判据</a:t>
            </a:r>
          </a:p>
        </p:txBody>
      </p:sp>
      <p:sp>
        <p:nvSpPr>
          <p:cNvPr id="10" name="Rectangular Callout 9">
            <a:extLst>
              <a:ext uri="{FF2B5EF4-FFF2-40B4-BE49-F238E27FC236}">
                <a16:creationId xmlns:a16="http://schemas.microsoft.com/office/drawing/2014/main" id="{933BDF24-E037-A243-81B3-2C8C7D781DC5}"/>
              </a:ext>
            </a:extLst>
          </p:cNvPr>
          <p:cNvSpPr/>
          <p:nvPr/>
        </p:nvSpPr>
        <p:spPr bwMode="auto">
          <a:xfrm rot="10800000">
            <a:off x="6550793" y="1619672"/>
            <a:ext cx="4749552" cy="4367888"/>
          </a:xfrm>
          <a:prstGeom prst="wedgeRectCallout">
            <a:avLst>
              <a:gd name="adj1" fmla="val 82267"/>
              <a:gd name="adj2" fmla="val -14736"/>
            </a:avLst>
          </a:prstGeom>
          <a:no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N" sz="2400" b="0" i="0" u="none" strike="noStrike" cap="none" normalizeH="0" baseline="0" dirty="0">
              <a:ln>
                <a:noFill/>
              </a:ln>
              <a:solidFill>
                <a:schemeClr val="tx1"/>
              </a:solidFill>
              <a:effectLst/>
              <a:latin typeface="Times New Roman" pitchFamily="18" charset="0"/>
              <a:ea typeface="宋体" pitchFamily="2" charset="-122"/>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E288917-44C7-AA47-B524-291DD81408B2}"/>
                  </a:ext>
                </a:extLst>
              </p:cNvPr>
              <p:cNvSpPr txBox="1"/>
              <p:nvPr/>
            </p:nvSpPr>
            <p:spPr>
              <a:xfrm>
                <a:off x="6669433" y="1619672"/>
                <a:ext cx="4512272" cy="4417107"/>
              </a:xfrm>
              <a:prstGeom prst="rect">
                <a:avLst/>
              </a:prstGeom>
              <a:noFill/>
            </p:spPr>
            <p:txBody>
              <a:bodyPr wrap="square" rtlCol="0">
                <a:spAutoFit/>
              </a:bodyPr>
              <a:lstStyle/>
              <a:p>
                <a:r>
                  <a:rPr lang="en-CN" dirty="0">
                    <a:solidFill>
                      <a:srgbClr val="000000"/>
                    </a:solidFill>
                    <a:latin typeface="Arial" panose="020B0604020202020204" pitchFamily="34" charset="0"/>
                    <a:ea typeface="黑体" pitchFamily="2" charset="-122"/>
                    <a:cs typeface="Arial" panose="020B0604020202020204" pitchFamily="34" charset="0"/>
                  </a:rPr>
                  <a:t>搜索问题</a:t>
                </a:r>
              </a:p>
              <a:p>
                <a:r>
                  <a:rPr lang="en-CN" dirty="0">
                    <a:solidFill>
                      <a:srgbClr val="000000"/>
                    </a:solidFill>
                    <a:latin typeface="Arial" panose="020B0604020202020204" pitchFamily="34" charset="0"/>
                    <a:ea typeface="黑体" pitchFamily="2" charset="-122"/>
                    <a:cs typeface="Arial" panose="020B0604020202020204" pitchFamily="34" charset="0"/>
                  </a:rPr>
                  <a:t>组合数</a:t>
                </a:r>
                <a:r>
                  <a:rPr lang="zh-CN" altLang="en-US" dirty="0">
                    <a:solidFill>
                      <a:srgbClr val="000000"/>
                    </a:solidFill>
                    <a:latin typeface="Arial" panose="020B0604020202020204" pitchFamily="34" charset="0"/>
                    <a:ea typeface="黑体" pitchFamily="2" charset="-122"/>
                    <a:cs typeface="Arial" panose="020B0604020202020204" pitchFamily="34" charset="0"/>
                  </a:rPr>
                  <a:t>：</a:t>
                </a:r>
                <a14:m>
                  <m:oMath xmlns:m="http://schemas.openxmlformats.org/officeDocument/2006/math">
                    <m:sSubSup>
                      <m:sSubSupPr>
                        <m:ctrlPr>
                          <a:rPr lang="en-US" altLang="zh-CN" b="0" i="1" smtClean="0">
                            <a:solidFill>
                              <a:srgbClr val="000000"/>
                            </a:solidFill>
                            <a:latin typeface="Cambria Math" panose="02040503050406030204" pitchFamily="18" charset="0"/>
                            <a:ea typeface="黑体" pitchFamily="2" charset="-122"/>
                            <a:cs typeface="Arial" panose="020B0604020202020204" pitchFamily="34" charset="0"/>
                          </a:rPr>
                        </m:ctrlPr>
                      </m:sSubSupPr>
                      <m:e>
                        <m:r>
                          <a:rPr lang="en-US" altLang="zh-CN" b="0" i="1" smtClean="0">
                            <a:solidFill>
                              <a:srgbClr val="000000"/>
                            </a:solidFill>
                            <a:latin typeface="Cambria Math" panose="02040503050406030204" pitchFamily="18" charset="0"/>
                            <a:ea typeface="黑体" pitchFamily="2" charset="-122"/>
                            <a:cs typeface="Arial" panose="020B0604020202020204" pitchFamily="34" charset="0"/>
                          </a:rPr>
                          <m:t>𝐶</m:t>
                        </m:r>
                      </m:e>
                      <m:sub>
                        <m:r>
                          <a:rPr lang="en-US" altLang="zh-CN" b="0" i="1" smtClean="0">
                            <a:solidFill>
                              <a:srgbClr val="000000"/>
                            </a:solidFill>
                            <a:latin typeface="Cambria Math" panose="02040503050406030204" pitchFamily="18" charset="0"/>
                            <a:ea typeface="黑体" pitchFamily="2" charset="-122"/>
                            <a:cs typeface="Arial" panose="020B0604020202020204" pitchFamily="34" charset="0"/>
                          </a:rPr>
                          <m:t>𝐷</m:t>
                        </m:r>
                      </m:sub>
                      <m:sup>
                        <m:r>
                          <a:rPr lang="en-US" altLang="zh-CN" b="0" i="1" smtClean="0">
                            <a:solidFill>
                              <a:srgbClr val="000000"/>
                            </a:solidFill>
                            <a:latin typeface="Cambria Math" panose="02040503050406030204" pitchFamily="18" charset="0"/>
                            <a:ea typeface="黑体" pitchFamily="2" charset="-122"/>
                            <a:cs typeface="Arial" panose="020B0604020202020204" pitchFamily="34" charset="0"/>
                          </a:rPr>
                          <m:t>𝑑</m:t>
                        </m:r>
                      </m:sup>
                    </m:sSubSup>
                    <m:r>
                      <a:rPr lang="en-US" altLang="zh-CN" b="0" i="1" smtClean="0">
                        <a:solidFill>
                          <a:srgbClr val="000000"/>
                        </a:solidFill>
                        <a:latin typeface="Cambria Math" panose="02040503050406030204" pitchFamily="18" charset="0"/>
                        <a:ea typeface="黑体" pitchFamily="2" charset="-122"/>
                        <a:cs typeface="Arial" panose="020B0604020202020204" pitchFamily="34" charset="0"/>
                      </a:rPr>
                      <m:t>=</m:t>
                    </m:r>
                    <m:f>
                      <m:fPr>
                        <m:ctrlPr>
                          <a:rPr lang="en-US" altLang="zh-CN" b="0" i="1" smtClean="0">
                            <a:solidFill>
                              <a:srgbClr val="000000"/>
                            </a:solidFill>
                            <a:latin typeface="Cambria Math" panose="02040503050406030204" pitchFamily="18" charset="0"/>
                            <a:ea typeface="黑体" pitchFamily="2" charset="-122"/>
                            <a:cs typeface="Arial" panose="020B0604020202020204" pitchFamily="34" charset="0"/>
                          </a:rPr>
                        </m:ctrlPr>
                      </m:fPr>
                      <m:num>
                        <m:r>
                          <a:rPr lang="en-US" altLang="zh-CN" b="0" i="1" smtClean="0">
                            <a:solidFill>
                              <a:srgbClr val="000000"/>
                            </a:solidFill>
                            <a:latin typeface="Cambria Math" panose="02040503050406030204" pitchFamily="18" charset="0"/>
                            <a:ea typeface="黑体" pitchFamily="2" charset="-122"/>
                            <a:cs typeface="Arial" panose="020B0604020202020204" pitchFamily="34" charset="0"/>
                          </a:rPr>
                          <m:t>𝐷</m:t>
                        </m:r>
                        <m:r>
                          <a:rPr lang="en-US" altLang="zh-CN" b="0" i="1" smtClean="0">
                            <a:solidFill>
                              <a:srgbClr val="000000"/>
                            </a:solidFill>
                            <a:latin typeface="Cambria Math" panose="02040503050406030204" pitchFamily="18" charset="0"/>
                            <a:ea typeface="黑体" pitchFamily="2" charset="-122"/>
                            <a:cs typeface="Arial" panose="020B0604020202020204" pitchFamily="34" charset="0"/>
                          </a:rPr>
                          <m:t>!</m:t>
                        </m:r>
                      </m:num>
                      <m:den>
                        <m:d>
                          <m:dPr>
                            <m:ctrlPr>
                              <a:rPr lang="en-US" altLang="zh-CN" b="0" i="1" smtClean="0">
                                <a:solidFill>
                                  <a:srgbClr val="000000"/>
                                </a:solidFill>
                                <a:latin typeface="Cambria Math" panose="02040503050406030204" pitchFamily="18" charset="0"/>
                                <a:ea typeface="黑体" pitchFamily="2" charset="-122"/>
                                <a:cs typeface="Arial" panose="020B0604020202020204" pitchFamily="34" charset="0"/>
                              </a:rPr>
                            </m:ctrlPr>
                          </m:dPr>
                          <m:e>
                            <m:r>
                              <a:rPr lang="en-US" altLang="zh-CN" b="0" i="1" smtClean="0">
                                <a:solidFill>
                                  <a:srgbClr val="000000"/>
                                </a:solidFill>
                                <a:latin typeface="Cambria Math" panose="02040503050406030204" pitchFamily="18" charset="0"/>
                                <a:ea typeface="黑体" pitchFamily="2" charset="-122"/>
                                <a:cs typeface="Arial" panose="020B0604020202020204" pitchFamily="34" charset="0"/>
                              </a:rPr>
                              <m:t>𝐷</m:t>
                            </m:r>
                            <m:r>
                              <a:rPr lang="en-US" altLang="zh-CN" b="0" i="1" smtClean="0">
                                <a:solidFill>
                                  <a:srgbClr val="000000"/>
                                </a:solidFill>
                                <a:latin typeface="Cambria Math" panose="02040503050406030204" pitchFamily="18" charset="0"/>
                                <a:ea typeface="黑体" pitchFamily="2" charset="-122"/>
                                <a:cs typeface="Arial" panose="020B0604020202020204" pitchFamily="34" charset="0"/>
                              </a:rPr>
                              <m:t>−</m:t>
                            </m:r>
                            <m:r>
                              <a:rPr lang="en-US" altLang="zh-CN" b="0" i="1" smtClean="0">
                                <a:solidFill>
                                  <a:srgbClr val="000000"/>
                                </a:solidFill>
                                <a:latin typeface="Cambria Math" panose="02040503050406030204" pitchFamily="18" charset="0"/>
                                <a:ea typeface="黑体" pitchFamily="2" charset="-122"/>
                                <a:cs typeface="Arial" panose="020B0604020202020204" pitchFamily="34" charset="0"/>
                              </a:rPr>
                              <m:t>𝑑</m:t>
                            </m:r>
                          </m:e>
                        </m:d>
                        <m:r>
                          <a:rPr lang="en-US" altLang="zh-CN" b="0" i="1" smtClean="0">
                            <a:solidFill>
                              <a:srgbClr val="000000"/>
                            </a:solidFill>
                            <a:latin typeface="Cambria Math" panose="02040503050406030204" pitchFamily="18" charset="0"/>
                            <a:ea typeface="黑体" pitchFamily="2" charset="-122"/>
                            <a:cs typeface="Arial" panose="020B0604020202020204" pitchFamily="34" charset="0"/>
                          </a:rPr>
                          <m:t>!</m:t>
                        </m:r>
                        <m:r>
                          <a:rPr lang="en-US" altLang="zh-CN" b="0" i="1" smtClean="0">
                            <a:solidFill>
                              <a:srgbClr val="000000"/>
                            </a:solidFill>
                            <a:latin typeface="Cambria Math" panose="02040503050406030204" pitchFamily="18" charset="0"/>
                            <a:ea typeface="黑体" pitchFamily="2" charset="-122"/>
                            <a:cs typeface="Arial" panose="020B0604020202020204" pitchFamily="34" charset="0"/>
                          </a:rPr>
                          <m:t>𝑑</m:t>
                        </m:r>
                        <m:r>
                          <a:rPr lang="en-US" altLang="zh-CN" b="0" i="1" smtClean="0">
                            <a:solidFill>
                              <a:srgbClr val="000000"/>
                            </a:solidFill>
                            <a:latin typeface="Cambria Math" panose="02040503050406030204" pitchFamily="18" charset="0"/>
                            <a:ea typeface="黑体" pitchFamily="2" charset="-122"/>
                            <a:cs typeface="Arial" panose="020B0604020202020204" pitchFamily="34" charset="0"/>
                          </a:rPr>
                          <m:t>!</m:t>
                        </m:r>
                      </m:den>
                    </m:f>
                  </m:oMath>
                </a14:m>
                <a:r>
                  <a:rPr lang="zh-CN" altLang="en-US" dirty="0">
                    <a:solidFill>
                      <a:srgbClr val="000000"/>
                    </a:solidFill>
                    <a:latin typeface="+mn-lt"/>
                    <a:ea typeface="黑体" pitchFamily="2" charset="-122"/>
                    <a:cs typeface="Arial" panose="020B0604020202020204" pitchFamily="34" charset="0"/>
                  </a:rPr>
                  <a:t> </a:t>
                </a:r>
                <a:endParaRPr lang="en-US" altLang="zh-CN" dirty="0">
                  <a:solidFill>
                    <a:srgbClr val="000000"/>
                  </a:solidFill>
                  <a:latin typeface="+mn-lt"/>
                  <a:ea typeface="黑体" pitchFamily="2" charset="-122"/>
                  <a:cs typeface="Arial" panose="020B0604020202020204" pitchFamily="34" charset="0"/>
                </a:endParaRPr>
              </a:p>
              <a:p>
                <a:r>
                  <a:rPr lang="en-US" altLang="zh-CN" dirty="0">
                    <a:solidFill>
                      <a:srgbClr val="000000"/>
                    </a:solidFill>
                    <a:latin typeface="Arial" panose="020B0604020202020204" pitchFamily="34" charset="0"/>
                    <a:ea typeface="黑体" pitchFamily="2" charset="-122"/>
                    <a:cs typeface="Arial" panose="020B0604020202020204" pitchFamily="34" charset="0"/>
                  </a:rPr>
                  <a:t>e.g.</a:t>
                </a:r>
                <a:r>
                  <a:rPr lang="zh-CN" altLang="en-US" dirty="0">
                    <a:solidFill>
                      <a:srgbClr val="000000"/>
                    </a:solidFill>
                    <a:latin typeface="Arial" panose="020B0604020202020204" pitchFamily="34" charset="0"/>
                    <a:ea typeface="黑体" pitchFamily="2" charset="-122"/>
                    <a:cs typeface="Arial" panose="020B0604020202020204" pitchFamily="34" charset="0"/>
                  </a:rPr>
                  <a:t> </a:t>
                </a:r>
                <a:endParaRPr lang="en-US" altLang="zh-CN" dirty="0">
                  <a:solidFill>
                    <a:srgbClr val="000000"/>
                  </a:solidFill>
                  <a:latin typeface="Arial" panose="020B0604020202020204" pitchFamily="34" charset="0"/>
                  <a:ea typeface="黑体" pitchFamily="2" charset="-122"/>
                  <a:cs typeface="Arial" panose="020B0604020202020204" pitchFamily="34" charset="0"/>
                </a:endParaRPr>
              </a:p>
              <a:p>
                <a:pPr lvl="1"/>
                <a14:m>
                  <m:oMath xmlns:m="http://schemas.openxmlformats.org/officeDocument/2006/math">
                    <m:r>
                      <a:rPr lang="en-US" altLang="zh-CN" sz="2000" i="1">
                        <a:solidFill>
                          <a:srgbClr val="000000"/>
                        </a:solidFill>
                        <a:latin typeface="Cambria Math" panose="02040503050406030204" pitchFamily="18" charset="0"/>
                        <a:ea typeface="黑体" pitchFamily="2" charset="-122"/>
                        <a:cs typeface="Arial" panose="020B0604020202020204" pitchFamily="34" charset="0"/>
                      </a:rPr>
                      <m:t>𝐷</m:t>
                    </m:r>
                    <m:r>
                      <a:rPr lang="en-US" altLang="zh-CN" sz="2000" i="1">
                        <a:solidFill>
                          <a:srgbClr val="000000"/>
                        </a:solidFill>
                        <a:latin typeface="Cambria Math" panose="02040503050406030204" pitchFamily="18" charset="0"/>
                        <a:ea typeface="黑体" pitchFamily="2" charset="-122"/>
                        <a:cs typeface="Arial" panose="020B0604020202020204" pitchFamily="34" charset="0"/>
                      </a:rPr>
                      <m:t>=100, </m:t>
                    </m:r>
                    <m:r>
                      <a:rPr lang="en-US" altLang="zh-CN" sz="2000" i="1">
                        <a:solidFill>
                          <a:srgbClr val="000000"/>
                        </a:solidFill>
                        <a:latin typeface="Cambria Math" panose="02040503050406030204" pitchFamily="18" charset="0"/>
                        <a:ea typeface="黑体" pitchFamily="2" charset="-122"/>
                        <a:cs typeface="Arial" panose="020B0604020202020204" pitchFamily="34" charset="0"/>
                      </a:rPr>
                      <m:t>𝑑</m:t>
                    </m:r>
                    <m:r>
                      <a:rPr lang="en-US" altLang="zh-CN" sz="2000" i="1">
                        <a:solidFill>
                          <a:srgbClr val="000000"/>
                        </a:solidFill>
                        <a:latin typeface="Cambria Math" panose="02040503050406030204" pitchFamily="18" charset="0"/>
                        <a:ea typeface="黑体" pitchFamily="2" charset="-122"/>
                        <a:cs typeface="Arial" panose="020B0604020202020204" pitchFamily="34" charset="0"/>
                      </a:rPr>
                      <m:t>=2, </m:t>
                    </m:r>
                    <m:r>
                      <a:rPr lang="en-US" altLang="zh-CN" sz="2000" i="1">
                        <a:solidFill>
                          <a:srgbClr val="000000"/>
                        </a:solidFill>
                        <a:latin typeface="Cambria Math" panose="02040503050406030204" pitchFamily="18" charset="0"/>
                        <a:ea typeface="黑体" pitchFamily="2" charset="-122"/>
                        <a:cs typeface="Arial" panose="020B0604020202020204" pitchFamily="34" charset="0"/>
                      </a:rPr>
                      <m:t>𝐶</m:t>
                    </m:r>
                    <m:r>
                      <a:rPr lang="en-US" altLang="zh-CN" sz="2000" i="1">
                        <a:solidFill>
                          <a:srgbClr val="000000"/>
                        </a:solidFill>
                        <a:latin typeface="Cambria Math" panose="02040503050406030204" pitchFamily="18" charset="0"/>
                        <a:ea typeface="黑体" pitchFamily="2" charset="-122"/>
                        <a:cs typeface="Arial" panose="020B0604020202020204" pitchFamily="34" charset="0"/>
                      </a:rPr>
                      <m:t>=4950</m:t>
                    </m:r>
                  </m:oMath>
                </a14:m>
                <a:r>
                  <a:rPr lang="zh-CN" altLang="en-US" sz="2000" i="1" dirty="0">
                    <a:solidFill>
                      <a:srgbClr val="000000"/>
                    </a:solidFill>
                    <a:latin typeface="+mn-lt"/>
                    <a:ea typeface="黑体" pitchFamily="2" charset="-122"/>
                    <a:cs typeface="Arial" panose="020B0604020202020204" pitchFamily="34" charset="0"/>
                  </a:rPr>
                  <a:t> </a:t>
                </a:r>
                <a:endParaRPr lang="en-US" altLang="zh-CN" sz="2000" i="1" dirty="0">
                  <a:solidFill>
                    <a:srgbClr val="000000"/>
                  </a:solidFill>
                  <a:latin typeface="+mn-lt"/>
                  <a:ea typeface="黑体" pitchFamily="2" charset="-122"/>
                  <a:cs typeface="Arial" panose="020B0604020202020204" pitchFamily="34" charset="0"/>
                </a:endParaRPr>
              </a:p>
              <a:p>
                <a:pPr lvl="1"/>
                <a14:m>
                  <m:oMath xmlns:m="http://schemas.openxmlformats.org/officeDocument/2006/math">
                    <m:r>
                      <a:rPr lang="en-US" altLang="zh-CN" sz="2000" i="1">
                        <a:solidFill>
                          <a:srgbClr val="000000"/>
                        </a:solidFill>
                        <a:latin typeface="Cambria Math" panose="02040503050406030204" pitchFamily="18" charset="0"/>
                        <a:ea typeface="黑体" pitchFamily="2" charset="-122"/>
                        <a:cs typeface="Arial" panose="020B0604020202020204" pitchFamily="34" charset="0"/>
                      </a:rPr>
                      <m:t>𝐷</m:t>
                    </m:r>
                    <m:r>
                      <a:rPr lang="en-US" altLang="zh-CN" sz="2000" i="1">
                        <a:solidFill>
                          <a:srgbClr val="000000"/>
                        </a:solidFill>
                        <a:latin typeface="Cambria Math" panose="02040503050406030204" pitchFamily="18" charset="0"/>
                        <a:ea typeface="黑体" pitchFamily="2" charset="-122"/>
                        <a:cs typeface="Arial" panose="020B0604020202020204" pitchFamily="34" charset="0"/>
                      </a:rPr>
                      <m:t>=100,</m:t>
                    </m:r>
                    <m:r>
                      <a:rPr lang="en-US" altLang="zh-CN" sz="2000" i="1">
                        <a:solidFill>
                          <a:srgbClr val="000000"/>
                        </a:solidFill>
                        <a:latin typeface="Cambria Math" panose="02040503050406030204" pitchFamily="18" charset="0"/>
                        <a:ea typeface="黑体" pitchFamily="2" charset="-122"/>
                        <a:cs typeface="Arial" panose="020B0604020202020204" pitchFamily="34" charset="0"/>
                      </a:rPr>
                      <m:t>𝑑</m:t>
                    </m:r>
                    <m:r>
                      <a:rPr lang="en-US" altLang="zh-CN" sz="2000" i="1">
                        <a:solidFill>
                          <a:srgbClr val="000000"/>
                        </a:solidFill>
                        <a:latin typeface="Cambria Math" panose="02040503050406030204" pitchFamily="18" charset="0"/>
                        <a:ea typeface="黑体" pitchFamily="2" charset="-122"/>
                        <a:cs typeface="Arial" panose="020B0604020202020204" pitchFamily="34" charset="0"/>
                      </a:rPr>
                      <m:t>=10,</m:t>
                    </m:r>
                    <m:r>
                      <a:rPr lang="en-US" altLang="zh-CN" sz="2000" i="1">
                        <a:solidFill>
                          <a:srgbClr val="000000"/>
                        </a:solidFill>
                        <a:latin typeface="Cambria Math" panose="02040503050406030204" pitchFamily="18" charset="0"/>
                        <a:ea typeface="黑体" pitchFamily="2" charset="-122"/>
                        <a:cs typeface="Arial" panose="020B0604020202020204" pitchFamily="34" charset="0"/>
                      </a:rPr>
                      <m:t>𝐶</m:t>
                    </m:r>
                    <m:r>
                      <a:rPr lang="en-US" altLang="zh-CN" sz="2000" i="1">
                        <a:solidFill>
                          <a:srgbClr val="000000"/>
                        </a:solidFill>
                        <a:latin typeface="Cambria Math" panose="02040503050406030204" pitchFamily="18" charset="0"/>
                        <a:ea typeface="黑体" pitchFamily="2" charset="-122"/>
                        <a:cs typeface="Arial" panose="020B0604020202020204" pitchFamily="34" charset="0"/>
                      </a:rPr>
                      <m:t>=1.73</m:t>
                    </m:r>
                    <m:r>
                      <a:rPr lang="en-US" altLang="zh-CN" sz="2000" i="1">
                        <a:solidFill>
                          <a:srgbClr val="000000"/>
                        </a:solidFill>
                        <a:latin typeface="Cambria Math" panose="02040503050406030204" pitchFamily="18" charset="0"/>
                        <a:ea typeface="黑体" pitchFamily="2" charset="-122"/>
                        <a:cs typeface="Arial" panose="020B0604020202020204" pitchFamily="34" charset="0"/>
                      </a:rPr>
                      <m:t>𝑒</m:t>
                    </m:r>
                    <m:r>
                      <a:rPr lang="en-US" altLang="zh-CN" sz="2000" i="1">
                        <a:solidFill>
                          <a:srgbClr val="000000"/>
                        </a:solidFill>
                        <a:latin typeface="Cambria Math" panose="02040503050406030204" pitchFamily="18" charset="0"/>
                        <a:ea typeface="黑体" pitchFamily="2" charset="-122"/>
                        <a:cs typeface="Arial" panose="020B0604020202020204" pitchFamily="34" charset="0"/>
                      </a:rPr>
                      <m:t>+13</m:t>
                    </m:r>
                  </m:oMath>
                </a14:m>
                <a:r>
                  <a:rPr lang="zh-CN" altLang="en-US" sz="2000" i="1" dirty="0">
                    <a:solidFill>
                      <a:srgbClr val="000000"/>
                    </a:solidFill>
                    <a:latin typeface="+mn-lt"/>
                    <a:ea typeface="黑体" pitchFamily="2" charset="-122"/>
                    <a:cs typeface="Arial" panose="020B0604020202020204" pitchFamily="34" charset="0"/>
                  </a:rPr>
                  <a:t> </a:t>
                </a:r>
                <a:endParaRPr lang="en-US" altLang="zh-CN" sz="2000" i="1" dirty="0">
                  <a:solidFill>
                    <a:srgbClr val="000000"/>
                  </a:solidFill>
                  <a:latin typeface="+mn-lt"/>
                  <a:ea typeface="黑体" pitchFamily="2" charset="-122"/>
                  <a:cs typeface="Arial" panose="020B0604020202020204" pitchFamily="34" charset="0"/>
                </a:endParaRPr>
              </a:p>
              <a:p>
                <a:pPr lvl="1"/>
                <a14:m>
                  <m:oMath xmlns:m="http://schemas.openxmlformats.org/officeDocument/2006/math">
                    <m:r>
                      <a:rPr lang="en-US" altLang="zh-CN" sz="2000" i="1">
                        <a:solidFill>
                          <a:srgbClr val="000000"/>
                        </a:solidFill>
                        <a:latin typeface="Cambria Math" panose="02040503050406030204" pitchFamily="18" charset="0"/>
                        <a:ea typeface="黑体" pitchFamily="2" charset="-122"/>
                        <a:cs typeface="Arial" panose="020B0604020202020204" pitchFamily="34" charset="0"/>
                      </a:rPr>
                      <m:t>𝐷</m:t>
                    </m:r>
                    <m:r>
                      <a:rPr lang="en-US" altLang="zh-CN" sz="2000" i="1">
                        <a:solidFill>
                          <a:srgbClr val="000000"/>
                        </a:solidFill>
                        <a:latin typeface="Cambria Math" panose="02040503050406030204" pitchFamily="18" charset="0"/>
                        <a:ea typeface="黑体" pitchFamily="2" charset="-122"/>
                        <a:cs typeface="Arial" panose="020B0604020202020204" pitchFamily="34" charset="0"/>
                      </a:rPr>
                      <m:t>=100,</m:t>
                    </m:r>
                    <m:r>
                      <a:rPr lang="en-US" altLang="zh-CN" sz="2000" i="1">
                        <a:solidFill>
                          <a:srgbClr val="000000"/>
                        </a:solidFill>
                        <a:latin typeface="Cambria Math" panose="02040503050406030204" pitchFamily="18" charset="0"/>
                        <a:ea typeface="黑体" pitchFamily="2" charset="-122"/>
                        <a:cs typeface="Arial" panose="020B0604020202020204" pitchFamily="34" charset="0"/>
                      </a:rPr>
                      <m:t>𝑑</m:t>
                    </m:r>
                    <m:r>
                      <a:rPr lang="en-US" altLang="zh-CN" sz="2000" i="1">
                        <a:solidFill>
                          <a:srgbClr val="000000"/>
                        </a:solidFill>
                        <a:latin typeface="Cambria Math" panose="02040503050406030204" pitchFamily="18" charset="0"/>
                        <a:ea typeface="黑体" pitchFamily="2" charset="-122"/>
                        <a:cs typeface="Arial" panose="020B0604020202020204" pitchFamily="34" charset="0"/>
                      </a:rPr>
                      <m:t>=50,</m:t>
                    </m:r>
                    <m:r>
                      <a:rPr lang="en-US" altLang="zh-CN" sz="2000" i="1">
                        <a:solidFill>
                          <a:srgbClr val="000000"/>
                        </a:solidFill>
                        <a:latin typeface="Cambria Math" panose="02040503050406030204" pitchFamily="18" charset="0"/>
                        <a:ea typeface="黑体" pitchFamily="2" charset="-122"/>
                        <a:cs typeface="Arial" panose="020B0604020202020204" pitchFamily="34" charset="0"/>
                      </a:rPr>
                      <m:t>𝐶</m:t>
                    </m:r>
                    <m:r>
                      <a:rPr lang="en-US" altLang="zh-CN" sz="2000" i="1">
                        <a:solidFill>
                          <a:srgbClr val="000000"/>
                        </a:solidFill>
                        <a:latin typeface="Cambria Math" panose="02040503050406030204" pitchFamily="18" charset="0"/>
                        <a:ea typeface="黑体" pitchFamily="2" charset="-122"/>
                        <a:cs typeface="Arial" panose="020B0604020202020204" pitchFamily="34" charset="0"/>
                      </a:rPr>
                      <m:t>=1.01</m:t>
                    </m:r>
                    <m:r>
                      <a:rPr lang="en-US" altLang="zh-CN" sz="2000" i="1">
                        <a:solidFill>
                          <a:srgbClr val="000000"/>
                        </a:solidFill>
                        <a:latin typeface="Cambria Math" panose="02040503050406030204" pitchFamily="18" charset="0"/>
                        <a:ea typeface="黑体" pitchFamily="2" charset="-122"/>
                        <a:cs typeface="Arial" panose="020B0604020202020204" pitchFamily="34" charset="0"/>
                      </a:rPr>
                      <m:t>𝑒</m:t>
                    </m:r>
                    <m:r>
                      <a:rPr lang="en-US" altLang="zh-CN" sz="2000" i="1">
                        <a:solidFill>
                          <a:srgbClr val="000000"/>
                        </a:solidFill>
                        <a:latin typeface="Cambria Math" panose="02040503050406030204" pitchFamily="18" charset="0"/>
                        <a:ea typeface="黑体" pitchFamily="2" charset="-122"/>
                        <a:cs typeface="Arial" panose="020B0604020202020204" pitchFamily="34" charset="0"/>
                      </a:rPr>
                      <m:t>+29</m:t>
                    </m:r>
                  </m:oMath>
                </a14:m>
                <a:r>
                  <a:rPr lang="zh-CN" altLang="en-US" sz="2000" i="1" dirty="0">
                    <a:solidFill>
                      <a:srgbClr val="000000"/>
                    </a:solidFill>
                    <a:latin typeface="+mn-lt"/>
                    <a:ea typeface="黑体" pitchFamily="2" charset="-122"/>
                    <a:cs typeface="Arial" panose="020B0604020202020204" pitchFamily="34" charset="0"/>
                  </a:rPr>
                  <a:t> </a:t>
                </a:r>
                <a:endParaRPr lang="en-US" altLang="zh-CN" sz="2000" i="1" dirty="0">
                  <a:solidFill>
                    <a:srgbClr val="000000"/>
                  </a:solidFill>
                  <a:latin typeface="+mn-lt"/>
                  <a:ea typeface="黑体" pitchFamily="2" charset="-122"/>
                  <a:cs typeface="Arial" panose="020B0604020202020204" pitchFamily="34" charset="0"/>
                </a:endParaRPr>
              </a:p>
              <a:p>
                <a:pPr lvl="1"/>
                <a14:m>
                  <m:oMath xmlns:m="http://schemas.openxmlformats.org/officeDocument/2006/math">
                    <m:r>
                      <a:rPr lang="en-US" altLang="zh-CN" sz="2000" i="1">
                        <a:solidFill>
                          <a:srgbClr val="000000"/>
                        </a:solidFill>
                        <a:latin typeface="Cambria Math" panose="02040503050406030204" pitchFamily="18" charset="0"/>
                        <a:ea typeface="黑体" pitchFamily="2" charset="-122"/>
                        <a:cs typeface="Arial" panose="020B0604020202020204" pitchFamily="34" charset="0"/>
                      </a:rPr>
                      <m:t>𝐷</m:t>
                    </m:r>
                    <m:r>
                      <a:rPr lang="en-US" altLang="zh-CN" sz="2000" i="1">
                        <a:solidFill>
                          <a:srgbClr val="000000"/>
                        </a:solidFill>
                        <a:latin typeface="Cambria Math" panose="02040503050406030204" pitchFamily="18" charset="0"/>
                        <a:ea typeface="黑体" pitchFamily="2" charset="-122"/>
                        <a:cs typeface="Arial" panose="020B0604020202020204" pitchFamily="34" charset="0"/>
                      </a:rPr>
                      <m:t>=1000,</m:t>
                    </m:r>
                    <m:r>
                      <a:rPr lang="en-US" altLang="zh-CN" sz="2000" i="1">
                        <a:solidFill>
                          <a:srgbClr val="000000"/>
                        </a:solidFill>
                        <a:latin typeface="Cambria Math" panose="02040503050406030204" pitchFamily="18" charset="0"/>
                        <a:ea typeface="黑体" pitchFamily="2" charset="-122"/>
                        <a:cs typeface="Arial" panose="020B0604020202020204" pitchFamily="34" charset="0"/>
                      </a:rPr>
                      <m:t>𝑑</m:t>
                    </m:r>
                    <m:r>
                      <a:rPr lang="en-US" altLang="zh-CN" sz="2000" i="1">
                        <a:solidFill>
                          <a:srgbClr val="000000"/>
                        </a:solidFill>
                        <a:latin typeface="Cambria Math" panose="02040503050406030204" pitchFamily="18" charset="0"/>
                        <a:ea typeface="黑体" pitchFamily="2" charset="-122"/>
                        <a:cs typeface="Arial" panose="020B0604020202020204" pitchFamily="34" charset="0"/>
                      </a:rPr>
                      <m:t>=2,</m:t>
                    </m:r>
                    <m:r>
                      <a:rPr lang="en-US" altLang="zh-CN" sz="2000" i="1">
                        <a:solidFill>
                          <a:srgbClr val="000000"/>
                        </a:solidFill>
                        <a:latin typeface="Cambria Math" panose="02040503050406030204" pitchFamily="18" charset="0"/>
                        <a:ea typeface="黑体" pitchFamily="2" charset="-122"/>
                        <a:cs typeface="Arial" panose="020B0604020202020204" pitchFamily="34" charset="0"/>
                      </a:rPr>
                      <m:t>𝐶</m:t>
                    </m:r>
                    <m:r>
                      <a:rPr lang="en-US" altLang="zh-CN" sz="2000" i="1">
                        <a:solidFill>
                          <a:srgbClr val="000000"/>
                        </a:solidFill>
                        <a:latin typeface="Cambria Math" panose="02040503050406030204" pitchFamily="18" charset="0"/>
                        <a:ea typeface="黑体" pitchFamily="2" charset="-122"/>
                        <a:cs typeface="Arial" panose="020B0604020202020204" pitchFamily="34" charset="0"/>
                      </a:rPr>
                      <m:t>=499500</m:t>
                    </m:r>
                  </m:oMath>
                </a14:m>
                <a:r>
                  <a:rPr lang="zh-CN" altLang="en-US" sz="2000" i="1" dirty="0">
                    <a:solidFill>
                      <a:srgbClr val="000000"/>
                    </a:solidFill>
                    <a:latin typeface="+mn-lt"/>
                    <a:ea typeface="黑体" pitchFamily="2" charset="-122"/>
                    <a:cs typeface="Arial" panose="020B0604020202020204" pitchFamily="34" charset="0"/>
                  </a:rPr>
                  <a:t> </a:t>
                </a:r>
                <a:endParaRPr lang="en-US" altLang="zh-CN" sz="2000" i="1" dirty="0">
                  <a:solidFill>
                    <a:srgbClr val="000000"/>
                  </a:solidFill>
                  <a:latin typeface="+mn-lt"/>
                  <a:ea typeface="黑体" pitchFamily="2" charset="-122"/>
                  <a:cs typeface="Arial" panose="020B0604020202020204" pitchFamily="34" charset="0"/>
                </a:endParaRPr>
              </a:p>
              <a:p>
                <a:pPr lvl="1"/>
                <a14:m>
                  <m:oMath xmlns:m="http://schemas.openxmlformats.org/officeDocument/2006/math">
                    <m:r>
                      <a:rPr lang="en-US" altLang="zh-CN" sz="2000" i="1">
                        <a:solidFill>
                          <a:srgbClr val="000000"/>
                        </a:solidFill>
                        <a:latin typeface="Cambria Math" panose="02040503050406030204" pitchFamily="18" charset="0"/>
                        <a:ea typeface="黑体" pitchFamily="2" charset="-122"/>
                        <a:cs typeface="Arial" panose="020B0604020202020204" pitchFamily="34" charset="0"/>
                      </a:rPr>
                      <m:t>𝐷</m:t>
                    </m:r>
                    <m:r>
                      <a:rPr lang="en-US" altLang="zh-CN" sz="2000" i="1">
                        <a:solidFill>
                          <a:srgbClr val="000000"/>
                        </a:solidFill>
                        <a:latin typeface="Cambria Math" panose="02040503050406030204" pitchFamily="18" charset="0"/>
                        <a:ea typeface="黑体" pitchFamily="2" charset="-122"/>
                        <a:cs typeface="Arial" panose="020B0604020202020204" pitchFamily="34" charset="0"/>
                      </a:rPr>
                      <m:t>=10000,</m:t>
                    </m:r>
                    <m:r>
                      <a:rPr lang="en-US" altLang="zh-CN" sz="2000" i="1">
                        <a:solidFill>
                          <a:srgbClr val="000000"/>
                        </a:solidFill>
                        <a:latin typeface="Cambria Math" panose="02040503050406030204" pitchFamily="18" charset="0"/>
                        <a:ea typeface="黑体" pitchFamily="2" charset="-122"/>
                        <a:cs typeface="Arial" panose="020B0604020202020204" pitchFamily="34" charset="0"/>
                      </a:rPr>
                      <m:t>𝑑</m:t>
                    </m:r>
                    <m:r>
                      <a:rPr lang="en-US" altLang="zh-CN" sz="2000" i="1">
                        <a:solidFill>
                          <a:srgbClr val="000000"/>
                        </a:solidFill>
                        <a:latin typeface="Cambria Math" panose="02040503050406030204" pitchFamily="18" charset="0"/>
                        <a:ea typeface="黑体" pitchFamily="2" charset="-122"/>
                        <a:cs typeface="Arial" panose="020B0604020202020204" pitchFamily="34" charset="0"/>
                      </a:rPr>
                      <m:t>=2,</m:t>
                    </m:r>
                    <m:r>
                      <a:rPr lang="en-US" altLang="zh-CN" sz="2000" i="1">
                        <a:solidFill>
                          <a:srgbClr val="000000"/>
                        </a:solidFill>
                        <a:latin typeface="Cambria Math" panose="02040503050406030204" pitchFamily="18" charset="0"/>
                        <a:ea typeface="黑体" pitchFamily="2" charset="-122"/>
                        <a:cs typeface="Arial" panose="020B0604020202020204" pitchFamily="34" charset="0"/>
                      </a:rPr>
                      <m:t>𝐶</m:t>
                    </m:r>
                    <m:r>
                      <a:rPr lang="en-US" altLang="zh-CN" sz="2000" i="1">
                        <a:solidFill>
                          <a:srgbClr val="000000"/>
                        </a:solidFill>
                        <a:latin typeface="Cambria Math" panose="02040503050406030204" pitchFamily="18" charset="0"/>
                        <a:ea typeface="黑体" pitchFamily="2" charset="-122"/>
                        <a:cs typeface="Arial" panose="020B0604020202020204" pitchFamily="34" charset="0"/>
                      </a:rPr>
                      <m:t>=5.00</m:t>
                    </m:r>
                    <m:r>
                      <a:rPr lang="en-US" altLang="zh-CN" sz="2000" i="1">
                        <a:solidFill>
                          <a:srgbClr val="000000"/>
                        </a:solidFill>
                        <a:latin typeface="Cambria Math" panose="02040503050406030204" pitchFamily="18" charset="0"/>
                        <a:ea typeface="黑体" pitchFamily="2" charset="-122"/>
                        <a:cs typeface="Arial" panose="020B0604020202020204" pitchFamily="34" charset="0"/>
                      </a:rPr>
                      <m:t>𝑒</m:t>
                    </m:r>
                    <m:r>
                      <a:rPr lang="en-US" altLang="zh-CN" sz="2000" i="1">
                        <a:solidFill>
                          <a:srgbClr val="000000"/>
                        </a:solidFill>
                        <a:latin typeface="Cambria Math" panose="02040503050406030204" pitchFamily="18" charset="0"/>
                        <a:ea typeface="黑体" pitchFamily="2" charset="-122"/>
                        <a:cs typeface="Arial" panose="020B0604020202020204" pitchFamily="34" charset="0"/>
                      </a:rPr>
                      <m:t>+7</m:t>
                    </m:r>
                  </m:oMath>
                </a14:m>
                <a:r>
                  <a:rPr lang="zh-CN" altLang="en-US" sz="2000" i="1" dirty="0">
                    <a:solidFill>
                      <a:srgbClr val="000000"/>
                    </a:solidFill>
                    <a:latin typeface="+mn-lt"/>
                    <a:ea typeface="黑体" pitchFamily="2" charset="-122"/>
                    <a:cs typeface="Arial" panose="020B0604020202020204" pitchFamily="34" charset="0"/>
                  </a:rPr>
                  <a:t> </a:t>
                </a:r>
                <a:endParaRPr lang="en-US" altLang="zh-CN" sz="2000" i="1" dirty="0">
                  <a:solidFill>
                    <a:srgbClr val="000000"/>
                  </a:solidFill>
                  <a:latin typeface="+mn-lt"/>
                  <a:ea typeface="黑体" pitchFamily="2" charset="-122"/>
                  <a:cs typeface="Arial" panose="020B0604020202020204" pitchFamily="34" charset="0"/>
                </a:endParaRPr>
              </a:p>
              <a:p>
                <a:r>
                  <a:rPr lang="en-US" dirty="0">
                    <a:solidFill>
                      <a:srgbClr val="000000"/>
                    </a:solidFill>
                    <a:latin typeface="+mn-lt"/>
                    <a:ea typeface="黑体" pitchFamily="2" charset="-122"/>
                    <a:cs typeface="Arial" panose="020B0604020202020204" pitchFamily="34" charset="0"/>
                  </a:rPr>
                  <a:t>穷举搜索</a:t>
                </a:r>
                <a:r>
                  <a:rPr lang="zh-CN" altLang="en-US" dirty="0">
                    <a:solidFill>
                      <a:srgbClr val="000000"/>
                    </a:solidFill>
                    <a:latin typeface="+mn-lt"/>
                    <a:ea typeface="黑体" pitchFamily="2" charset="-122"/>
                    <a:cs typeface="Arial" panose="020B0604020202020204" pitchFamily="34" charset="0"/>
                  </a:rPr>
                  <a:t>：最优</a:t>
                </a:r>
                <a:endParaRPr lang="en-US" altLang="zh-CN" dirty="0">
                  <a:solidFill>
                    <a:srgbClr val="000000"/>
                  </a:solidFill>
                  <a:latin typeface="+mn-lt"/>
                  <a:ea typeface="黑体" pitchFamily="2" charset="-122"/>
                  <a:cs typeface="Arial" panose="020B0604020202020204" pitchFamily="34" charset="0"/>
                </a:endParaRPr>
              </a:p>
              <a:p>
                <a:r>
                  <a:rPr lang="zh-CN" altLang="en-US" dirty="0">
                    <a:solidFill>
                      <a:srgbClr val="000000"/>
                    </a:solidFill>
                    <a:latin typeface="+mn-lt"/>
                    <a:ea typeface="黑体" pitchFamily="2" charset="-122"/>
                    <a:cs typeface="Arial" panose="020B0604020202020204" pitchFamily="34" charset="0"/>
                  </a:rPr>
                  <a:t>非穷举搜索：次优</a:t>
                </a:r>
                <a:endParaRPr lang="en-US" altLang="zh-CN" dirty="0">
                  <a:solidFill>
                    <a:srgbClr val="000000"/>
                  </a:solidFill>
                  <a:latin typeface="+mn-lt"/>
                  <a:ea typeface="黑体" pitchFamily="2" charset="-122"/>
                  <a:cs typeface="Arial" panose="020B0604020202020204" pitchFamily="34" charset="0"/>
                </a:endParaRPr>
              </a:p>
              <a:p>
                <a:r>
                  <a:rPr lang="en-CN" dirty="0">
                    <a:solidFill>
                      <a:srgbClr val="000000"/>
                    </a:solidFill>
                    <a:latin typeface="+mn-lt"/>
                    <a:ea typeface="黑体" pitchFamily="2" charset="-122"/>
                    <a:cs typeface="Arial" panose="020B0604020202020204" pitchFamily="34" charset="0"/>
                  </a:rPr>
                  <a:t>搜索方向</a:t>
                </a:r>
                <a:r>
                  <a:rPr lang="zh-CN" altLang="en-US" dirty="0">
                    <a:solidFill>
                      <a:srgbClr val="000000"/>
                    </a:solidFill>
                    <a:latin typeface="+mn-lt"/>
                    <a:ea typeface="黑体" pitchFamily="2" charset="-122"/>
                    <a:cs typeface="Arial" panose="020B0604020202020204" pitchFamily="34" charset="0"/>
                  </a:rPr>
                  <a:t>：从底向上：</a:t>
                </a:r>
                <a14:m>
                  <m:oMath xmlns:m="http://schemas.openxmlformats.org/officeDocument/2006/math">
                    <m:sSub>
                      <m:sSubPr>
                        <m:ctrlPr>
                          <a:rPr lang="en-US" altLang="zh-CN" i="1">
                            <a:solidFill>
                              <a:srgbClr val="000000"/>
                            </a:solidFill>
                            <a:latin typeface="Cambria Math" panose="02040503050406030204" pitchFamily="18" charset="0"/>
                            <a:ea typeface="黑体" pitchFamily="2" charset="-122"/>
                            <a:cs typeface="Arial" panose="020B0604020202020204" pitchFamily="34" charset="0"/>
                          </a:rPr>
                        </m:ctrlPr>
                      </m:sSubPr>
                      <m:e>
                        <m:r>
                          <a:rPr lang="zh-CN" altLang="en-US" i="1">
                            <a:solidFill>
                              <a:srgbClr val="000000"/>
                            </a:solidFill>
                            <a:latin typeface="Cambria Math" panose="02040503050406030204" pitchFamily="18" charset="0"/>
                            <a:ea typeface="黑体" pitchFamily="2" charset="-122"/>
                            <a:cs typeface="Arial" panose="020B0604020202020204" pitchFamily="34" charset="0"/>
                          </a:rPr>
                          <m:t>𝜒</m:t>
                        </m:r>
                      </m:e>
                      <m:sub>
                        <m:r>
                          <a:rPr lang="en-US" altLang="zh-CN" i="1">
                            <a:solidFill>
                              <a:srgbClr val="000000"/>
                            </a:solidFill>
                            <a:latin typeface="Cambria Math" panose="02040503050406030204" pitchFamily="18" charset="0"/>
                            <a:ea typeface="黑体" pitchFamily="2" charset="-122"/>
                            <a:cs typeface="Arial" panose="020B0604020202020204" pitchFamily="34" charset="0"/>
                          </a:rPr>
                          <m:t>0</m:t>
                        </m:r>
                      </m:sub>
                    </m:sSub>
                    <m:r>
                      <a:rPr lang="en-US" altLang="zh-CN" i="1">
                        <a:solidFill>
                          <a:srgbClr val="000000"/>
                        </a:solidFill>
                        <a:latin typeface="Cambria Math" panose="02040503050406030204" pitchFamily="18" charset="0"/>
                        <a:ea typeface="黑体" pitchFamily="2" charset="-122"/>
                        <a:cs typeface="Arial" panose="020B0604020202020204" pitchFamily="34" charset="0"/>
                      </a:rPr>
                      <m:t>=∅</m:t>
                    </m:r>
                  </m:oMath>
                </a14:m>
                <a:endParaRPr lang="en-US" altLang="zh-CN" i="1" dirty="0">
                  <a:solidFill>
                    <a:srgbClr val="000000"/>
                  </a:solidFill>
                  <a:latin typeface="+mn-lt"/>
                  <a:ea typeface="黑体" pitchFamily="2" charset="-122"/>
                  <a:cs typeface="Arial" panose="020B0604020202020204" pitchFamily="34" charset="0"/>
                </a:endParaRPr>
              </a:p>
              <a:p>
                <a:r>
                  <a:rPr lang="en-US" dirty="0">
                    <a:solidFill>
                      <a:srgbClr val="000000"/>
                    </a:solidFill>
                    <a:latin typeface="+mn-lt"/>
                    <a:ea typeface="黑体" pitchFamily="2" charset="-122"/>
                    <a:cs typeface="Arial" panose="020B0604020202020204" pitchFamily="34" charset="0"/>
                  </a:rPr>
                  <a:t>	</a:t>
                </a:r>
                <a:r>
                  <a:rPr lang="zh-CN" altLang="en-US" dirty="0">
                    <a:solidFill>
                      <a:srgbClr val="000000"/>
                    </a:solidFill>
                    <a:latin typeface="+mn-lt"/>
                    <a:ea typeface="黑体" pitchFamily="2" charset="-122"/>
                    <a:cs typeface="Arial" panose="020B0604020202020204" pitchFamily="34" charset="0"/>
                  </a:rPr>
                  <a:t>        从顶向下：</a:t>
                </a:r>
                <a14:m>
                  <m:oMath xmlns:m="http://schemas.openxmlformats.org/officeDocument/2006/math">
                    <m:sSub>
                      <m:sSubPr>
                        <m:ctrlPr>
                          <a:rPr lang="en-US" altLang="zh-CN" i="1">
                            <a:solidFill>
                              <a:srgbClr val="000000"/>
                            </a:solidFill>
                            <a:latin typeface="Cambria Math" panose="02040503050406030204" pitchFamily="18" charset="0"/>
                            <a:ea typeface="黑体" pitchFamily="2" charset="-122"/>
                            <a:cs typeface="Arial" panose="020B0604020202020204" pitchFamily="34" charset="0"/>
                          </a:rPr>
                        </m:ctrlPr>
                      </m:sSubPr>
                      <m:e>
                        <m:r>
                          <a:rPr lang="zh-CN" altLang="en-US" i="1">
                            <a:solidFill>
                              <a:srgbClr val="000000"/>
                            </a:solidFill>
                            <a:latin typeface="Cambria Math" panose="02040503050406030204" pitchFamily="18" charset="0"/>
                            <a:ea typeface="黑体" pitchFamily="2" charset="-122"/>
                            <a:cs typeface="Arial" panose="020B0604020202020204" pitchFamily="34" charset="0"/>
                          </a:rPr>
                          <m:t>𝜒</m:t>
                        </m:r>
                      </m:e>
                      <m:sub>
                        <m:r>
                          <a:rPr lang="en-US" altLang="zh-CN" i="1">
                            <a:solidFill>
                              <a:srgbClr val="000000"/>
                            </a:solidFill>
                            <a:latin typeface="Cambria Math" panose="02040503050406030204" pitchFamily="18" charset="0"/>
                            <a:ea typeface="黑体" pitchFamily="2" charset="-122"/>
                            <a:cs typeface="Arial" panose="020B0604020202020204" pitchFamily="34" charset="0"/>
                          </a:rPr>
                          <m:t>0</m:t>
                        </m:r>
                      </m:sub>
                    </m:sSub>
                    <m:r>
                      <a:rPr lang="en-US" altLang="zh-CN" i="1">
                        <a:solidFill>
                          <a:srgbClr val="000000"/>
                        </a:solidFill>
                        <a:latin typeface="Cambria Math" panose="02040503050406030204" pitchFamily="18" charset="0"/>
                        <a:ea typeface="黑体" pitchFamily="2" charset="-122"/>
                        <a:cs typeface="Arial" panose="020B0604020202020204" pitchFamily="34" charset="0"/>
                      </a:rPr>
                      <m:t>=</m:t>
                    </m:r>
                    <m:r>
                      <a:rPr lang="en-US" altLang="zh-CN" i="1">
                        <a:solidFill>
                          <a:srgbClr val="000000"/>
                        </a:solidFill>
                        <a:latin typeface="Cambria Math" panose="02040503050406030204" pitchFamily="18" charset="0"/>
                        <a:ea typeface="黑体" pitchFamily="2" charset="-122"/>
                        <a:cs typeface="Arial" panose="020B0604020202020204" pitchFamily="34" charset="0"/>
                      </a:rPr>
                      <m:t>𝜒</m:t>
                    </m:r>
                  </m:oMath>
                </a14:m>
                <a:endParaRPr lang="en-US" altLang="zh-CN" i="1" dirty="0">
                  <a:solidFill>
                    <a:srgbClr val="000000"/>
                  </a:solidFill>
                  <a:latin typeface="+mn-lt"/>
                  <a:ea typeface="黑体" pitchFamily="2" charset="-122"/>
                  <a:cs typeface="Arial" panose="020B0604020202020204" pitchFamily="34" charset="0"/>
                </a:endParaRPr>
              </a:p>
            </p:txBody>
          </p:sp>
        </mc:Choice>
        <mc:Fallback xmlns="">
          <p:sp>
            <p:nvSpPr>
              <p:cNvPr id="11" name="TextBox 10">
                <a:extLst>
                  <a:ext uri="{FF2B5EF4-FFF2-40B4-BE49-F238E27FC236}">
                    <a16:creationId xmlns:a16="http://schemas.microsoft.com/office/drawing/2014/main" id="{4E288917-44C7-AA47-B524-291DD81408B2}"/>
                  </a:ext>
                </a:extLst>
              </p:cNvPr>
              <p:cNvSpPr txBox="1">
                <a:spLocks noRot="1" noChangeAspect="1" noMove="1" noResize="1" noEditPoints="1" noAdjustHandles="1" noChangeArrowheads="1" noChangeShapeType="1" noTextEdit="1"/>
              </p:cNvSpPr>
              <p:nvPr/>
            </p:nvSpPr>
            <p:spPr>
              <a:xfrm>
                <a:off x="6669433" y="1619672"/>
                <a:ext cx="4512272" cy="4417107"/>
              </a:xfrm>
              <a:prstGeom prst="rect">
                <a:avLst/>
              </a:prstGeom>
              <a:blipFill>
                <a:blip r:embed="rId4"/>
                <a:stretch>
                  <a:fillRect l="-2027" t="-1519" b="-1796"/>
                </a:stretch>
              </a:blipFill>
            </p:spPr>
            <p:txBody>
              <a:bodyPr/>
              <a:lstStyle/>
              <a:p>
                <a:r>
                  <a:rPr lang="zh-CN" altLang="en-US">
                    <a:noFill/>
                  </a:rPr>
                  <a:t> </a:t>
                </a:r>
              </a:p>
            </p:txBody>
          </p:sp>
        </mc:Fallback>
      </mc:AlternateContent>
      <p:sp>
        <p:nvSpPr>
          <p:cNvPr id="12" name="矩形 11">
            <a:extLst>
              <a:ext uri="{FF2B5EF4-FFF2-40B4-BE49-F238E27FC236}">
                <a16:creationId xmlns:a16="http://schemas.microsoft.com/office/drawing/2014/main" id="{8B397304-8C57-47CC-8329-A63DAC85D2CA}"/>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74107647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17</a:t>
            </a:fld>
            <a:endParaRPr lang="en-US" altLang="zh-CN" dirty="0">
              <a:solidFill>
                <a:srgbClr val="000000"/>
              </a:solidFill>
            </a:endParaRPr>
          </a:p>
        </p:txBody>
      </p:sp>
      <p:sp>
        <p:nvSpPr>
          <p:cNvPr id="6148" name="Rectangle 2"/>
          <p:cNvSpPr>
            <a:spLocks noGrp="1" noChangeArrowheads="1"/>
          </p:cNvSpPr>
          <p:nvPr>
            <p:ph type="title"/>
          </p:nvPr>
        </p:nvSpPr>
        <p:spPr>
          <a:xfrm>
            <a:off x="2209800" y="404664"/>
            <a:ext cx="7772400" cy="1143000"/>
          </a:xfrm>
        </p:spPr>
        <p:txBody>
          <a:bodyPr/>
          <a:lstStyle/>
          <a:p>
            <a:pPr eaLnBrk="1" hangingPunct="1"/>
            <a:r>
              <a:rPr lang="zh-CN" altLang="en-US" sz="3200" dirty="0">
                <a:solidFill>
                  <a:schemeClr val="bg2"/>
                </a:solidFill>
                <a:latin typeface="Arial" panose="020B0604020202020204" pitchFamily="34" charset="0"/>
                <a:ea typeface="黑体" pitchFamily="2" charset="-122"/>
                <a:cs typeface="Arial" panose="020B0604020202020204" pitchFamily="34" charset="0"/>
              </a:rPr>
              <a:t>特征选择的最优算法</a:t>
            </a:r>
          </a:p>
        </p:txBody>
      </p:sp>
      <mc:AlternateContent xmlns:mc="http://schemas.openxmlformats.org/markup-compatibility/2006" xmlns:a14="http://schemas.microsoft.com/office/drawing/2010/main">
        <mc:Choice Requires="a14">
          <p:sp>
            <p:nvSpPr>
              <p:cNvPr id="6149" name="Rectangle 3"/>
              <p:cNvSpPr>
                <a:spLocks noGrp="1" noChangeArrowheads="1"/>
              </p:cNvSpPr>
              <p:nvPr>
                <p:ph type="body" idx="1"/>
              </p:nvPr>
            </p:nvSpPr>
            <p:spPr>
              <a:xfrm>
                <a:off x="767408" y="1484784"/>
                <a:ext cx="10510192" cy="4403576"/>
              </a:xfrm>
            </p:spPr>
            <p:txBody>
              <a:bodyPr/>
              <a:lstStyle/>
              <a:p>
                <a:r>
                  <a:rPr lang="zh-CN" altLang="en-US" sz="2800" dirty="0">
                    <a:solidFill>
                      <a:schemeClr val="bg2"/>
                    </a:solidFill>
                    <a:latin typeface="Arial" panose="020B0604020202020204" pitchFamily="34" charset="0"/>
                    <a:ea typeface="黑体" pitchFamily="2" charset="-122"/>
                    <a:cs typeface="Arial" panose="020B0604020202020204" pitchFamily="34" charset="0"/>
                  </a:rPr>
                  <a:t>穷举算法</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457200" lvl="1" indent="0">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计算每一可能的组合，逐一比较准则函数。</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适用于：</a:t>
                </a:r>
                <a14:m>
                  <m:oMath xmlns:m="http://schemas.openxmlformats.org/officeDocument/2006/math">
                    <m:r>
                      <a:rPr lang="en-US" altLang="zh-CN" sz="2400" i="1">
                        <a:solidFill>
                          <a:schemeClr val="bg2"/>
                        </a:solidFill>
                        <a:latin typeface="Cambria Math" panose="02040503050406030204" pitchFamily="18" charset="0"/>
                        <a:ea typeface="黑体" pitchFamily="2" charset="-122"/>
                        <a:cs typeface="Arial" panose="020B0604020202020204" pitchFamily="34" charset="0"/>
                      </a:rPr>
                      <m:t>𝑑</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或</a:t>
                </a:r>
                <a14:m>
                  <m:oMath xmlns:m="http://schemas.openxmlformats.org/officeDocument/2006/math">
                    <m:r>
                      <a:rPr lang="en-US" altLang="zh-CN" sz="2400" i="1" dirty="0">
                        <a:solidFill>
                          <a:schemeClr val="bg2"/>
                        </a:solidFill>
                        <a:latin typeface="Cambria Math" panose="02040503050406030204" pitchFamily="18" charset="0"/>
                        <a:ea typeface="黑体" pitchFamily="2" charset="-122"/>
                        <a:cs typeface="Arial" panose="020B0604020202020204" pitchFamily="34" charset="0"/>
                      </a:rPr>
                      <m:t>𝐷</m:t>
                    </m:r>
                    <m:r>
                      <a:rPr lang="en-US" altLang="zh-CN" sz="2400" i="1" dirty="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dirty="0">
                        <a:solidFill>
                          <a:schemeClr val="bg2"/>
                        </a:solidFill>
                        <a:latin typeface="Cambria Math" panose="02040503050406030204" pitchFamily="18" charset="0"/>
                        <a:ea typeface="黑体" pitchFamily="2" charset="-122"/>
                        <a:cs typeface="Arial" panose="020B0604020202020204" pitchFamily="34" charset="0"/>
                      </a:rPr>
                      <m:t>𝑑</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很小（组合数较少）的情况。</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a:buNone/>
                </a:pP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14350" indent="-457200"/>
                <a:r>
                  <a:rPr lang="zh-CN" altLang="en-US" sz="2800" dirty="0">
                    <a:solidFill>
                      <a:schemeClr val="bg2"/>
                    </a:solidFill>
                    <a:latin typeface="Arial" panose="020B0604020202020204" pitchFamily="34" charset="0"/>
                    <a:ea typeface="黑体" pitchFamily="2" charset="-122"/>
                    <a:cs typeface="Arial" panose="020B0604020202020204" pitchFamily="34" charset="0"/>
                  </a:rPr>
                  <a:t>分支界定法</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457200" lvl="1" indent="0">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从顶向下，有回溯</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应用条件：准则函数有单调性，即：</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对特征组 </a:t>
                </a:r>
                <a14:m>
                  <m:oMath xmlns:m="http://schemas.openxmlformats.org/officeDocument/2006/math">
                    <m:acc>
                      <m:accPr>
                        <m:chr m:val="̅"/>
                        <m:ctrlPr>
                          <a:rPr lang="zh-CN" altLang="en-US" sz="2400" i="1" smtClean="0">
                            <a:solidFill>
                              <a:schemeClr val="bg2"/>
                            </a:solidFill>
                            <a:latin typeface="Cambria Math" panose="02040503050406030204" pitchFamily="18" charset="0"/>
                            <a:ea typeface="黑体" pitchFamily="2" charset="-122"/>
                            <a:cs typeface="Arial" panose="020B0604020202020204" pitchFamily="34" charset="0"/>
                          </a:rPr>
                        </m:ctrlPr>
                      </m:acc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𝜒</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e>
                    </m:acc>
                    <m:r>
                      <a:rPr lang="zh-CN" altLang="en-US" sz="2400" i="1" smtClean="0">
                        <a:solidFill>
                          <a:schemeClr val="bg2"/>
                        </a:solidFill>
                        <a:latin typeface="Cambria Math" panose="02040503050406030204" pitchFamily="18" charset="0"/>
                        <a:ea typeface="黑体" pitchFamily="2" charset="-122"/>
                        <a:cs typeface="Arial" panose="020B0604020202020204" pitchFamily="34" charset="0"/>
                      </a:rPr>
                      <m:t>⊃</m:t>
                    </m:r>
                    <m:acc>
                      <m:accPr>
                        <m:chr m:val="̅"/>
                        <m:ctrlPr>
                          <a:rPr lang="zh-CN" altLang="en-US" sz="2400" i="1">
                            <a:solidFill>
                              <a:schemeClr val="bg2"/>
                            </a:solidFill>
                            <a:latin typeface="Cambria Math" panose="02040503050406030204" pitchFamily="18" charset="0"/>
                            <a:ea typeface="黑体" pitchFamily="2" charset="-122"/>
                            <a:cs typeface="Arial" panose="020B0604020202020204" pitchFamily="34" charset="0"/>
                          </a:rPr>
                        </m:ctrlPr>
                      </m:acc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𝜒</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b>
                        </m:sSub>
                      </m:e>
                    </m:acc>
                  </m:oMath>
                </a14:m>
                <a:r>
                  <a:rPr lang="zh-CN" altLang="en-US" sz="2400" dirty="0">
                    <a:solidFill>
                      <a:schemeClr val="bg2"/>
                    </a:solidFill>
                    <a:ea typeface="黑体" pitchFamily="2" charset="-122"/>
                    <a:cs typeface="Arial" panose="020B0604020202020204" pitchFamily="34" charset="0"/>
                  </a:rPr>
                  <a:t> </a:t>
                </a:r>
                <a14:m>
                  <m:oMath xmlns:m="http://schemas.openxmlformats.org/officeDocument/2006/math">
                    <m:r>
                      <a:rPr lang="zh-CN" altLang="en-US" sz="2400" i="1">
                        <a:solidFill>
                          <a:schemeClr val="bg2"/>
                        </a:solidFill>
                        <a:latin typeface="Cambria Math" panose="02040503050406030204" pitchFamily="18" charset="0"/>
                        <a:ea typeface="黑体" pitchFamily="2" charset="-122"/>
                        <a:cs typeface="Arial" panose="020B0604020202020204" pitchFamily="34" charset="0"/>
                      </a:rPr>
                      <m:t>⊃</m:t>
                    </m:r>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 </m:t>
                    </m:r>
                    <m:r>
                      <a:rPr lang="zh-CN" altLang="en-US" sz="2400" i="1">
                        <a:solidFill>
                          <a:schemeClr val="bg2"/>
                        </a:solidFill>
                        <a:latin typeface="Cambria Math" panose="02040503050406030204" pitchFamily="18" charset="0"/>
                        <a:ea typeface="黑体" pitchFamily="2" charset="-122"/>
                        <a:cs typeface="Arial" panose="020B0604020202020204" pitchFamily="34" charset="0"/>
                      </a:rPr>
                      <m:t>⊃</m:t>
                    </m:r>
                    <m:acc>
                      <m:accPr>
                        <m:chr m:val="̅"/>
                        <m:ctrlPr>
                          <a:rPr lang="zh-CN" altLang="en-US" sz="2400" i="1">
                            <a:solidFill>
                              <a:schemeClr val="bg2"/>
                            </a:solidFill>
                            <a:latin typeface="Cambria Math" panose="02040503050406030204" pitchFamily="18" charset="0"/>
                            <a:ea typeface="黑体" pitchFamily="2" charset="-122"/>
                            <a:cs typeface="Arial" panose="020B0604020202020204" pitchFamily="34" charset="0"/>
                          </a:rPr>
                        </m:ctrlPr>
                      </m:accPr>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𝜒</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e>
                    </m:acc>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，有</a:t>
                </a:r>
                <a14:m>
                  <m:oMath xmlns:m="http://schemas.openxmlformats.org/officeDocument/2006/math">
                    <m:r>
                      <a:rPr lang="zh-CN" altLang="en-US" sz="2400" i="1">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𝐽</m:t>
                    </m:r>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acc>
                          <m:accPr>
                            <m:chr m:val="̅"/>
                            <m:ctrlPr>
                              <a:rPr lang="zh-CN" altLang="en-US" sz="2400" i="1">
                                <a:solidFill>
                                  <a:schemeClr val="bg2"/>
                                </a:solidFill>
                                <a:latin typeface="Cambria Math" panose="02040503050406030204" pitchFamily="18" charset="0"/>
                                <a:ea typeface="黑体" pitchFamily="2" charset="-122"/>
                                <a:cs typeface="Arial" panose="020B0604020202020204" pitchFamily="34" charset="0"/>
                              </a:rPr>
                            </m:ctrlPr>
                          </m:accPr>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𝜒</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Sub>
                          </m:e>
                        </m:acc>
                      </m:e>
                    </m:d>
                    <m:r>
                      <a:rPr lang="en-US" altLang="zh-CN" sz="2400" i="1" dirty="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dirty="0">
                        <a:solidFill>
                          <a:schemeClr val="bg2"/>
                        </a:solidFill>
                        <a:latin typeface="Cambria Math" panose="02040503050406030204" pitchFamily="18" charset="0"/>
                        <a:ea typeface="黑体" pitchFamily="2" charset="-122"/>
                        <a:cs typeface="Arial" panose="020B0604020202020204" pitchFamily="34" charset="0"/>
                      </a:rPr>
                      <m:t>𝐽</m:t>
                    </m:r>
                    <m:d>
                      <m:dPr>
                        <m:ctrlPr>
                          <a:rPr lang="en-US" altLang="zh-CN" sz="2400" i="1" dirty="0">
                            <a:solidFill>
                              <a:schemeClr val="bg2"/>
                            </a:solidFill>
                            <a:latin typeface="Cambria Math" panose="02040503050406030204" pitchFamily="18" charset="0"/>
                            <a:ea typeface="黑体" pitchFamily="2" charset="-122"/>
                            <a:cs typeface="Arial" panose="020B0604020202020204" pitchFamily="34" charset="0"/>
                          </a:rPr>
                        </m:ctrlPr>
                      </m:dPr>
                      <m:e>
                        <m:acc>
                          <m:accPr>
                            <m:chr m:val="̅"/>
                            <m:ctrlPr>
                              <a:rPr lang="zh-CN" altLang="en-US" sz="2400" i="1">
                                <a:solidFill>
                                  <a:schemeClr val="bg2"/>
                                </a:solidFill>
                                <a:latin typeface="Cambria Math" panose="02040503050406030204" pitchFamily="18" charset="0"/>
                                <a:ea typeface="黑体" pitchFamily="2" charset="-122"/>
                                <a:cs typeface="Arial" panose="020B0604020202020204" pitchFamily="34" charset="0"/>
                              </a:rPr>
                            </m:ctrlPr>
                          </m:accPr>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𝜒</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2</m:t>
                                </m:r>
                              </m:sub>
                            </m:sSub>
                          </m:e>
                        </m:acc>
                      </m:e>
                    </m:d>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zh-CN" altLang="en-US" sz="2400" i="1">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zh-CN" altLang="en-US" sz="2400" i="1">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𝐽</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acc>
                      <m:accPr>
                        <m:chr m:val="̅"/>
                        <m:ctrlPr>
                          <a:rPr lang="zh-CN" altLang="en-US" sz="2400" i="1">
                            <a:solidFill>
                              <a:schemeClr val="bg2"/>
                            </a:solidFill>
                            <a:latin typeface="Cambria Math" panose="02040503050406030204" pitchFamily="18" charset="0"/>
                            <a:ea typeface="黑体" pitchFamily="2" charset="-122"/>
                            <a:cs typeface="Arial" panose="020B0604020202020204" pitchFamily="34" charset="0"/>
                          </a:rPr>
                        </m:ctrlPr>
                      </m:accPr>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𝜒</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sub>
                        </m:sSub>
                      </m:e>
                    </m:acc>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oMath>
                </a14:m>
                <a:endParaRPr lang="en-US" altLang="zh-CN" sz="2400" i="1" dirty="0">
                  <a:solidFill>
                    <a:schemeClr val="bg2"/>
                  </a:solidFill>
                  <a:ea typeface="黑体" pitchFamily="2" charset="-122"/>
                  <a:cs typeface="Arial" panose="020B0604020202020204" pitchFamily="34" charset="0"/>
                </a:endParaRPr>
              </a:p>
            </p:txBody>
          </p:sp>
        </mc:Choice>
        <mc:Fallback xmlns="">
          <p:sp>
            <p:nvSpPr>
              <p:cNvPr id="6149" name="Rectangle 3"/>
              <p:cNvSpPr>
                <a:spLocks noGrp="1" noRot="1" noChangeAspect="1" noMove="1" noResize="1" noEditPoints="1" noAdjustHandles="1" noChangeArrowheads="1" noChangeShapeType="1" noTextEdit="1"/>
              </p:cNvSpPr>
              <p:nvPr>
                <p:ph type="body" idx="1"/>
              </p:nvPr>
            </p:nvSpPr>
            <p:spPr>
              <a:xfrm>
                <a:off x="767408" y="1484784"/>
                <a:ext cx="10510192" cy="4403576"/>
              </a:xfrm>
              <a:blipFill>
                <a:blip r:embed="rId3"/>
                <a:stretch>
                  <a:fillRect l="-1044" t="-1939"/>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56309738-0423-45B8-837E-BE0D768246BD}"/>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40678297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28A2D8A-41EA-B14E-93FB-7E823B9BC8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88067" y="1718936"/>
            <a:ext cx="4326186" cy="1854080"/>
          </a:xfrm>
          <a:prstGeom prst="rect">
            <a:avLst/>
          </a:prstGeom>
        </p:spPr>
      </p:pic>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18</a:t>
            </a:fld>
            <a:endParaRPr lang="en-US" altLang="zh-CN" dirty="0">
              <a:solidFill>
                <a:srgbClr val="000000"/>
              </a:solidFill>
            </a:endParaRPr>
          </a:p>
        </p:txBody>
      </p:sp>
      <p:sp>
        <p:nvSpPr>
          <p:cNvPr id="6148" name="Rectangle 2"/>
          <p:cNvSpPr>
            <a:spLocks noGrp="1" noChangeArrowheads="1"/>
          </p:cNvSpPr>
          <p:nvPr>
            <p:ph type="title"/>
          </p:nvPr>
        </p:nvSpPr>
        <p:spPr>
          <a:xfrm>
            <a:off x="2209800" y="404664"/>
            <a:ext cx="7772400" cy="1143000"/>
          </a:xfrm>
        </p:spPr>
        <p:txBody>
          <a:bodyPr/>
          <a:lstStyle/>
          <a:p>
            <a:pPr eaLnBrk="1" hangingPunct="1"/>
            <a:r>
              <a:rPr lang="zh-CN" altLang="en-US" sz="3200" dirty="0">
                <a:solidFill>
                  <a:schemeClr val="bg2"/>
                </a:solidFill>
                <a:latin typeface="Arial" panose="020B0604020202020204" pitchFamily="34" charset="0"/>
                <a:ea typeface="黑体" pitchFamily="2" charset="-122"/>
                <a:cs typeface="Arial" panose="020B0604020202020204" pitchFamily="34" charset="0"/>
              </a:rPr>
              <a:t>特征选择的分支定界法</a:t>
            </a:r>
          </a:p>
        </p:txBody>
      </p:sp>
      <mc:AlternateContent xmlns:mc="http://schemas.openxmlformats.org/markup-compatibility/2006" xmlns:a14="http://schemas.microsoft.com/office/drawing/2010/main">
        <mc:Choice Requires="a14">
          <p:sp>
            <p:nvSpPr>
              <p:cNvPr id="6149" name="Rectangle 3"/>
              <p:cNvSpPr>
                <a:spLocks noGrp="1" noChangeArrowheads="1"/>
              </p:cNvSpPr>
              <p:nvPr>
                <p:ph type="body" idx="1"/>
              </p:nvPr>
            </p:nvSpPr>
            <p:spPr>
              <a:xfrm>
                <a:off x="767408" y="1484784"/>
                <a:ext cx="10225136" cy="4403576"/>
              </a:xfrm>
            </p:spPr>
            <p:txBody>
              <a:bodyPr/>
              <a:lstStyle/>
              <a:p>
                <a:r>
                  <a:rPr lang="zh-CN" altLang="en-CN" sz="2800" dirty="0">
                    <a:solidFill>
                      <a:schemeClr val="bg2"/>
                    </a:solidFill>
                    <a:latin typeface="Arial" panose="020B0604020202020204" pitchFamily="34" charset="0"/>
                    <a:ea typeface="黑体" pitchFamily="2" charset="-122"/>
                    <a:cs typeface="Arial" panose="020B0604020202020204" pitchFamily="34" charset="0"/>
                  </a:rPr>
                  <a:t>基本思想</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457200" lvl="1" indent="0">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按照一定顺序将所有可能的组合排列成一棵树，</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沿途搜索，避免一些不必要的计算，使找到最</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优解的机会更早。</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a:buNone/>
                </a:pP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14350" indent="-457200"/>
                <a:r>
                  <a:rPr lang="zh-CN" altLang="en-US" sz="2800" dirty="0">
                    <a:solidFill>
                      <a:schemeClr val="bg2"/>
                    </a:solidFill>
                    <a:latin typeface="Arial" panose="020B0604020202020204" pitchFamily="34" charset="0"/>
                    <a:ea typeface="黑体" pitchFamily="2" charset="-122"/>
                    <a:cs typeface="Arial" panose="020B0604020202020204" pitchFamily="34" charset="0"/>
                  </a:rPr>
                  <a:t>特点</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914400" lvl="1" indent="-457200"/>
                <a:r>
                  <a:rPr lang="zh-CN" altLang="en-US" sz="2400" dirty="0">
                    <a:solidFill>
                      <a:schemeClr val="bg2"/>
                    </a:solidFill>
                    <a:ea typeface="黑体" pitchFamily="2" charset="-122"/>
                    <a:cs typeface="Arial" panose="020B0604020202020204" pitchFamily="34" charset="0"/>
                  </a:rPr>
                  <a:t>最优搜索算法，所有可能的组合都被考虑到</a:t>
                </a:r>
                <a:endParaRPr lang="en-US" altLang="zh-CN" sz="2400" dirty="0">
                  <a:solidFill>
                    <a:schemeClr val="bg2"/>
                  </a:solidFill>
                  <a:ea typeface="黑体" pitchFamily="2" charset="-122"/>
                  <a:cs typeface="Arial" panose="020B0604020202020204" pitchFamily="34" charset="0"/>
                </a:endParaRPr>
              </a:p>
              <a:p>
                <a:pPr marL="914400" lvl="1" indent="-457200"/>
                <a:r>
                  <a:rPr lang="zh-CN" altLang="en-US" sz="2400" dirty="0">
                    <a:solidFill>
                      <a:schemeClr val="bg2"/>
                    </a:solidFill>
                    <a:ea typeface="黑体" pitchFamily="2" charset="-122"/>
                    <a:cs typeface="Arial" panose="020B0604020202020204" pitchFamily="34" charset="0"/>
                  </a:rPr>
                  <a:t>前提：准则函数单调性 （注：实际中可能不满足，因</a:t>
                </a:r>
                <a14:m>
                  <m:oMath xmlns:m="http://schemas.openxmlformats.org/officeDocument/2006/math">
                    <m:r>
                      <a:rPr lang="zh-CN" altLang="en-US" sz="2400" b="0" i="0"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𝐽</m:t>
                    </m:r>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 </m:t>
                    </m:r>
                  </m:oMath>
                </a14:m>
                <a:r>
                  <a:rPr lang="zh-CN" altLang="en-US" sz="2400" dirty="0">
                    <a:solidFill>
                      <a:schemeClr val="bg2"/>
                    </a:solidFill>
                    <a:ea typeface="黑体" pitchFamily="2" charset="-122"/>
                    <a:cs typeface="Arial" panose="020B0604020202020204" pitchFamily="34" charset="0"/>
                  </a:rPr>
                  <a:t>是估计值。</a:t>
                </a:r>
                <a:endParaRPr lang="en-US" altLang="zh-CN" sz="2400" dirty="0">
                  <a:solidFill>
                    <a:schemeClr val="bg2"/>
                  </a:solidFill>
                  <a:ea typeface="黑体" pitchFamily="2" charset="-122"/>
                  <a:cs typeface="Arial" panose="020B0604020202020204" pitchFamily="34" charset="0"/>
                </a:endParaRPr>
              </a:p>
              <a:p>
                <a:pPr marL="914400" lvl="1" indent="-457200"/>
                <a:r>
                  <a:rPr lang="zh-CN" altLang="en-US" sz="2400" dirty="0">
                    <a:solidFill>
                      <a:schemeClr val="bg2"/>
                    </a:solidFill>
                    <a:ea typeface="黑体" pitchFamily="2" charset="-122"/>
                    <a:cs typeface="Arial" panose="020B0604020202020204" pitchFamily="34" charset="0"/>
                  </a:rPr>
                  <a:t>节约计算与存储</a:t>
                </a:r>
                <a:endParaRPr lang="en-US" altLang="zh-CN" sz="2400" dirty="0">
                  <a:solidFill>
                    <a:schemeClr val="bg2"/>
                  </a:solidFill>
                  <a:ea typeface="黑体" pitchFamily="2" charset="-122"/>
                  <a:cs typeface="Arial" panose="020B0604020202020204" pitchFamily="34" charset="0"/>
                </a:endParaRPr>
              </a:p>
              <a:p>
                <a:pPr marL="914400" lvl="1" indent="-457200"/>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𝐷</m:t>
                    </m:r>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/2</m:t>
                    </m:r>
                  </m:oMath>
                </a14:m>
                <a:r>
                  <a:rPr lang="zh-CN" altLang="en-US" sz="2400" dirty="0">
                    <a:solidFill>
                      <a:schemeClr val="bg2"/>
                    </a:solidFill>
                    <a:ea typeface="黑体" pitchFamily="2" charset="-122"/>
                    <a:cs typeface="Arial" panose="020B0604020202020204" pitchFamily="34" charset="0"/>
                  </a:rPr>
                  <a:t>时最经济</a:t>
                </a:r>
                <a:endParaRPr lang="en-US" altLang="zh-CN" sz="2400" dirty="0">
                  <a:solidFill>
                    <a:schemeClr val="bg2"/>
                  </a:solidFill>
                  <a:ea typeface="黑体" pitchFamily="2" charset="-122"/>
                  <a:cs typeface="Arial" panose="020B0604020202020204" pitchFamily="34" charset="0"/>
                </a:endParaRPr>
              </a:p>
              <a:p>
                <a:pPr marL="914400" lvl="1" indent="-457200"/>
                <a:endParaRPr lang="en-US" altLang="zh-CN" sz="2400" dirty="0">
                  <a:solidFill>
                    <a:schemeClr val="bg2"/>
                  </a:solidFill>
                  <a:ea typeface="黑体" pitchFamily="2" charset="-122"/>
                  <a:cs typeface="Arial" panose="020B0604020202020204" pitchFamily="34" charset="0"/>
                </a:endParaRPr>
              </a:p>
            </p:txBody>
          </p:sp>
        </mc:Choice>
        <mc:Fallback xmlns="">
          <p:sp>
            <p:nvSpPr>
              <p:cNvPr id="6149" name="Rectangle 3"/>
              <p:cNvSpPr>
                <a:spLocks noGrp="1" noRot="1" noChangeAspect="1" noMove="1" noResize="1" noEditPoints="1" noAdjustHandles="1" noChangeArrowheads="1" noChangeShapeType="1" noTextEdit="1"/>
              </p:cNvSpPr>
              <p:nvPr>
                <p:ph type="body" idx="1"/>
              </p:nvPr>
            </p:nvSpPr>
            <p:spPr>
              <a:xfrm>
                <a:off x="767408" y="1484784"/>
                <a:ext cx="10225136" cy="4403576"/>
              </a:xfrm>
              <a:blipFill>
                <a:blip r:embed="rId4"/>
                <a:stretch>
                  <a:fillRect l="-1073" t="-1939" b="-6233"/>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F2099A19-D08A-4EE5-8085-825C52A8592A}"/>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76617592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19</a:t>
            </a:fld>
            <a:endParaRPr lang="en-US" altLang="zh-CN" dirty="0">
              <a:solidFill>
                <a:srgbClr val="000000"/>
              </a:solidFill>
            </a:endParaRPr>
          </a:p>
        </p:txBody>
      </p:sp>
      <mc:AlternateContent xmlns:mc="http://schemas.openxmlformats.org/markup-compatibility/2006" xmlns:a14="http://schemas.microsoft.com/office/drawing/2010/main">
        <mc:Choice Requires="a14">
          <p:sp>
            <p:nvSpPr>
              <p:cNvPr id="6149" name="Rectangle 3"/>
              <p:cNvSpPr>
                <a:spLocks noGrp="1" noChangeArrowheads="1"/>
              </p:cNvSpPr>
              <p:nvPr>
                <p:ph type="body" idx="1"/>
              </p:nvPr>
            </p:nvSpPr>
            <p:spPr>
              <a:xfrm>
                <a:off x="767408" y="1484784"/>
                <a:ext cx="7056784" cy="4403576"/>
              </a:xfrm>
            </p:spPr>
            <p:txBody>
              <a:bodyPr/>
              <a:lstStyle/>
              <a:p>
                <a:r>
                  <a:rPr lang="zh-CN" altLang="en-US" sz="2800" dirty="0">
                    <a:solidFill>
                      <a:schemeClr val="bg2"/>
                    </a:solidFill>
                    <a:latin typeface="Arial" panose="020B0604020202020204" pitchFamily="34" charset="0"/>
                    <a:ea typeface="黑体" pitchFamily="2" charset="-122"/>
                    <a:cs typeface="Arial" panose="020B0604020202020204" pitchFamily="34" charset="0"/>
                  </a:rPr>
                  <a:t>算法要点</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lvl="1"/>
                <a:r>
                  <a:rPr lang="zh-CN" altLang="en-US" sz="2400" dirty="0">
                    <a:solidFill>
                      <a:schemeClr val="bg2"/>
                    </a:solidFill>
                    <a:latin typeface="Arial" panose="020B0604020202020204" pitchFamily="34" charset="0"/>
                    <a:ea typeface="黑体" pitchFamily="2" charset="-122"/>
                    <a:cs typeface="Arial" panose="020B0604020202020204" pitchFamily="34" charset="0"/>
                  </a:rPr>
                  <a:t>根节点为第</a:t>
                </a:r>
                <a:r>
                  <a:rPr lang="en-US" altLang="zh-CN" sz="2400" dirty="0">
                    <a:solidFill>
                      <a:schemeClr val="bg2"/>
                    </a:solidFill>
                    <a:latin typeface="Arial" panose="020B0604020202020204" pitchFamily="34" charset="0"/>
                    <a:ea typeface="黑体" pitchFamily="2" charset="-122"/>
                    <a:cs typeface="Arial" panose="020B0604020202020204" pitchFamily="34" charset="0"/>
                  </a:rPr>
                  <a:t>0</a:t>
                </a:r>
                <a:r>
                  <a:rPr lang="zh-CN" altLang="en-US" sz="2400" dirty="0">
                    <a:solidFill>
                      <a:schemeClr val="bg2"/>
                    </a:solidFill>
                    <a:latin typeface="Arial" panose="020B0604020202020204" pitchFamily="34" charset="0"/>
                    <a:ea typeface="黑体" pitchFamily="2" charset="-122"/>
                    <a:cs typeface="Arial" panose="020B0604020202020204" pitchFamily="34" charset="0"/>
                  </a:rPr>
                  <a:t>级，包含全体特征</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a:r>
                  <a:rPr lang="zh-CN" altLang="en-US" sz="2400" dirty="0">
                    <a:solidFill>
                      <a:schemeClr val="bg2"/>
                    </a:solidFill>
                    <a:latin typeface="Arial" panose="020B0604020202020204" pitchFamily="34" charset="0"/>
                    <a:ea typeface="黑体" pitchFamily="2" charset="-122"/>
                    <a:cs typeface="Arial" panose="020B0604020202020204" pitchFamily="34" charset="0"/>
                  </a:rPr>
                  <a:t>每个节点舍弃一个特征，各叶结点代表选择的各种组合</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a:r>
                  <a:rPr lang="zh-CN" altLang="en-US" sz="2400" dirty="0">
                    <a:solidFill>
                      <a:schemeClr val="bg2"/>
                    </a:solidFill>
                    <a:latin typeface="Arial" panose="020B0604020202020204" pitchFamily="34" charset="0"/>
                    <a:ea typeface="黑体" pitchFamily="2" charset="-122"/>
                    <a:cs typeface="Arial" panose="020B0604020202020204" pitchFamily="34" charset="0"/>
                  </a:rPr>
                  <a:t>避免在整个树中出现相同组合的树枝和叶结点</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a:r>
                  <a:rPr lang="zh-CN" altLang="en-US" sz="2400" dirty="0">
                    <a:solidFill>
                      <a:schemeClr val="bg2"/>
                    </a:solidFill>
                    <a:latin typeface="Arial" panose="020B0604020202020204" pitchFamily="34" charset="0"/>
                    <a:ea typeface="黑体" pitchFamily="2" charset="-122"/>
                    <a:cs typeface="Arial" panose="020B0604020202020204" pitchFamily="34" charset="0"/>
                  </a:rPr>
                  <a:t>记录当前搜索到的叶结点的最大准则函数（界限</a:t>
                </a:r>
                <a:r>
                  <a:rPr lang="en-US" altLang="zh-CN" sz="2400" dirty="0">
                    <a:solidFill>
                      <a:schemeClr val="bg2"/>
                    </a:solidFill>
                    <a:latin typeface="Arial" panose="020B0604020202020204" pitchFamily="34" charset="0"/>
                    <a:ea typeface="黑体" pitchFamily="2" charset="-122"/>
                    <a:cs typeface="Arial" panose="020B0604020202020204" pitchFamily="34" charset="0"/>
                  </a:rPr>
                  <a:t>B</a:t>
                </a:r>
                <a:r>
                  <a:rPr lang="zh-CN" altLang="en-US" sz="2400" dirty="0">
                    <a:solidFill>
                      <a:schemeClr val="bg2"/>
                    </a:solidFill>
                    <a:latin typeface="Arial" panose="020B0604020202020204" pitchFamily="34" charset="0"/>
                    <a:ea typeface="黑体" pitchFamily="2" charset="-122"/>
                    <a:cs typeface="Arial" panose="020B0604020202020204" pitchFamily="34" charset="0"/>
                  </a:rPr>
                  <a:t>），初值置零</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a:r>
                  <a:rPr lang="zh-CN" altLang="en-US" sz="2400" dirty="0">
                    <a:solidFill>
                      <a:schemeClr val="bg2"/>
                    </a:solidFill>
                    <a:latin typeface="Arial" panose="020B0604020202020204" pitchFamily="34" charset="0"/>
                    <a:ea typeface="黑体" pitchFamily="2" charset="-122"/>
                    <a:cs typeface="Arial" panose="020B0604020202020204" pitchFamily="34" charset="0"/>
                  </a:rPr>
                  <a:t>每级中将最不可能被舍弃（即舍弃后</a:t>
                </a:r>
                <a14:m>
                  <m:oMath xmlns:m="http://schemas.openxmlformats.org/officeDocument/2006/math">
                    <m:r>
                      <a:rPr lang="zh-CN" altLang="en-US" sz="2400" b="0" i="0"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𝐽</m:t>
                    </m:r>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 </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最小）的特征放在最左侧</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a:r>
                  <a:rPr lang="zh-CN" altLang="en-US" sz="2400" dirty="0">
                    <a:solidFill>
                      <a:schemeClr val="bg2"/>
                    </a:solidFill>
                    <a:latin typeface="Arial" panose="020B0604020202020204" pitchFamily="34" charset="0"/>
                    <a:ea typeface="黑体" pitchFamily="2" charset="-122"/>
                    <a:cs typeface="Arial" panose="020B0604020202020204" pitchFamily="34" charset="0"/>
                  </a:rPr>
                  <a:t>从右侧开始搜索</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914400" lvl="1" indent="-457200"/>
                <a:endParaRPr lang="en-US" altLang="zh-CN" sz="2400" dirty="0">
                  <a:solidFill>
                    <a:schemeClr val="bg2"/>
                  </a:solidFill>
                  <a:ea typeface="黑体" pitchFamily="2" charset="-122"/>
                  <a:cs typeface="Arial" panose="020B0604020202020204" pitchFamily="34" charset="0"/>
                </a:endParaRPr>
              </a:p>
            </p:txBody>
          </p:sp>
        </mc:Choice>
        <mc:Fallback xmlns="">
          <p:sp>
            <p:nvSpPr>
              <p:cNvPr id="6149" name="Rectangle 3"/>
              <p:cNvSpPr>
                <a:spLocks noGrp="1" noRot="1" noChangeAspect="1" noMove="1" noResize="1" noEditPoints="1" noAdjustHandles="1" noChangeArrowheads="1" noChangeShapeType="1" noTextEdit="1"/>
              </p:cNvSpPr>
              <p:nvPr>
                <p:ph type="body" idx="1"/>
              </p:nvPr>
            </p:nvSpPr>
            <p:spPr>
              <a:xfrm>
                <a:off x="767408" y="1484784"/>
                <a:ext cx="7056784" cy="4403576"/>
              </a:xfrm>
              <a:blipFill>
                <a:blip r:embed="rId3"/>
                <a:stretch>
                  <a:fillRect l="-1556" t="-1939" r="-864"/>
                </a:stretch>
              </a:blipFill>
            </p:spPr>
            <p:txBody>
              <a:bodyPr/>
              <a:lstStyle/>
              <a:p>
                <a:r>
                  <a:rPr lang="zh-CN" altLang="en-US">
                    <a:noFill/>
                  </a:rPr>
                  <a:t> </a:t>
                </a:r>
              </a:p>
            </p:txBody>
          </p:sp>
        </mc:Fallback>
      </mc:AlternateContent>
      <p:pic>
        <p:nvPicPr>
          <p:cNvPr id="4" name="Picture 3">
            <a:extLst>
              <a:ext uri="{FF2B5EF4-FFF2-40B4-BE49-F238E27FC236}">
                <a16:creationId xmlns:a16="http://schemas.microsoft.com/office/drawing/2014/main" id="{F07AD9EC-7025-AC49-89C2-8C0C75E44BE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24192" y="2081434"/>
            <a:ext cx="3822828" cy="3846721"/>
          </a:xfrm>
          <a:prstGeom prst="rect">
            <a:avLst/>
          </a:prstGeom>
        </p:spPr>
      </p:pic>
      <p:sp>
        <p:nvSpPr>
          <p:cNvPr id="9" name="Rectangle 2">
            <a:extLst>
              <a:ext uri="{FF2B5EF4-FFF2-40B4-BE49-F238E27FC236}">
                <a16:creationId xmlns:a16="http://schemas.microsoft.com/office/drawing/2014/main" id="{0DB3E33E-9A0C-48D2-903A-ECBB8403EE0E}"/>
              </a:ext>
            </a:extLst>
          </p:cNvPr>
          <p:cNvSpPr>
            <a:spLocks noGrp="1" noChangeArrowheads="1"/>
          </p:cNvSpPr>
          <p:nvPr>
            <p:ph type="title"/>
          </p:nvPr>
        </p:nvSpPr>
        <p:spPr>
          <a:xfrm>
            <a:off x="2209800" y="404664"/>
            <a:ext cx="7772400" cy="1143000"/>
          </a:xfrm>
        </p:spPr>
        <p:txBody>
          <a:bodyPr/>
          <a:lstStyle/>
          <a:p>
            <a:pPr eaLnBrk="1" hangingPunct="1"/>
            <a:r>
              <a:rPr lang="zh-CN" altLang="en-US" sz="3200" dirty="0">
                <a:solidFill>
                  <a:schemeClr val="bg2"/>
                </a:solidFill>
                <a:latin typeface="Arial" panose="020B0604020202020204" pitchFamily="34" charset="0"/>
                <a:ea typeface="黑体" pitchFamily="2" charset="-122"/>
                <a:cs typeface="Arial" panose="020B0604020202020204" pitchFamily="34" charset="0"/>
              </a:rPr>
              <a:t>特征选择的分支定界法</a:t>
            </a:r>
          </a:p>
        </p:txBody>
      </p:sp>
      <p:sp>
        <p:nvSpPr>
          <p:cNvPr id="7" name="矩形 6">
            <a:extLst>
              <a:ext uri="{FF2B5EF4-FFF2-40B4-BE49-F238E27FC236}">
                <a16:creationId xmlns:a16="http://schemas.microsoft.com/office/drawing/2014/main" id="{2148D786-CB16-4F35-914E-8F42BB594FA0}"/>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495720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ctrTitle"/>
          </p:nvPr>
        </p:nvSpPr>
        <p:spPr>
          <a:xfrm>
            <a:off x="2209800" y="1670943"/>
            <a:ext cx="7772400" cy="1470025"/>
          </a:xfrm>
        </p:spPr>
        <p:txBody>
          <a:bodyPr/>
          <a:lstStyle/>
          <a:p>
            <a:pPr eaLnBrk="1" hangingPunct="1"/>
            <a:r>
              <a:rPr lang="zh-CN" altLang="en-US" dirty="0">
                <a:solidFill>
                  <a:schemeClr val="bg2"/>
                </a:solidFill>
                <a:latin typeface="黑体" panose="02010609060101010101" pitchFamily="49" charset="-122"/>
                <a:ea typeface="黑体" panose="02010609060101010101" pitchFamily="49" charset="-122"/>
              </a:rPr>
              <a:t>第</a:t>
            </a:r>
            <a:r>
              <a:rPr lang="en-US" altLang="zh-CN" dirty="0">
                <a:solidFill>
                  <a:schemeClr val="bg2"/>
                </a:solidFill>
                <a:latin typeface="Arial" panose="020B0604020202020204" pitchFamily="34" charset="0"/>
                <a:ea typeface="黑体" panose="02010609060101010101" pitchFamily="49" charset="-122"/>
                <a:cs typeface="Arial" panose="020B0604020202020204" pitchFamily="34" charset="0"/>
              </a:rPr>
              <a:t>9</a:t>
            </a:r>
            <a:r>
              <a:rPr lang="zh-CN" altLang="en-US" dirty="0">
                <a:solidFill>
                  <a:schemeClr val="bg2"/>
                </a:solidFill>
                <a:latin typeface="黑体" panose="02010609060101010101" pitchFamily="49" charset="-122"/>
                <a:ea typeface="黑体" panose="02010609060101010101" pitchFamily="49" charset="-122"/>
              </a:rPr>
              <a:t>章 特征选择</a:t>
            </a:r>
            <a:endParaRPr lang="en-US" altLang="zh-CN" sz="3600" dirty="0">
              <a:solidFill>
                <a:schemeClr val="bg2"/>
              </a:solidFill>
              <a:latin typeface="黑体" panose="02010609060101010101" pitchFamily="49" charset="-122"/>
              <a:ea typeface="黑体" panose="02010609060101010101" pitchFamily="49" charset="-122"/>
            </a:endParaRPr>
          </a:p>
        </p:txBody>
      </p:sp>
      <p:sp>
        <p:nvSpPr>
          <p:cNvPr id="10243" name="灯片编号占位符 5"/>
          <p:cNvSpPr>
            <a:spLocks noGrp="1"/>
          </p:cNvSpPr>
          <p:nvPr>
            <p:ph type="sldNum" sz="quarter" idx="12"/>
          </p:nvPr>
        </p:nvSpPr>
        <p:spPr>
          <a:noFill/>
        </p:spPr>
        <p:txBody>
          <a:bodyPr/>
          <a:lstStyle/>
          <a:p>
            <a:fld id="{41131272-AF3B-486E-8D35-82762C2A6028}" type="slidenum">
              <a:rPr lang="en-US" altLang="zh-CN">
                <a:solidFill>
                  <a:srgbClr val="000000"/>
                </a:solidFill>
              </a:rPr>
              <a:pPr/>
              <a:t>2</a:t>
            </a:fld>
            <a:endParaRPr lang="en-US" altLang="zh-CN">
              <a:solidFill>
                <a:srgbClr val="000000"/>
              </a:solidFill>
            </a:endParaRPr>
          </a:p>
        </p:txBody>
      </p:sp>
      <p:sp>
        <p:nvSpPr>
          <p:cNvPr id="7" name="矩形 6">
            <a:extLst>
              <a:ext uri="{FF2B5EF4-FFF2-40B4-BE49-F238E27FC236}">
                <a16:creationId xmlns:a16="http://schemas.microsoft.com/office/drawing/2014/main" id="{FD208719-E85E-47DF-B557-2A4DEB0DA296}"/>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079174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20</a:t>
            </a:fld>
            <a:endParaRPr lang="en-US" altLang="zh-CN" dirty="0">
              <a:solidFill>
                <a:srgbClr val="000000"/>
              </a:solidFill>
            </a:endParaRPr>
          </a:p>
        </p:txBody>
      </p:sp>
      <mc:AlternateContent xmlns:mc="http://schemas.openxmlformats.org/markup-compatibility/2006" xmlns:a14="http://schemas.microsoft.com/office/drawing/2010/main">
        <mc:Choice Requires="a14">
          <p:sp>
            <p:nvSpPr>
              <p:cNvPr id="6149" name="Rectangle 3"/>
              <p:cNvSpPr>
                <a:spLocks noGrp="1" noChangeArrowheads="1"/>
              </p:cNvSpPr>
              <p:nvPr>
                <p:ph type="body" idx="1"/>
              </p:nvPr>
            </p:nvSpPr>
            <p:spPr>
              <a:xfrm>
                <a:off x="767408" y="1268760"/>
                <a:ext cx="7056784" cy="4403576"/>
              </a:xfrm>
            </p:spPr>
            <p:txBody>
              <a:bodyPr/>
              <a:lstStyle/>
              <a:p>
                <a:pPr lvl="1"/>
                <a:r>
                  <a:rPr lang="zh-CN" altLang="en-US" sz="2400" dirty="0">
                    <a:solidFill>
                      <a:schemeClr val="bg2"/>
                    </a:solidFill>
                    <a:latin typeface="Arial" panose="020B0604020202020204" pitchFamily="34" charset="0"/>
                    <a:ea typeface="黑体" pitchFamily="2" charset="-122"/>
                    <a:cs typeface="Arial" panose="020B0604020202020204" pitchFamily="34" charset="0"/>
                  </a:rPr>
                  <a:t>从左侧</a:t>
                </a:r>
                <a:r>
                  <a:rPr lang="zh-CN" altLang="en-CN" sz="2400" dirty="0">
                    <a:solidFill>
                      <a:schemeClr val="bg2"/>
                    </a:solidFill>
                    <a:latin typeface="Arial" panose="020B0604020202020204" pitchFamily="34" charset="0"/>
                    <a:ea typeface="黑体" pitchFamily="2" charset="-122"/>
                    <a:cs typeface="Arial" panose="020B0604020202020204" pitchFamily="34" charset="0"/>
                  </a:rPr>
                  <a:t>同级中</a:t>
                </a:r>
                <a:r>
                  <a:rPr lang="zh-CN" altLang="en-US" sz="2400" dirty="0">
                    <a:solidFill>
                      <a:schemeClr val="bg2"/>
                    </a:solidFill>
                    <a:latin typeface="Arial" panose="020B0604020202020204" pitchFamily="34" charset="0"/>
                    <a:ea typeface="黑体" pitchFamily="2" charset="-122"/>
                    <a:cs typeface="Arial" panose="020B0604020202020204" pitchFamily="34" charset="0"/>
                  </a:rPr>
                  <a:t>将舍弃的特征不在本结点以下</a:t>
                </a:r>
                <a:r>
                  <a:rPr lang="zh-CN" altLang="en-CN" sz="2400" dirty="0">
                    <a:solidFill>
                      <a:schemeClr val="bg2"/>
                    </a:solidFill>
                    <a:latin typeface="Arial" panose="020B0604020202020204" pitchFamily="34" charset="0"/>
                    <a:ea typeface="黑体" pitchFamily="2" charset="-122"/>
                    <a:cs typeface="Arial" panose="020B0604020202020204" pitchFamily="34" charset="0"/>
                  </a:rPr>
                  <a:t>各级中</a:t>
                </a:r>
                <a:r>
                  <a:rPr lang="zh-CN" altLang="en-US" sz="2400" dirty="0">
                    <a:solidFill>
                      <a:schemeClr val="bg2"/>
                    </a:solidFill>
                    <a:latin typeface="Arial" panose="020B0604020202020204" pitchFamily="34" charset="0"/>
                    <a:ea typeface="黑体" pitchFamily="2" charset="-122"/>
                    <a:cs typeface="Arial" panose="020B0604020202020204" pitchFamily="34" charset="0"/>
                  </a:rPr>
                  <a:t>舍弃</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a:r>
                  <a:rPr lang="zh-CN" altLang="en-US" sz="2400" dirty="0">
                    <a:solidFill>
                      <a:schemeClr val="bg2"/>
                    </a:solidFill>
                    <a:latin typeface="Arial" panose="020B0604020202020204" pitchFamily="34" charset="0"/>
                    <a:ea typeface="黑体" pitchFamily="2" charset="-122"/>
                    <a:cs typeface="Arial" panose="020B0604020202020204" pitchFamily="34" charset="0"/>
                  </a:rPr>
                  <a:t>搜索到叶结点后，更新</a:t>
                </a:r>
                <a:r>
                  <a:rPr lang="en-US" altLang="zh-CN" sz="2400" dirty="0">
                    <a:solidFill>
                      <a:schemeClr val="bg2"/>
                    </a:solidFill>
                    <a:latin typeface="Arial" panose="020B0604020202020204" pitchFamily="34" charset="0"/>
                    <a:ea typeface="黑体" pitchFamily="2" charset="-122"/>
                    <a:cs typeface="Arial" panose="020B0604020202020204" pitchFamily="34" charset="0"/>
                  </a:rPr>
                  <a:t>B</a:t>
                </a:r>
                <a:r>
                  <a:rPr lang="zh-CN" altLang="en-US" sz="2400" dirty="0">
                    <a:solidFill>
                      <a:schemeClr val="bg2"/>
                    </a:solidFill>
                    <a:latin typeface="Arial" panose="020B0604020202020204" pitchFamily="34" charset="0"/>
                    <a:ea typeface="黑体" pitchFamily="2" charset="-122"/>
                    <a:cs typeface="Arial" panose="020B0604020202020204" pitchFamily="34" charset="0"/>
                  </a:rPr>
                  <a:t>值，然后回溯到上一分支处</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a:r>
                  <a:rPr lang="zh-CN" altLang="en-US" sz="2400" dirty="0">
                    <a:solidFill>
                      <a:schemeClr val="bg2"/>
                    </a:solidFill>
                    <a:latin typeface="Arial" panose="020B0604020202020204" pitchFamily="34" charset="0"/>
                    <a:ea typeface="黑体" pitchFamily="2" charset="-122"/>
                    <a:cs typeface="Arial" panose="020B0604020202020204" pitchFamily="34" charset="0"/>
                  </a:rPr>
                  <a:t>如果结点上</a:t>
                </a:r>
                <a14:m>
                  <m:oMath xmlns:m="http://schemas.openxmlformats.org/officeDocument/2006/math">
                    <m:r>
                      <a:rPr lang="zh-CN" altLang="en-US" sz="2400">
                        <a:solidFill>
                          <a:schemeClr val="bg2"/>
                        </a:solidFill>
                        <a:latin typeface="Cambria Math" panose="02040503050406030204" pitchFamily="18" charset="0"/>
                      </a:rPr>
                      <m:t> </m:t>
                    </m:r>
                    <m:r>
                      <a:rPr lang="en-US" altLang="zh-CN" sz="2400">
                        <a:solidFill>
                          <a:schemeClr val="bg2"/>
                        </a:solidFill>
                        <a:latin typeface="Cambria Math" panose="02040503050406030204" pitchFamily="18" charset="0"/>
                      </a:rPr>
                      <m:t>𝐽</m:t>
                    </m:r>
                    <m:r>
                      <a:rPr lang="en-US" altLang="zh-CN" sz="2400">
                        <a:solidFill>
                          <a:schemeClr val="bg2"/>
                        </a:solidFill>
                        <a:latin typeface="Cambria Math" panose="02040503050406030204" pitchFamily="18" charset="0"/>
                      </a:rPr>
                      <m:t>&lt;</m:t>
                    </m:r>
                    <m:r>
                      <a:rPr lang="en-US" altLang="zh-CN" sz="2400">
                        <a:solidFill>
                          <a:schemeClr val="bg2"/>
                        </a:solidFill>
                        <a:latin typeface="Cambria Math" panose="02040503050406030204" pitchFamily="18" charset="0"/>
                      </a:rPr>
                      <m:t>𝐵</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，则不向下搜索，向上回溯</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a:r>
                  <a:rPr lang="zh-CN" altLang="en-US" sz="2400" dirty="0">
                    <a:solidFill>
                      <a:schemeClr val="bg2"/>
                    </a:solidFill>
                    <a:latin typeface="Arial" panose="020B0604020202020204" pitchFamily="34" charset="0"/>
                    <a:ea typeface="黑体" pitchFamily="2" charset="-122"/>
                    <a:cs typeface="Arial" panose="020B0604020202020204" pitchFamily="34" charset="0"/>
                  </a:rPr>
                  <a:t>每次回溯将已舍弃的特征放回（放回</a:t>
                </a:r>
                <a:r>
                  <a:rPr lang="zh-CN" altLang="en-CN" sz="2400" dirty="0">
                    <a:solidFill>
                      <a:schemeClr val="bg2"/>
                    </a:solidFill>
                    <a:latin typeface="Arial" panose="020B0604020202020204" pitchFamily="34" charset="0"/>
                    <a:ea typeface="黑体" pitchFamily="2" charset="-122"/>
                    <a:cs typeface="Arial" panose="020B0604020202020204" pitchFamily="34" charset="0"/>
                  </a:rPr>
                  <a:t>待舍弃</a:t>
                </a:r>
                <a:r>
                  <a:rPr lang="zh-CN" altLang="en-US" sz="2400" dirty="0">
                    <a:solidFill>
                      <a:schemeClr val="bg2"/>
                    </a:solidFill>
                    <a:latin typeface="Arial" panose="020B0604020202020204" pitchFamily="34" charset="0"/>
                    <a:ea typeface="黑体" pitchFamily="2" charset="-122"/>
                    <a:cs typeface="Arial" panose="020B0604020202020204" pitchFamily="34" charset="0"/>
                  </a:rPr>
                  <a:t>之列）</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a:r>
                  <a:rPr lang="zh-CN" altLang="en-US" sz="2400" dirty="0">
                    <a:solidFill>
                      <a:schemeClr val="bg2"/>
                    </a:solidFill>
                    <a:latin typeface="Arial" panose="020B0604020202020204" pitchFamily="34" charset="0"/>
                    <a:ea typeface="黑体" pitchFamily="2" charset="-122"/>
                    <a:cs typeface="Arial" panose="020B0604020202020204" pitchFamily="34" charset="0"/>
                  </a:rPr>
                  <a:t>如已回溯到顶（根）而不能再向下搜索，则</a:t>
                </a:r>
                <a14:m>
                  <m:oMath xmlns:m="http://schemas.openxmlformats.org/officeDocument/2006/math">
                    <m:r>
                      <a:rPr lang="en-US" altLang="zh-CN" sz="2400">
                        <a:solidFill>
                          <a:schemeClr val="bg2"/>
                        </a:solidFill>
                        <a:latin typeface="Cambria Math" panose="02040503050406030204" pitchFamily="18" charset="0"/>
                      </a:rPr>
                      <m:t>𝐽</m:t>
                    </m:r>
                    <m:r>
                      <a:rPr lang="en-US" altLang="zh-CN" sz="2400">
                        <a:solidFill>
                          <a:schemeClr val="bg2"/>
                        </a:solidFill>
                        <a:latin typeface="Cambria Math" panose="02040503050406030204" pitchFamily="18" charset="0"/>
                      </a:rPr>
                      <m:t>=</m:t>
                    </m:r>
                    <m:r>
                      <a:rPr lang="en-US" altLang="zh-CN" sz="2400">
                        <a:solidFill>
                          <a:schemeClr val="bg2"/>
                        </a:solidFill>
                        <a:latin typeface="Cambria Math" panose="02040503050406030204" pitchFamily="18" charset="0"/>
                      </a:rPr>
                      <m:t>𝐵</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的叶结点即为解</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914400" lvl="1" indent="-457200"/>
                <a:endParaRPr lang="en-US" altLang="zh-CN" sz="2400" dirty="0">
                  <a:solidFill>
                    <a:schemeClr val="bg2"/>
                  </a:solidFill>
                  <a:ea typeface="黑体" pitchFamily="2" charset="-122"/>
                  <a:cs typeface="Arial" panose="020B0604020202020204" pitchFamily="34" charset="0"/>
                </a:endParaRPr>
              </a:p>
            </p:txBody>
          </p:sp>
        </mc:Choice>
        <mc:Fallback xmlns="">
          <p:sp>
            <p:nvSpPr>
              <p:cNvPr id="6149" name="Rectangle 3"/>
              <p:cNvSpPr>
                <a:spLocks noGrp="1" noRot="1" noChangeAspect="1" noMove="1" noResize="1" noEditPoints="1" noAdjustHandles="1" noChangeArrowheads="1" noChangeShapeType="1" noTextEdit="1"/>
              </p:cNvSpPr>
              <p:nvPr>
                <p:ph type="body" idx="1"/>
              </p:nvPr>
            </p:nvSpPr>
            <p:spPr>
              <a:xfrm>
                <a:off x="767408" y="1268760"/>
                <a:ext cx="7056784" cy="4403576"/>
              </a:xfrm>
              <a:blipFill>
                <a:blip r:embed="rId3"/>
                <a:stretch>
                  <a:fillRect t="-1107" r="-864"/>
                </a:stretch>
              </a:blipFill>
            </p:spPr>
            <p:txBody>
              <a:bodyPr/>
              <a:lstStyle/>
              <a:p>
                <a:r>
                  <a:rPr lang="zh-CN" altLang="en-US">
                    <a:noFill/>
                  </a:rPr>
                  <a:t> </a:t>
                </a:r>
              </a:p>
            </p:txBody>
          </p:sp>
        </mc:Fallback>
      </mc:AlternateContent>
      <p:pic>
        <p:nvPicPr>
          <p:cNvPr id="4" name="Picture 3">
            <a:extLst>
              <a:ext uri="{FF2B5EF4-FFF2-40B4-BE49-F238E27FC236}">
                <a16:creationId xmlns:a16="http://schemas.microsoft.com/office/drawing/2014/main" id="{F07AD9EC-7025-AC49-89C2-8C0C75E44BE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24192" y="2081434"/>
            <a:ext cx="3822828" cy="3846721"/>
          </a:xfrm>
          <a:prstGeom prst="rect">
            <a:avLst/>
          </a:prstGeom>
        </p:spPr>
      </p:pic>
      <p:sp>
        <p:nvSpPr>
          <p:cNvPr id="6" name="矩形 5">
            <a:extLst>
              <a:ext uri="{FF2B5EF4-FFF2-40B4-BE49-F238E27FC236}">
                <a16:creationId xmlns:a16="http://schemas.microsoft.com/office/drawing/2014/main" id="{011FB6A5-32B9-4691-8C52-90607AA2C917}"/>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82851985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21</a:t>
            </a:fld>
            <a:endParaRPr lang="en-US" altLang="zh-CN" dirty="0">
              <a:solidFill>
                <a:srgbClr val="000000"/>
              </a:solidFill>
            </a:endParaRPr>
          </a:p>
        </p:txBody>
      </p:sp>
      <p:sp>
        <p:nvSpPr>
          <p:cNvPr id="6148" name="Rectangle 2"/>
          <p:cNvSpPr>
            <a:spLocks noGrp="1" noChangeArrowheads="1"/>
          </p:cNvSpPr>
          <p:nvPr>
            <p:ph type="title"/>
          </p:nvPr>
        </p:nvSpPr>
        <p:spPr>
          <a:xfrm>
            <a:off x="2209800" y="404664"/>
            <a:ext cx="7772400" cy="1008112"/>
          </a:xfrm>
        </p:spPr>
        <p:txBody>
          <a:bodyPr/>
          <a:lstStyle/>
          <a:p>
            <a:pPr eaLnBrk="1" hangingPunct="1"/>
            <a:r>
              <a:rPr lang="en-US" altLang="zh-CN" sz="4000" dirty="0">
                <a:solidFill>
                  <a:schemeClr val="bg2"/>
                </a:solidFill>
                <a:latin typeface="Arial" panose="020B0604020202020204" pitchFamily="34" charset="0"/>
                <a:ea typeface="黑体" pitchFamily="2" charset="-122"/>
                <a:cs typeface="Arial" panose="020B0604020202020204" pitchFamily="34" charset="0"/>
              </a:rPr>
              <a:t>9.4  </a:t>
            </a:r>
            <a:r>
              <a:rPr lang="zh-CN" altLang="en-US" sz="4000" dirty="0">
                <a:solidFill>
                  <a:schemeClr val="bg2"/>
                </a:solidFill>
                <a:latin typeface="Arial" panose="020B0604020202020204" pitchFamily="34" charset="0"/>
                <a:ea typeface="黑体" pitchFamily="2" charset="-122"/>
                <a:cs typeface="Arial" panose="020B0604020202020204" pitchFamily="34" charset="0"/>
              </a:rPr>
              <a:t>特征选择的次优算法</a:t>
            </a: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767408" y="1412776"/>
                <a:ext cx="10510192" cy="4752528"/>
              </a:xfrm>
            </p:spPr>
            <p:txBody>
              <a:bodyPr/>
              <a:lstStyle/>
              <a:p>
                <a:r>
                  <a:rPr lang="zh-CN" altLang="en-US" sz="2800" dirty="0">
                    <a:solidFill>
                      <a:schemeClr val="bg2"/>
                    </a:solidFill>
                    <a:latin typeface="Arial" panose="020B0604020202020204" pitchFamily="34" charset="0"/>
                    <a:ea typeface="黑体" pitchFamily="2" charset="-122"/>
                    <a:cs typeface="Arial" panose="020B0604020202020204" pitchFamily="34" charset="0"/>
                  </a:rPr>
                  <a:t>单独最优组合</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lvl="1"/>
                <a:r>
                  <a:rPr lang="zh-CN" altLang="en-US" sz="2400" dirty="0">
                    <a:solidFill>
                      <a:schemeClr val="bg2"/>
                    </a:solidFill>
                    <a:latin typeface="Arial" panose="020B0604020202020204" pitchFamily="34" charset="0"/>
                    <a:ea typeface="黑体" pitchFamily="2" charset="-122"/>
                    <a:cs typeface="Arial" panose="020B0604020202020204" pitchFamily="34" charset="0"/>
                  </a:rPr>
                  <a:t>选前</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个单独最佳的特征</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r>
                  <a:rPr lang="zh-CN" altLang="en-US" sz="2800" dirty="0">
                    <a:solidFill>
                      <a:schemeClr val="bg2"/>
                    </a:solidFill>
                    <a:latin typeface="Arial" panose="020B0604020202020204" pitchFamily="34" charset="0"/>
                    <a:ea typeface="黑体" pitchFamily="2" charset="-122"/>
                    <a:cs typeface="Arial" panose="020B0604020202020204" pitchFamily="34" charset="0"/>
                  </a:rPr>
                  <a:t>顺序前进法（</a:t>
                </a:r>
                <a:r>
                  <a:rPr lang="en-US" altLang="zh-CN" sz="2800" dirty="0">
                    <a:solidFill>
                      <a:schemeClr val="bg2"/>
                    </a:solidFill>
                    <a:latin typeface="Arial" panose="020B0604020202020204" pitchFamily="34" charset="0"/>
                    <a:ea typeface="黑体" pitchFamily="2" charset="-122"/>
                    <a:cs typeface="Arial" panose="020B0604020202020204" pitchFamily="34" charset="0"/>
                  </a:rPr>
                  <a:t>sequential</a:t>
                </a:r>
                <a:r>
                  <a:rPr lang="zh-CN" altLang="en-US" sz="2800" dirty="0">
                    <a:solidFill>
                      <a:schemeClr val="bg2"/>
                    </a:solidFill>
                    <a:latin typeface="Arial" panose="020B0604020202020204" pitchFamily="34" charset="0"/>
                    <a:ea typeface="黑体" pitchFamily="2" charset="-122"/>
                    <a:cs typeface="Arial" panose="020B0604020202020204" pitchFamily="34" charset="0"/>
                  </a:rPr>
                  <a:t> </a:t>
                </a:r>
                <a:r>
                  <a:rPr lang="en-US" altLang="zh-CN" sz="2800" dirty="0">
                    <a:solidFill>
                      <a:schemeClr val="bg2"/>
                    </a:solidFill>
                    <a:latin typeface="Arial" panose="020B0604020202020204" pitchFamily="34" charset="0"/>
                    <a:ea typeface="黑体" pitchFamily="2" charset="-122"/>
                    <a:cs typeface="Arial" panose="020B0604020202020204" pitchFamily="34" charset="0"/>
                  </a:rPr>
                  <a:t>forward</a:t>
                </a:r>
                <a:r>
                  <a:rPr lang="zh-CN" altLang="en-US" sz="2800" dirty="0">
                    <a:solidFill>
                      <a:schemeClr val="bg2"/>
                    </a:solidFill>
                    <a:latin typeface="Arial" panose="020B0604020202020204" pitchFamily="34" charset="0"/>
                    <a:ea typeface="黑体" pitchFamily="2" charset="-122"/>
                    <a:cs typeface="Arial" panose="020B0604020202020204" pitchFamily="34" charset="0"/>
                  </a:rPr>
                  <a:t> </a:t>
                </a:r>
                <a:r>
                  <a:rPr lang="en-US" altLang="zh-CN" sz="2800" dirty="0">
                    <a:solidFill>
                      <a:schemeClr val="bg2"/>
                    </a:solidFill>
                    <a:latin typeface="Arial" panose="020B0604020202020204" pitchFamily="34" charset="0"/>
                    <a:ea typeface="黑体" pitchFamily="2" charset="-122"/>
                    <a:cs typeface="Arial" panose="020B0604020202020204" pitchFamily="34" charset="0"/>
                  </a:rPr>
                  <a:t>selection,</a:t>
                </a:r>
                <a:r>
                  <a:rPr lang="zh-CN" altLang="en-US" sz="2800" dirty="0">
                    <a:solidFill>
                      <a:schemeClr val="bg2"/>
                    </a:solidFill>
                    <a:latin typeface="Arial" panose="020B0604020202020204" pitchFamily="34" charset="0"/>
                    <a:ea typeface="黑体" pitchFamily="2" charset="-122"/>
                    <a:cs typeface="Arial" panose="020B0604020202020204" pitchFamily="34" charset="0"/>
                  </a:rPr>
                  <a:t> </a:t>
                </a:r>
                <a:r>
                  <a:rPr lang="en-US" altLang="zh-CN" sz="2800" dirty="0">
                    <a:solidFill>
                      <a:schemeClr val="bg2"/>
                    </a:solidFill>
                    <a:latin typeface="Arial" panose="020B0604020202020204" pitchFamily="34" charset="0"/>
                    <a:ea typeface="黑体" pitchFamily="2" charset="-122"/>
                    <a:cs typeface="Arial" panose="020B0604020202020204" pitchFamily="34" charset="0"/>
                  </a:rPr>
                  <a:t>SFS</a:t>
                </a:r>
                <a:r>
                  <a:rPr lang="zh-CN" altLang="en-US" sz="2800" dirty="0">
                    <a:solidFill>
                      <a:schemeClr val="bg2"/>
                    </a:solidFill>
                    <a:latin typeface="Arial" panose="020B0604020202020204" pitchFamily="34" charset="0"/>
                    <a:ea typeface="黑体" pitchFamily="2" charset="-122"/>
                    <a:cs typeface="Arial" panose="020B0604020202020204" pitchFamily="34" charset="0"/>
                  </a:rPr>
                  <a:t>）</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lvl="1"/>
                <a:r>
                  <a:rPr lang="zh-CN" altLang="en-US" sz="2400" dirty="0">
                    <a:solidFill>
                      <a:schemeClr val="bg2"/>
                    </a:solidFill>
                    <a:latin typeface="Arial" panose="020B0604020202020204" pitchFamily="34" charset="0"/>
                    <a:ea typeface="黑体" pitchFamily="2" charset="-122"/>
                    <a:cs typeface="Arial" panose="020B0604020202020204" pitchFamily="34" charset="0"/>
                  </a:rPr>
                  <a:t>从底向上，每次加入一个特征寻优一次，使加入该特征后所得组合最大</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a:r>
                  <a:rPr lang="zh-CN" altLang="en-US" sz="2400" dirty="0">
                    <a:solidFill>
                      <a:schemeClr val="bg2"/>
                    </a:solidFill>
                    <a:latin typeface="Arial" panose="020B0604020202020204" pitchFamily="34" charset="0"/>
                    <a:ea typeface="黑体" pitchFamily="2" charset="-122"/>
                    <a:cs typeface="Arial" panose="020B0604020202020204" pitchFamily="34" charset="0"/>
                  </a:rPr>
                  <a:t>特点：考虑了特征间的组合，但某一特征一经入选，则无法淘汰</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a:r>
                  <a:rPr lang="zh-CN" altLang="en-US" sz="2400" dirty="0">
                    <a:solidFill>
                      <a:schemeClr val="bg2"/>
                    </a:solidFill>
                    <a:latin typeface="Arial" panose="020B0604020202020204" pitchFamily="34" charset="0"/>
                    <a:ea typeface="黑体" pitchFamily="2" charset="-122"/>
                    <a:cs typeface="Arial" panose="020B0604020202020204" pitchFamily="34" charset="0"/>
                  </a:rPr>
                  <a:t>广义</a:t>
                </a:r>
                <a:r>
                  <a:rPr lang="en-US" altLang="zh-CN" sz="2400" dirty="0">
                    <a:solidFill>
                      <a:schemeClr val="bg2"/>
                    </a:solidFill>
                    <a:latin typeface="Arial" panose="020B0604020202020204" pitchFamily="34" charset="0"/>
                    <a:ea typeface="黑体" pitchFamily="2" charset="-122"/>
                    <a:cs typeface="Arial" panose="020B0604020202020204" pitchFamily="34" charset="0"/>
                  </a:rPr>
                  <a:t>SFS</a:t>
                </a:r>
                <a:r>
                  <a:rPr lang="zh-CN" altLang="en-US" sz="2400" dirty="0">
                    <a:solidFill>
                      <a:schemeClr val="bg2"/>
                    </a:solidFill>
                    <a:latin typeface="Arial" panose="020B0604020202020204" pitchFamily="34" charset="0"/>
                    <a:ea typeface="黑体" pitchFamily="2" charset="-122"/>
                    <a:cs typeface="Arial" panose="020B0604020202020204" pitchFamily="34" charset="0"/>
                  </a:rPr>
                  <a:t>法：每次增加</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𝑙</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个特征。</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r>
                  <a:rPr lang="zh-CN" altLang="en-US" sz="2800" dirty="0">
                    <a:solidFill>
                      <a:schemeClr val="bg2"/>
                    </a:solidFill>
                    <a:latin typeface="Arial" panose="020B0604020202020204" pitchFamily="34" charset="0"/>
                    <a:ea typeface="黑体" pitchFamily="2" charset="-122"/>
                    <a:cs typeface="Arial" panose="020B0604020202020204" pitchFamily="34" charset="0"/>
                  </a:rPr>
                  <a:t>顺序后退法（</a:t>
                </a:r>
                <a:r>
                  <a:rPr lang="en-US" altLang="zh-CN" sz="2800" dirty="0">
                    <a:solidFill>
                      <a:schemeClr val="bg2"/>
                    </a:solidFill>
                    <a:latin typeface="Arial" panose="020B0604020202020204" pitchFamily="34" charset="0"/>
                    <a:ea typeface="黑体" pitchFamily="2" charset="-122"/>
                    <a:cs typeface="Arial" panose="020B0604020202020204" pitchFamily="34" charset="0"/>
                  </a:rPr>
                  <a:t>sequential</a:t>
                </a:r>
                <a:r>
                  <a:rPr lang="zh-CN" altLang="en-US" sz="2800" dirty="0">
                    <a:solidFill>
                      <a:schemeClr val="bg2"/>
                    </a:solidFill>
                    <a:latin typeface="Arial" panose="020B0604020202020204" pitchFamily="34" charset="0"/>
                    <a:ea typeface="黑体" pitchFamily="2" charset="-122"/>
                    <a:cs typeface="Arial" panose="020B0604020202020204" pitchFamily="34" charset="0"/>
                  </a:rPr>
                  <a:t> </a:t>
                </a:r>
                <a:r>
                  <a:rPr lang="en-US" altLang="zh-CN" sz="2800" dirty="0">
                    <a:solidFill>
                      <a:schemeClr val="bg2"/>
                    </a:solidFill>
                    <a:latin typeface="Arial" panose="020B0604020202020204" pitchFamily="34" charset="0"/>
                    <a:ea typeface="黑体" pitchFamily="2" charset="-122"/>
                    <a:cs typeface="Arial" panose="020B0604020202020204" pitchFamily="34" charset="0"/>
                  </a:rPr>
                  <a:t>backward</a:t>
                </a:r>
                <a:r>
                  <a:rPr lang="zh-CN" altLang="en-US" sz="2800" dirty="0">
                    <a:solidFill>
                      <a:schemeClr val="bg2"/>
                    </a:solidFill>
                    <a:latin typeface="Arial" panose="020B0604020202020204" pitchFamily="34" charset="0"/>
                    <a:ea typeface="黑体" pitchFamily="2" charset="-122"/>
                    <a:cs typeface="Arial" panose="020B0604020202020204" pitchFamily="34" charset="0"/>
                  </a:rPr>
                  <a:t> </a:t>
                </a:r>
                <a:r>
                  <a:rPr lang="en-US" altLang="zh-CN" sz="2800" dirty="0">
                    <a:solidFill>
                      <a:schemeClr val="bg2"/>
                    </a:solidFill>
                    <a:latin typeface="Arial" panose="020B0604020202020204" pitchFamily="34" charset="0"/>
                    <a:ea typeface="黑体" pitchFamily="2" charset="-122"/>
                    <a:cs typeface="Arial" panose="020B0604020202020204" pitchFamily="34" charset="0"/>
                  </a:rPr>
                  <a:t>selection,</a:t>
                </a:r>
                <a:r>
                  <a:rPr lang="zh-CN" altLang="en-US" sz="2800" dirty="0">
                    <a:solidFill>
                      <a:schemeClr val="bg2"/>
                    </a:solidFill>
                    <a:latin typeface="Arial" panose="020B0604020202020204" pitchFamily="34" charset="0"/>
                    <a:ea typeface="黑体" pitchFamily="2" charset="-122"/>
                    <a:cs typeface="Arial" panose="020B0604020202020204" pitchFamily="34" charset="0"/>
                  </a:rPr>
                  <a:t> </a:t>
                </a:r>
                <a:r>
                  <a:rPr lang="en-US" altLang="zh-CN" sz="2800" dirty="0">
                    <a:solidFill>
                      <a:schemeClr val="bg2"/>
                    </a:solidFill>
                    <a:latin typeface="Arial" panose="020B0604020202020204" pitchFamily="34" charset="0"/>
                    <a:ea typeface="黑体" pitchFamily="2" charset="-122"/>
                    <a:cs typeface="Arial" panose="020B0604020202020204" pitchFamily="34" charset="0"/>
                  </a:rPr>
                  <a:t>SBS</a:t>
                </a:r>
                <a:r>
                  <a:rPr lang="zh-CN" altLang="en-US" sz="2800" dirty="0">
                    <a:solidFill>
                      <a:schemeClr val="bg2"/>
                    </a:solidFill>
                    <a:latin typeface="Arial" panose="020B0604020202020204" pitchFamily="34" charset="0"/>
                    <a:ea typeface="黑体" pitchFamily="2" charset="-122"/>
                    <a:cs typeface="Arial" panose="020B0604020202020204" pitchFamily="34" charset="0"/>
                  </a:rPr>
                  <a:t>）</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lvl="1"/>
                <a:r>
                  <a:rPr lang="zh-CN" altLang="en-US" sz="2400" dirty="0">
                    <a:solidFill>
                      <a:schemeClr val="bg2"/>
                    </a:solidFill>
                    <a:latin typeface="Arial" panose="020B0604020202020204" pitchFamily="34" charset="0"/>
                    <a:ea typeface="黑体" pitchFamily="2" charset="-122"/>
                    <a:cs typeface="Arial" panose="020B0604020202020204" pitchFamily="34" charset="0"/>
                  </a:rPr>
                  <a:t>从顶向下，每次删减一个特征寻优一次，使加入该特征后所得组合最大</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a:r>
                  <a:rPr lang="zh-CN" altLang="en-US" sz="2400" dirty="0">
                    <a:solidFill>
                      <a:schemeClr val="bg2"/>
                    </a:solidFill>
                    <a:latin typeface="Arial" panose="020B0604020202020204" pitchFamily="34" charset="0"/>
                    <a:ea typeface="黑体" pitchFamily="2" charset="-122"/>
                    <a:cs typeface="Arial" panose="020B0604020202020204" pitchFamily="34" charset="0"/>
                  </a:rPr>
                  <a:t>特点：考虑了特征间的组合，但某一特征一经剔除，则无法入选</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a:r>
                  <a:rPr lang="zh-CN" altLang="en-US" sz="2400" dirty="0">
                    <a:solidFill>
                      <a:schemeClr val="bg2"/>
                    </a:solidFill>
                    <a:latin typeface="Arial" panose="020B0604020202020204" pitchFamily="34" charset="0"/>
                    <a:ea typeface="黑体" pitchFamily="2" charset="-122"/>
                    <a:cs typeface="Arial" panose="020B0604020202020204" pitchFamily="34" charset="0"/>
                  </a:rPr>
                  <a:t>广义</a:t>
                </a:r>
                <a:r>
                  <a:rPr lang="en-US" altLang="zh-CN" sz="2400" dirty="0">
                    <a:solidFill>
                      <a:schemeClr val="bg2"/>
                    </a:solidFill>
                    <a:latin typeface="Arial" panose="020B0604020202020204" pitchFamily="34" charset="0"/>
                    <a:ea typeface="黑体" pitchFamily="2" charset="-122"/>
                    <a:cs typeface="Arial" panose="020B0604020202020204" pitchFamily="34" charset="0"/>
                  </a:rPr>
                  <a:t>SBS</a:t>
                </a:r>
                <a:r>
                  <a:rPr lang="zh-CN" altLang="en-US" sz="2400" dirty="0">
                    <a:solidFill>
                      <a:schemeClr val="bg2"/>
                    </a:solidFill>
                    <a:latin typeface="Arial" panose="020B0604020202020204" pitchFamily="34" charset="0"/>
                    <a:ea typeface="黑体" pitchFamily="2" charset="-122"/>
                    <a:cs typeface="Arial" panose="020B0604020202020204" pitchFamily="34" charset="0"/>
                  </a:rPr>
                  <a:t>法：每次删减</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𝑟</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个特征</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767408" y="1412776"/>
                <a:ext cx="10510192" cy="4752528"/>
              </a:xfrm>
              <a:blipFill>
                <a:blip r:embed="rId3"/>
                <a:stretch>
                  <a:fillRect l="-1044" t="-1797" b="-257"/>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1B3762AC-949D-467E-8276-383A8CD90A81}"/>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82858291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22</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767408" y="1718936"/>
                <a:ext cx="10510192" cy="4403576"/>
              </a:xfrm>
            </p:spPr>
            <p:txBody>
              <a:bodyPr/>
              <a:lstStyle/>
              <a:p>
                <a:r>
                  <a:rPr lang="zh-CN" altLang="en-US" sz="2800" dirty="0">
                    <a:solidFill>
                      <a:schemeClr val="bg2"/>
                    </a:solidFill>
                    <a:latin typeface="Arial" panose="020B0604020202020204" pitchFamily="34" charset="0"/>
                    <a:ea typeface="黑体" pitchFamily="2" charset="-122"/>
                    <a:cs typeface="Arial" panose="020B0604020202020204" pitchFamily="34" charset="0"/>
                  </a:rPr>
                  <a:t>增</a:t>
                </a:r>
                <a14:m>
                  <m:oMath xmlns:m="http://schemas.openxmlformats.org/officeDocument/2006/math">
                    <m: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t>𝑙</m:t>
                    </m:r>
                  </m:oMath>
                </a14:m>
                <a:r>
                  <a:rPr lang="zh-CN" altLang="en-US" sz="2800" dirty="0">
                    <a:solidFill>
                      <a:schemeClr val="bg2"/>
                    </a:solidFill>
                    <a:latin typeface="Arial" panose="020B0604020202020204" pitchFamily="34" charset="0"/>
                    <a:ea typeface="黑体" pitchFamily="2" charset="-122"/>
                    <a:cs typeface="Arial" panose="020B0604020202020204" pitchFamily="34" charset="0"/>
                  </a:rPr>
                  <a:t>减</a:t>
                </a:r>
                <a14:m>
                  <m:oMath xmlns:m="http://schemas.openxmlformats.org/officeDocument/2006/math">
                    <m:r>
                      <a:rPr lang="en-US" altLang="zh-CN" sz="2800" b="0" i="1" dirty="0" smtClean="0">
                        <a:solidFill>
                          <a:schemeClr val="bg2"/>
                        </a:solidFill>
                        <a:latin typeface="Cambria Math" panose="02040503050406030204" pitchFamily="18" charset="0"/>
                        <a:ea typeface="黑体" pitchFamily="2" charset="-122"/>
                        <a:cs typeface="Arial" panose="020B0604020202020204" pitchFamily="34" charset="0"/>
                      </a:rPr>
                      <m:t>𝑟</m:t>
                    </m:r>
                  </m:oMath>
                </a14:m>
                <a:r>
                  <a:rPr lang="zh-CN" altLang="en-US" sz="2800" dirty="0">
                    <a:solidFill>
                      <a:schemeClr val="bg2"/>
                    </a:solidFill>
                    <a:latin typeface="Arial" panose="020B0604020202020204" pitchFamily="34" charset="0"/>
                    <a:ea typeface="黑体" pitchFamily="2" charset="-122"/>
                    <a:cs typeface="Arial" panose="020B0604020202020204" pitchFamily="34" charset="0"/>
                  </a:rPr>
                  <a:t>法（</a:t>
                </a:r>
                <a14:m>
                  <m:oMath xmlns:m="http://schemas.openxmlformats.org/officeDocument/2006/math">
                    <m: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t>𝑙</m:t>
                    </m:r>
                    <m: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t>𝑟</m:t>
                    </m:r>
                  </m:oMath>
                </a14:m>
                <a:r>
                  <a:rPr lang="zh-CN" altLang="en-US" sz="2800" dirty="0">
                    <a:solidFill>
                      <a:schemeClr val="bg2"/>
                    </a:solidFill>
                    <a:latin typeface="Arial" panose="020B0604020202020204" pitchFamily="34" charset="0"/>
                    <a:ea typeface="黑体" pitchFamily="2" charset="-122"/>
                    <a:cs typeface="Arial" panose="020B0604020202020204" pitchFamily="34" charset="0"/>
                  </a:rPr>
                  <a:t>法）</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lvl="1"/>
                <a:r>
                  <a:rPr lang="zh-CN" altLang="en-US" sz="2400" dirty="0">
                    <a:solidFill>
                      <a:schemeClr val="bg2"/>
                    </a:solidFill>
                    <a:latin typeface="Arial" panose="020B0604020202020204" pitchFamily="34" charset="0"/>
                    <a:ea typeface="黑体" pitchFamily="2" charset="-122"/>
                    <a:cs typeface="Arial" panose="020B0604020202020204" pitchFamily="34" charset="0"/>
                  </a:rPr>
                  <a:t>从底向上，每次增</a:t>
                </a:r>
                <a14:m>
                  <m:oMath xmlns:m="http://schemas.openxmlformats.org/officeDocument/2006/math">
                    <m:r>
                      <a:rPr lang="en-US" altLang="zh-CN" sz="2400" b="0" i="1">
                        <a:solidFill>
                          <a:schemeClr val="bg2"/>
                        </a:solidFill>
                        <a:latin typeface="Cambria Math" panose="02040503050406030204" pitchFamily="18" charset="0"/>
                        <a:ea typeface="黑体" pitchFamily="2" charset="-122"/>
                        <a:cs typeface="Arial" panose="020B0604020202020204" pitchFamily="34" charset="0"/>
                      </a:rPr>
                      <m:t>𝑙</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个特征再减</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𝑟</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个特征（</a:t>
                </a:r>
                <a:r>
                  <a:rPr lang="en-US" altLang="zh-CN" sz="2400" dirty="0">
                    <a:solidFill>
                      <a:schemeClr val="bg2"/>
                    </a:solidFill>
                    <a:ea typeface="黑体" pitchFamily="2" charset="-122"/>
                    <a:cs typeface="Arial" panose="020B0604020202020204" pitchFamily="34" charset="0"/>
                  </a:rPr>
                  <a:t> </a:t>
                </a:r>
                <a14:m>
                  <m:oMath xmlns:m="http://schemas.openxmlformats.org/officeDocument/2006/math">
                    <m:r>
                      <a:rPr lang="en-US" altLang="zh-CN" sz="2400" b="0" i="1">
                        <a:solidFill>
                          <a:schemeClr val="bg2"/>
                        </a:solidFill>
                        <a:latin typeface="Cambria Math" panose="02040503050406030204" pitchFamily="18" charset="0"/>
                        <a:ea typeface="黑体" pitchFamily="2" charset="-122"/>
                        <a:cs typeface="Arial" panose="020B0604020202020204" pitchFamily="34" charset="0"/>
                      </a:rPr>
                      <m:t>𝑙</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&gt;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𝑟</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a:r>
                  <a:rPr lang="zh-CN" altLang="en-US" sz="2400" dirty="0">
                    <a:solidFill>
                      <a:schemeClr val="bg2"/>
                    </a:solidFill>
                    <a:latin typeface="Arial" panose="020B0604020202020204" pitchFamily="34" charset="0"/>
                    <a:ea typeface="黑体" pitchFamily="2" charset="-122"/>
                    <a:cs typeface="Arial" panose="020B0604020202020204" pitchFamily="34" charset="0"/>
                  </a:rPr>
                  <a:t>或从顶向下，每次减</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𝑟</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个特征再增</a:t>
                </a:r>
                <a14:m>
                  <m:oMath xmlns:m="http://schemas.openxmlformats.org/officeDocument/2006/math">
                    <m:r>
                      <a:rPr lang="en-US" altLang="zh-CN" sz="2400" b="0" i="1">
                        <a:solidFill>
                          <a:schemeClr val="bg2"/>
                        </a:solidFill>
                        <a:latin typeface="Cambria Math" panose="02040503050406030204" pitchFamily="18" charset="0"/>
                        <a:ea typeface="黑体" pitchFamily="2" charset="-122"/>
                        <a:cs typeface="Arial" panose="020B0604020202020204" pitchFamily="34" charset="0"/>
                      </a:rPr>
                      <m:t>𝑙</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个特征（</a:t>
                </a:r>
                <a:r>
                  <a:rPr lang="en-US" altLang="zh-CN" sz="2400" dirty="0">
                    <a:solidFill>
                      <a:schemeClr val="bg2"/>
                    </a:solidFill>
                    <a:ea typeface="黑体" pitchFamily="2" charset="-122"/>
                    <a:cs typeface="Arial" panose="020B0604020202020204" pitchFamily="34" charset="0"/>
                  </a:rPr>
                  <a:t> </a:t>
                </a:r>
                <a14:m>
                  <m:oMath xmlns:m="http://schemas.openxmlformats.org/officeDocument/2006/math">
                    <m:r>
                      <a:rPr lang="en-US" altLang="zh-CN" sz="2400" b="0" i="1">
                        <a:solidFill>
                          <a:schemeClr val="bg2"/>
                        </a:solidFill>
                        <a:latin typeface="Cambria Math" panose="02040503050406030204" pitchFamily="18" charset="0"/>
                        <a:ea typeface="黑体" pitchFamily="2" charset="-122"/>
                        <a:cs typeface="Arial" panose="020B0604020202020204" pitchFamily="34" charset="0"/>
                      </a:rPr>
                      <m:t>𝑙</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&lt;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𝑟</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a:r>
                  <a:rPr lang="zh-CN" altLang="en-US" sz="2400" dirty="0">
                    <a:solidFill>
                      <a:schemeClr val="bg2"/>
                    </a:solidFill>
                    <a:latin typeface="Arial" panose="020B0604020202020204" pitchFamily="34" charset="0"/>
                    <a:ea typeface="黑体" pitchFamily="2" charset="-122"/>
                    <a:cs typeface="Arial" panose="020B0604020202020204" pitchFamily="34" charset="0"/>
                  </a:rPr>
                  <a:t>特点：带有局部回溯过程</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a:r>
                  <a:rPr lang="zh-CN" altLang="en-US" sz="2400" dirty="0">
                    <a:solidFill>
                      <a:schemeClr val="bg2"/>
                    </a:solidFill>
                    <a:latin typeface="Arial" panose="020B0604020202020204" pitchFamily="34" charset="0"/>
                    <a:ea typeface="黑体" pitchFamily="2" charset="-122"/>
                    <a:cs typeface="Arial" panose="020B0604020202020204" pitchFamily="34" charset="0"/>
                  </a:rPr>
                  <a:t>广义</a:t>
                </a:r>
                <a14:m>
                  <m:oMath xmlns:m="http://schemas.openxmlformats.org/officeDocument/2006/math">
                    <m:r>
                      <a:rPr lang="en-US" altLang="zh-CN" sz="2400" b="0" i="1">
                        <a:solidFill>
                          <a:schemeClr val="bg2"/>
                        </a:solidFill>
                        <a:latin typeface="Cambria Math" panose="02040503050406030204" pitchFamily="18" charset="0"/>
                        <a:ea typeface="黑体" pitchFamily="2" charset="-122"/>
                        <a:cs typeface="Arial" panose="020B0604020202020204" pitchFamily="34" charset="0"/>
                      </a:rPr>
                      <m:t>𝑙</m:t>
                    </m:r>
                  </m:oMath>
                </a14:m>
                <a:r>
                  <a:rPr lang="en-US" altLang="zh-CN" sz="2400" dirty="0">
                    <a:solidFill>
                      <a:schemeClr val="bg2"/>
                    </a:solidFill>
                    <a:latin typeface="Arial" panose="020B0604020202020204" pitchFamily="34" charset="0"/>
                    <a:ea typeface="黑体" pitchFamily="2" charset="-122"/>
                    <a:cs typeface="Arial" panose="020B0604020202020204" pitchFamily="34" charset="0"/>
                  </a:rPr>
                  <a:t>-</a:t>
                </a:r>
                <a:r>
                  <a:rPr lang="en-US" altLang="zh-CN" sz="2400" dirty="0">
                    <a:solidFill>
                      <a:schemeClr val="bg2"/>
                    </a:solidFill>
                    <a:ea typeface="黑体" pitchFamily="2" charset="-122"/>
                    <a:cs typeface="Arial" panose="020B0604020202020204" pitchFamily="34" charset="0"/>
                  </a:rPr>
                  <a:t> </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𝑟</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法：每次选择或提出多个特征</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a:endParaRPr lang="en-US" altLang="zh-CN" sz="2000" dirty="0">
                  <a:solidFill>
                    <a:schemeClr val="bg2"/>
                  </a:solidFill>
                  <a:latin typeface="Arial" panose="020B0604020202020204" pitchFamily="34" charset="0"/>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767408" y="1718936"/>
                <a:ext cx="10510192" cy="4403576"/>
              </a:xfrm>
              <a:blipFill>
                <a:blip r:embed="rId3"/>
                <a:stretch>
                  <a:fillRect l="-1044" t="-1939"/>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F6EB0EF7-E769-4233-828E-427D6A6ABA6A}"/>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52670037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23</a:t>
            </a:fld>
            <a:endParaRPr lang="en-US" altLang="zh-CN" dirty="0">
              <a:solidFill>
                <a:srgbClr val="000000"/>
              </a:solidFill>
            </a:endParaRPr>
          </a:p>
        </p:txBody>
      </p:sp>
      <p:sp>
        <p:nvSpPr>
          <p:cNvPr id="6148" name="Rectangle 2"/>
          <p:cNvSpPr>
            <a:spLocks noGrp="1" noChangeArrowheads="1"/>
          </p:cNvSpPr>
          <p:nvPr>
            <p:ph type="title"/>
          </p:nvPr>
        </p:nvSpPr>
        <p:spPr>
          <a:xfrm>
            <a:off x="2209800" y="404664"/>
            <a:ext cx="7772400" cy="1143000"/>
          </a:xfrm>
        </p:spPr>
        <p:txBody>
          <a:bodyPr/>
          <a:lstStyle/>
          <a:p>
            <a:pPr eaLnBrk="1" hangingPunct="1"/>
            <a:r>
              <a:rPr lang="en-US" altLang="zh-CN" sz="4000" dirty="0">
                <a:solidFill>
                  <a:schemeClr val="bg2"/>
                </a:solidFill>
                <a:latin typeface="Arial" panose="020B0604020202020204" pitchFamily="34" charset="0"/>
                <a:ea typeface="黑体" pitchFamily="2" charset="-122"/>
                <a:cs typeface="Arial" panose="020B0604020202020204" pitchFamily="34" charset="0"/>
              </a:rPr>
              <a:t>9.5  </a:t>
            </a:r>
            <a:r>
              <a:rPr lang="zh-CN" altLang="en-US" sz="4000" dirty="0">
                <a:solidFill>
                  <a:schemeClr val="bg2"/>
                </a:solidFill>
                <a:latin typeface="Arial" panose="020B0604020202020204" pitchFamily="34" charset="0"/>
                <a:ea typeface="黑体" pitchFamily="2" charset="-122"/>
                <a:cs typeface="Arial" panose="020B0604020202020204" pitchFamily="34" charset="0"/>
              </a:rPr>
              <a:t>遗传算法</a:t>
            </a:r>
          </a:p>
        </p:txBody>
      </p:sp>
      <p:sp>
        <p:nvSpPr>
          <p:cNvPr id="6149" name="Rectangle 3"/>
          <p:cNvSpPr>
            <a:spLocks noGrp="1" noChangeArrowheads="1"/>
          </p:cNvSpPr>
          <p:nvPr>
            <p:ph type="body" idx="1"/>
          </p:nvPr>
        </p:nvSpPr>
        <p:spPr>
          <a:xfrm>
            <a:off x="767408" y="1718936"/>
            <a:ext cx="10510192" cy="4403576"/>
          </a:xfrm>
        </p:spPr>
        <p:txBody>
          <a:bodyPr/>
          <a:lstStyle/>
          <a:p>
            <a:pPr marL="400050"/>
            <a:r>
              <a:rPr lang="zh-CN" altLang="en-US" sz="2800" dirty="0">
                <a:solidFill>
                  <a:schemeClr val="bg2"/>
                </a:solidFill>
                <a:latin typeface="Arial" panose="020B0604020202020204" pitchFamily="34" charset="0"/>
                <a:ea typeface="黑体" pitchFamily="2" charset="-122"/>
                <a:cs typeface="Arial" panose="020B0604020202020204" pitchFamily="34" charset="0"/>
              </a:rPr>
              <a:t>基本思想</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800100" lvl="1"/>
            <a:r>
              <a:rPr lang="zh-CN" altLang="en-US" sz="2400" dirty="0">
                <a:solidFill>
                  <a:schemeClr val="bg2"/>
                </a:solidFill>
                <a:latin typeface="Arial" panose="020B0604020202020204" pitchFamily="34" charset="0"/>
                <a:ea typeface="黑体" pitchFamily="2" charset="-122"/>
                <a:cs typeface="Arial" panose="020B0604020202020204" pitchFamily="34" charset="0"/>
              </a:rPr>
              <a:t>随机搜索算法</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800100" lvl="1"/>
            <a:r>
              <a:rPr lang="zh-CN" altLang="en-US" sz="2400" dirty="0">
                <a:solidFill>
                  <a:schemeClr val="bg2"/>
                </a:solidFill>
                <a:latin typeface="Arial" panose="020B0604020202020204" pitchFamily="34" charset="0"/>
                <a:ea typeface="黑体" pitchFamily="2" charset="-122"/>
                <a:cs typeface="Arial" panose="020B0604020202020204" pitchFamily="34" charset="0"/>
              </a:rPr>
              <a:t>模拟生物进化的现象</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800100" lvl="1"/>
            <a:r>
              <a:rPr lang="zh-CN" altLang="en-US" sz="2400" dirty="0">
                <a:solidFill>
                  <a:schemeClr val="bg2"/>
                </a:solidFill>
                <a:latin typeface="Arial" panose="020B0604020202020204" pitchFamily="34" charset="0"/>
                <a:ea typeface="黑体" pitchFamily="2" charset="-122"/>
                <a:cs typeface="Arial" panose="020B0604020202020204" pitchFamily="34" charset="0"/>
              </a:rPr>
              <a:t>把优化问题比喻成在无数可能的重组和突变组合中发现适应性最强的组合的问题 </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800100" lvl="1"/>
            <a:r>
              <a:rPr lang="zh-CN" altLang="en-US" sz="2400" dirty="0">
                <a:solidFill>
                  <a:schemeClr val="bg2"/>
                </a:solidFill>
                <a:latin typeface="Arial" panose="020B0604020202020204" pitchFamily="34" charset="0"/>
                <a:ea typeface="黑体" pitchFamily="2" charset="-122"/>
                <a:cs typeface="Arial" panose="020B0604020202020204" pitchFamily="34" charset="0"/>
              </a:rPr>
              <a:t>开创新的领域：进化计算（</a:t>
            </a:r>
            <a:r>
              <a:rPr lang="en-US" altLang="zh-CN" sz="2400" dirty="0">
                <a:solidFill>
                  <a:schemeClr val="bg2"/>
                </a:solidFill>
                <a:latin typeface="Arial" panose="020B0604020202020204" pitchFamily="34" charset="0"/>
                <a:ea typeface="黑体" pitchFamily="2" charset="-122"/>
                <a:cs typeface="Arial" panose="020B0604020202020204" pitchFamily="34" charset="0"/>
              </a:rPr>
              <a:t>Evolutionary Computing</a:t>
            </a:r>
            <a:r>
              <a:rPr lang="zh-CN" altLang="en-US" sz="2400" dirty="0">
                <a:solidFill>
                  <a:schemeClr val="bg2"/>
                </a:solidFill>
                <a:latin typeface="Arial" panose="020B0604020202020204" pitchFamily="34" charset="0"/>
                <a:ea typeface="黑体" pitchFamily="2" charset="-122"/>
                <a:cs typeface="Arial" panose="020B0604020202020204" pitchFamily="34" charset="0"/>
              </a:rPr>
              <a:t>）</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800100" lvl="1"/>
            <a:endParaRPr lang="zh-CN" altLang="en-US" sz="2000" dirty="0">
              <a:solidFill>
                <a:schemeClr val="bg2"/>
              </a:solidFill>
              <a:latin typeface="Arial" panose="020B0604020202020204" pitchFamily="34" charset="0"/>
              <a:ea typeface="黑体" pitchFamily="2" charset="-122"/>
              <a:cs typeface="Arial" panose="020B0604020202020204" pitchFamily="34" charset="0"/>
            </a:endParaRPr>
          </a:p>
        </p:txBody>
      </p:sp>
      <p:sp>
        <p:nvSpPr>
          <p:cNvPr id="6" name="矩形 5">
            <a:extLst>
              <a:ext uri="{FF2B5EF4-FFF2-40B4-BE49-F238E27FC236}">
                <a16:creationId xmlns:a16="http://schemas.microsoft.com/office/drawing/2014/main" id="{EF9D9CAF-FD18-4311-95D9-5183EF6167FB}"/>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27548639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24</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767408" y="1124744"/>
                <a:ext cx="10510192" cy="4403576"/>
              </a:xfrm>
            </p:spPr>
            <p:txBody>
              <a:bodyPr/>
              <a:lstStyle/>
              <a:p>
                <a:pPr marL="400050"/>
                <a:r>
                  <a:rPr lang="zh-CN" altLang="en-US" sz="2800" dirty="0">
                    <a:solidFill>
                      <a:schemeClr val="bg2"/>
                    </a:solidFill>
                    <a:latin typeface="Arial" panose="020B0604020202020204" pitchFamily="34" charset="0"/>
                    <a:ea typeface="黑体" pitchFamily="2" charset="-122"/>
                    <a:cs typeface="Arial" panose="020B0604020202020204" pitchFamily="34" charset="0"/>
                  </a:rPr>
                  <a:t>用遗传算法进行特征选择（</a:t>
                </a:r>
                <a14:m>
                  <m:oMath xmlns:m="http://schemas.openxmlformats.org/officeDocument/2006/math">
                    <m: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t>𝐷</m:t>
                    </m:r>
                  </m:oMath>
                </a14:m>
                <a:r>
                  <a:rPr lang="zh-CN" altLang="en-US" sz="2800" dirty="0">
                    <a:solidFill>
                      <a:schemeClr val="bg2"/>
                    </a:solidFill>
                    <a:latin typeface="Arial" panose="020B0604020202020204" pitchFamily="34" charset="0"/>
                    <a:ea typeface="黑体" pitchFamily="2" charset="-122"/>
                    <a:cs typeface="Arial" panose="020B0604020202020204" pitchFamily="34" charset="0"/>
                  </a:rPr>
                  <a:t>个特征里面选择</a:t>
                </a:r>
                <a14:m>
                  <m:oMath xmlns:m="http://schemas.openxmlformats.org/officeDocument/2006/math">
                    <m: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t>𝑑</m:t>
                    </m:r>
                  </m:oMath>
                </a14:m>
                <a:r>
                  <a:rPr lang="zh-CN" altLang="en-US" sz="2800" dirty="0">
                    <a:solidFill>
                      <a:schemeClr val="bg2"/>
                    </a:solidFill>
                    <a:latin typeface="Arial" panose="020B0604020202020204" pitchFamily="34" charset="0"/>
                    <a:ea typeface="黑体" pitchFamily="2" charset="-122"/>
                    <a:cs typeface="Arial" panose="020B0604020202020204" pitchFamily="34" charset="0"/>
                  </a:rPr>
                  <a:t>个）</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800100" lvl="1"/>
                <a:r>
                  <a:rPr lang="zh-CN" altLang="en-US" sz="2400" dirty="0">
                    <a:solidFill>
                      <a:schemeClr val="bg2"/>
                    </a:solidFill>
                    <a:latin typeface="Arial" panose="020B0604020202020204" pitchFamily="34" charset="0"/>
                    <a:ea typeface="黑体" pitchFamily="2" charset="-122"/>
                    <a:cs typeface="Arial" panose="020B0604020202020204" pitchFamily="34" charset="0"/>
                  </a:rPr>
                  <a:t>染色体（</a:t>
                </a:r>
                <a:r>
                  <a:rPr lang="en-US" altLang="zh-CN" sz="2400" dirty="0">
                    <a:solidFill>
                      <a:schemeClr val="bg2"/>
                    </a:solidFill>
                    <a:latin typeface="Arial" panose="020B0604020202020204" pitchFamily="34" charset="0"/>
                    <a:ea typeface="黑体" pitchFamily="2" charset="-122"/>
                    <a:cs typeface="Arial" panose="020B0604020202020204" pitchFamily="34" charset="0"/>
                  </a:rPr>
                  <a:t>chromosome)</a:t>
                </a:r>
                <a:r>
                  <a:rPr lang="zh-CN" altLang="en-US" sz="2400" dirty="0">
                    <a:solidFill>
                      <a:schemeClr val="bg2"/>
                    </a:solidFill>
                    <a:latin typeface="Arial" panose="020B0604020202020204" pitchFamily="34" charset="0"/>
                    <a:ea typeface="黑体" pitchFamily="2" charset="-122"/>
                    <a:cs typeface="Arial" panose="020B0604020202020204" pitchFamily="34" charset="0"/>
                  </a:rPr>
                  <a:t>编码：二进制字符串</a:t>
                </a:r>
                <a:r>
                  <a:rPr lang="en-US" altLang="zh-CN" sz="2400" dirty="0">
                    <a:solidFill>
                      <a:schemeClr val="bg2"/>
                    </a:solidFill>
                    <a:latin typeface="Arial" panose="020B0604020202020204" pitchFamily="34" charset="0"/>
                    <a:ea typeface="黑体" pitchFamily="2" charset="-122"/>
                    <a:cs typeface="Arial" panose="020B0604020202020204" pitchFamily="34" charset="0"/>
                  </a:rPr>
                  <a:t>m</a:t>
                </a:r>
              </a:p>
              <a:p>
                <a:pPr marL="800100" lvl="1"/>
                <a:r>
                  <a:rPr lang="zh-CN" altLang="en-US" sz="2400" dirty="0">
                    <a:solidFill>
                      <a:schemeClr val="bg2"/>
                    </a:solidFill>
                    <a:latin typeface="Arial" panose="020B0604020202020204" pitchFamily="34" charset="0"/>
                    <a:ea typeface="黑体" pitchFamily="2" charset="-122"/>
                    <a:cs typeface="Arial" panose="020B0604020202020204" pitchFamily="34" charset="0"/>
                  </a:rPr>
                  <a:t>适应度（</a:t>
                </a:r>
                <a:r>
                  <a:rPr lang="en-US" altLang="zh-CN" sz="2400" dirty="0">
                    <a:solidFill>
                      <a:schemeClr val="bg2"/>
                    </a:solidFill>
                    <a:latin typeface="Arial" panose="020B0604020202020204" pitchFamily="34" charset="0"/>
                    <a:ea typeface="黑体" pitchFamily="2" charset="-122"/>
                    <a:cs typeface="Arial" panose="020B0604020202020204" pitchFamily="34" charset="0"/>
                  </a:rPr>
                  <a:t>fitness</a:t>
                </a:r>
                <a:r>
                  <a:rPr lang="zh-CN" altLang="en-US" sz="2400" dirty="0">
                    <a:solidFill>
                      <a:schemeClr val="bg2"/>
                    </a:solidFill>
                    <a:latin typeface="Arial" panose="020B0604020202020204" pitchFamily="34" charset="0"/>
                    <a:ea typeface="黑体" pitchFamily="2" charset="-122"/>
                    <a:cs typeface="Arial" panose="020B0604020202020204" pitchFamily="34" charset="0"/>
                  </a:rPr>
                  <a:t>）函数：每条染色体对应一个适应度值</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𝑓</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𝑚</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oMath>
                </a14:m>
                <a:endParaRPr lang="en-US" altLang="zh-CN" sz="2000" dirty="0">
                  <a:solidFill>
                    <a:schemeClr val="bg2"/>
                  </a:solidFill>
                  <a:latin typeface="Arial" panose="020B0604020202020204" pitchFamily="34" charset="0"/>
                  <a:ea typeface="黑体" pitchFamily="2" charset="-122"/>
                  <a:cs typeface="Arial" panose="020B0604020202020204" pitchFamily="34" charset="0"/>
                </a:endParaRPr>
              </a:p>
              <a:p>
                <a:pPr marL="800100" lvl="1"/>
                <a:r>
                  <a:rPr lang="zh-CN" altLang="en-US" sz="2400" dirty="0">
                    <a:solidFill>
                      <a:schemeClr val="bg2"/>
                    </a:solidFill>
                    <a:latin typeface="Arial" panose="020B0604020202020204" pitchFamily="34" charset="0"/>
                    <a:ea typeface="黑体" pitchFamily="2" charset="-122"/>
                    <a:cs typeface="Arial" panose="020B0604020202020204" pitchFamily="34" charset="0"/>
                  </a:rPr>
                  <a:t>选择概率模型</a:t>
                </a:r>
                <a14:m>
                  <m:oMath xmlns:m="http://schemas.openxmlformats.org/officeDocument/2006/math">
                    <m:r>
                      <a:rPr lang="zh-CN" altLang="en-US" sz="2400" b="0" i="0" dirty="0"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i="1" dirty="0">
                        <a:solidFill>
                          <a:schemeClr val="bg2"/>
                        </a:solidFill>
                        <a:latin typeface="Cambria Math" panose="02040503050406030204" pitchFamily="18" charset="0"/>
                        <a:ea typeface="黑体" pitchFamily="2" charset="-122"/>
                        <a:cs typeface="Arial" panose="020B0604020202020204" pitchFamily="34" charset="0"/>
                      </a:rPr>
                      <m:t>𝑝</m:t>
                    </m:r>
                    <m:r>
                      <a:rPr lang="en-US" altLang="zh-CN" sz="2400" b="0" i="1" dirty="0"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t>𝑓</m:t>
                    </m:r>
                    <m:d>
                      <m:d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t>𝑚</m:t>
                        </m:r>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oMath>
                </a14:m>
                <a:endParaRPr lang="en-US" altLang="zh-CN" sz="2000" i="1" dirty="0">
                  <a:solidFill>
                    <a:schemeClr val="bg2"/>
                  </a:solidFill>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767408" y="1124744"/>
                <a:ext cx="10510192" cy="4403576"/>
              </a:xfrm>
              <a:blipFill>
                <a:blip r:embed="rId3"/>
                <a:stretch>
                  <a:fillRect l="-522" t="-1939"/>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3E4A346F-F3A7-4966-855E-5B2DD1C971B3}"/>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62565723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25</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767408" y="1124744"/>
                <a:ext cx="10510192" cy="4403576"/>
              </a:xfrm>
            </p:spPr>
            <p:txBody>
              <a:bodyPr/>
              <a:lstStyle/>
              <a:p>
                <a:pPr marL="400050"/>
                <a:r>
                  <a:rPr lang="zh-CN" altLang="en-US" sz="2800" dirty="0">
                    <a:solidFill>
                      <a:schemeClr val="bg2"/>
                    </a:solidFill>
                    <a:latin typeface="Arial" panose="020B0604020202020204" pitchFamily="34" charset="0"/>
                    <a:ea typeface="黑体" pitchFamily="2" charset="-122"/>
                    <a:cs typeface="Arial" panose="020B0604020202020204" pitchFamily="34" charset="0"/>
                  </a:rPr>
                  <a:t>遗传算法基本步骤</a:t>
                </a:r>
                <a:endParaRPr lang="en-US" altLang="zh-CN" sz="2000" dirty="0">
                  <a:solidFill>
                    <a:schemeClr val="bg2"/>
                  </a:solidFill>
                  <a:latin typeface="Arial" panose="020B0604020202020204" pitchFamily="34" charset="0"/>
                  <a:ea typeface="黑体" pitchFamily="2" charset="-122"/>
                  <a:cs typeface="Arial" panose="020B0604020202020204" pitchFamily="34" charset="0"/>
                </a:endParaRPr>
              </a:p>
              <a:p>
                <a:pPr marL="971550" lvl="1" indent="-457200">
                  <a:lnSpc>
                    <a:spcPct val="110000"/>
                  </a:lnSpc>
                  <a:spcBef>
                    <a:spcPts val="1200"/>
                  </a:spcBef>
                  <a:buFont typeface="+mj-lt"/>
                  <a:buAutoNum type="arabicPeriod"/>
                </a:pPr>
                <a:r>
                  <a:rPr lang="zh-CN" altLang="en-US" sz="2400" dirty="0">
                    <a:solidFill>
                      <a:schemeClr val="bg2"/>
                    </a:solidFill>
                    <a:latin typeface="Arial" panose="020B0604020202020204" pitchFamily="34" charset="0"/>
                    <a:ea typeface="黑体" pitchFamily="2" charset="-122"/>
                    <a:cs typeface="Arial" panose="020B0604020202020204" pitchFamily="34" charset="0"/>
                  </a:rPr>
                  <a:t>初始化，</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𝑡</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=0</m:t>
                    </m:r>
                  </m:oMath>
                </a14:m>
                <a:r>
                  <a:rPr lang="zh-CN" altLang="en-US" sz="2400" dirty="0">
                    <a:solidFill>
                      <a:schemeClr val="bg2"/>
                    </a:solidFill>
                    <a:ea typeface="黑体" pitchFamily="2" charset="-122"/>
                    <a:cs typeface="Arial" panose="020B0604020202020204" pitchFamily="34" charset="0"/>
                  </a:rPr>
                  <a:t>，随机产生一个包含</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𝐿</m:t>
                    </m:r>
                  </m:oMath>
                </a14:m>
                <a:r>
                  <a:rPr lang="zh-CN" altLang="en-US" sz="2400" dirty="0">
                    <a:solidFill>
                      <a:schemeClr val="bg2"/>
                    </a:solidFill>
                    <a:ea typeface="黑体" pitchFamily="2" charset="-122"/>
                    <a:cs typeface="Arial" panose="020B0604020202020204" pitchFamily="34" charset="0"/>
                  </a:rPr>
                  <a:t>个染色体的种群</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𝑀</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(0)</m:t>
                    </m:r>
                  </m:oMath>
                </a14:m>
                <a:endParaRPr lang="en-US" altLang="zh-CN" sz="2400" dirty="0">
                  <a:solidFill>
                    <a:schemeClr val="bg2"/>
                  </a:solidFill>
                  <a:ea typeface="黑体" pitchFamily="2" charset="-122"/>
                  <a:cs typeface="Arial" panose="020B0604020202020204" pitchFamily="34" charset="0"/>
                </a:endParaRPr>
              </a:p>
              <a:p>
                <a:pPr marL="971550" lvl="1" indent="-457200">
                  <a:lnSpc>
                    <a:spcPct val="110000"/>
                  </a:lnSpc>
                  <a:spcBef>
                    <a:spcPts val="1200"/>
                  </a:spcBef>
                  <a:buFont typeface="+mj-lt"/>
                  <a:buAutoNum type="arabicPeriod"/>
                </a:pPr>
                <a:r>
                  <a:rPr lang="zh-CN" altLang="en-US" sz="2400" dirty="0">
                    <a:solidFill>
                      <a:schemeClr val="bg2"/>
                    </a:solidFill>
                    <a:ea typeface="黑体" pitchFamily="2" charset="-122"/>
                    <a:cs typeface="Arial" panose="020B0604020202020204" pitchFamily="34" charset="0"/>
                  </a:rPr>
                  <a:t>计算当前种群</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𝑀</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𝑡</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oMath>
                </a14:m>
                <a:r>
                  <a:rPr lang="zh-CN" altLang="en-US" sz="2400" dirty="0">
                    <a:solidFill>
                      <a:schemeClr val="bg2"/>
                    </a:solidFill>
                    <a:ea typeface="黑体" pitchFamily="2" charset="-122"/>
                    <a:cs typeface="Arial" panose="020B0604020202020204" pitchFamily="34" charset="0"/>
                  </a:rPr>
                  <a:t>中每一条染色体的适应度</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𝑓</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𝑚</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oMath>
                </a14:m>
                <a:endParaRPr lang="en-US" altLang="zh-CN" sz="2400" dirty="0">
                  <a:solidFill>
                    <a:schemeClr val="bg2"/>
                  </a:solidFill>
                  <a:ea typeface="黑体" pitchFamily="2" charset="-122"/>
                  <a:cs typeface="Arial" panose="020B0604020202020204" pitchFamily="34" charset="0"/>
                </a:endParaRPr>
              </a:p>
              <a:p>
                <a:pPr marL="971550" lvl="1" indent="-457200">
                  <a:lnSpc>
                    <a:spcPct val="110000"/>
                  </a:lnSpc>
                  <a:spcBef>
                    <a:spcPts val="1200"/>
                  </a:spcBef>
                  <a:buFont typeface="+mj-lt"/>
                  <a:buAutoNum type="arabicPeriod"/>
                </a:pPr>
                <a:r>
                  <a:rPr lang="zh-CN" altLang="en-US" sz="2400" dirty="0">
                    <a:solidFill>
                      <a:schemeClr val="bg2"/>
                    </a:solidFill>
                    <a:ea typeface="黑体" pitchFamily="2" charset="-122"/>
                    <a:cs typeface="Arial" panose="020B0604020202020204" pitchFamily="34" charset="0"/>
                  </a:rPr>
                  <a:t>按照选择概率</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𝑝</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𝑓</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𝑚</m:t>
                        </m:r>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oMath>
                </a14:m>
                <a:r>
                  <a:rPr lang="zh-CN" altLang="en-US" sz="2400" dirty="0">
                    <a:solidFill>
                      <a:schemeClr val="bg2"/>
                    </a:solidFill>
                    <a:ea typeface="黑体" pitchFamily="2" charset="-122"/>
                    <a:cs typeface="Arial" panose="020B0604020202020204" pitchFamily="34" charset="0"/>
                  </a:rPr>
                  <a:t>对种群中的染色体进行采样，由采样出的染色体经过一定的操作繁殖出下一代染色体，组成下一代种群</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𝑀</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𝑡</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oMath>
                </a14:m>
                <a:endParaRPr lang="en-US" altLang="zh-CN" sz="2400" dirty="0">
                  <a:solidFill>
                    <a:schemeClr val="bg2"/>
                  </a:solidFill>
                  <a:ea typeface="黑体" pitchFamily="2" charset="-122"/>
                  <a:cs typeface="Arial" panose="020B0604020202020204" pitchFamily="34" charset="0"/>
                </a:endParaRPr>
              </a:p>
              <a:p>
                <a:pPr marL="971550" lvl="1" indent="-457200">
                  <a:lnSpc>
                    <a:spcPct val="110000"/>
                  </a:lnSpc>
                  <a:spcBef>
                    <a:spcPts val="1200"/>
                  </a:spcBef>
                  <a:buFont typeface="+mj-lt"/>
                  <a:buAutoNum type="arabicPeriod"/>
                </a:pPr>
                <a:r>
                  <a:rPr lang="zh-CN" altLang="en-US" sz="2400" dirty="0">
                    <a:solidFill>
                      <a:schemeClr val="bg2"/>
                    </a:solidFill>
                    <a:ea typeface="黑体" pitchFamily="2" charset="-122"/>
                    <a:cs typeface="Arial" panose="020B0604020202020204" pitchFamily="34" charset="0"/>
                  </a:rPr>
                  <a:t>回到 </a:t>
                </a:r>
                <a:r>
                  <a:rPr lang="en-US" altLang="zh-CN" sz="2400" dirty="0">
                    <a:solidFill>
                      <a:schemeClr val="bg2"/>
                    </a:solidFill>
                    <a:ea typeface="黑体" pitchFamily="2" charset="-122"/>
                    <a:cs typeface="Arial" panose="020B0604020202020204" pitchFamily="34" charset="0"/>
                  </a:rPr>
                  <a:t>2</a:t>
                </a:r>
                <a:r>
                  <a:rPr lang="zh-CN" altLang="en-US" sz="2400" dirty="0">
                    <a:solidFill>
                      <a:schemeClr val="bg2"/>
                    </a:solidFill>
                    <a:ea typeface="黑体" pitchFamily="2" charset="-122"/>
                    <a:cs typeface="Arial" panose="020B0604020202020204" pitchFamily="34" charset="0"/>
                  </a:rPr>
                  <a:t>，直到到达终止条件，输出适应度最大的染色体作为找到的最优解。终止条件是某条染色体的适应度达到设定的阈值</a:t>
                </a:r>
                <a:endParaRPr lang="en-US" altLang="zh-CN" sz="2400" dirty="0">
                  <a:solidFill>
                    <a:schemeClr val="bg2"/>
                  </a:solidFill>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767408" y="1124744"/>
                <a:ext cx="10510192" cy="4403576"/>
              </a:xfrm>
              <a:blipFill>
                <a:blip r:embed="rId3"/>
                <a:stretch>
                  <a:fillRect l="-522" t="-1939" r="-812"/>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F0F25527-F559-41C5-BDED-EE1774249D78}"/>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99669938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26</a:t>
            </a:fld>
            <a:endParaRPr lang="en-US" altLang="zh-CN" dirty="0">
              <a:solidFill>
                <a:srgbClr val="000000"/>
              </a:solidFill>
            </a:endParaRPr>
          </a:p>
        </p:txBody>
      </p:sp>
      <p:sp>
        <p:nvSpPr>
          <p:cNvPr id="6149" name="Rectangle 3"/>
          <p:cNvSpPr>
            <a:spLocks noGrp="1" noChangeArrowheads="1"/>
          </p:cNvSpPr>
          <p:nvPr>
            <p:ph type="body" idx="1"/>
          </p:nvPr>
        </p:nvSpPr>
        <p:spPr>
          <a:xfrm>
            <a:off x="767408" y="1718936"/>
            <a:ext cx="10510192" cy="4403576"/>
          </a:xfrm>
        </p:spPr>
        <p:txBody>
          <a:bodyPr/>
          <a:lstStyle/>
          <a:p>
            <a:pPr marL="400050"/>
            <a:r>
              <a:rPr lang="zh-CN" altLang="en-US" sz="2800" dirty="0">
                <a:solidFill>
                  <a:schemeClr val="bg2"/>
                </a:solidFill>
                <a:latin typeface="Arial" panose="020B0604020202020204" pitchFamily="34" charset="0"/>
                <a:ea typeface="黑体" pitchFamily="2" charset="-122"/>
                <a:cs typeface="Arial" panose="020B0604020202020204" pitchFamily="34" charset="0"/>
              </a:rPr>
              <a:t>遗传与变异</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971550" lvl="1" indent="-457200">
              <a:buFont typeface="+mj-lt"/>
              <a:buAutoNum type="arabicPeriod"/>
            </a:pPr>
            <a:r>
              <a:rPr lang="zh-CN" altLang="en-CN" sz="2400" dirty="0">
                <a:solidFill>
                  <a:schemeClr val="bg2"/>
                </a:solidFill>
                <a:latin typeface="Arial" panose="020B0604020202020204" pitchFamily="34" charset="0"/>
                <a:ea typeface="黑体" pitchFamily="2" charset="-122"/>
                <a:cs typeface="Arial" panose="020B0604020202020204" pitchFamily="34" charset="0"/>
              </a:rPr>
              <a:t>重组</a:t>
            </a:r>
            <a:r>
              <a:rPr lang="zh-CN" altLang="en-US" sz="2400" dirty="0">
                <a:solidFill>
                  <a:schemeClr val="bg2"/>
                </a:solidFill>
                <a:latin typeface="Arial" panose="020B0604020202020204" pitchFamily="34" charset="0"/>
                <a:ea typeface="黑体" pitchFamily="2" charset="-122"/>
                <a:cs typeface="Arial" panose="020B0604020202020204" pitchFamily="34" charset="0"/>
              </a:rPr>
              <a:t>（</a:t>
            </a:r>
            <a:r>
              <a:rPr lang="en-US" altLang="zh-CN" sz="2400" dirty="0">
                <a:solidFill>
                  <a:schemeClr val="bg2"/>
                </a:solidFill>
                <a:latin typeface="Arial" panose="020B0604020202020204" pitchFamily="34" charset="0"/>
                <a:ea typeface="黑体" pitchFamily="2" charset="-122"/>
                <a:cs typeface="Arial" panose="020B0604020202020204" pitchFamily="34" charset="0"/>
              </a:rPr>
              <a:t>recombination</a:t>
            </a:r>
            <a:r>
              <a:rPr lang="zh-CN" altLang="en-US" sz="2400" dirty="0">
                <a:solidFill>
                  <a:schemeClr val="bg2"/>
                </a:solidFill>
                <a:latin typeface="Arial" panose="020B0604020202020204" pitchFamily="34" charset="0"/>
                <a:ea typeface="黑体" pitchFamily="2" charset="-122"/>
                <a:cs typeface="Arial" panose="020B0604020202020204" pitchFamily="34" charset="0"/>
              </a:rPr>
              <a:t>），也称交叉（</a:t>
            </a:r>
            <a:r>
              <a:rPr lang="en-US" altLang="zh-CN" sz="2400" dirty="0">
                <a:solidFill>
                  <a:schemeClr val="bg2"/>
                </a:solidFill>
                <a:latin typeface="Arial" panose="020B0604020202020204" pitchFamily="34" charset="0"/>
                <a:ea typeface="黑体" pitchFamily="2" charset="-122"/>
                <a:cs typeface="Arial" panose="020B0604020202020204" pitchFamily="34" charset="0"/>
              </a:rPr>
              <a:t>crossover</a:t>
            </a:r>
            <a:r>
              <a:rPr lang="zh-CN" altLang="en-US" sz="2400" dirty="0">
                <a:solidFill>
                  <a:schemeClr val="bg2"/>
                </a:solidFill>
                <a:latin typeface="Arial" panose="020B0604020202020204" pitchFamily="34" charset="0"/>
                <a:ea typeface="黑体" pitchFamily="2" charset="-122"/>
                <a:cs typeface="Arial" panose="020B0604020202020204" pitchFamily="34" charset="0"/>
              </a:rPr>
              <a:t>）</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971550" lvl="1" indent="-457200">
              <a:buFont typeface="+mj-lt"/>
              <a:buAutoNum type="arabicPeriod"/>
            </a:pPr>
            <a:r>
              <a:rPr lang="zh-CN" altLang="en-US" sz="2400" dirty="0">
                <a:solidFill>
                  <a:schemeClr val="bg2"/>
                </a:solidFill>
                <a:latin typeface="Arial" panose="020B0604020202020204" pitchFamily="34" charset="0"/>
                <a:ea typeface="黑体" pitchFamily="2" charset="-122"/>
                <a:cs typeface="Arial" panose="020B0604020202020204" pitchFamily="34" charset="0"/>
              </a:rPr>
              <a:t>突变（</a:t>
            </a:r>
            <a:r>
              <a:rPr lang="en-US" altLang="zh-CN" sz="2400" dirty="0">
                <a:solidFill>
                  <a:schemeClr val="bg2"/>
                </a:solidFill>
                <a:latin typeface="Arial" panose="020B0604020202020204" pitchFamily="34" charset="0"/>
                <a:ea typeface="黑体" pitchFamily="2" charset="-122"/>
                <a:cs typeface="Arial" panose="020B0604020202020204" pitchFamily="34" charset="0"/>
              </a:rPr>
              <a:t>mutation</a:t>
            </a:r>
            <a:r>
              <a:rPr lang="zh-CN" altLang="en-US" sz="2400" dirty="0">
                <a:solidFill>
                  <a:schemeClr val="bg2"/>
                </a:solidFill>
                <a:latin typeface="Arial" panose="020B0604020202020204" pitchFamily="34" charset="0"/>
                <a:ea typeface="黑体" pitchFamily="2" charset="-122"/>
                <a:cs typeface="Arial" panose="020B0604020202020204" pitchFamily="34" charset="0"/>
              </a:rPr>
              <a:t>）</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971550" lvl="1" indent="-457200">
              <a:buFont typeface="+mj-lt"/>
              <a:buAutoNum type="arabicPeriod"/>
            </a:pPr>
            <a:r>
              <a:rPr lang="zh-CN" altLang="en-US" sz="2400" dirty="0">
                <a:solidFill>
                  <a:schemeClr val="bg2"/>
                </a:solidFill>
                <a:latin typeface="Arial" panose="020B0604020202020204" pitchFamily="34" charset="0"/>
                <a:ea typeface="黑体" pitchFamily="2" charset="-122"/>
                <a:cs typeface="Arial" panose="020B0604020202020204" pitchFamily="34" charset="0"/>
              </a:rPr>
              <a:t>基因组反转（</a:t>
            </a:r>
            <a:r>
              <a:rPr lang="en-US" altLang="zh-CN" sz="2400" dirty="0">
                <a:solidFill>
                  <a:schemeClr val="bg2"/>
                </a:solidFill>
                <a:latin typeface="Arial" panose="020B0604020202020204" pitchFamily="34" charset="0"/>
                <a:ea typeface="黑体" pitchFamily="2" charset="-122"/>
                <a:cs typeface="Arial" panose="020B0604020202020204" pitchFamily="34" charset="0"/>
              </a:rPr>
              <a:t>inversion</a:t>
            </a:r>
            <a:r>
              <a:rPr lang="zh-CN" altLang="en-US" sz="2400" dirty="0">
                <a:solidFill>
                  <a:schemeClr val="bg2"/>
                </a:solidFill>
                <a:latin typeface="Arial" panose="020B0604020202020204" pitchFamily="34" charset="0"/>
                <a:ea typeface="黑体" pitchFamily="2" charset="-122"/>
                <a:cs typeface="Arial" panose="020B0604020202020204" pitchFamily="34" charset="0"/>
              </a:rPr>
              <a:t>）、</a:t>
            </a:r>
            <a:r>
              <a:rPr lang="zh-CN" altLang="en-CN" sz="2400" dirty="0">
                <a:solidFill>
                  <a:schemeClr val="bg2"/>
                </a:solidFill>
                <a:latin typeface="Arial" panose="020B0604020202020204" pitchFamily="34" charset="0"/>
                <a:ea typeface="黑体" pitchFamily="2" charset="-122"/>
                <a:cs typeface="Arial" panose="020B0604020202020204" pitchFamily="34" charset="0"/>
              </a:rPr>
              <a:t>转座</a:t>
            </a:r>
            <a:r>
              <a:rPr lang="zh-CN" altLang="en-US" sz="2400" dirty="0">
                <a:solidFill>
                  <a:schemeClr val="bg2"/>
                </a:solidFill>
                <a:latin typeface="Arial" panose="020B0604020202020204" pitchFamily="34" charset="0"/>
                <a:ea typeface="黑体" pitchFamily="2" charset="-122"/>
                <a:cs typeface="Arial" panose="020B0604020202020204" pitchFamily="34" charset="0"/>
              </a:rPr>
              <a:t>（</a:t>
            </a:r>
            <a:r>
              <a:rPr lang="en-US" altLang="zh-CN" sz="2400" dirty="0">
                <a:solidFill>
                  <a:schemeClr val="bg2"/>
                </a:solidFill>
                <a:latin typeface="Arial" panose="020B0604020202020204" pitchFamily="34" charset="0"/>
                <a:ea typeface="黑体" pitchFamily="2" charset="-122"/>
                <a:cs typeface="Arial" panose="020B0604020202020204" pitchFamily="34" charset="0"/>
              </a:rPr>
              <a:t>transposition</a:t>
            </a:r>
            <a:r>
              <a:rPr lang="zh-CN" altLang="en-US" sz="2400" dirty="0">
                <a:solidFill>
                  <a:schemeClr val="bg2"/>
                </a:solidFill>
                <a:latin typeface="Arial" panose="020B0604020202020204" pitchFamily="34" charset="0"/>
                <a:ea typeface="黑体" pitchFamily="2" charset="-122"/>
                <a:cs typeface="Arial" panose="020B0604020202020204" pitchFamily="34" charset="0"/>
              </a:rPr>
              <a:t>）</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971550" lvl="1" indent="-457200">
              <a:buFont typeface="+mj-lt"/>
              <a:buAutoNum type="arabicPeriod"/>
            </a:pPr>
            <a:r>
              <a:rPr lang="en-US" altLang="zh-CN" sz="2400" dirty="0">
                <a:solidFill>
                  <a:schemeClr val="bg2"/>
                </a:solidFill>
                <a:latin typeface="Arial" panose="020B0604020202020204" pitchFamily="34" charset="0"/>
                <a:ea typeface="黑体" pitchFamily="2" charset="-122"/>
                <a:cs typeface="Arial" panose="020B0604020202020204" pitchFamily="34" charset="0"/>
              </a:rPr>
              <a:t>···</a:t>
            </a:r>
          </a:p>
        </p:txBody>
      </p:sp>
      <p:sp>
        <p:nvSpPr>
          <p:cNvPr id="5" name="矩形 4">
            <a:extLst>
              <a:ext uri="{FF2B5EF4-FFF2-40B4-BE49-F238E27FC236}">
                <a16:creationId xmlns:a16="http://schemas.microsoft.com/office/drawing/2014/main" id="{93F6CEFC-026D-4E72-B4F5-420FE5ED327A}"/>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0499087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27</a:t>
            </a:fld>
            <a:endParaRPr lang="en-US" altLang="zh-CN" dirty="0">
              <a:solidFill>
                <a:srgbClr val="000000"/>
              </a:solidFill>
            </a:endParaRPr>
          </a:p>
        </p:txBody>
      </p:sp>
      <p:sp>
        <p:nvSpPr>
          <p:cNvPr id="6148" name="Rectangle 2"/>
          <p:cNvSpPr>
            <a:spLocks noGrp="1" noChangeArrowheads="1"/>
          </p:cNvSpPr>
          <p:nvPr>
            <p:ph type="title"/>
          </p:nvPr>
        </p:nvSpPr>
        <p:spPr>
          <a:xfrm>
            <a:off x="0" y="404664"/>
            <a:ext cx="12192000" cy="1143000"/>
          </a:xfrm>
        </p:spPr>
        <p:txBody>
          <a:bodyPr/>
          <a:lstStyle/>
          <a:p>
            <a:pPr eaLnBrk="1" hangingPunct="1"/>
            <a:r>
              <a:rPr lang="en-US" altLang="zh-CN" sz="4000" dirty="0">
                <a:solidFill>
                  <a:schemeClr val="bg2"/>
                </a:solidFill>
                <a:latin typeface="Arial" panose="020B0604020202020204" pitchFamily="34" charset="0"/>
                <a:ea typeface="黑体" pitchFamily="2" charset="-122"/>
                <a:cs typeface="Arial" panose="020B0604020202020204" pitchFamily="34" charset="0"/>
              </a:rPr>
              <a:t>9.6  </a:t>
            </a:r>
            <a:r>
              <a:rPr lang="zh-CN" altLang="en-US" sz="4000" dirty="0">
                <a:solidFill>
                  <a:schemeClr val="bg2"/>
                </a:solidFill>
                <a:latin typeface="Arial" panose="020B0604020202020204" pitchFamily="34" charset="0"/>
                <a:ea typeface="黑体" pitchFamily="2" charset="-122"/>
                <a:cs typeface="Arial" panose="020B0604020202020204" pitchFamily="34" charset="0"/>
              </a:rPr>
              <a:t>包裹法：以分类性能为准则的特征选择方法</a:t>
            </a:r>
          </a:p>
        </p:txBody>
      </p:sp>
      <p:sp>
        <p:nvSpPr>
          <p:cNvPr id="6149" name="Rectangle 3"/>
          <p:cNvSpPr>
            <a:spLocks noGrp="1" noChangeArrowheads="1"/>
          </p:cNvSpPr>
          <p:nvPr>
            <p:ph type="body" idx="1"/>
          </p:nvPr>
        </p:nvSpPr>
        <p:spPr>
          <a:xfrm>
            <a:off x="767408" y="1718936"/>
            <a:ext cx="10510192" cy="4403576"/>
          </a:xfrm>
        </p:spPr>
        <p:txBody>
          <a:bodyPr/>
          <a:lstStyle/>
          <a:p>
            <a:pPr marL="400050"/>
            <a:r>
              <a:rPr lang="zh-CN" altLang="en-US" sz="2800" dirty="0">
                <a:solidFill>
                  <a:schemeClr val="bg2"/>
                </a:solidFill>
                <a:latin typeface="Arial" panose="020B0604020202020204" pitchFamily="34" charset="0"/>
                <a:ea typeface="黑体" pitchFamily="2" charset="-122"/>
                <a:cs typeface="Arial" panose="020B0604020202020204" pitchFamily="34" charset="0"/>
              </a:rPr>
              <a:t>包裹法（</a:t>
            </a:r>
            <a:r>
              <a:rPr lang="en-US" altLang="zh-CN" sz="2800" dirty="0">
                <a:solidFill>
                  <a:schemeClr val="bg2"/>
                </a:solidFill>
                <a:latin typeface="Arial" panose="020B0604020202020204" pitchFamily="34" charset="0"/>
                <a:ea typeface="黑体" pitchFamily="2" charset="-122"/>
                <a:cs typeface="Arial" panose="020B0604020202020204" pitchFamily="34" charset="0"/>
              </a:rPr>
              <a:t>wrapper</a:t>
            </a:r>
            <a:r>
              <a:rPr lang="zh-CN" altLang="en-US" sz="2800" dirty="0">
                <a:solidFill>
                  <a:schemeClr val="bg2"/>
                </a:solidFill>
                <a:latin typeface="Arial" panose="020B0604020202020204" pitchFamily="34" charset="0"/>
                <a:ea typeface="黑体" pitchFamily="2" charset="-122"/>
                <a:cs typeface="Arial" panose="020B0604020202020204" pitchFamily="34" charset="0"/>
              </a:rPr>
              <a:t>法）：</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800100" lvl="1"/>
            <a:r>
              <a:rPr lang="zh-CN" altLang="en-US" sz="2400" dirty="0">
                <a:solidFill>
                  <a:schemeClr val="bg2"/>
                </a:solidFill>
                <a:latin typeface="Arial" panose="020B0604020202020204" pitchFamily="34" charset="0"/>
                <a:ea typeface="黑体" pitchFamily="2" charset="-122"/>
                <a:cs typeface="Arial" panose="020B0604020202020204" pitchFamily="34" charset="0"/>
              </a:rPr>
              <a:t>集成分类器与特征选择、利用分类器进行特征选择的方法</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800100" lvl="1"/>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00050"/>
            <a:r>
              <a:rPr lang="zh-CN" altLang="en-US" sz="2800" dirty="0">
                <a:solidFill>
                  <a:schemeClr val="bg2"/>
                </a:solidFill>
                <a:latin typeface="Arial" panose="020B0604020202020204" pitchFamily="34" charset="0"/>
                <a:ea typeface="黑体" pitchFamily="2" charset="-122"/>
                <a:cs typeface="Arial" panose="020B0604020202020204" pitchFamily="34" charset="0"/>
              </a:rPr>
              <a:t>例如：</a:t>
            </a:r>
            <a:r>
              <a:rPr lang="en-US" altLang="zh-CN" sz="2800" dirty="0">
                <a:solidFill>
                  <a:schemeClr val="bg2"/>
                </a:solidFill>
                <a:latin typeface="Arial" panose="020B0604020202020204" pitchFamily="34" charset="0"/>
                <a:ea typeface="黑体" pitchFamily="2" charset="-122"/>
                <a:cs typeface="Arial" panose="020B0604020202020204" pitchFamily="34" charset="0"/>
              </a:rPr>
              <a:t>R-SVM</a:t>
            </a:r>
            <a:r>
              <a:rPr lang="zh-CN" altLang="en-US" sz="2800" dirty="0">
                <a:solidFill>
                  <a:schemeClr val="bg2"/>
                </a:solidFill>
                <a:latin typeface="Arial" panose="020B0604020202020204" pitchFamily="34" charset="0"/>
                <a:ea typeface="黑体" pitchFamily="2" charset="-122"/>
                <a:cs typeface="Arial" panose="020B0604020202020204" pitchFamily="34" charset="0"/>
              </a:rPr>
              <a:t>（递归</a:t>
            </a:r>
            <a:r>
              <a:rPr lang="en-US" altLang="zh-CN" sz="2800" dirty="0">
                <a:solidFill>
                  <a:schemeClr val="bg2"/>
                </a:solidFill>
                <a:latin typeface="Arial" panose="020B0604020202020204" pitchFamily="34" charset="0"/>
                <a:ea typeface="黑体" pitchFamily="2" charset="-122"/>
                <a:cs typeface="Arial" panose="020B0604020202020204" pitchFamily="34" charset="0"/>
              </a:rPr>
              <a:t>SVM)</a:t>
            </a:r>
            <a:r>
              <a:rPr lang="zh-CN" altLang="en-US" sz="2800" dirty="0">
                <a:solidFill>
                  <a:schemeClr val="bg2"/>
                </a:solidFill>
                <a:latin typeface="Arial" panose="020B0604020202020204" pitchFamily="34" charset="0"/>
                <a:ea typeface="黑体" pitchFamily="2" charset="-122"/>
                <a:cs typeface="Arial" panose="020B0604020202020204" pitchFamily="34" charset="0"/>
              </a:rPr>
              <a:t>和</a:t>
            </a:r>
            <a:r>
              <a:rPr lang="en-US" altLang="zh-CN" sz="2800" dirty="0">
                <a:solidFill>
                  <a:schemeClr val="bg2"/>
                </a:solidFill>
                <a:latin typeface="Arial" panose="020B0604020202020204" pitchFamily="34" charset="0"/>
                <a:ea typeface="黑体" pitchFamily="2" charset="-122"/>
                <a:cs typeface="Arial" panose="020B0604020202020204" pitchFamily="34" charset="0"/>
              </a:rPr>
              <a:t>SVM-RFE</a:t>
            </a:r>
            <a:r>
              <a:rPr lang="zh-CN" altLang="en-US" sz="2800" dirty="0">
                <a:solidFill>
                  <a:schemeClr val="bg2"/>
                </a:solidFill>
                <a:latin typeface="Arial" panose="020B0604020202020204" pitchFamily="34" charset="0"/>
                <a:ea typeface="黑体" pitchFamily="2" charset="-122"/>
                <a:cs typeface="Arial" panose="020B0604020202020204" pitchFamily="34" charset="0"/>
              </a:rPr>
              <a:t>（</a:t>
            </a:r>
            <a:r>
              <a:rPr lang="en-US" altLang="zh-CN" sz="2800" dirty="0">
                <a:solidFill>
                  <a:schemeClr val="bg2"/>
                </a:solidFill>
                <a:latin typeface="Arial" panose="020B0604020202020204" pitchFamily="34" charset="0"/>
                <a:ea typeface="黑体" pitchFamily="2" charset="-122"/>
                <a:cs typeface="Arial" panose="020B0604020202020204" pitchFamily="34" charset="0"/>
              </a:rPr>
              <a:t>SVM</a:t>
            </a:r>
            <a:r>
              <a:rPr lang="zh-CN" altLang="en-US" sz="2800" dirty="0">
                <a:solidFill>
                  <a:schemeClr val="bg2"/>
                </a:solidFill>
                <a:latin typeface="Arial" panose="020B0604020202020204" pitchFamily="34" charset="0"/>
                <a:ea typeface="黑体" pitchFamily="2" charset="-122"/>
                <a:cs typeface="Arial" panose="020B0604020202020204" pitchFamily="34" charset="0"/>
              </a:rPr>
              <a:t>递归特征剔除）</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971550" lvl="1" indent="-457200">
              <a:buFont typeface="+mj-lt"/>
              <a:buAutoNum type="arabicPeriod"/>
            </a:pPr>
            <a:r>
              <a:rPr lang="zh-CN" altLang="en-US" sz="2400" dirty="0">
                <a:solidFill>
                  <a:schemeClr val="bg2"/>
                </a:solidFill>
                <a:latin typeface="Arial" panose="020B0604020202020204" pitchFamily="34" charset="0"/>
                <a:ea typeface="黑体" pitchFamily="2" charset="-122"/>
                <a:cs typeface="Arial" panose="020B0604020202020204" pitchFamily="34" charset="0"/>
              </a:rPr>
              <a:t>用当前所有候选特征训练支持向量机</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971550" lvl="1" indent="-457200">
              <a:buFont typeface="+mj-lt"/>
              <a:buAutoNum type="arabicPeriod"/>
            </a:pPr>
            <a:r>
              <a:rPr lang="zh-CN" altLang="en-US" sz="2400" dirty="0">
                <a:solidFill>
                  <a:schemeClr val="bg2"/>
                </a:solidFill>
                <a:latin typeface="Arial" panose="020B0604020202020204" pitchFamily="34" charset="0"/>
                <a:ea typeface="黑体" pitchFamily="2" charset="-122"/>
                <a:cs typeface="Arial" panose="020B0604020202020204" pitchFamily="34" charset="0"/>
              </a:rPr>
              <a:t>评估当前所有特征再支持向量机的相对贡献，按贡献大小排序</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971550" lvl="1" indent="-457200">
              <a:buFont typeface="+mj-lt"/>
              <a:buAutoNum type="arabicPeriod"/>
            </a:pPr>
            <a:r>
              <a:rPr lang="zh-CN" altLang="en-US" sz="2400" dirty="0">
                <a:solidFill>
                  <a:schemeClr val="bg2"/>
                </a:solidFill>
                <a:latin typeface="Arial" panose="020B0604020202020204" pitchFamily="34" charset="0"/>
                <a:ea typeface="黑体" pitchFamily="2" charset="-122"/>
                <a:cs typeface="Arial" panose="020B0604020202020204" pitchFamily="34" charset="0"/>
              </a:rPr>
              <a:t>根据事先确定的递归选择特征的数目选择出排序在前面的特征，用这组特征构成新的候选特征，转</a:t>
            </a:r>
            <a:r>
              <a:rPr lang="en-US" altLang="zh-CN" sz="2400" dirty="0">
                <a:solidFill>
                  <a:schemeClr val="bg2"/>
                </a:solidFill>
                <a:latin typeface="Arial" panose="020B0604020202020204" pitchFamily="34" charset="0"/>
                <a:ea typeface="黑体" pitchFamily="2" charset="-122"/>
                <a:cs typeface="Arial" panose="020B0604020202020204" pitchFamily="34" charset="0"/>
              </a:rPr>
              <a:t>1</a:t>
            </a:r>
            <a:r>
              <a:rPr lang="zh-CN" altLang="en-US" sz="2400" dirty="0">
                <a:solidFill>
                  <a:schemeClr val="bg2"/>
                </a:solidFill>
                <a:latin typeface="Arial" panose="020B0604020202020204" pitchFamily="34" charset="0"/>
                <a:ea typeface="黑体" pitchFamily="2" charset="-122"/>
                <a:cs typeface="Arial" panose="020B0604020202020204" pitchFamily="34" charset="0"/>
              </a:rPr>
              <a:t>，直到达到所规定的特征选择数目</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p:sp>
        <p:nvSpPr>
          <p:cNvPr id="6" name="矩形 5">
            <a:extLst>
              <a:ext uri="{FF2B5EF4-FFF2-40B4-BE49-F238E27FC236}">
                <a16:creationId xmlns:a16="http://schemas.microsoft.com/office/drawing/2014/main" id="{32D6BA63-E8AE-431F-B670-A09066FA7C35}"/>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22878544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28</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767408" y="980728"/>
                <a:ext cx="10510192" cy="4824536"/>
              </a:xfrm>
            </p:spPr>
            <p:txBody>
              <a:bodyPr/>
              <a:lstStyle/>
              <a:p>
                <a:pPr marL="400050"/>
                <a:r>
                  <a:rPr lang="zh-CN" altLang="en-US" sz="2800" dirty="0">
                    <a:solidFill>
                      <a:schemeClr val="bg2"/>
                    </a:solidFill>
                    <a:latin typeface="Arial" panose="020B0604020202020204" pitchFamily="34" charset="0"/>
                    <a:ea typeface="黑体" pitchFamily="2" charset="-122"/>
                    <a:cs typeface="Arial" panose="020B0604020202020204" pitchFamily="34" charset="0"/>
                  </a:rPr>
                  <a:t>区别：评估特征在分类器中的贡献</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800100" lvl="1"/>
                <a:r>
                  <a:rPr lang="zh-CN" altLang="en-US" sz="2400" dirty="0">
                    <a:solidFill>
                      <a:schemeClr val="bg2"/>
                    </a:solidFill>
                    <a:latin typeface="Arial" panose="020B0604020202020204" pitchFamily="34" charset="0"/>
                    <a:ea typeface="黑体" pitchFamily="2" charset="-122"/>
                    <a:cs typeface="Arial" panose="020B0604020202020204" pitchFamily="34" charset="0"/>
                  </a:rPr>
                  <a:t>线性核</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14350" lvl="1" indent="0">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    </a:t>
                </a:r>
                <a:r>
                  <a:rPr lang="en-US" altLang="zh-CN" sz="2400" dirty="0">
                    <a:solidFill>
                      <a:schemeClr val="bg2"/>
                    </a:solidFill>
                    <a:latin typeface="Arial" panose="020B0604020202020204" pitchFamily="34" charset="0"/>
                    <a:ea typeface="黑体" pitchFamily="2" charset="-122"/>
                    <a:cs typeface="Arial" panose="020B0604020202020204" pitchFamily="34" charset="0"/>
                  </a:rPr>
                  <a:t>		R-SVM</a:t>
                </a:r>
                <a:r>
                  <a:rPr lang="zh-CN" altLang="en-US" sz="2400" dirty="0">
                    <a:solidFill>
                      <a:schemeClr val="bg2"/>
                    </a:solidFill>
                    <a:latin typeface="Arial" panose="020B0604020202020204" pitchFamily="34" charset="0"/>
                    <a:ea typeface="黑体" pitchFamily="2" charset="-122"/>
                    <a:cs typeface="Arial" panose="020B0604020202020204" pitchFamily="34" charset="0"/>
                  </a:rPr>
                  <a:t>：</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𝑠</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𝜔</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Sup>
                          <m:sSub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𝑚</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up>
                        </m:sSub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Sup>
                          <m:sSub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𝑚</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up>
                        </m:sSubSup>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oMath>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14350" lvl="1" indent="0">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    </a:t>
                </a:r>
                <a:r>
                  <a:rPr lang="en-US" altLang="zh-CN" sz="2400" dirty="0">
                    <a:solidFill>
                      <a:schemeClr val="bg2"/>
                    </a:solidFill>
                    <a:latin typeface="Arial" panose="020B0604020202020204" pitchFamily="34" charset="0"/>
                    <a:ea typeface="黑体" pitchFamily="2" charset="-122"/>
                    <a:cs typeface="Arial" panose="020B0604020202020204" pitchFamily="34" charset="0"/>
                  </a:rPr>
                  <a:t>		SVM-RFE</a:t>
                </a:r>
                <a:r>
                  <a:rPr lang="zh-CN" altLang="en-US" sz="2400" dirty="0">
                    <a:solidFill>
                      <a:schemeClr val="bg2"/>
                    </a:solidFill>
                    <a:latin typeface="Arial" panose="020B0604020202020204" pitchFamily="34" charset="0"/>
                    <a:ea typeface="黑体" pitchFamily="2" charset="-122"/>
                    <a:cs typeface="Arial" panose="020B0604020202020204" pitchFamily="34" charset="0"/>
                  </a:rPr>
                  <a:t>：</a:t>
                </a:r>
                <a14:m>
                  <m:oMath xmlns:m="http://schemas.openxmlformats.org/officeDocument/2006/math">
                    <m:sSubSup>
                      <m:sSub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𝑠</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𝑅𝐹𝐸</m:t>
                        </m:r>
                      </m:sup>
                    </m:sSub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Sup>
                      <m:sSub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𝜔</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p>
                    </m:sSubSup>
                  </m:oMath>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800100" lvl="1"/>
                <a:r>
                  <a:rPr lang="zh-CN" altLang="en-US" sz="2400" dirty="0">
                    <a:solidFill>
                      <a:schemeClr val="bg2"/>
                    </a:solidFill>
                    <a:latin typeface="Arial" panose="020B0604020202020204" pitchFamily="34" charset="0"/>
                    <a:ea typeface="黑体" pitchFamily="2" charset="-122"/>
                    <a:cs typeface="Arial" panose="020B0604020202020204" pitchFamily="34" charset="0"/>
                  </a:rPr>
                  <a:t>非线性核</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14350" lvl="1" indent="0">
                  <a:buNone/>
                </a:pPr>
                <a14:m>
                  <m:oMathPara xmlns:m="http://schemas.openxmlformats.org/officeDocument/2006/math">
                    <m:oMathParaPr>
                      <m:jc m:val="centerGroup"/>
                    </m:oMathParaPr>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𝑄</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nary>
                        <m:naryPr>
                          <m: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𝑛</m:t>
                          </m:r>
                        </m:sup>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e>
                      </m:nary>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f>
                        <m:f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fPr>
                        <m:num>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num>
                        <m:den>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den>
                      </m:f>
                      <m:nary>
                        <m:naryPr>
                          <m: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𝑛</m:t>
                          </m:r>
                        </m:sup>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𝐾</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e>
                      </m:nary>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14350" lvl="1" indent="0">
                  <a:buNone/>
                </a:pPr>
                <a14:m>
                  <m:oMathPara xmlns:m="http://schemas.openxmlformats.org/officeDocument/2006/math">
                    <m:oMathParaPr>
                      <m:jc m:val="centerGroup"/>
                    </m:oMathParaPr>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𝐷𝑄</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𝑘</m:t>
                          </m:r>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f>
                        <m:f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fPr>
                        <m:num>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num>
                        <m:den>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den>
                      </m:f>
                      <m:nary>
                        <m:naryPr>
                          <m: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𝑗</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𝑛</m:t>
                          </m:r>
                        </m:sup>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sub>
                          </m:sSub>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𝑗</m:t>
                              </m:r>
                            </m:sub>
                          </m:sSub>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sub>
                          </m:sSub>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𝑗</m:t>
                              </m:r>
                            </m:sub>
                          </m:sSub>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𝐾</m:t>
                              </m:r>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𝑗</m:t>
                                      </m:r>
                                    </m:sub>
                                  </m:sSub>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𝐾</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bSup>
                                <m:sSub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sub>
                                <m:sup>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𝑘</m:t>
                                      </m:r>
                                    </m:e>
                                  </m:d>
                                </m:sup>
                              </m:sSubSup>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bSup>
                                <m:sSub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𝑗</m:t>
                                  </m:r>
                                </m:sub>
                                <m:sup>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𝑘</m:t>
                                      </m:r>
                                    </m:e>
                                  </m:d>
                                </m:sup>
                              </m:sSubSup>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e>
                          </m:d>
                        </m:e>
                      </m:nary>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14350" lvl="1" indent="0">
                  <a:buNone/>
                </a:pPr>
                <a:endParaRPr lang="en-US" altLang="zh-CN" dirty="0">
                  <a:solidFill>
                    <a:schemeClr val="bg2"/>
                  </a:solidFill>
                  <a:latin typeface="Arial" panose="020B0604020202020204" pitchFamily="34" charset="0"/>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767408" y="980728"/>
                <a:ext cx="10510192" cy="4824536"/>
              </a:xfrm>
              <a:blipFill>
                <a:blip r:embed="rId3"/>
                <a:stretch>
                  <a:fillRect l="-522" t="-1770"/>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7498C985-46E4-406E-B12A-7F3EAFD5B9CB}"/>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77994885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29</a:t>
            </a:fld>
            <a:endParaRPr lang="en-US" altLang="zh-CN" dirty="0">
              <a:solidFill>
                <a:srgbClr val="000000"/>
              </a:solidFill>
            </a:endParaRPr>
          </a:p>
        </p:txBody>
      </p:sp>
      <p:sp>
        <p:nvSpPr>
          <p:cNvPr id="6148" name="Rectangle 2"/>
          <p:cNvSpPr>
            <a:spLocks noGrp="1" noChangeArrowheads="1"/>
          </p:cNvSpPr>
          <p:nvPr>
            <p:ph type="title"/>
          </p:nvPr>
        </p:nvSpPr>
        <p:spPr>
          <a:xfrm>
            <a:off x="0" y="404664"/>
            <a:ext cx="12192000" cy="1143000"/>
          </a:xfrm>
        </p:spPr>
        <p:txBody>
          <a:bodyPr/>
          <a:lstStyle/>
          <a:p>
            <a:pPr eaLnBrk="1" hangingPunct="1"/>
            <a:r>
              <a:rPr lang="en-US" altLang="zh-CN" sz="4000" dirty="0">
                <a:solidFill>
                  <a:schemeClr val="bg2"/>
                </a:solidFill>
                <a:latin typeface="Arial" panose="020B0604020202020204" pitchFamily="34" charset="0"/>
                <a:ea typeface="黑体" pitchFamily="2" charset="-122"/>
                <a:cs typeface="Arial" panose="020B0604020202020204" pitchFamily="34" charset="0"/>
              </a:rPr>
              <a:t>9.7 </a:t>
            </a:r>
            <a:r>
              <a:rPr lang="zh-CN" altLang="en-US" sz="4000" dirty="0">
                <a:solidFill>
                  <a:schemeClr val="bg2"/>
                </a:solidFill>
                <a:latin typeface="Arial" panose="020B0604020202020204" pitchFamily="34" charset="0"/>
                <a:ea typeface="黑体" pitchFamily="2" charset="-122"/>
                <a:cs typeface="Arial" panose="020B0604020202020204" pitchFamily="34" charset="0"/>
              </a:rPr>
              <a:t>讨论</a:t>
            </a:r>
          </a:p>
        </p:txBody>
      </p:sp>
      <p:sp>
        <p:nvSpPr>
          <p:cNvPr id="6149" name="Rectangle 3"/>
          <p:cNvSpPr>
            <a:spLocks noGrp="1" noChangeArrowheads="1"/>
          </p:cNvSpPr>
          <p:nvPr>
            <p:ph type="body" idx="1"/>
          </p:nvPr>
        </p:nvSpPr>
        <p:spPr>
          <a:xfrm>
            <a:off x="767408" y="1718936"/>
            <a:ext cx="10510192" cy="4403576"/>
          </a:xfrm>
        </p:spPr>
        <p:txBody>
          <a:bodyPr/>
          <a:lstStyle/>
          <a:p>
            <a:pPr marL="400050">
              <a:spcBef>
                <a:spcPts val="1200"/>
              </a:spcBef>
            </a:pPr>
            <a:r>
              <a:rPr lang="zh-CN" altLang="en-US" sz="2800" dirty="0">
                <a:solidFill>
                  <a:schemeClr val="bg2"/>
                </a:solidFill>
                <a:latin typeface="Arial" panose="020B0604020202020204" pitchFamily="34" charset="0"/>
                <a:ea typeface="黑体" pitchFamily="2" charset="-122"/>
                <a:cs typeface="Arial" panose="020B0604020202020204" pitchFamily="34" charset="0"/>
              </a:rPr>
              <a:t>实际问题中特征选择的重要性</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400050">
              <a:spcBef>
                <a:spcPts val="1200"/>
              </a:spcBef>
            </a:pPr>
            <a:r>
              <a:rPr lang="zh-CN" altLang="en-US" sz="2800" dirty="0">
                <a:solidFill>
                  <a:schemeClr val="bg2"/>
                </a:solidFill>
                <a:latin typeface="Arial" panose="020B0604020202020204" pitchFamily="34" charset="0"/>
                <a:ea typeface="黑体" pitchFamily="2" charset="-122"/>
                <a:cs typeface="Arial" panose="020B0604020202020204" pitchFamily="34" charset="0"/>
              </a:rPr>
              <a:t>特征选择的三大类方法：</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800100" lvl="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过滤法（</a:t>
            </a:r>
            <a:r>
              <a:rPr lang="en-US" altLang="zh-CN" sz="2400" dirty="0">
                <a:solidFill>
                  <a:schemeClr val="bg2"/>
                </a:solidFill>
                <a:latin typeface="Arial" panose="020B0604020202020204" pitchFamily="34" charset="0"/>
                <a:ea typeface="黑体" pitchFamily="2" charset="-122"/>
                <a:cs typeface="Arial" panose="020B0604020202020204" pitchFamily="34" charset="0"/>
              </a:rPr>
              <a:t>Filtering Methods)</a:t>
            </a:r>
          </a:p>
          <a:p>
            <a:pPr marL="800100" lvl="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包裹法（</a:t>
            </a:r>
            <a:r>
              <a:rPr lang="en-US" altLang="zh-CN" sz="2400" dirty="0">
                <a:solidFill>
                  <a:schemeClr val="bg2"/>
                </a:solidFill>
                <a:latin typeface="Arial" panose="020B0604020202020204" pitchFamily="34" charset="0"/>
                <a:ea typeface="黑体" pitchFamily="2" charset="-122"/>
                <a:cs typeface="Arial" panose="020B0604020202020204" pitchFamily="34" charset="0"/>
              </a:rPr>
              <a:t>Wrapper Methods</a:t>
            </a:r>
            <a:r>
              <a:rPr lang="zh-CN" altLang="en-US" sz="2400" dirty="0">
                <a:solidFill>
                  <a:schemeClr val="bg2"/>
                </a:solidFill>
                <a:latin typeface="Arial" panose="020B0604020202020204" pitchFamily="34" charset="0"/>
                <a:ea typeface="黑体" pitchFamily="2" charset="-122"/>
                <a:cs typeface="Arial" panose="020B0604020202020204" pitchFamily="34" charset="0"/>
              </a:rPr>
              <a:t>）</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800100" lvl="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嵌入法（</a:t>
            </a:r>
            <a:r>
              <a:rPr lang="en-US" altLang="zh-CN" sz="2400" dirty="0">
                <a:solidFill>
                  <a:schemeClr val="bg2"/>
                </a:solidFill>
                <a:latin typeface="Arial" panose="020B0604020202020204" pitchFamily="34" charset="0"/>
                <a:ea typeface="黑体" pitchFamily="2" charset="-122"/>
                <a:cs typeface="Arial" panose="020B0604020202020204" pitchFamily="34" charset="0"/>
              </a:rPr>
              <a:t>Embedded Methods</a:t>
            </a:r>
            <a:r>
              <a:rPr lang="zh-CN" altLang="en-US" sz="2400" dirty="0">
                <a:solidFill>
                  <a:schemeClr val="bg2"/>
                </a:solidFill>
                <a:latin typeface="Arial" panose="020B0604020202020204" pitchFamily="34" charset="0"/>
                <a:ea typeface="黑体" pitchFamily="2" charset="-122"/>
                <a:cs typeface="Arial" panose="020B0604020202020204" pitchFamily="34" charset="0"/>
              </a:rPr>
              <a:t>）</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1200150" lvl="2">
              <a:spcBef>
                <a:spcPts val="1200"/>
              </a:spcBef>
            </a:pPr>
            <a:r>
              <a:rPr lang="zh-CN" altLang="en-US" sz="2000" dirty="0">
                <a:solidFill>
                  <a:schemeClr val="bg2"/>
                </a:solidFill>
                <a:latin typeface="Arial" panose="020B0604020202020204" pitchFamily="34" charset="0"/>
                <a:ea typeface="黑体" pitchFamily="2" charset="-122"/>
                <a:cs typeface="Arial" panose="020B0604020202020204" pitchFamily="34" charset="0"/>
              </a:rPr>
              <a:t>正则化方法，如压缩感知、</a:t>
            </a:r>
            <a:r>
              <a:rPr lang="en-US" altLang="zh-CN" sz="2000" dirty="0">
                <a:solidFill>
                  <a:schemeClr val="bg2"/>
                </a:solidFill>
                <a:latin typeface="Arial" panose="020B0604020202020204" pitchFamily="34" charset="0"/>
                <a:ea typeface="黑体" pitchFamily="2" charset="-122"/>
                <a:cs typeface="Arial" panose="020B0604020202020204" pitchFamily="34" charset="0"/>
              </a:rPr>
              <a:t>Lasso</a:t>
            </a:r>
            <a:r>
              <a:rPr lang="zh-CN" altLang="en-US" sz="2000" dirty="0">
                <a:solidFill>
                  <a:schemeClr val="bg2"/>
                </a:solidFill>
                <a:latin typeface="Arial" panose="020B0604020202020204" pitchFamily="34" charset="0"/>
                <a:ea typeface="黑体" pitchFamily="2" charset="-122"/>
                <a:cs typeface="Arial" panose="020B0604020202020204" pitchFamily="34" charset="0"/>
              </a:rPr>
              <a:t>回归（见第七章）</a:t>
            </a:r>
            <a:endParaRPr lang="en-US" altLang="zh-CN" sz="2000" dirty="0">
              <a:solidFill>
                <a:schemeClr val="bg2"/>
              </a:solidFill>
              <a:latin typeface="Arial" panose="020B0604020202020204" pitchFamily="34" charset="0"/>
              <a:ea typeface="黑体" pitchFamily="2" charset="-122"/>
              <a:cs typeface="Arial" panose="020B0604020202020204" pitchFamily="34" charset="0"/>
            </a:endParaRPr>
          </a:p>
        </p:txBody>
      </p:sp>
      <p:sp>
        <p:nvSpPr>
          <p:cNvPr id="6" name="矩形 5">
            <a:extLst>
              <a:ext uri="{FF2B5EF4-FFF2-40B4-BE49-F238E27FC236}">
                <a16:creationId xmlns:a16="http://schemas.microsoft.com/office/drawing/2014/main" id="{32D6BA63-E8AE-431F-B670-A09066FA7C35}"/>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80593499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3</a:t>
            </a:fld>
            <a:endParaRPr lang="en-US" altLang="zh-CN" dirty="0">
              <a:solidFill>
                <a:srgbClr val="000000"/>
              </a:solidFill>
            </a:endParaRPr>
          </a:p>
        </p:txBody>
      </p:sp>
      <p:sp>
        <p:nvSpPr>
          <p:cNvPr id="6148" name="Rectangle 2"/>
          <p:cNvSpPr>
            <a:spLocks noGrp="1" noChangeArrowheads="1"/>
          </p:cNvSpPr>
          <p:nvPr>
            <p:ph type="title"/>
          </p:nvPr>
        </p:nvSpPr>
        <p:spPr>
          <a:xfrm>
            <a:off x="2209800" y="404664"/>
            <a:ext cx="7772400" cy="1143000"/>
          </a:xfrm>
        </p:spPr>
        <p:txBody>
          <a:bodyPr/>
          <a:lstStyle/>
          <a:p>
            <a:pPr eaLnBrk="1" hangingPunct="1"/>
            <a:r>
              <a:rPr lang="zh-CN" altLang="en-US" dirty="0">
                <a:solidFill>
                  <a:schemeClr val="bg2"/>
                </a:solidFill>
                <a:ea typeface="黑体" pitchFamily="2" charset="-122"/>
              </a:rPr>
              <a:t>本章主要内容</a:t>
            </a:r>
          </a:p>
        </p:txBody>
      </p:sp>
      <p:sp>
        <p:nvSpPr>
          <p:cNvPr id="6149" name="Rectangle 3"/>
          <p:cNvSpPr>
            <a:spLocks noGrp="1" noChangeArrowheads="1"/>
          </p:cNvSpPr>
          <p:nvPr>
            <p:ph type="body" idx="1"/>
          </p:nvPr>
        </p:nvSpPr>
        <p:spPr>
          <a:xfrm>
            <a:off x="983432" y="1700808"/>
            <a:ext cx="10369152" cy="3672780"/>
          </a:xfrm>
        </p:spPr>
        <p:txBody>
          <a:bodyPr/>
          <a:lstStyle/>
          <a:p>
            <a:pPr marL="0" indent="0" eaLnBrk="1" hangingPunct="1">
              <a:spcBef>
                <a:spcPts val="600"/>
              </a:spcBef>
              <a:buNone/>
            </a:pPr>
            <a:r>
              <a:rPr lang="en-US" altLang="zh-CN" dirty="0">
                <a:solidFill>
                  <a:schemeClr val="bg2"/>
                </a:solidFill>
                <a:latin typeface="Arial" panose="020B0604020202020204" pitchFamily="34" charset="0"/>
                <a:ea typeface="黑体" pitchFamily="2" charset="-122"/>
                <a:cs typeface="Arial" panose="020B0604020202020204" pitchFamily="34" charset="0"/>
              </a:rPr>
              <a:t>9.1 </a:t>
            </a:r>
            <a:r>
              <a:rPr lang="zh-CN" altLang="en-US" dirty="0">
                <a:solidFill>
                  <a:schemeClr val="bg2"/>
                </a:solidFill>
                <a:latin typeface="Arial" panose="020B0604020202020204" pitchFamily="34" charset="0"/>
                <a:ea typeface="黑体" pitchFamily="2" charset="-122"/>
                <a:cs typeface="Arial" panose="020B0604020202020204" pitchFamily="34" charset="0"/>
              </a:rPr>
              <a:t>引言</a:t>
            </a:r>
            <a:endParaRPr lang="en-US" altLang="zh-CN" dirty="0">
              <a:solidFill>
                <a:schemeClr val="bg2"/>
              </a:solidFill>
              <a:latin typeface="Arial" panose="020B0604020202020204" pitchFamily="34" charset="0"/>
              <a:ea typeface="黑体" pitchFamily="2" charset="-122"/>
              <a:cs typeface="Arial" panose="020B0604020202020204" pitchFamily="34" charset="0"/>
            </a:endParaRPr>
          </a:p>
          <a:p>
            <a:pPr marL="0" indent="0" eaLnBrk="1" hangingPunct="1">
              <a:spcBef>
                <a:spcPts val="600"/>
              </a:spcBef>
              <a:buNone/>
            </a:pPr>
            <a:r>
              <a:rPr lang="en-US" altLang="zh-CN" dirty="0">
                <a:solidFill>
                  <a:schemeClr val="bg2"/>
                </a:solidFill>
                <a:latin typeface="Arial" panose="020B0604020202020204" pitchFamily="34" charset="0"/>
                <a:ea typeface="黑体" pitchFamily="2" charset="-122"/>
                <a:cs typeface="Arial" panose="020B0604020202020204" pitchFamily="34" charset="0"/>
              </a:rPr>
              <a:t>9.2</a:t>
            </a:r>
            <a:r>
              <a:rPr lang="zh-CN" altLang="en-US" dirty="0">
                <a:solidFill>
                  <a:schemeClr val="bg2"/>
                </a:solidFill>
                <a:latin typeface="Arial" panose="020B0604020202020204" pitchFamily="34" charset="0"/>
                <a:ea typeface="黑体" pitchFamily="2" charset="-122"/>
                <a:cs typeface="Arial" panose="020B0604020202020204" pitchFamily="34" charset="0"/>
              </a:rPr>
              <a:t> 用于分类的特征评价标准</a:t>
            </a:r>
            <a:endParaRPr lang="en-US" altLang="zh-CN" dirty="0">
              <a:solidFill>
                <a:schemeClr val="bg2"/>
              </a:solidFill>
              <a:latin typeface="Arial" panose="020B0604020202020204" pitchFamily="34" charset="0"/>
              <a:ea typeface="黑体" pitchFamily="2" charset="-122"/>
              <a:cs typeface="Arial" panose="020B0604020202020204" pitchFamily="34" charset="0"/>
            </a:endParaRPr>
          </a:p>
          <a:p>
            <a:pPr marL="0" indent="0" eaLnBrk="1" hangingPunct="1">
              <a:spcBef>
                <a:spcPts val="600"/>
              </a:spcBef>
              <a:buNone/>
            </a:pPr>
            <a:r>
              <a:rPr lang="en-US" altLang="zh-CN" dirty="0">
                <a:solidFill>
                  <a:schemeClr val="bg2"/>
                </a:solidFill>
                <a:latin typeface="Arial" panose="020B0604020202020204" pitchFamily="34" charset="0"/>
                <a:ea typeface="黑体" pitchFamily="2" charset="-122"/>
                <a:cs typeface="Arial" panose="020B0604020202020204" pitchFamily="34" charset="0"/>
              </a:rPr>
              <a:t>9.3 </a:t>
            </a:r>
            <a:r>
              <a:rPr lang="zh-CN" altLang="en-CN" dirty="0">
                <a:solidFill>
                  <a:schemeClr val="bg2"/>
                </a:solidFill>
                <a:latin typeface="Arial" panose="020B0604020202020204" pitchFamily="34" charset="0"/>
                <a:ea typeface="黑体" pitchFamily="2" charset="-122"/>
                <a:cs typeface="Arial" panose="020B0604020202020204" pitchFamily="34" charset="0"/>
              </a:rPr>
              <a:t>特征</a:t>
            </a:r>
            <a:r>
              <a:rPr lang="zh-CN" altLang="en-US" dirty="0">
                <a:solidFill>
                  <a:schemeClr val="bg2"/>
                </a:solidFill>
                <a:latin typeface="Arial" panose="020B0604020202020204" pitchFamily="34" charset="0"/>
                <a:ea typeface="黑体" pitchFamily="2" charset="-122"/>
                <a:cs typeface="Arial" panose="020B0604020202020204" pitchFamily="34" charset="0"/>
              </a:rPr>
              <a:t>选择的最优算法</a:t>
            </a:r>
            <a:endParaRPr lang="en-US" altLang="zh-CN" dirty="0">
              <a:solidFill>
                <a:schemeClr val="bg2"/>
              </a:solidFill>
              <a:latin typeface="Arial" panose="020B0604020202020204" pitchFamily="34" charset="0"/>
              <a:ea typeface="黑体" pitchFamily="2" charset="-122"/>
              <a:cs typeface="Arial" panose="020B0604020202020204" pitchFamily="34" charset="0"/>
            </a:endParaRPr>
          </a:p>
          <a:p>
            <a:pPr marL="0" indent="0" eaLnBrk="1" hangingPunct="1">
              <a:spcBef>
                <a:spcPts val="600"/>
              </a:spcBef>
              <a:buNone/>
            </a:pPr>
            <a:r>
              <a:rPr lang="en-US" altLang="zh-CN" dirty="0">
                <a:solidFill>
                  <a:schemeClr val="bg2"/>
                </a:solidFill>
                <a:latin typeface="Arial" panose="020B0604020202020204" pitchFamily="34" charset="0"/>
                <a:ea typeface="黑体" pitchFamily="2" charset="-122"/>
                <a:cs typeface="Arial" panose="020B0604020202020204" pitchFamily="34" charset="0"/>
              </a:rPr>
              <a:t>9.4</a:t>
            </a:r>
            <a:r>
              <a:rPr lang="zh-CN" altLang="en-US" dirty="0">
                <a:solidFill>
                  <a:schemeClr val="bg2"/>
                </a:solidFill>
                <a:latin typeface="Arial" panose="020B0604020202020204" pitchFamily="34" charset="0"/>
                <a:ea typeface="黑体" pitchFamily="2" charset="-122"/>
                <a:cs typeface="Arial" panose="020B0604020202020204" pitchFamily="34" charset="0"/>
              </a:rPr>
              <a:t> </a:t>
            </a:r>
            <a:r>
              <a:rPr lang="zh-CN" altLang="en-CN" dirty="0">
                <a:solidFill>
                  <a:schemeClr val="bg2"/>
                </a:solidFill>
                <a:latin typeface="Arial" panose="020B0604020202020204" pitchFamily="34" charset="0"/>
                <a:ea typeface="黑体" pitchFamily="2" charset="-122"/>
                <a:cs typeface="Arial" panose="020B0604020202020204" pitchFamily="34" charset="0"/>
              </a:rPr>
              <a:t>特征</a:t>
            </a:r>
            <a:r>
              <a:rPr lang="zh-CN" altLang="en-US" dirty="0">
                <a:solidFill>
                  <a:schemeClr val="bg2"/>
                </a:solidFill>
                <a:latin typeface="Arial" panose="020B0604020202020204" pitchFamily="34" charset="0"/>
                <a:ea typeface="黑体" pitchFamily="2" charset="-122"/>
                <a:cs typeface="Arial" panose="020B0604020202020204" pitchFamily="34" charset="0"/>
              </a:rPr>
              <a:t>选择的次优算法</a:t>
            </a:r>
            <a:endParaRPr lang="en-US" altLang="zh-CN" dirty="0">
              <a:solidFill>
                <a:schemeClr val="bg2"/>
              </a:solidFill>
              <a:latin typeface="Arial" panose="020B0604020202020204" pitchFamily="34" charset="0"/>
              <a:ea typeface="黑体" pitchFamily="2" charset="-122"/>
              <a:cs typeface="Arial" panose="020B0604020202020204" pitchFamily="34" charset="0"/>
            </a:endParaRPr>
          </a:p>
          <a:p>
            <a:pPr marL="0" indent="0" eaLnBrk="1" hangingPunct="1">
              <a:spcBef>
                <a:spcPts val="600"/>
              </a:spcBef>
              <a:buNone/>
            </a:pPr>
            <a:r>
              <a:rPr lang="en-US" altLang="zh-CN" dirty="0">
                <a:solidFill>
                  <a:schemeClr val="bg2"/>
                </a:solidFill>
                <a:latin typeface="Arial" panose="020B0604020202020204" pitchFamily="34" charset="0"/>
                <a:ea typeface="黑体" pitchFamily="2" charset="-122"/>
                <a:cs typeface="Arial" panose="020B0604020202020204" pitchFamily="34" charset="0"/>
              </a:rPr>
              <a:t>9.5 </a:t>
            </a:r>
            <a:r>
              <a:rPr lang="zh-CN" altLang="en-US" dirty="0">
                <a:solidFill>
                  <a:schemeClr val="bg2"/>
                </a:solidFill>
                <a:latin typeface="Arial" panose="020B0604020202020204" pitchFamily="34" charset="0"/>
                <a:ea typeface="黑体" pitchFamily="2" charset="-122"/>
                <a:cs typeface="Arial" panose="020B0604020202020204" pitchFamily="34" charset="0"/>
              </a:rPr>
              <a:t>遗传算法</a:t>
            </a:r>
            <a:endParaRPr lang="en-US" altLang="zh-CN" dirty="0">
              <a:solidFill>
                <a:schemeClr val="bg2"/>
              </a:solidFill>
              <a:latin typeface="Arial" panose="020B0604020202020204" pitchFamily="34" charset="0"/>
              <a:ea typeface="黑体" pitchFamily="2" charset="-122"/>
              <a:cs typeface="Arial" panose="020B0604020202020204" pitchFamily="34" charset="0"/>
            </a:endParaRPr>
          </a:p>
          <a:p>
            <a:pPr marL="0" indent="0" eaLnBrk="1" hangingPunct="1">
              <a:spcBef>
                <a:spcPts val="600"/>
              </a:spcBef>
              <a:buNone/>
            </a:pPr>
            <a:r>
              <a:rPr lang="en-US" altLang="zh-CN" dirty="0">
                <a:solidFill>
                  <a:schemeClr val="bg2"/>
                </a:solidFill>
                <a:latin typeface="Arial" panose="020B0604020202020204" pitchFamily="34" charset="0"/>
                <a:ea typeface="黑体" pitchFamily="2" charset="-122"/>
                <a:cs typeface="Arial" panose="020B0604020202020204" pitchFamily="34" charset="0"/>
              </a:rPr>
              <a:t>9.6</a:t>
            </a:r>
            <a:r>
              <a:rPr lang="zh-CN" altLang="en-US" dirty="0">
                <a:solidFill>
                  <a:schemeClr val="bg2"/>
                </a:solidFill>
                <a:latin typeface="Arial" panose="020B0604020202020204" pitchFamily="34" charset="0"/>
                <a:ea typeface="黑体" pitchFamily="2" charset="-122"/>
                <a:cs typeface="Arial" panose="020B0604020202020204" pitchFamily="34" charset="0"/>
              </a:rPr>
              <a:t> 包裹法：以分类性能为准则的特征选择方法</a:t>
            </a:r>
            <a:endParaRPr lang="en-US" altLang="zh-CN" dirty="0">
              <a:solidFill>
                <a:schemeClr val="bg2"/>
              </a:solidFill>
              <a:latin typeface="Arial" panose="020B0604020202020204" pitchFamily="34" charset="0"/>
              <a:ea typeface="黑体" pitchFamily="2" charset="-122"/>
              <a:cs typeface="Arial" panose="020B0604020202020204" pitchFamily="34" charset="0"/>
            </a:endParaRPr>
          </a:p>
          <a:p>
            <a:pPr marL="0" indent="0" eaLnBrk="1" hangingPunct="1">
              <a:spcBef>
                <a:spcPts val="600"/>
              </a:spcBef>
              <a:buNone/>
            </a:pPr>
            <a:r>
              <a:rPr lang="en-US" altLang="zh-CN" dirty="0">
                <a:solidFill>
                  <a:schemeClr val="bg2"/>
                </a:solidFill>
                <a:latin typeface="Arial" panose="020B0604020202020204" pitchFamily="34" charset="0"/>
                <a:ea typeface="黑体" pitchFamily="2" charset="-122"/>
                <a:cs typeface="Arial" panose="020B0604020202020204" pitchFamily="34" charset="0"/>
              </a:rPr>
              <a:t>9.7 </a:t>
            </a:r>
            <a:r>
              <a:rPr lang="zh-CN" altLang="en-US" dirty="0">
                <a:solidFill>
                  <a:schemeClr val="bg2"/>
                </a:solidFill>
                <a:latin typeface="Arial" panose="020B0604020202020204" pitchFamily="34" charset="0"/>
                <a:ea typeface="黑体" pitchFamily="2" charset="-122"/>
                <a:cs typeface="Arial" panose="020B0604020202020204" pitchFamily="34" charset="0"/>
              </a:rPr>
              <a:t>讨论</a:t>
            </a:r>
            <a:endParaRPr lang="en-US" altLang="zh-CN" dirty="0">
              <a:solidFill>
                <a:schemeClr val="bg2"/>
              </a:solidFill>
              <a:latin typeface="Arial" panose="020B0604020202020204" pitchFamily="34" charset="0"/>
              <a:ea typeface="黑体" pitchFamily="2" charset="-122"/>
              <a:cs typeface="Arial" panose="020B0604020202020204" pitchFamily="34" charset="0"/>
            </a:endParaRPr>
          </a:p>
        </p:txBody>
      </p:sp>
      <p:sp>
        <p:nvSpPr>
          <p:cNvPr id="6" name="矩形 5">
            <a:extLst>
              <a:ext uri="{FF2B5EF4-FFF2-40B4-BE49-F238E27FC236}">
                <a16:creationId xmlns:a16="http://schemas.microsoft.com/office/drawing/2014/main" id="{C3022E0B-EE8E-45B7-922C-1607F1841E82}"/>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401950045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4</a:t>
            </a:fld>
            <a:endParaRPr lang="en-US" altLang="zh-CN" dirty="0">
              <a:solidFill>
                <a:srgbClr val="000000"/>
              </a:solidFill>
            </a:endParaRPr>
          </a:p>
        </p:txBody>
      </p:sp>
      <p:sp>
        <p:nvSpPr>
          <p:cNvPr id="6148" name="Rectangle 2"/>
          <p:cNvSpPr>
            <a:spLocks noGrp="1" noChangeArrowheads="1"/>
          </p:cNvSpPr>
          <p:nvPr>
            <p:ph type="title"/>
          </p:nvPr>
        </p:nvSpPr>
        <p:spPr>
          <a:xfrm>
            <a:off x="2209800" y="404664"/>
            <a:ext cx="7772400" cy="1143000"/>
          </a:xfrm>
        </p:spPr>
        <p:txBody>
          <a:bodyPr/>
          <a:lstStyle/>
          <a:p>
            <a:pPr eaLnBrk="1" hangingPunct="1"/>
            <a:r>
              <a:rPr lang="en-US" altLang="zh-CN" sz="4000" dirty="0">
                <a:solidFill>
                  <a:schemeClr val="bg2"/>
                </a:solidFill>
                <a:latin typeface="Arial" panose="020B0604020202020204" pitchFamily="34" charset="0"/>
                <a:ea typeface="黑体" pitchFamily="2" charset="-122"/>
                <a:cs typeface="Arial" panose="020B0604020202020204" pitchFamily="34" charset="0"/>
              </a:rPr>
              <a:t>9.1</a:t>
            </a:r>
            <a:r>
              <a:rPr lang="zh-CN" altLang="en-US" sz="4000" dirty="0">
                <a:solidFill>
                  <a:schemeClr val="bg2"/>
                </a:solidFill>
                <a:latin typeface="Arial" panose="020B0604020202020204" pitchFamily="34" charset="0"/>
                <a:ea typeface="黑体" pitchFamily="2" charset="-122"/>
                <a:cs typeface="Arial" panose="020B0604020202020204" pitchFamily="34" charset="0"/>
              </a:rPr>
              <a:t> 引言</a:t>
            </a:r>
          </a:p>
        </p:txBody>
      </p:sp>
      <p:sp>
        <p:nvSpPr>
          <p:cNvPr id="6149" name="Rectangle 3"/>
          <p:cNvSpPr>
            <a:spLocks noGrp="1" noChangeArrowheads="1"/>
          </p:cNvSpPr>
          <p:nvPr>
            <p:ph type="body" idx="1"/>
          </p:nvPr>
        </p:nvSpPr>
        <p:spPr>
          <a:xfrm>
            <a:off x="767408" y="1718936"/>
            <a:ext cx="10585176" cy="4403576"/>
          </a:xfrm>
        </p:spPr>
        <p:txBody>
          <a:bodyPr/>
          <a:lstStyle/>
          <a:p>
            <a:pPr eaLnBrk="1" hangingPunct="1">
              <a:spcBef>
                <a:spcPts val="1200"/>
              </a:spcBef>
            </a:pPr>
            <a:r>
              <a:rPr lang="zh-CN" altLang="en-US" sz="2800" dirty="0">
                <a:solidFill>
                  <a:schemeClr val="bg2"/>
                </a:solidFill>
                <a:latin typeface="Arial" panose="020B0604020202020204" pitchFamily="34" charset="0"/>
                <a:ea typeface="黑体" pitchFamily="2" charset="-122"/>
                <a:cs typeface="Arial" panose="020B0604020202020204" pitchFamily="34" charset="0"/>
              </a:rPr>
              <a:t>什么是特征选择问题？</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用计算方法从一组给定的特征中选择一部分特征进行分类</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eaLnBrk="1" hangingPunct="1">
              <a:spcBef>
                <a:spcPts val="1200"/>
              </a:spcBef>
            </a:pP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eaLnBrk="1" hangingPunct="1">
              <a:spcBef>
                <a:spcPts val="1200"/>
              </a:spcBef>
            </a:pPr>
            <a:r>
              <a:rPr lang="zh-CN" altLang="en-US" sz="2800" dirty="0">
                <a:solidFill>
                  <a:schemeClr val="bg2"/>
                </a:solidFill>
                <a:latin typeface="Arial" panose="020B0604020202020204" pitchFamily="34" charset="0"/>
                <a:ea typeface="黑体" pitchFamily="2" charset="-122"/>
                <a:cs typeface="Arial" panose="020B0604020202020204" pitchFamily="34" charset="0"/>
              </a:rPr>
              <a:t>为什么要进行特征选择？</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计算上的考虑</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性能上的考虑</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p:sp>
        <p:nvSpPr>
          <p:cNvPr id="6" name="矩形 5">
            <a:extLst>
              <a:ext uri="{FF2B5EF4-FFF2-40B4-BE49-F238E27FC236}">
                <a16:creationId xmlns:a16="http://schemas.microsoft.com/office/drawing/2014/main" id="{9DE9AEC4-7396-4D66-912D-5B36EE2D2A72}"/>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19384503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5</a:t>
            </a:fld>
            <a:endParaRPr lang="en-US" altLang="zh-CN" dirty="0">
              <a:solidFill>
                <a:srgbClr val="000000"/>
              </a:solidFill>
            </a:endParaRPr>
          </a:p>
        </p:txBody>
      </p:sp>
      <p:sp>
        <p:nvSpPr>
          <p:cNvPr id="6148" name="Rectangle 2"/>
          <p:cNvSpPr>
            <a:spLocks noGrp="1" noChangeArrowheads="1"/>
          </p:cNvSpPr>
          <p:nvPr>
            <p:ph type="title"/>
          </p:nvPr>
        </p:nvSpPr>
        <p:spPr>
          <a:xfrm>
            <a:off x="2209800" y="404664"/>
            <a:ext cx="7772400" cy="1143000"/>
          </a:xfrm>
        </p:spPr>
        <p:txBody>
          <a:bodyPr/>
          <a:lstStyle/>
          <a:p>
            <a:pPr eaLnBrk="1" hangingPunct="1"/>
            <a:r>
              <a:rPr lang="en-US" altLang="zh-CN" sz="4000" dirty="0">
                <a:solidFill>
                  <a:schemeClr val="bg2"/>
                </a:solidFill>
                <a:latin typeface="Arial" panose="020B0604020202020204" pitchFamily="34" charset="0"/>
                <a:ea typeface="黑体" pitchFamily="2" charset="-122"/>
                <a:cs typeface="Arial" panose="020B0604020202020204" pitchFamily="34" charset="0"/>
              </a:rPr>
              <a:t>9.2  </a:t>
            </a:r>
            <a:r>
              <a:rPr lang="zh-CN" altLang="en-CN" sz="4000" dirty="0">
                <a:solidFill>
                  <a:schemeClr val="bg2"/>
                </a:solidFill>
                <a:latin typeface="Arial" panose="020B0604020202020204" pitchFamily="34" charset="0"/>
                <a:ea typeface="黑体" pitchFamily="2" charset="-122"/>
                <a:cs typeface="Arial" panose="020B0604020202020204" pitchFamily="34" charset="0"/>
              </a:rPr>
              <a:t>用于</a:t>
            </a:r>
            <a:r>
              <a:rPr lang="zh-CN" altLang="en-US" sz="4000" dirty="0">
                <a:solidFill>
                  <a:schemeClr val="bg2"/>
                </a:solidFill>
                <a:latin typeface="Arial" panose="020B0604020202020204" pitchFamily="34" charset="0"/>
                <a:ea typeface="黑体" pitchFamily="2" charset="-122"/>
                <a:cs typeface="Arial" panose="020B0604020202020204" pitchFamily="34" charset="0"/>
              </a:rPr>
              <a:t>分类的特征评价标准</a:t>
            </a:r>
          </a:p>
        </p:txBody>
      </p:sp>
      <p:sp>
        <p:nvSpPr>
          <p:cNvPr id="6149" name="Rectangle 3"/>
          <p:cNvSpPr>
            <a:spLocks noGrp="1" noChangeArrowheads="1"/>
          </p:cNvSpPr>
          <p:nvPr>
            <p:ph type="body" idx="1"/>
          </p:nvPr>
        </p:nvSpPr>
        <p:spPr>
          <a:xfrm>
            <a:off x="767408" y="1718936"/>
            <a:ext cx="10585176" cy="4403576"/>
          </a:xfrm>
        </p:spPr>
        <p:txBody>
          <a:bodyPr/>
          <a:lstStyle/>
          <a:p>
            <a:pPr marL="342900" indent="-342900">
              <a:buFont typeface="Arial" panose="020B0604020202020204" pitchFamily="34" charset="0"/>
              <a:buChar char="•"/>
            </a:pP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特征选择的任务是找出一组分类最好的特征 </a:t>
            </a:r>
            <a:r>
              <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sym typeface="Wingdings" pitchFamily="2" charset="2"/>
              </a:rPr>
              <a:t></a:t>
            </a: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sym typeface="Wingdings" pitchFamily="2" charset="2"/>
              </a:rPr>
              <a:t> 评价准则</a:t>
            </a: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sym typeface="Wingdings" pitchFamily="2" charset="2"/>
            </a:endParaRPr>
          </a:p>
          <a:p>
            <a:pPr marL="342900" indent="-342900">
              <a:buFont typeface="Arial" panose="020B0604020202020204" pitchFamily="34" charset="0"/>
              <a:buChar char="•"/>
            </a:pP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eaLnBrk="1" hangingPunct="1">
              <a:spcBef>
                <a:spcPts val="1200"/>
              </a:spcBef>
            </a:pPr>
            <a:r>
              <a:rPr lang="zh-CN" altLang="en-US" sz="2800" dirty="0">
                <a:solidFill>
                  <a:schemeClr val="bg2"/>
                </a:solidFill>
                <a:latin typeface="Arial" panose="020B0604020202020204" pitchFamily="34" charset="0"/>
                <a:ea typeface="黑体" pitchFamily="2" charset="-122"/>
                <a:cs typeface="Arial" panose="020B0604020202020204" pitchFamily="34" charset="0"/>
              </a:rPr>
              <a:t>概念</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CN" sz="2400" dirty="0">
                <a:solidFill>
                  <a:schemeClr val="bg2"/>
                </a:solidFill>
                <a:latin typeface="Arial" panose="020B0604020202020204" pitchFamily="34" charset="0"/>
                <a:ea typeface="黑体" pitchFamily="2" charset="-122"/>
                <a:cs typeface="Arial" panose="020B0604020202020204" pitchFamily="34" charset="0"/>
              </a:rPr>
              <a:t>数学</a:t>
            </a:r>
            <a:r>
              <a:rPr lang="zh-CN" altLang="en-US" sz="2400" dirty="0">
                <a:solidFill>
                  <a:schemeClr val="bg2"/>
                </a:solidFill>
                <a:latin typeface="Arial" panose="020B0604020202020204" pitchFamily="34" charset="0"/>
                <a:ea typeface="黑体" pitchFamily="2" charset="-122"/>
                <a:cs typeface="Arial" panose="020B0604020202020204" pitchFamily="34" charset="0"/>
              </a:rPr>
              <a:t>上定义的用以衡量特征对分类的效果的准则</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实际问题中需要根据实际情况人为确定</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p:sp>
        <p:nvSpPr>
          <p:cNvPr id="6" name="矩形 5">
            <a:extLst>
              <a:ext uri="{FF2B5EF4-FFF2-40B4-BE49-F238E27FC236}">
                <a16:creationId xmlns:a16="http://schemas.microsoft.com/office/drawing/2014/main" id="{37B1B500-18C7-48CD-8041-D791A74B920B}"/>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38759576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6</a:t>
            </a:fld>
            <a:endParaRPr lang="en-US" altLang="zh-CN" dirty="0">
              <a:solidFill>
                <a:srgbClr val="000000"/>
              </a:solidFill>
            </a:endParaRPr>
          </a:p>
        </p:txBody>
      </p:sp>
      <p:sp>
        <p:nvSpPr>
          <p:cNvPr id="6148" name="Rectangle 2"/>
          <p:cNvSpPr>
            <a:spLocks noGrp="1" noChangeArrowheads="1"/>
          </p:cNvSpPr>
          <p:nvPr>
            <p:ph type="title"/>
          </p:nvPr>
        </p:nvSpPr>
        <p:spPr>
          <a:xfrm>
            <a:off x="692424" y="404664"/>
            <a:ext cx="10585176" cy="1143000"/>
          </a:xfrm>
        </p:spPr>
        <p:txBody>
          <a:bodyPr/>
          <a:lstStyle/>
          <a:p>
            <a:pPr eaLnBrk="1" hangingPunct="1"/>
            <a:r>
              <a:rPr lang="en-US" altLang="zh-CN" sz="3600" dirty="0">
                <a:solidFill>
                  <a:schemeClr val="bg2"/>
                </a:solidFill>
                <a:latin typeface="Arial" panose="020B0604020202020204" pitchFamily="34" charset="0"/>
                <a:ea typeface="黑体" pitchFamily="2" charset="-122"/>
                <a:cs typeface="Arial" panose="020B0604020202020204" pitchFamily="34" charset="0"/>
              </a:rPr>
              <a:t>9.2.1  </a:t>
            </a:r>
            <a:r>
              <a:rPr lang="zh-CN" altLang="en-US" sz="3600" dirty="0">
                <a:solidFill>
                  <a:schemeClr val="bg2"/>
                </a:solidFill>
                <a:latin typeface="Arial" panose="020B0604020202020204" pitchFamily="34" charset="0"/>
                <a:ea typeface="黑体" pitchFamily="2" charset="-122"/>
                <a:cs typeface="Arial" panose="020B0604020202020204" pitchFamily="34" charset="0"/>
              </a:rPr>
              <a:t>基于类内间距的可分性判据</a:t>
            </a:r>
          </a:p>
        </p:txBody>
      </p:sp>
      <mc:AlternateContent xmlns:mc="http://schemas.openxmlformats.org/markup-compatibility/2006" xmlns:a14="http://schemas.microsoft.com/office/drawing/2010/main">
        <mc:Choice Requires="a14">
          <p:sp>
            <p:nvSpPr>
              <p:cNvPr id="6149" name="Rectangle 3"/>
              <p:cNvSpPr>
                <a:spLocks noGrp="1" noChangeArrowheads="1"/>
              </p:cNvSpPr>
              <p:nvPr>
                <p:ph type="body" idx="1"/>
              </p:nvPr>
            </p:nvSpPr>
            <p:spPr>
              <a:xfrm>
                <a:off x="767408" y="1718936"/>
                <a:ext cx="10585176" cy="4403576"/>
              </a:xfrm>
            </p:spPr>
            <p:txBody>
              <a:bodyPr/>
              <a:lstStyle/>
              <a:p>
                <a:pPr marL="342900" indent="-342900">
                  <a:buFont typeface="Arial" panose="020B0604020202020204" pitchFamily="34" charset="0"/>
                  <a:buChar char="•"/>
                </a:pP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可分性准则 </a:t>
                </a:r>
                <a14:m>
                  <m:oMath xmlns:m="http://schemas.openxmlformats.org/officeDocument/2006/math">
                    <m:sSub>
                      <m:sSub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𝐽</m:t>
                        </m:r>
                      </m:e>
                      <m: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𝑖𝑗</m:t>
                        </m:r>
                      </m:sub>
                    </m:sSub>
                  </m:oMath>
                </a14:m>
                <a:r>
                  <a:rPr lang="zh-CN" altLang="en-US" sz="2800" dirty="0">
                    <a:solidFill>
                      <a:schemeClr val="bg2"/>
                    </a:solidFill>
                    <a:ea typeface="黑体" panose="02010609060101010101" pitchFamily="49" charset="-122"/>
                    <a:cs typeface="Arial" panose="020B0604020202020204" pitchFamily="34" charset="0"/>
                  </a:rPr>
                  <a:t>：衡量两类的可分程度</a:t>
                </a:r>
                <a:endParaRPr lang="en-US" altLang="zh-CN" sz="2800" dirty="0">
                  <a:solidFill>
                    <a:schemeClr val="bg2"/>
                  </a:solidFill>
                  <a:ea typeface="黑体" panose="02010609060101010101" pitchFamily="49" charset="-122"/>
                  <a:cs typeface="Arial" panose="020B0604020202020204" pitchFamily="34" charset="0"/>
                </a:endParaRPr>
              </a:p>
              <a:p>
                <a:pPr marL="0" indent="0" eaLnBrk="1" hangingPunct="1">
                  <a:spcBef>
                    <a:spcPts val="1200"/>
                  </a:spcBef>
                  <a:buNone/>
                </a:pPr>
                <a:r>
                  <a:rPr lang="zh-CN" altLang="en-US" sz="2800" dirty="0">
                    <a:solidFill>
                      <a:schemeClr val="bg2"/>
                    </a:solidFill>
                    <a:latin typeface="Arial" panose="020B0604020202020204" pitchFamily="34" charset="0"/>
                    <a:ea typeface="黑体" pitchFamily="2" charset="-122"/>
                    <a:cs typeface="Arial" panose="020B0604020202020204" pitchFamily="34" charset="0"/>
                  </a:rPr>
                  <a:t>   满足</a:t>
                </a:r>
                <a:endParaRPr lang="en-US" altLang="zh-CN" sz="2800" dirty="0">
                  <a:solidFill>
                    <a:schemeClr val="bg2"/>
                  </a:solidFill>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与错误率有单调关系，</a:t>
                </a:r>
                <a14:m>
                  <m:oMath xmlns:m="http://schemas.openxmlformats.org/officeDocument/2006/math">
                    <m:sSub>
                      <m:sSubPr>
                        <m:ctrlPr>
                          <a:rPr lang="en-US" altLang="zh-CN" sz="2400" i="1">
                            <a:solidFill>
                              <a:srgbClr val="000000"/>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rgbClr val="000000"/>
                            </a:solidFill>
                            <a:latin typeface="Cambria Math" panose="02040503050406030204" pitchFamily="18" charset="0"/>
                            <a:ea typeface="黑体" panose="02010609060101010101" pitchFamily="49" charset="-122"/>
                            <a:cs typeface="Arial" panose="020B0604020202020204" pitchFamily="34" charset="0"/>
                          </a:rPr>
                          <m:t>𝐽</m:t>
                        </m:r>
                      </m:e>
                      <m:sub>
                        <m:r>
                          <a:rPr lang="en-US" altLang="zh-CN" sz="2400" i="1">
                            <a:solidFill>
                              <a:srgbClr val="000000"/>
                            </a:solidFill>
                            <a:latin typeface="Cambria Math" panose="02040503050406030204" pitchFamily="18" charset="0"/>
                            <a:ea typeface="黑体" panose="02010609060101010101" pitchFamily="49" charset="-122"/>
                            <a:cs typeface="Arial" panose="020B0604020202020204" pitchFamily="34" charset="0"/>
                          </a:rPr>
                          <m:t>𝑖𝑗</m:t>
                        </m:r>
                      </m:sub>
                    </m:sSub>
                  </m:oMath>
                </a14:m>
                <a:r>
                  <a:rPr lang="zh-CN" altLang="en-US" sz="2400" dirty="0">
                    <a:solidFill>
                      <a:schemeClr val="bg2"/>
                    </a:solidFill>
                    <a:ea typeface="黑体" pitchFamily="2" charset="-122"/>
                    <a:cs typeface="Arial" panose="020B0604020202020204" pitchFamily="34" charset="0"/>
                  </a:rPr>
                  <a:t> 大</a:t>
                </a:r>
                <a14:m>
                  <m:oMath xmlns:m="http://schemas.openxmlformats.org/officeDocument/2006/math">
                    <m:r>
                      <a:rPr lang="zh-CN" altLang="en-US" sz="2400" i="1">
                        <a:solidFill>
                          <a:schemeClr val="bg2"/>
                        </a:solidFill>
                        <a:latin typeface="Cambria Math" panose="02040503050406030204" pitchFamily="18" charset="0"/>
                        <a:ea typeface="黑体" pitchFamily="2" charset="-122"/>
                        <a:cs typeface="Arial" panose="020B0604020202020204" pitchFamily="34" charset="0"/>
                      </a:rPr>
                      <m:t>⇒</m:t>
                    </m:r>
                  </m:oMath>
                </a14:m>
                <a:r>
                  <a:rPr lang="en-US" altLang="zh-CN" sz="2400" dirty="0">
                    <a:solidFill>
                      <a:srgbClr val="000000"/>
                    </a:solidFill>
                    <a:ea typeface="黑体" panose="02010609060101010101" pitchFamily="49" charset="-122"/>
                    <a:cs typeface="Arial" panose="020B0604020202020204" pitchFamily="34" charset="0"/>
                  </a:rPr>
                  <a:t> </a:t>
                </a:r>
                <a14:m>
                  <m:oMath xmlns:m="http://schemas.openxmlformats.org/officeDocument/2006/math">
                    <m:sSub>
                      <m:sSubPr>
                        <m:ctrlPr>
                          <a:rPr lang="en-US" altLang="zh-CN" sz="2400" i="1">
                            <a:solidFill>
                              <a:srgbClr val="000000"/>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smtClean="0">
                            <a:solidFill>
                              <a:srgbClr val="000000"/>
                            </a:solidFill>
                            <a:latin typeface="Cambria Math" panose="02040503050406030204" pitchFamily="18" charset="0"/>
                            <a:ea typeface="黑体" panose="02010609060101010101" pitchFamily="49" charset="-122"/>
                            <a:cs typeface="Arial" panose="020B0604020202020204" pitchFamily="34" charset="0"/>
                          </a:rPr>
                          <m:t>𝑃</m:t>
                        </m:r>
                      </m:e>
                      <m:sub>
                        <m:r>
                          <a:rPr lang="en-US" altLang="zh-CN" sz="2400" b="0" i="1" smtClean="0">
                            <a:solidFill>
                              <a:srgbClr val="000000"/>
                            </a:solidFill>
                            <a:latin typeface="Cambria Math" panose="02040503050406030204" pitchFamily="18" charset="0"/>
                            <a:ea typeface="黑体" panose="02010609060101010101" pitchFamily="49" charset="-122"/>
                            <a:cs typeface="Arial" panose="020B0604020202020204" pitchFamily="34" charset="0"/>
                          </a:rPr>
                          <m:t>𝑒</m:t>
                        </m:r>
                      </m:sub>
                    </m:sSub>
                  </m:oMath>
                </a14:m>
                <a:r>
                  <a:rPr lang="zh-CN" altLang="en-US" sz="2400" dirty="0">
                    <a:solidFill>
                      <a:schemeClr val="bg2"/>
                    </a:solidFill>
                    <a:ea typeface="黑体" pitchFamily="2" charset="-122"/>
                    <a:cs typeface="Arial" panose="020B0604020202020204" pitchFamily="34" charset="0"/>
                  </a:rPr>
                  <a:t> 小</a:t>
                </a:r>
                <a:endParaRPr lang="en-US" altLang="zh-CN" sz="2400" dirty="0">
                  <a:solidFill>
                    <a:schemeClr val="bg2"/>
                  </a:solidFill>
                  <a:ea typeface="黑体" pitchFamily="2" charset="-122"/>
                  <a:cs typeface="Arial" panose="020B0604020202020204" pitchFamily="34" charset="0"/>
                </a:endParaRPr>
              </a:p>
              <a:p>
                <a:pPr lvl="1" eaLnBrk="1" hangingPunct="1">
                  <a:spcBef>
                    <a:spcPts val="1200"/>
                  </a:spcBef>
                </a:pPr>
                <a14:m>
                  <m:oMath xmlns:m="http://schemas.openxmlformats.org/officeDocument/2006/math">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a:solidFill>
                              <a:schemeClr val="bg2"/>
                            </a:solidFill>
                            <a:latin typeface="Cambria Math" panose="02040503050406030204" pitchFamily="18" charset="0"/>
                            <a:ea typeface="黑体" pitchFamily="2" charset="-122"/>
                            <a:cs typeface="Arial" panose="020B0604020202020204" pitchFamily="34" charset="0"/>
                          </a:rPr>
                          <m:t>𝐽</m:t>
                        </m:r>
                      </m:e>
                      <m:sub>
                        <m:r>
                          <a:rPr lang="en-US" altLang="zh-CN" sz="2400">
                            <a:solidFill>
                              <a:schemeClr val="bg2"/>
                            </a:solidFill>
                            <a:latin typeface="Cambria Math" panose="02040503050406030204" pitchFamily="18" charset="0"/>
                            <a:ea typeface="黑体" pitchFamily="2" charset="-122"/>
                            <a:cs typeface="Arial" panose="020B0604020202020204" pitchFamily="34" charset="0"/>
                          </a:rPr>
                          <m:t>𝑖𝑗</m:t>
                        </m:r>
                      </m:sub>
                    </m:sSub>
                    <m:r>
                      <a:rPr lang="en-US" altLang="zh-CN" sz="2400">
                        <a:solidFill>
                          <a:schemeClr val="bg2"/>
                        </a:solidFill>
                        <a:latin typeface="Cambria Math" panose="02040503050406030204" pitchFamily="18" charset="0"/>
                        <a:ea typeface="黑体" pitchFamily="2" charset="-122"/>
                        <a:cs typeface="Arial" panose="020B0604020202020204" pitchFamily="34" charset="0"/>
                      </a:rPr>
                      <m:t>≥0,</m:t>
                    </m:r>
                    <m:r>
                      <a:rPr lang="zh-CN" altLang="en-US" sz="2400">
                        <a:solidFill>
                          <a:schemeClr val="bg2"/>
                        </a:solidFill>
                        <a:latin typeface="Cambria Math" panose="02040503050406030204" pitchFamily="18" charset="0"/>
                        <a:ea typeface="黑体" pitchFamily="2" charset="-122"/>
                        <a:cs typeface="Arial" panose="020B0604020202020204" pitchFamily="34" charset="0"/>
                      </a:rPr>
                      <m:t>  </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a:solidFill>
                              <a:schemeClr val="bg2"/>
                            </a:solidFill>
                            <a:latin typeface="Cambria Math" panose="02040503050406030204" pitchFamily="18" charset="0"/>
                            <a:ea typeface="黑体" pitchFamily="2" charset="-122"/>
                            <a:cs typeface="Arial" panose="020B0604020202020204" pitchFamily="34" charset="0"/>
                          </a:rPr>
                          <m:t>𝐽</m:t>
                        </m:r>
                      </m:e>
                      <m:sub>
                        <m:r>
                          <a:rPr lang="en-US" altLang="zh-CN" sz="2400">
                            <a:solidFill>
                              <a:schemeClr val="bg2"/>
                            </a:solidFill>
                            <a:latin typeface="Cambria Math" panose="02040503050406030204" pitchFamily="18" charset="0"/>
                            <a:ea typeface="黑体" pitchFamily="2" charset="-122"/>
                            <a:cs typeface="Arial" panose="020B0604020202020204" pitchFamily="34" charset="0"/>
                          </a:rPr>
                          <m:t>𝑖𝑖</m:t>
                        </m:r>
                      </m:sub>
                    </m:sSub>
                    <m:r>
                      <a:rPr lang="en-US" altLang="zh-CN" sz="2400">
                        <a:solidFill>
                          <a:schemeClr val="bg2"/>
                        </a:solidFill>
                        <a:latin typeface="Cambria Math" panose="02040503050406030204" pitchFamily="18" charset="0"/>
                        <a:ea typeface="黑体" pitchFamily="2" charset="-122"/>
                        <a:cs typeface="Arial" panose="020B0604020202020204" pitchFamily="34" charset="0"/>
                      </a:rPr>
                      <m:t>=0,</m:t>
                    </m:r>
                    <m:r>
                      <a:rPr lang="zh-CN" altLang="en-US" sz="2400">
                        <a:solidFill>
                          <a:schemeClr val="bg2"/>
                        </a:solidFill>
                        <a:latin typeface="Cambria Math" panose="02040503050406030204" pitchFamily="18" charset="0"/>
                        <a:ea typeface="黑体" pitchFamily="2" charset="-122"/>
                        <a:cs typeface="Arial" panose="020B0604020202020204" pitchFamily="34" charset="0"/>
                      </a:rPr>
                      <m:t>  </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a:solidFill>
                              <a:schemeClr val="bg2"/>
                            </a:solidFill>
                            <a:latin typeface="Cambria Math" panose="02040503050406030204" pitchFamily="18" charset="0"/>
                            <a:ea typeface="黑体" pitchFamily="2" charset="-122"/>
                            <a:cs typeface="Arial" panose="020B0604020202020204" pitchFamily="34" charset="0"/>
                          </a:rPr>
                          <m:t>𝐽</m:t>
                        </m:r>
                      </m:e>
                      <m:sub>
                        <m:r>
                          <a:rPr lang="en-US" altLang="zh-CN" sz="2400">
                            <a:solidFill>
                              <a:schemeClr val="bg2"/>
                            </a:solidFill>
                            <a:latin typeface="Cambria Math" panose="02040503050406030204" pitchFamily="18" charset="0"/>
                            <a:ea typeface="黑体" pitchFamily="2" charset="-122"/>
                            <a:cs typeface="Arial" panose="020B0604020202020204" pitchFamily="34" charset="0"/>
                          </a:rPr>
                          <m:t>𝑖𝑗</m:t>
                        </m:r>
                      </m:sub>
                    </m:sSub>
                    <m:r>
                      <a:rPr lang="en-US" altLang="zh-CN" sz="240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a:solidFill>
                              <a:schemeClr val="bg2"/>
                            </a:solidFill>
                            <a:latin typeface="Cambria Math" panose="02040503050406030204" pitchFamily="18" charset="0"/>
                            <a:ea typeface="黑体" pitchFamily="2" charset="-122"/>
                            <a:cs typeface="Arial" panose="020B0604020202020204" pitchFamily="34" charset="0"/>
                          </a:rPr>
                          <m:t>𝐽</m:t>
                        </m:r>
                      </m:e>
                      <m:sub>
                        <m:r>
                          <a:rPr lang="en-US" altLang="zh-CN" sz="2400">
                            <a:solidFill>
                              <a:schemeClr val="bg2"/>
                            </a:solidFill>
                            <a:latin typeface="Cambria Math" panose="02040503050406030204" pitchFamily="18" charset="0"/>
                            <a:ea typeface="黑体" pitchFamily="2" charset="-122"/>
                            <a:cs typeface="Arial" panose="020B0604020202020204" pitchFamily="34" charset="0"/>
                          </a:rPr>
                          <m:t>𝑗𝑖</m:t>
                        </m:r>
                      </m:sub>
                    </m:sSub>
                  </m:oMath>
                </a14:m>
                <a:endParaRPr lang="en-US" altLang="zh-CN" sz="2400" dirty="0">
                  <a:solidFill>
                    <a:schemeClr val="bg2"/>
                  </a:solidFill>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对独立的特征有可加性</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增加特征时判据不减小</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mc:Choice>
        <mc:Fallback xmlns="">
          <p:sp>
            <p:nvSpPr>
              <p:cNvPr id="6149" name="Rectangle 3"/>
              <p:cNvSpPr>
                <a:spLocks noGrp="1" noRot="1" noChangeAspect="1" noMove="1" noResize="1" noEditPoints="1" noAdjustHandles="1" noChangeArrowheads="1" noChangeShapeType="1" noTextEdit="1"/>
              </p:cNvSpPr>
              <p:nvPr>
                <p:ph type="body" idx="1"/>
              </p:nvPr>
            </p:nvSpPr>
            <p:spPr>
              <a:xfrm>
                <a:off x="767408" y="1718936"/>
                <a:ext cx="10585176" cy="4403576"/>
              </a:xfrm>
              <a:blipFill>
                <a:blip r:embed="rId3"/>
                <a:stretch>
                  <a:fillRect l="-1037" t="-1939"/>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40BAF434-4AF7-4EF0-963A-9D9FC26CE103}"/>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01986680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7</a:t>
            </a:fld>
            <a:endParaRPr lang="en-US" altLang="zh-CN" dirty="0">
              <a:solidFill>
                <a:srgbClr val="000000"/>
              </a:solidFill>
            </a:endParaRPr>
          </a:p>
        </p:txBody>
      </p:sp>
      <mc:AlternateContent xmlns:mc="http://schemas.openxmlformats.org/markup-compatibility/2006" xmlns:a14="http://schemas.microsoft.com/office/drawing/2010/main">
        <mc:Choice Requires="a14">
          <p:sp>
            <p:nvSpPr>
              <p:cNvPr id="6149" name="Rectangle 3"/>
              <p:cNvSpPr>
                <a:spLocks noGrp="1" noChangeArrowheads="1"/>
              </p:cNvSpPr>
              <p:nvPr>
                <p:ph type="body" idx="1"/>
              </p:nvPr>
            </p:nvSpPr>
            <p:spPr>
              <a:xfrm>
                <a:off x="767408" y="1124744"/>
                <a:ext cx="10585176" cy="4403576"/>
              </a:xfrm>
            </p:spPr>
            <p:txBody>
              <a:bodyPr/>
              <a:lstStyle/>
              <a:p>
                <a:pPr marL="342900" indent="-342900">
                  <a:buFont typeface="Arial" panose="020B0604020202020204" pitchFamily="34" charset="0"/>
                  <a:buChar char="•"/>
                </a:pPr>
                <a:r>
                  <a:rPr lang="zh-CN" altLang="en-CN" sz="2800" dirty="0">
                    <a:solidFill>
                      <a:schemeClr val="bg2"/>
                    </a:solidFill>
                    <a:latin typeface="Arial" panose="020B0604020202020204" pitchFamily="34" charset="0"/>
                    <a:ea typeface="黑体" panose="02010609060101010101" pitchFamily="49" charset="-122"/>
                    <a:cs typeface="Arial" panose="020B0604020202020204" pitchFamily="34" charset="0"/>
                  </a:rPr>
                  <a:t>类</a:t>
                </a: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间平均距离：</a:t>
                </a: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𝐽</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𝐷</m:t>
                          </m:r>
                        </m:sub>
                      </m:s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f>
                        <m:f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fPr>
                        <m:num>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num>
                        <m:den>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2</m:t>
                          </m:r>
                        </m:den>
                      </m:f>
                      <m:nary>
                        <m:naryPr>
                          <m:chr m:val="∑"/>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naryPr>
                        <m:sub>
                          <m:r>
                            <m:rPr>
                              <m:brk m:alnAt="23"/>
                            </m:r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𝑖</m:t>
                          </m:r>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sub>
                        <m:sup>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𝑐</m:t>
                          </m:r>
                        </m:sup>
                        <m:e>
                          <m:sSub>
                            <m:sSub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𝑃</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e>
                      </m:nary>
                      <m:nary>
                        <m:naryPr>
                          <m:chr m:val="∑"/>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naryPr>
                        <m:sub>
                          <m:r>
                            <m:rPr>
                              <m:brk m:alnAt="23"/>
                            </m:r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𝑗</m:t>
                          </m:r>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sub>
                        <m:sup>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𝑐</m:t>
                          </m:r>
                        </m:sup>
                        <m:e>
                          <m:sSub>
                            <m:sSub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𝑃</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𝑗</m:t>
                              </m:r>
                            </m:sub>
                          </m:sSub>
                        </m:e>
                      </m:nary>
                      <m:f>
                        <m:f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fPr>
                        <m:num>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num>
                        <m:den>
                          <m:sSub>
                            <m:sSub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𝑛</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sSub>
                            <m:sSub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𝑛</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𝑗</m:t>
                              </m:r>
                            </m:sub>
                          </m:sSub>
                        </m:den>
                      </m:f>
                      <m:nary>
                        <m:naryPr>
                          <m:chr m:val="∑"/>
                          <m:ctrlP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naryPr>
                        <m:sub>
                          <m:r>
                            <m:rPr>
                              <m:brk m:alnAt="23"/>
                            </m:rP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𝑘</m:t>
                          </m:r>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sub>
                        <m:sup>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𝑛</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sup>
                        <m:e>
                          <m:nary>
                            <m:naryPr>
                              <m:chr m:val="∑"/>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naryPr>
                            <m:sub>
                              <m:r>
                                <m:rPr>
                                  <m:brk m:alnAt="23"/>
                                </m:r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𝑙</m:t>
                              </m:r>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sub>
                            <m:sup>
                              <m:sSub>
                                <m:sSub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𝑛</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𝑗</m:t>
                                  </m:r>
                                </m:sub>
                              </m:sSub>
                            </m:sup>
                            <m:e>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𝛿</m:t>
                              </m:r>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m:t>
                              </m:r>
                              <m:sSubSup>
                                <m:sSubSupPr>
                                  <m:ctrlP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SupPr>
                                <m:e>
                                  <m:r>
                                    <a:rPr lang="en-US" altLang="zh-CN" sz="2400" b="1" i="1">
                                      <a:solidFill>
                                        <a:schemeClr val="bg2"/>
                                      </a:solidFill>
                                      <a:latin typeface="Cambria Math" panose="02040503050406030204" pitchFamily="18" charset="0"/>
                                      <a:ea typeface="Cambria Math" panose="02040503050406030204" pitchFamily="18" charset="0"/>
                                      <a:cs typeface="Arial" panose="020B0604020202020204" pitchFamily="34" charset="0"/>
                                    </a:rPr>
                                    <m:t>𝒙</m:t>
                                  </m:r>
                                </m:e>
                                <m:sub>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𝑘</m:t>
                                  </m:r>
                                </m:sub>
                                <m:sup>
                                  <m:d>
                                    <m:dPr>
                                      <m:ctrlP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𝑖</m:t>
                                      </m:r>
                                    </m:e>
                                  </m:d>
                                </m:sup>
                              </m:sSubSup>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m:t>
                              </m:r>
                              <m:sSubSup>
                                <m:sSubSupPr>
                                  <m:ctrlP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SupPr>
                                <m:e>
                                  <m:r>
                                    <a:rPr lang="en-US" altLang="zh-CN" sz="2400" b="1" i="1">
                                      <a:solidFill>
                                        <a:schemeClr val="bg2"/>
                                      </a:solidFill>
                                      <a:latin typeface="Cambria Math" panose="02040503050406030204" pitchFamily="18" charset="0"/>
                                      <a:ea typeface="Cambria Math" panose="02040503050406030204" pitchFamily="18" charset="0"/>
                                      <a:cs typeface="Arial" panose="020B0604020202020204" pitchFamily="34" charset="0"/>
                                    </a:rPr>
                                    <m:t>𝒙</m:t>
                                  </m:r>
                                </m:e>
                                <m:sub>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𝑙</m:t>
                                  </m:r>
                                </m:sub>
                                <m:sup>
                                  <m:d>
                                    <m:dPr>
                                      <m:ctrlP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𝑗</m:t>
                                      </m:r>
                                    </m:e>
                                  </m:d>
                                </m:sup>
                              </m:sSubSup>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m:t>
                              </m:r>
                              <m:r>
                                <m:rPr>
                                  <m:nor/>
                                </m:rPr>
                                <a:rPr lang="en-US" altLang="zh-CN" sz="2400" dirty="0">
                                  <a:solidFill>
                                    <a:schemeClr val="bg2"/>
                                  </a:solidFill>
                                  <a:ea typeface="黑体" panose="02010609060101010101" pitchFamily="49" charset="-122"/>
                                  <a:cs typeface="Arial" panose="020B0604020202020204" pitchFamily="34" charset="0"/>
                                </a:rPr>
                                <m:t> </m:t>
                              </m:r>
                            </m:e>
                          </m:nary>
                        </m:e>
                      </m:nary>
                    </m:oMath>
                  </m:oMathPara>
                </a14:m>
                <a:endParaRPr lang="en-US" altLang="zh-CN" sz="2800" dirty="0">
                  <a:solidFill>
                    <a:schemeClr val="bg2"/>
                  </a:solidFill>
                  <a:ea typeface="黑体" panose="02010609060101010101" pitchFamily="49" charset="-122"/>
                  <a:cs typeface="Arial" panose="020B0604020202020204" pitchFamily="34" charset="0"/>
                </a:endParaRPr>
              </a:p>
              <a:p>
                <a:pPr marL="0" indent="0">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    其中，</a:t>
                </a:r>
                <a14:m>
                  <m:oMath xmlns:m="http://schemas.openxmlformats.org/officeDocument/2006/math">
                    <m:sSubSup>
                      <m:sSub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𝑘</m:t>
                        </m:r>
                      </m:sub>
                      <m:sup>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e>
                        </m:d>
                      </m:sup>
                    </m:sSub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𝜔</m:t>
                        </m:r>
                      </m:e>
                      <m:sub>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𝑖</m:t>
                        </m:r>
                      </m:sub>
                    </m:sSub>
                    <m:r>
                      <a:rPr lang="zh-CN" altLang="en-US"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 </m:t>
                    </m:r>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zh-CN" altLang="en-US"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 </m:t>
                    </m:r>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𝑘</m:t>
                    </m:r>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m:t>
                    </m:r>
                    <m:sSub>
                      <m:sSubPr>
                        <m:ctrlP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𝑛</m:t>
                        </m:r>
                      </m:e>
                      <m:sub>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𝑖</m:t>
                        </m:r>
                      </m:sub>
                    </m:sSub>
                  </m:oMath>
                </a14:m>
                <a:endParaRPr lang="en-US" altLang="zh-CN" sz="2400" b="0" dirty="0">
                  <a:solidFill>
                    <a:schemeClr val="bg2"/>
                  </a:solidFill>
                  <a:ea typeface="Cambria Math" panose="02040503050406030204" pitchFamily="18" charset="0"/>
                  <a:cs typeface="Arial" panose="020B0604020202020204" pitchFamily="34" charset="0"/>
                </a:endParaRPr>
              </a:p>
              <a:p>
                <a:pPr marL="0" indent="0">
                  <a:buNone/>
                </a:pPr>
                <a:r>
                  <a:rPr lang="en-US" altLang="zh-CN" sz="2400" dirty="0">
                    <a:solidFill>
                      <a:schemeClr val="bg2"/>
                    </a:solidFill>
                    <a:ea typeface="Cambria Math" panose="02040503050406030204" pitchFamily="18" charset="0"/>
                    <a:cs typeface="Arial" panose="020B0604020202020204" pitchFamily="34" charset="0"/>
                  </a:rPr>
                  <a:t>	</a:t>
                </a:r>
                <a:r>
                  <a:rPr lang="zh-CN" altLang="en-US" sz="2400" dirty="0">
                    <a:solidFill>
                      <a:schemeClr val="bg2"/>
                    </a:solidFill>
                    <a:ea typeface="Cambria Math" panose="02040503050406030204" pitchFamily="18" charset="0"/>
                    <a:cs typeface="Arial" panose="020B0604020202020204" pitchFamily="34" charset="0"/>
                  </a:rPr>
                  <a:t>    </a:t>
                </a:r>
                <a14:m>
                  <m:oMath xmlns:m="http://schemas.openxmlformats.org/officeDocument/2006/math">
                    <m:sSubSup>
                      <m:sSubSupPr>
                        <m:ctrlP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SupPr>
                      <m:e>
                        <m:r>
                          <a:rPr lang="en-US" altLang="zh-CN" sz="2400" b="1"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𝒙</m:t>
                        </m:r>
                      </m:e>
                      <m:sub>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𝑙</m:t>
                        </m:r>
                      </m:sub>
                      <m:sup>
                        <m:d>
                          <m:dPr>
                            <m:ctrlP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𝑗</m:t>
                            </m:r>
                          </m:e>
                        </m:d>
                      </m:sup>
                    </m:sSubSup>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𝜔</m:t>
                        </m:r>
                      </m:e>
                      <m:sub>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𝑗</m:t>
                        </m:r>
                      </m:sub>
                    </m:sSub>
                    <m:r>
                      <a:rPr lang="zh-CN" altLang="en-US"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 </m:t>
                    </m:r>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zh-CN" altLang="en-US"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 </m:t>
                    </m:r>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𝑙</m:t>
                    </m:r>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 ···,</m:t>
                    </m:r>
                    <m:sSub>
                      <m:sSubPr>
                        <m:ctrlP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𝑛</m:t>
                        </m:r>
                      </m:e>
                      <m:sub>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𝑗</m:t>
                        </m:r>
                      </m:sub>
                    </m:sSub>
                  </m:oMath>
                </a14:m>
                <a:endParaRPr lang="en-US" altLang="zh-CN" sz="2400" b="0" dirty="0">
                  <a:solidFill>
                    <a:schemeClr val="bg2"/>
                  </a:solidFill>
                  <a:ea typeface="Cambria Math" panose="02040503050406030204" pitchFamily="18" charset="0"/>
                  <a:cs typeface="Arial" panose="020B0604020202020204" pitchFamily="34" charset="0"/>
                </a:endParaRPr>
              </a:p>
              <a:p>
                <a:pPr marL="0" indent="0">
                  <a:buNone/>
                </a:pPr>
                <a:r>
                  <a:rPr lang="en-US" altLang="zh-CN" sz="2400" dirty="0">
                    <a:solidFill>
                      <a:schemeClr val="bg2"/>
                    </a:solidFill>
                    <a:ea typeface="Cambria Math" panose="02040503050406030204" pitchFamily="18" charset="0"/>
                    <a:cs typeface="Arial" panose="020B0604020202020204" pitchFamily="34" charset="0"/>
                  </a:rPr>
                  <a:t>	</a:t>
                </a:r>
                <a:r>
                  <a:rPr lang="zh-CN" altLang="en-US" sz="2400" dirty="0">
                    <a:solidFill>
                      <a:schemeClr val="bg2"/>
                    </a:solidFill>
                    <a:ea typeface="Cambria Math" panose="02040503050406030204" pitchFamily="18" charset="0"/>
                    <a:cs typeface="Arial" panose="020B0604020202020204" pitchFamily="34" charset="0"/>
                  </a:rPr>
                  <a:t>    </a:t>
                </a:r>
                <a14:m>
                  <m:oMath xmlns:m="http://schemas.openxmlformats.org/officeDocument/2006/math">
                    <m:sSub>
                      <m:sSubPr>
                        <m:ctrlP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𝑃</m:t>
                        </m:r>
                      </m:e>
                      <m:sub>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𝑖</m:t>
                        </m:r>
                      </m:sub>
                    </m:sSub>
                    <m:r>
                      <a:rPr lang="zh-CN" altLang="en-US"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 </m:t>
                    </m:r>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𝑃</m:t>
                        </m:r>
                      </m:e>
                      <m:sub>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𝑗</m:t>
                        </m:r>
                      </m:sub>
                    </m:sSub>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：先验概率</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0" indent="0">
                  <a:buNone/>
                </a:pPr>
                <a:r>
                  <a:rPr lang="en-US" altLang="zh-CN" sz="2400" dirty="0">
                    <a:solidFill>
                      <a:schemeClr val="bg2"/>
                    </a:solidFill>
                    <a:ea typeface="Cambria Math" panose="02040503050406030204" pitchFamily="18" charset="0"/>
                    <a:cs typeface="Arial" panose="020B0604020202020204" pitchFamily="34" charset="0"/>
                  </a:rPr>
                  <a:t>	</a:t>
                </a:r>
                <a:r>
                  <a:rPr lang="zh-CN" altLang="en-US" sz="2400" dirty="0">
                    <a:solidFill>
                      <a:schemeClr val="bg2"/>
                    </a:solidFill>
                    <a:ea typeface="Cambria Math" panose="02040503050406030204" pitchFamily="18" charset="0"/>
                    <a:cs typeface="Arial" panose="020B0604020202020204" pitchFamily="34" charset="0"/>
                  </a:rPr>
                  <a:t>    </a:t>
                </a:r>
                <a14:m>
                  <m:oMath xmlns:m="http://schemas.openxmlformats.org/officeDocument/2006/math">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𝛿</m:t>
                    </m:r>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m:t>
                    </m:r>
                    <m:sSubSup>
                      <m:sSubSupPr>
                        <m:ctrlP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SupPr>
                      <m:e>
                        <m:r>
                          <a:rPr lang="en-US" altLang="zh-CN" sz="2400" b="1" i="1">
                            <a:solidFill>
                              <a:schemeClr val="bg2"/>
                            </a:solidFill>
                            <a:latin typeface="Cambria Math" panose="02040503050406030204" pitchFamily="18" charset="0"/>
                            <a:ea typeface="Cambria Math" panose="02040503050406030204" pitchFamily="18" charset="0"/>
                            <a:cs typeface="Arial" panose="020B0604020202020204" pitchFamily="34" charset="0"/>
                          </a:rPr>
                          <m:t>𝒙</m:t>
                        </m:r>
                      </m:e>
                      <m:sub>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𝑘</m:t>
                        </m:r>
                      </m:sub>
                      <m:sup>
                        <m:d>
                          <m:dPr>
                            <m:ctrlP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𝑖</m:t>
                            </m:r>
                          </m:e>
                        </m:d>
                      </m:sup>
                    </m:sSubSup>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m:t>
                    </m:r>
                    <m:sSubSup>
                      <m:sSubSupPr>
                        <m:ctrlP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SupPr>
                      <m:e>
                        <m:r>
                          <a:rPr lang="en-US" altLang="zh-CN" sz="2400" b="1" i="1">
                            <a:solidFill>
                              <a:schemeClr val="bg2"/>
                            </a:solidFill>
                            <a:latin typeface="Cambria Math" panose="02040503050406030204" pitchFamily="18" charset="0"/>
                            <a:ea typeface="Cambria Math" panose="02040503050406030204" pitchFamily="18" charset="0"/>
                            <a:cs typeface="Arial" panose="020B0604020202020204" pitchFamily="34" charset="0"/>
                          </a:rPr>
                          <m:t>𝒙</m:t>
                        </m:r>
                      </m:e>
                      <m:sub>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𝑙</m:t>
                        </m:r>
                      </m:sub>
                      <m:sup>
                        <m:d>
                          <m:dPr>
                            <m:ctrlP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𝑗</m:t>
                            </m:r>
                          </m:e>
                        </m:d>
                      </m:sup>
                    </m:sSubSup>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a:t>
                </a:r>
                <a:r>
                  <a:rPr lang="en-US" altLang="zh-CN" sz="2400" dirty="0">
                    <a:solidFill>
                      <a:schemeClr val="bg2"/>
                    </a:solidFill>
                    <a:ea typeface="Cambria Math" panose="02040503050406030204" pitchFamily="18" charset="0"/>
                    <a:cs typeface="Arial" panose="020B0604020202020204" pitchFamily="34" charset="0"/>
                  </a:rPr>
                  <a:t> </a:t>
                </a:r>
                <a14:m>
                  <m:oMath xmlns:m="http://schemas.openxmlformats.org/officeDocument/2006/math">
                    <m:sSubSup>
                      <m:sSubSupPr>
                        <m:ctrlP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SupPr>
                      <m:e>
                        <m:r>
                          <a:rPr lang="en-US" altLang="zh-CN" sz="2400" b="1" i="1">
                            <a:solidFill>
                              <a:schemeClr val="bg2"/>
                            </a:solidFill>
                            <a:latin typeface="Cambria Math" panose="02040503050406030204" pitchFamily="18" charset="0"/>
                            <a:ea typeface="Cambria Math" panose="02040503050406030204" pitchFamily="18" charset="0"/>
                            <a:cs typeface="Arial" panose="020B0604020202020204" pitchFamily="34" charset="0"/>
                          </a:rPr>
                          <m:t>𝒙</m:t>
                        </m:r>
                      </m:e>
                      <m:sub>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𝑘</m:t>
                        </m:r>
                      </m:sub>
                      <m:sup>
                        <m:d>
                          <m:dPr>
                            <m:ctrlP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𝑖</m:t>
                            </m:r>
                          </m:e>
                        </m:d>
                      </m:sup>
                    </m:sSubSup>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和</a:t>
                </a:r>
                <a14:m>
                  <m:oMath xmlns:m="http://schemas.openxmlformats.org/officeDocument/2006/math">
                    <m:sSubSup>
                      <m:sSubSupPr>
                        <m:ctrlP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SupPr>
                      <m:e>
                        <m:r>
                          <a:rPr lang="en-US" altLang="zh-CN" sz="2400" b="1" i="1">
                            <a:solidFill>
                              <a:schemeClr val="bg2"/>
                            </a:solidFill>
                            <a:latin typeface="Cambria Math" panose="02040503050406030204" pitchFamily="18" charset="0"/>
                            <a:ea typeface="Cambria Math" panose="02040503050406030204" pitchFamily="18" charset="0"/>
                            <a:cs typeface="Arial" panose="020B0604020202020204" pitchFamily="34" charset="0"/>
                          </a:rPr>
                          <m:t>𝒙</m:t>
                        </m:r>
                      </m:e>
                      <m:sub>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𝑙</m:t>
                        </m:r>
                      </m:sub>
                      <m:sup>
                        <m:d>
                          <m:dPr>
                            <m:ctrlP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𝑗</m:t>
                            </m:r>
                          </m:e>
                        </m:d>
                      </m:sup>
                    </m:sSubSup>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的距离度量，通常采用欧式距离：</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𝛿</m:t>
                      </m:r>
                      <m:d>
                        <m:dPr>
                          <m:ctrlP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sSubSup>
                            <m:sSubSupPr>
                              <m:ctrlP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SupPr>
                            <m:e>
                              <m:r>
                                <a:rPr lang="en-US" altLang="zh-CN" sz="2400" b="1" i="1">
                                  <a:solidFill>
                                    <a:schemeClr val="bg2"/>
                                  </a:solidFill>
                                  <a:latin typeface="Cambria Math" panose="02040503050406030204" pitchFamily="18" charset="0"/>
                                  <a:ea typeface="Cambria Math" panose="02040503050406030204" pitchFamily="18" charset="0"/>
                                  <a:cs typeface="Arial" panose="020B0604020202020204" pitchFamily="34" charset="0"/>
                                </a:rPr>
                                <m:t>𝒙</m:t>
                              </m:r>
                            </m:e>
                            <m:sub>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𝑘</m:t>
                              </m:r>
                            </m:sub>
                            <m:sup>
                              <m:d>
                                <m:dPr>
                                  <m:ctrlP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𝑖</m:t>
                                  </m:r>
                                </m:e>
                              </m:d>
                            </m:sup>
                          </m:sSubSup>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m:t>
                          </m:r>
                          <m:sSubSup>
                            <m:sSubSupPr>
                              <m:ctrlP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SupPr>
                            <m:e>
                              <m:r>
                                <a:rPr lang="en-US" altLang="zh-CN" sz="2400" b="1" i="1">
                                  <a:solidFill>
                                    <a:schemeClr val="bg2"/>
                                  </a:solidFill>
                                  <a:latin typeface="Cambria Math" panose="02040503050406030204" pitchFamily="18" charset="0"/>
                                  <a:ea typeface="Cambria Math" panose="02040503050406030204" pitchFamily="18" charset="0"/>
                                  <a:cs typeface="Arial" panose="020B0604020202020204" pitchFamily="34" charset="0"/>
                                </a:rPr>
                                <m:t>𝒙</m:t>
                              </m:r>
                            </m:e>
                            <m:sub>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𝑙</m:t>
                              </m:r>
                            </m:sub>
                            <m:sup>
                              <m:d>
                                <m:dPr>
                                  <m:ctrlP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𝑗</m:t>
                                  </m:r>
                                </m:e>
                              </m:d>
                            </m:sup>
                          </m:sSubSup>
                        </m:e>
                      </m:d>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pPr>
                        <m:e>
                          <m:d>
                            <m:dPr>
                              <m:ctrlP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sSubSup>
                                <m:sSubSupPr>
                                  <m:ctrlP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SupPr>
                                <m:e>
                                  <m:r>
                                    <a:rPr lang="en-US" altLang="zh-CN" sz="2400" b="1" i="1">
                                      <a:solidFill>
                                        <a:schemeClr val="bg2"/>
                                      </a:solidFill>
                                      <a:latin typeface="Cambria Math" panose="02040503050406030204" pitchFamily="18" charset="0"/>
                                      <a:ea typeface="Cambria Math" panose="02040503050406030204" pitchFamily="18" charset="0"/>
                                      <a:cs typeface="Arial" panose="020B0604020202020204" pitchFamily="34" charset="0"/>
                                    </a:rPr>
                                    <m:t>𝒙</m:t>
                                  </m:r>
                                </m:e>
                                <m:sub>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𝑘</m:t>
                                  </m:r>
                                </m:sub>
                                <m:sup>
                                  <m:d>
                                    <m:dPr>
                                      <m:ctrlP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𝑖</m:t>
                                      </m:r>
                                    </m:e>
                                  </m:d>
                                </m:sup>
                              </m:sSubSup>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sSubSup>
                                <m:sSubSupPr>
                                  <m:ctrlP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SupPr>
                                <m:e>
                                  <m:r>
                                    <a:rPr lang="en-US" altLang="zh-CN" sz="2400" b="1" i="1">
                                      <a:solidFill>
                                        <a:schemeClr val="bg2"/>
                                      </a:solidFill>
                                      <a:latin typeface="Cambria Math" panose="02040503050406030204" pitchFamily="18" charset="0"/>
                                      <a:ea typeface="Cambria Math" panose="02040503050406030204" pitchFamily="18" charset="0"/>
                                      <a:cs typeface="Arial" panose="020B0604020202020204" pitchFamily="34" charset="0"/>
                                    </a:rPr>
                                    <m:t>𝒙</m:t>
                                  </m:r>
                                </m:e>
                                <m:sub>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𝑙</m:t>
                                  </m:r>
                                </m:sub>
                                <m:sup>
                                  <m:d>
                                    <m:dPr>
                                      <m:ctrlP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𝑗</m:t>
                                      </m:r>
                                    </m:e>
                                  </m:d>
                                </m:sup>
                              </m:sSubSup>
                            </m:e>
                          </m:d>
                        </m:e>
                        <m:sup>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𝑇</m:t>
                          </m:r>
                        </m:sup>
                      </m:sSup>
                      <m:d>
                        <m:dPr>
                          <m:ctrlP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sSubSup>
                            <m:sSubSupPr>
                              <m:ctrlP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SupPr>
                            <m:e>
                              <m:r>
                                <a:rPr lang="en-US" altLang="zh-CN" sz="2400" b="1" i="1">
                                  <a:solidFill>
                                    <a:schemeClr val="bg2"/>
                                  </a:solidFill>
                                  <a:latin typeface="Cambria Math" panose="02040503050406030204" pitchFamily="18" charset="0"/>
                                  <a:ea typeface="Cambria Math" panose="02040503050406030204" pitchFamily="18" charset="0"/>
                                  <a:cs typeface="Arial" panose="020B0604020202020204" pitchFamily="34" charset="0"/>
                                </a:rPr>
                                <m:t>𝒙</m:t>
                              </m:r>
                            </m:e>
                            <m:sub>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𝑘</m:t>
                              </m:r>
                            </m:sub>
                            <m:sup>
                              <m:d>
                                <m:dPr>
                                  <m:ctrlP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𝑖</m:t>
                                  </m:r>
                                </m:e>
                              </m:d>
                            </m:sup>
                          </m:sSubSup>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m:t>
                          </m:r>
                          <m:sSubSup>
                            <m:sSubSupPr>
                              <m:ctrlP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SupPr>
                            <m:e>
                              <m:r>
                                <a:rPr lang="en-US" altLang="zh-CN" sz="2400" b="1" i="1">
                                  <a:solidFill>
                                    <a:schemeClr val="bg2"/>
                                  </a:solidFill>
                                  <a:latin typeface="Cambria Math" panose="02040503050406030204" pitchFamily="18" charset="0"/>
                                  <a:ea typeface="Cambria Math" panose="02040503050406030204" pitchFamily="18" charset="0"/>
                                  <a:cs typeface="Arial" panose="020B0604020202020204" pitchFamily="34" charset="0"/>
                                </a:rPr>
                                <m:t>𝒙</m:t>
                              </m:r>
                            </m:e>
                            <m:sub>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𝑙</m:t>
                              </m:r>
                            </m:sub>
                            <m:sup>
                              <m:d>
                                <m:dPr>
                                  <m:ctrlP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𝑗</m:t>
                                  </m:r>
                                </m:e>
                              </m:d>
                            </m:sup>
                          </m:sSubSup>
                        </m:e>
                      </m:d>
                    </m:oMath>
                  </m:oMathPara>
                </a14:m>
                <a:endParaRPr lang="en-US" altLang="zh-CN" sz="2400" dirty="0">
                  <a:solidFill>
                    <a:schemeClr val="bg2"/>
                  </a:solidFill>
                  <a:ea typeface="Cambria Math" panose="02040503050406030204" pitchFamily="18" charset="0"/>
                  <a:cs typeface="Arial" panose="020B0604020202020204" pitchFamily="34" charset="0"/>
                </a:endParaRPr>
              </a:p>
              <a:p>
                <a:pPr marL="0" indent="0">
                  <a:buNone/>
                </a:pPr>
                <a:endParaRPr lang="en-US" altLang="zh-CN" sz="2400" b="0" dirty="0">
                  <a:solidFill>
                    <a:schemeClr val="bg2"/>
                  </a:solidFill>
                  <a:latin typeface="Arial" panose="020B0604020202020204" pitchFamily="34" charset="0"/>
                  <a:ea typeface="Cambria Math" panose="02040503050406030204" pitchFamily="18" charset="0"/>
                  <a:cs typeface="Arial" panose="020B0604020202020204" pitchFamily="34" charset="0"/>
                </a:endParaRPr>
              </a:p>
            </p:txBody>
          </p:sp>
        </mc:Choice>
        <mc:Fallback xmlns="">
          <p:sp>
            <p:nvSpPr>
              <p:cNvPr id="6149" name="Rectangle 3"/>
              <p:cNvSpPr>
                <a:spLocks noGrp="1" noRot="1" noChangeAspect="1" noMove="1" noResize="1" noEditPoints="1" noAdjustHandles="1" noChangeArrowheads="1" noChangeShapeType="1" noTextEdit="1"/>
              </p:cNvSpPr>
              <p:nvPr>
                <p:ph type="body" idx="1"/>
              </p:nvPr>
            </p:nvSpPr>
            <p:spPr>
              <a:xfrm>
                <a:off x="767408" y="1124744"/>
                <a:ext cx="10585176" cy="4403576"/>
              </a:xfrm>
              <a:blipFill>
                <a:blip r:embed="rId3"/>
                <a:stretch>
                  <a:fillRect l="-1037" t="-1939"/>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ABDFCA3D-D69D-4ADE-820C-9DD77E718C3B}"/>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46060960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8</a:t>
            </a:fld>
            <a:endParaRPr lang="en-US" altLang="zh-CN" dirty="0">
              <a:solidFill>
                <a:srgbClr val="000000"/>
              </a:solidFill>
            </a:endParaRPr>
          </a:p>
        </p:txBody>
      </p:sp>
      <mc:AlternateContent xmlns:mc="http://schemas.openxmlformats.org/markup-compatibility/2006" xmlns:a14="http://schemas.microsoft.com/office/drawing/2010/main">
        <mc:Choice Requires="a14">
          <p:sp>
            <p:nvSpPr>
              <p:cNvPr id="6149" name="Rectangle 3"/>
              <p:cNvSpPr>
                <a:spLocks noGrp="1" noChangeArrowheads="1"/>
              </p:cNvSpPr>
              <p:nvPr>
                <p:ph type="body" idx="1"/>
              </p:nvPr>
            </p:nvSpPr>
            <p:spPr>
              <a:xfrm>
                <a:off x="767408" y="1124744"/>
                <a:ext cx="10585176" cy="4403576"/>
              </a:xfrm>
            </p:spPr>
            <p:txBody>
              <a:bodyPr/>
              <a:lstStyle/>
              <a:p>
                <a:pPr marL="342900" indent="-342900">
                  <a:buFont typeface="Arial" panose="020B0604020202020204" pitchFamily="34" charset="0"/>
                  <a:buChar char="•"/>
                </a:pP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定义：</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0" indent="0">
                  <a:buNone/>
                </a:pP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    类均值向量：</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𝒎</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f>
                      <m:f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fPr>
                      <m:num>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num>
                      <m:den>
                        <m:sSub>
                          <m:sSub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𝑛</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den>
                    </m:f>
                    <m:nary>
                      <m:naryPr>
                        <m:chr m:val="∑"/>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naryPr>
                      <m:sub>
                        <m:r>
                          <m:rPr>
                            <m:brk m:alnAt="23"/>
                          </m:r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𝑘</m:t>
                        </m:r>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sub>
                      <m:sup>
                        <m:sSub>
                          <m:sSub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𝑛</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sup>
                      <m:e>
                        <m:sSubSup>
                          <m:sSubSup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SupPr>
                          <m:e>
                            <m:r>
                              <a:rPr lang="en-US" altLang="zh-CN" sz="2400" b="1"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𝒙</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𝑘</m:t>
                            </m:r>
                          </m:sub>
                          <m:sup>
                            <m:d>
                              <m:d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𝑖</m:t>
                                </m:r>
                              </m:e>
                            </m:d>
                          </m:sup>
                        </m:sSubSup>
                      </m:e>
                    </m:nary>
                  </m:oMath>
                </a14:m>
                <a:endParaRPr lang="en-US" altLang="zh-CN" sz="2400" dirty="0">
                  <a:solidFill>
                    <a:schemeClr val="bg2"/>
                  </a:solidFill>
                  <a:ea typeface="黑体" panose="02010609060101010101" pitchFamily="49" charset="-122"/>
                  <a:cs typeface="Arial" panose="020B0604020202020204" pitchFamily="34" charset="0"/>
                </a:endParaRPr>
              </a:p>
              <a:p>
                <a:pPr marL="0" indent="0">
                  <a:buNone/>
                </a:pP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    总均值向量：</a:t>
                </a:r>
                <a14:m>
                  <m:oMath xmlns:m="http://schemas.openxmlformats.org/officeDocument/2006/math">
                    <m: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t>𝒎</m:t>
                    </m:r>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m:t>
                    </m:r>
                    <m:nary>
                      <m:naryPr>
                        <m:chr m:val="∑"/>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naryPr>
                      <m:sub>
                        <m:r>
                          <m:rPr>
                            <m:brk m:alnAt="23"/>
                          </m:r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𝑖</m:t>
                        </m:r>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=1</m:t>
                        </m:r>
                      </m:sub>
                      <m:sup>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𝑐</m:t>
                        </m:r>
                      </m:sup>
                      <m:e>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𝑃</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t>𝒎</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e>
                    </m:nary>
                  </m:oMath>
                </a14:m>
                <a:endParaRPr lang="en-US" altLang="zh-CN" sz="2400" i="1" dirty="0">
                  <a:solidFill>
                    <a:schemeClr val="bg2"/>
                  </a:solidFill>
                  <a:ea typeface="黑体" panose="02010609060101010101" pitchFamily="49" charset="-122"/>
                  <a:cs typeface="Arial" panose="020B0604020202020204" pitchFamily="34" charset="0"/>
                </a:endParaRPr>
              </a:p>
              <a:p>
                <a:pPr marL="0" indent="0">
                  <a:buNone/>
                </a:pP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    类间离散度矩阵</a:t>
                </a:r>
                <a14:m>
                  <m:oMath xmlns:m="http://schemas.openxmlformats.org/officeDocument/2006/math">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𝑆</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𝑏</m:t>
                        </m:r>
                      </m:sub>
                    </m:sSub>
                  </m:oMath>
                </a14:m>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的估计：</a:t>
                </a:r>
                <a14:m>
                  <m:oMath xmlns:m="http://schemas.openxmlformats.org/officeDocument/2006/math">
                    <m:acc>
                      <m:accPr>
                        <m:chr m:val="̃"/>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accPr>
                      <m:e>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𝑆</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𝑏</m:t>
                            </m:r>
                          </m:sub>
                        </m:sSub>
                      </m:e>
                    </m:acc>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m:t>
                    </m:r>
                    <m:nary>
                      <m:naryPr>
                        <m:chr m:val="∑"/>
                        <m:limLoc m:val="subSup"/>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naryPr>
                      <m:sub>
                        <m:r>
                          <m:rPr>
                            <m:brk m:alnAt="25"/>
                          </m:r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𝑖</m:t>
                        </m:r>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=1</m:t>
                        </m:r>
                      </m:sub>
                      <m:sup>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𝑐</m:t>
                        </m:r>
                      </m:sup>
                      <m:e>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𝑃</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d>
                          <m:d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t>𝒎</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t>𝒎</m:t>
                            </m:r>
                          </m:e>
                        </m:d>
                        <m:sSup>
                          <m:sSup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d>
                              <m:d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t>𝒎</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t>𝒎</m:t>
                                </m:r>
                              </m:e>
                            </m:d>
                          </m:e>
                          <m:sup>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𝑇</m:t>
                            </m:r>
                          </m:sup>
                        </m:sSup>
                      </m:e>
                    </m:nary>
                  </m:oMath>
                </a14:m>
                <a:endParaRPr lang="en-US" altLang="zh-CN" sz="2400" i="1" dirty="0">
                  <a:solidFill>
                    <a:schemeClr val="bg2"/>
                  </a:solidFill>
                  <a:ea typeface="黑体" panose="02010609060101010101" pitchFamily="49" charset="-122"/>
                  <a:cs typeface="Arial" panose="020B0604020202020204" pitchFamily="34" charset="0"/>
                </a:endParaRPr>
              </a:p>
              <a:p>
                <a:pPr marL="0" indent="0">
                  <a:buNone/>
                </a:pP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    类内离散度矩阵</a:t>
                </a:r>
                <a14:m>
                  <m:oMath xmlns:m="http://schemas.openxmlformats.org/officeDocument/2006/math">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𝑆</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𝑤</m:t>
                        </m:r>
                      </m:sub>
                    </m:sSub>
                  </m:oMath>
                </a14:m>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的估计：</a:t>
                </a:r>
                <a14:m>
                  <m:oMath xmlns:m="http://schemas.openxmlformats.org/officeDocument/2006/math">
                    <m:acc>
                      <m:accPr>
                        <m:chr m:val="̃"/>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accPr>
                      <m:e>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𝑆</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𝑤</m:t>
                            </m:r>
                          </m:sub>
                        </m:sSub>
                      </m:e>
                    </m:acc>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m:t>
                    </m:r>
                    <m:nary>
                      <m:naryPr>
                        <m:chr m:val="∑"/>
                        <m:limLoc m:val="subSup"/>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naryPr>
                      <m:sub>
                        <m:r>
                          <m:rPr>
                            <m:brk m:alnAt="25"/>
                          </m:r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𝑖</m:t>
                        </m:r>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=1</m:t>
                        </m:r>
                      </m:sub>
                      <m:sup>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𝑐</m:t>
                        </m:r>
                      </m:sup>
                      <m:e>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𝑃</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f>
                          <m:f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fPr>
                          <m:num>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1</m:t>
                            </m:r>
                          </m:num>
                          <m:den>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𝑛</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den>
                        </m:f>
                        <m:nary>
                          <m:naryPr>
                            <m:chr m:val="∑"/>
                            <m:limLoc m:val="subSup"/>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naryPr>
                          <m:sub>
                            <m:r>
                              <m:rPr>
                                <m:brk m:alnAt="25"/>
                              </m:r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𝑘</m:t>
                            </m:r>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=1</m:t>
                            </m:r>
                          </m:sub>
                          <m:sup>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𝑛</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sup>
                          <m:e>
                            <m:d>
                              <m:d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Sup>
                                  <m:sSubSup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SupPr>
                                  <m:e>
                                    <m: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t>𝒙</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𝑘</m:t>
                                    </m:r>
                                  </m:sub>
                                  <m:sup>
                                    <m:d>
                                      <m:d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𝑖</m:t>
                                        </m:r>
                                      </m:e>
                                    </m:d>
                                  </m:sup>
                                </m:sSubSup>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t>𝒎</m:t>
                                </m:r>
                              </m:e>
                            </m:d>
                            <m:sSup>
                              <m:sSup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d>
                                  <m:d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Sup>
                                      <m:sSubSup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SupPr>
                                      <m:e>
                                        <m: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t>𝒙</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up>
                                        <m:d>
                                          <m:d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𝑖</m:t>
                                            </m:r>
                                          </m:e>
                                        </m:d>
                                      </m:sup>
                                    </m:sSubSup>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t>𝒎</m:t>
                                    </m:r>
                                  </m:e>
                                </m:d>
                              </m:e>
                              <m:sup>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𝑇</m:t>
                                </m:r>
                              </m:sup>
                            </m:sSup>
                          </m:e>
                        </m:nary>
                      </m:e>
                    </m:nary>
                  </m:oMath>
                </a14:m>
                <a:endParaRPr lang="en-US" altLang="zh-CN" sz="2800" i="1" dirty="0">
                  <a:solidFill>
                    <a:schemeClr val="bg2"/>
                  </a:solidFill>
                  <a:ea typeface="黑体" panose="02010609060101010101" pitchFamily="49" charset="-122"/>
                  <a:cs typeface="Arial" panose="020B0604020202020204" pitchFamily="34" charset="0"/>
                </a:endParaRPr>
              </a:p>
              <a:p>
                <a:pPr marL="0" indent="0">
                  <a:buNone/>
                </a:pP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0" indent="0">
                  <a:buNone/>
                </a:pP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    则：</a:t>
                </a:r>
                <a14:m>
                  <m:oMath xmlns:m="http://schemas.openxmlformats.org/officeDocument/2006/math">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𝐽</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𝐷</m:t>
                        </m:r>
                      </m:sub>
                    </m:s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𝑡𝑟</m:t>
                    </m:r>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m:t>
                    </m:r>
                    <m:acc>
                      <m:accPr>
                        <m:chr m:val="̃"/>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accPr>
                      <m:e>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𝑆</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𝑤</m:t>
                            </m:r>
                          </m:sub>
                        </m:sSub>
                      </m:e>
                    </m:acc>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m:t>
                    </m:r>
                    <m:acc>
                      <m:accPr>
                        <m:chr m:val="̃"/>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accPr>
                      <m:e>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𝑆</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𝑏</m:t>
                            </m:r>
                          </m:sub>
                        </m:sSub>
                      </m:e>
                    </m:acc>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m:t>
                    </m:r>
                  </m:oMath>
                </a14:m>
                <a:endParaRPr lang="en-US" altLang="zh-CN" sz="2400" i="1" dirty="0">
                  <a:solidFill>
                    <a:schemeClr val="bg2"/>
                  </a:solidFill>
                  <a:ea typeface="黑体" panose="02010609060101010101" pitchFamily="49" charset="-122"/>
                  <a:cs typeface="Arial" panose="020B0604020202020204" pitchFamily="34" charset="0"/>
                </a:endParaRPr>
              </a:p>
            </p:txBody>
          </p:sp>
        </mc:Choice>
        <mc:Fallback xmlns="">
          <p:sp>
            <p:nvSpPr>
              <p:cNvPr id="6149" name="Rectangle 3"/>
              <p:cNvSpPr>
                <a:spLocks noGrp="1" noRot="1" noChangeAspect="1" noMove="1" noResize="1" noEditPoints="1" noAdjustHandles="1" noChangeArrowheads="1" noChangeShapeType="1" noTextEdit="1"/>
              </p:cNvSpPr>
              <p:nvPr>
                <p:ph type="body" idx="1"/>
              </p:nvPr>
            </p:nvSpPr>
            <p:spPr>
              <a:xfrm>
                <a:off x="767408" y="1124744"/>
                <a:ext cx="10585176" cy="4403576"/>
              </a:xfrm>
              <a:blipFill>
                <a:blip r:embed="rId3"/>
                <a:stretch>
                  <a:fillRect l="-1037" t="-1939"/>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F1D59178-A565-4113-8C07-FA4AEFE03E68}"/>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55793297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9</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767408" y="980728"/>
                <a:ext cx="10585176" cy="4403576"/>
              </a:xfrm>
            </p:spPr>
            <p:txBody>
              <a:bodyPr/>
              <a:lstStyle/>
              <a:p>
                <a:pPr marL="342900" indent="-342900">
                  <a:buFont typeface="Arial" panose="020B0604020202020204" pitchFamily="34" charset="0"/>
                  <a:buChar char="•"/>
                </a:pP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常用的基于类内类间距离的可分性判据：</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0" indent="0">
                  <a:buNone/>
                </a:pPr>
                <a:r>
                  <a:rPr lang="en-US" altLang="zh-CN" sz="2800" dirty="0">
                    <a:solidFill>
                      <a:schemeClr val="bg2"/>
                    </a:solidFill>
                    <a:ea typeface="黑体" panose="02010609060101010101" pitchFamily="49" charset="-122"/>
                    <a:cs typeface="Arial" panose="020B0604020202020204" pitchFamily="34" charset="0"/>
                  </a:rPr>
                  <a:t>			</a:t>
                </a:r>
                <a:r>
                  <a:rPr lang="zh-CN" altLang="en-US" sz="2800" dirty="0">
                    <a:solidFill>
                      <a:schemeClr val="bg2"/>
                    </a:solidFill>
                    <a:ea typeface="黑体" panose="02010609060101010101" pitchFamily="49" charset="-122"/>
                    <a:cs typeface="Arial" panose="020B0604020202020204" pitchFamily="34" charset="0"/>
                  </a:rPr>
                  <a:t>     </a:t>
                </a:r>
                <a14:m>
                  <m:oMath xmlns:m="http://schemas.openxmlformats.org/officeDocument/2006/math">
                    <m:sSub>
                      <m:sSubPr>
                        <m:ctrlP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i="1">
                            <a:solidFill>
                              <a:schemeClr val="bg2"/>
                            </a:solidFill>
                            <a:latin typeface="Cambria Math" panose="02040503050406030204" pitchFamily="18" charset="0"/>
                            <a:ea typeface="黑体" panose="02010609060101010101" pitchFamily="49" charset="-122"/>
                            <a:cs typeface="Arial" panose="020B0604020202020204" pitchFamily="34" charset="0"/>
                          </a:rPr>
                          <m:t>𝐽</m:t>
                        </m:r>
                      </m:e>
                      <m: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sub>
                    </m:s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𝑡𝑟</m:t>
                    </m:r>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𝑆</m:t>
                        </m:r>
                      </m:e>
                      <m: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𝑤</m:t>
                        </m:r>
                      </m:sub>
                    </m:s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𝑆</m:t>
                        </m:r>
                      </m:e>
                      <m: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𝑏</m:t>
                        </m:r>
                      </m:sub>
                    </m:s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oMath>
                </a14:m>
                <a:endParaRPr lang="en-US" altLang="zh-CN" sz="2800" i="1" dirty="0">
                  <a:solidFill>
                    <a:schemeClr val="bg2"/>
                  </a:solidFill>
                  <a:ea typeface="黑体" panose="02010609060101010101" pitchFamily="49" charset="-122"/>
                  <a:cs typeface="Arial" panose="020B0604020202020204" pitchFamily="34" charset="0"/>
                </a:endParaRPr>
              </a:p>
              <a:p>
                <a:pPr marL="0" indent="0">
                  <a:buNone/>
                </a:pPr>
                <a:r>
                  <a:rPr lang="en-US" altLang="zh-CN" sz="2800" b="0" dirty="0">
                    <a:solidFill>
                      <a:schemeClr val="bg2"/>
                    </a:solidFill>
                    <a:ea typeface="黑体" panose="02010609060101010101" pitchFamily="49" charset="-122"/>
                    <a:cs typeface="Arial" panose="020B0604020202020204" pitchFamily="34" charset="0"/>
                  </a:rPr>
                  <a:t>			</a:t>
                </a:r>
                <a:r>
                  <a:rPr lang="zh-CN" altLang="en-US" sz="2800" b="0" dirty="0">
                    <a:solidFill>
                      <a:schemeClr val="bg2"/>
                    </a:solidFill>
                    <a:ea typeface="黑体" panose="02010609060101010101" pitchFamily="49" charset="-122"/>
                    <a:cs typeface="Arial" panose="020B0604020202020204" pitchFamily="34" charset="0"/>
                  </a:rPr>
                  <a:t>     </a:t>
                </a:r>
                <a14:m>
                  <m:oMath xmlns:m="http://schemas.openxmlformats.org/officeDocument/2006/math">
                    <m:sSub>
                      <m:sSub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𝐽</m:t>
                        </m:r>
                      </m:e>
                      <m: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2</m:t>
                        </m:r>
                      </m:sub>
                    </m:s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𝑡𝑟</m:t>
                    </m:r>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Sup>
                      <m:sSubSup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SupPr>
                      <m:e>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𝑆</m:t>
                        </m:r>
                      </m:e>
                      <m: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𝑤</m:t>
                        </m:r>
                      </m:sub>
                      <m:sup>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sup>
                    </m:sSubSup>
                    <m:sSub>
                      <m:sSub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𝑆</m:t>
                        </m:r>
                      </m:e>
                      <m: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𝑏</m:t>
                        </m:r>
                      </m:sub>
                    </m:s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oMath>
                </a14:m>
                <a:endParaRPr lang="en-US" altLang="zh-CN" sz="2800" i="1" dirty="0">
                  <a:solidFill>
                    <a:schemeClr val="bg2"/>
                  </a:solidFill>
                  <a:ea typeface="黑体" panose="02010609060101010101" pitchFamily="49" charset="-122"/>
                  <a:cs typeface="Arial" panose="020B0604020202020204" pitchFamily="34" charset="0"/>
                </a:endParaRPr>
              </a:p>
              <a:p>
                <a:pPr marL="0" indent="0">
                  <a:buNone/>
                </a:pPr>
                <a:r>
                  <a:rPr lang="en-US" altLang="zh-CN" sz="2800" b="0" dirty="0">
                    <a:solidFill>
                      <a:schemeClr val="bg2"/>
                    </a:solidFill>
                    <a:ea typeface="黑体" panose="02010609060101010101" pitchFamily="49" charset="-122"/>
                    <a:cs typeface="Arial" panose="020B0604020202020204" pitchFamily="34" charset="0"/>
                  </a:rPr>
                  <a:t>			</a:t>
                </a:r>
                <a:r>
                  <a:rPr lang="zh-CN" altLang="en-US" sz="2800" b="0" dirty="0">
                    <a:solidFill>
                      <a:schemeClr val="bg2"/>
                    </a:solidFill>
                    <a:ea typeface="黑体" panose="02010609060101010101" pitchFamily="49" charset="-122"/>
                    <a:cs typeface="Arial" panose="020B0604020202020204" pitchFamily="34" charset="0"/>
                  </a:rPr>
                  <a:t>     </a:t>
                </a:r>
                <a14:m>
                  <m:oMath xmlns:m="http://schemas.openxmlformats.org/officeDocument/2006/math">
                    <m:sSub>
                      <m:sSub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𝐽</m:t>
                        </m:r>
                      </m:e>
                      <m: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3</m:t>
                        </m:r>
                      </m:sub>
                    </m:s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func>
                      <m:funcPr>
                        <m:ctrlPr>
                          <a:rPr lang="zh-CN" altLang="en-US"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funcPr>
                      <m:fName>
                        <m:r>
                          <m:rPr>
                            <m:sty m:val="p"/>
                          </m:rPr>
                          <a:rPr lang="en-US" altLang="zh-CN" sz="2800" b="0" i="0" smtClean="0">
                            <a:solidFill>
                              <a:schemeClr val="bg2"/>
                            </a:solidFill>
                            <a:latin typeface="Cambria Math" panose="02040503050406030204" pitchFamily="18" charset="0"/>
                            <a:ea typeface="黑体" panose="02010609060101010101" pitchFamily="49" charset="-122"/>
                            <a:cs typeface="Arial" panose="020B0604020202020204" pitchFamily="34" charset="0"/>
                          </a:rPr>
                          <m:t>ln</m:t>
                        </m:r>
                      </m:fName>
                      <m:e>
                        <m:f>
                          <m:f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fPr>
                          <m:num>
                            <m:d>
                              <m:dPr>
                                <m:begChr m:val="|"/>
                                <m:endChr m:val="|"/>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𝑆</m:t>
                                    </m:r>
                                  </m:e>
                                  <m: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𝑏</m:t>
                                    </m:r>
                                  </m:sub>
                                </m:sSub>
                              </m:e>
                            </m:d>
                          </m:num>
                          <m:den>
                            <m:d>
                              <m:dPr>
                                <m:begChr m:val="|"/>
                                <m:endChr m:val="|"/>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𝑆</m:t>
                                    </m:r>
                                  </m:e>
                                  <m: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𝑤</m:t>
                                    </m:r>
                                  </m:sub>
                                </m:sSub>
                              </m:e>
                            </m:d>
                          </m:den>
                        </m:f>
                      </m:e>
                    </m:func>
                  </m:oMath>
                </a14:m>
                <a:endParaRPr lang="en-US" altLang="zh-CN" sz="2800" i="1" dirty="0">
                  <a:solidFill>
                    <a:schemeClr val="bg2"/>
                  </a:solidFill>
                  <a:ea typeface="黑体" panose="02010609060101010101" pitchFamily="49" charset="-122"/>
                  <a:cs typeface="Arial" panose="020B0604020202020204" pitchFamily="34" charset="0"/>
                </a:endParaRPr>
              </a:p>
              <a:p>
                <a:pPr marL="0" indent="0">
                  <a:buNone/>
                </a:pPr>
                <a:r>
                  <a:rPr lang="en-US" altLang="zh-CN" sz="2800" b="0" dirty="0">
                    <a:solidFill>
                      <a:schemeClr val="bg2"/>
                    </a:solidFill>
                    <a:ea typeface="黑体" panose="02010609060101010101" pitchFamily="49" charset="-122"/>
                    <a:cs typeface="Arial" panose="020B0604020202020204" pitchFamily="34" charset="0"/>
                  </a:rPr>
                  <a:t>			</a:t>
                </a:r>
                <a:r>
                  <a:rPr lang="zh-CN" altLang="en-US" sz="2800" b="0" dirty="0">
                    <a:solidFill>
                      <a:schemeClr val="bg2"/>
                    </a:solidFill>
                    <a:ea typeface="黑体" panose="02010609060101010101" pitchFamily="49" charset="-122"/>
                    <a:cs typeface="Arial" panose="020B0604020202020204" pitchFamily="34" charset="0"/>
                  </a:rPr>
                  <a:t>     </a:t>
                </a:r>
                <a14:m>
                  <m:oMath xmlns:m="http://schemas.openxmlformats.org/officeDocument/2006/math">
                    <m:sSub>
                      <m:sSub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𝐽</m:t>
                        </m:r>
                      </m:e>
                      <m: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4</m:t>
                        </m:r>
                      </m:sub>
                    </m:s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f>
                      <m:f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fPr>
                      <m:num>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𝑡𝑟</m:t>
                        </m:r>
                        <m:sSub>
                          <m:sSub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𝑆</m:t>
                            </m:r>
                          </m:e>
                          <m: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𝑏</m:t>
                            </m:r>
                          </m:sub>
                        </m:sSub>
                      </m:num>
                      <m:den>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𝑡𝑟</m:t>
                        </m:r>
                        <m:sSub>
                          <m:sSub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𝑆</m:t>
                            </m:r>
                          </m:e>
                          <m: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𝑤</m:t>
                            </m:r>
                          </m:sub>
                        </m:sSub>
                      </m:den>
                    </m:f>
                  </m:oMath>
                </a14:m>
                <a:endParaRPr lang="en-US" altLang="zh-CN" sz="2800" i="1" dirty="0">
                  <a:solidFill>
                    <a:schemeClr val="bg2"/>
                  </a:solidFill>
                  <a:ea typeface="黑体" panose="02010609060101010101" pitchFamily="49" charset="-122"/>
                  <a:cs typeface="Arial" panose="020B0604020202020204" pitchFamily="34" charset="0"/>
                </a:endParaRPr>
              </a:p>
              <a:p>
                <a:pPr marL="0" indent="0">
                  <a:buNone/>
                </a:pPr>
                <a:r>
                  <a:rPr lang="en-US" altLang="zh-CN" sz="2800" i="1" dirty="0">
                    <a:solidFill>
                      <a:schemeClr val="bg2"/>
                    </a:solidFill>
                    <a:ea typeface="黑体" panose="02010609060101010101" pitchFamily="49" charset="-122"/>
                    <a:cs typeface="Arial" panose="020B0604020202020204" pitchFamily="34" charset="0"/>
                  </a:rPr>
                  <a:t>			</a:t>
                </a:r>
                <a:r>
                  <a:rPr lang="zh-CN" altLang="en-US" sz="2800" i="1" dirty="0">
                    <a:solidFill>
                      <a:schemeClr val="bg2"/>
                    </a:solidFill>
                    <a:ea typeface="黑体" panose="02010609060101010101" pitchFamily="49" charset="-122"/>
                    <a:cs typeface="Arial" panose="020B0604020202020204" pitchFamily="34" charset="0"/>
                  </a:rPr>
                  <a:t>     </a:t>
                </a:r>
                <a14:m>
                  <m:oMath xmlns:m="http://schemas.openxmlformats.org/officeDocument/2006/math">
                    <m:sSub>
                      <m:sSub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𝐽</m:t>
                        </m:r>
                      </m:e>
                      <m: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5</m:t>
                        </m:r>
                      </m:sub>
                    </m:s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f>
                      <m:f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fPr>
                      <m:num>
                        <m:d>
                          <m:dPr>
                            <m:begChr m:val="|"/>
                            <m:endChr m:val="|"/>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𝑆</m:t>
                                </m:r>
                              </m:e>
                              <m: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𝑏</m:t>
                                </m:r>
                              </m:sub>
                            </m:s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𝑆</m:t>
                                </m:r>
                              </m:e>
                              <m: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𝑤</m:t>
                                </m:r>
                              </m:sub>
                            </m:sSub>
                          </m:e>
                        </m:d>
                      </m:num>
                      <m:den>
                        <m:d>
                          <m:dPr>
                            <m:begChr m:val="|"/>
                            <m:endChr m:val="|"/>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𝑆</m:t>
                                </m:r>
                              </m:e>
                              <m:sub>
                                <m:r>
                                  <a:rPr lang="en-US" altLang="zh-CN" sz="28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𝑤</m:t>
                                </m:r>
                              </m:sub>
                            </m:sSub>
                          </m:e>
                        </m:d>
                      </m:den>
                    </m:f>
                  </m:oMath>
                </a14:m>
                <a:endParaRPr lang="en-US" altLang="zh-CN" sz="2800" i="1" dirty="0">
                  <a:solidFill>
                    <a:schemeClr val="bg2"/>
                  </a:solidFill>
                  <a:ea typeface="黑体" panose="02010609060101010101" pitchFamily="49"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767408" y="980728"/>
                <a:ext cx="10585176" cy="4403576"/>
              </a:xfrm>
              <a:blipFill>
                <a:blip r:embed="rId3"/>
                <a:stretch>
                  <a:fillRect l="-1037" t="-1939"/>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EB828099-4E77-4C9B-AABE-A22B955A5319}"/>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945123315"/>
      </p:ext>
    </p:extLst>
  </p:cSld>
  <p:clrMapOvr>
    <a:masterClrMapping/>
  </p:clrMapOvr>
  <p:transition/>
</p:sld>
</file>

<file path=ppt/theme/theme1.xml><?xml version="1.0" encoding="utf-8"?>
<a:theme xmlns:a="http://schemas.openxmlformats.org/drawingml/2006/main" name="1_默认设计模板">
  <a:themeElements>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默认设计模板">
  <a:themeElements>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18718</TotalTime>
  <Words>2620</Words>
  <Application>Microsoft Office PowerPoint</Application>
  <PresentationFormat>宽屏</PresentationFormat>
  <Paragraphs>300</Paragraphs>
  <Slides>29</Slides>
  <Notes>29</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29</vt:i4>
      </vt:variant>
    </vt:vector>
  </HeadingPairs>
  <TitlesOfParts>
    <vt:vector size="39" baseType="lpstr">
      <vt:lpstr>黑体</vt:lpstr>
      <vt:lpstr>华文细黑</vt:lpstr>
      <vt:lpstr>宋体</vt:lpstr>
      <vt:lpstr>微软雅黑</vt:lpstr>
      <vt:lpstr>Arial</vt:lpstr>
      <vt:lpstr>Cambria Math</vt:lpstr>
      <vt:lpstr>Times New Roman</vt:lpstr>
      <vt:lpstr>Wingdings</vt:lpstr>
      <vt:lpstr>1_默认设计模板</vt:lpstr>
      <vt:lpstr>2_默认设计模板</vt:lpstr>
      <vt:lpstr>模式识别（第四版） ——模式识别与机器学习</vt:lpstr>
      <vt:lpstr>第9章 特征选择</vt:lpstr>
      <vt:lpstr>本章主要内容</vt:lpstr>
      <vt:lpstr>9.1 引言</vt:lpstr>
      <vt:lpstr>9.2  用于分类的特征评价标准</vt:lpstr>
      <vt:lpstr>9.2.1  基于类内间距的可分性判据</vt:lpstr>
      <vt:lpstr>PowerPoint 演示文稿</vt:lpstr>
      <vt:lpstr>PowerPoint 演示文稿</vt:lpstr>
      <vt:lpstr>PowerPoint 演示文稿</vt:lpstr>
      <vt:lpstr>9.2.2  基于概率分布的可分性判据</vt:lpstr>
      <vt:lpstr>PowerPoint 演示文稿</vt:lpstr>
      <vt:lpstr>PowerPoint 演示文稿</vt:lpstr>
      <vt:lpstr>9.2.3  基于熵的可分性判据</vt:lpstr>
      <vt:lpstr>9.2.4  利用统计检验作为可分性判据</vt:lpstr>
      <vt:lpstr>PowerPoint 演示文稿</vt:lpstr>
      <vt:lpstr>9.3  特征选择的最优算法</vt:lpstr>
      <vt:lpstr>特征选择的最优算法</vt:lpstr>
      <vt:lpstr>特征选择的分支定界法</vt:lpstr>
      <vt:lpstr>特征选择的分支定界法</vt:lpstr>
      <vt:lpstr>PowerPoint 演示文稿</vt:lpstr>
      <vt:lpstr>9.4  特征选择的次优算法</vt:lpstr>
      <vt:lpstr>PowerPoint 演示文稿</vt:lpstr>
      <vt:lpstr>9.5  遗传算法</vt:lpstr>
      <vt:lpstr>PowerPoint 演示文稿</vt:lpstr>
      <vt:lpstr>PowerPoint 演示文稿</vt:lpstr>
      <vt:lpstr>PowerPoint 演示文稿</vt:lpstr>
      <vt:lpstr>9.6  包裹法：以分类性能为准则的特征选择方法</vt:lpstr>
      <vt:lpstr>PowerPoint 演示文稿</vt:lpstr>
      <vt:lpstr>9.7 讨论</vt:lpstr>
    </vt:vector>
  </TitlesOfParts>
  <Company>Tsinghua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统计模式识别导论</dc:title>
  <dc:creator>Xuegong Zhang</dc:creator>
  <cp:lastModifiedBy>Xuegong Zhang</cp:lastModifiedBy>
  <cp:revision>401</cp:revision>
  <cp:lastPrinted>2016-09-11T15:29:02Z</cp:lastPrinted>
  <dcterms:created xsi:type="dcterms:W3CDTF">2001-02-14T02:31:42Z</dcterms:created>
  <dcterms:modified xsi:type="dcterms:W3CDTF">2021-08-02T06:36:56Z</dcterms:modified>
</cp:coreProperties>
</file>