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61"/>
  </p:notesMasterIdLst>
  <p:handoutMasterIdLst>
    <p:handoutMasterId r:id="rId62"/>
  </p:handoutMasterIdLst>
  <p:sldIdLst>
    <p:sldId id="424" r:id="rId2"/>
    <p:sldId id="746" r:id="rId3"/>
    <p:sldId id="747" r:id="rId4"/>
    <p:sldId id="748" r:id="rId5"/>
    <p:sldId id="749" r:id="rId6"/>
    <p:sldId id="752" r:id="rId7"/>
    <p:sldId id="750" r:id="rId8"/>
    <p:sldId id="753" r:id="rId9"/>
    <p:sldId id="751" r:id="rId10"/>
    <p:sldId id="754" r:id="rId11"/>
    <p:sldId id="755" r:id="rId12"/>
    <p:sldId id="757" r:id="rId13"/>
    <p:sldId id="758" r:id="rId14"/>
    <p:sldId id="759" r:id="rId15"/>
    <p:sldId id="760" r:id="rId16"/>
    <p:sldId id="761" r:id="rId17"/>
    <p:sldId id="762" r:id="rId18"/>
    <p:sldId id="763" r:id="rId19"/>
    <p:sldId id="764" r:id="rId20"/>
    <p:sldId id="765" r:id="rId21"/>
    <p:sldId id="767" r:id="rId22"/>
    <p:sldId id="768" r:id="rId23"/>
    <p:sldId id="770" r:id="rId24"/>
    <p:sldId id="771" r:id="rId25"/>
    <p:sldId id="773" r:id="rId26"/>
    <p:sldId id="774" r:id="rId27"/>
    <p:sldId id="775" r:id="rId28"/>
    <p:sldId id="776" r:id="rId29"/>
    <p:sldId id="777" r:id="rId30"/>
    <p:sldId id="779" r:id="rId31"/>
    <p:sldId id="780" r:id="rId32"/>
    <p:sldId id="781" r:id="rId33"/>
    <p:sldId id="783" r:id="rId34"/>
    <p:sldId id="784" r:id="rId35"/>
    <p:sldId id="786" r:id="rId36"/>
    <p:sldId id="787" r:id="rId37"/>
    <p:sldId id="789" r:id="rId38"/>
    <p:sldId id="790" r:id="rId39"/>
    <p:sldId id="791" r:id="rId40"/>
    <p:sldId id="792" r:id="rId41"/>
    <p:sldId id="793" r:id="rId42"/>
    <p:sldId id="794" r:id="rId43"/>
    <p:sldId id="795" r:id="rId44"/>
    <p:sldId id="796" r:id="rId45"/>
    <p:sldId id="797" r:id="rId46"/>
    <p:sldId id="798" r:id="rId47"/>
    <p:sldId id="799" r:id="rId48"/>
    <p:sldId id="800" r:id="rId49"/>
    <p:sldId id="801" r:id="rId50"/>
    <p:sldId id="802" r:id="rId51"/>
    <p:sldId id="803" r:id="rId52"/>
    <p:sldId id="804" r:id="rId53"/>
    <p:sldId id="805" r:id="rId54"/>
    <p:sldId id="806" r:id="rId55"/>
    <p:sldId id="807" r:id="rId56"/>
    <p:sldId id="808" r:id="rId57"/>
    <p:sldId id="809" r:id="rId58"/>
    <p:sldId id="810" r:id="rId59"/>
    <p:sldId id="811" r:id="rId60"/>
  </p:sldIdLst>
  <p:sldSz cx="12192000" cy="6858000"/>
  <p:notesSz cx="7099300" cy="10234613"/>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3399"/>
    <a:srgbClr val="FF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p:cViewPr varScale="1">
        <p:scale>
          <a:sx n="79" d="100"/>
          <a:sy n="79" d="100"/>
        </p:scale>
        <p:origin x="126" y="31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smtClean="0"/>
            </a:lvl1pPr>
          </a:lstStyle>
          <a:p>
            <a:pPr>
              <a:defRPr/>
            </a:pPr>
            <a:endParaRPr lang="en-US" altLang="zh-CN"/>
          </a:p>
        </p:txBody>
      </p:sp>
      <p:sp>
        <p:nvSpPr>
          <p:cNvPr id="175107"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smtClean="0"/>
            </a:lvl1pPr>
          </a:lstStyle>
          <a:p>
            <a:pPr>
              <a:defRPr/>
            </a:pPr>
            <a:endParaRPr lang="en-US" altLang="zh-CN"/>
          </a:p>
        </p:txBody>
      </p:sp>
      <p:sp>
        <p:nvSpPr>
          <p:cNvPr id="175108"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smtClean="0"/>
            </a:lvl1pPr>
          </a:lstStyle>
          <a:p>
            <a:pPr>
              <a:defRPr/>
            </a:pPr>
            <a:endParaRPr lang="en-US" altLang="zh-CN"/>
          </a:p>
        </p:txBody>
      </p:sp>
      <p:sp>
        <p:nvSpPr>
          <p:cNvPr id="175109"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370E364B-F6A0-45A4-83CA-97D3AC616ADE}" type="slidenum">
              <a:rPr lang="en-US" altLang="zh-CN"/>
              <a:pPr>
                <a:defRPr/>
              </a:pPr>
              <a:t>‹#›</a:t>
            </a:fld>
            <a:endParaRPr lang="en-US" altLang="zh-CN"/>
          </a:p>
        </p:txBody>
      </p:sp>
    </p:spTree>
    <p:extLst>
      <p:ext uri="{BB962C8B-B14F-4D97-AF65-F5344CB8AC3E}">
        <p14:creationId xmlns:p14="http://schemas.microsoft.com/office/powerpoint/2010/main" val="1234442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smtClean="0"/>
            </a:lvl1pPr>
          </a:lstStyle>
          <a:p>
            <a:pPr>
              <a:defRPr/>
            </a:pPr>
            <a:endParaRPr lang="en-US" altLang="zh-CN"/>
          </a:p>
        </p:txBody>
      </p:sp>
      <p:sp>
        <p:nvSpPr>
          <p:cNvPr id="35843"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smtClean="0"/>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5846"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smtClean="0"/>
            </a:lvl1pPr>
          </a:lstStyle>
          <a:p>
            <a:pPr>
              <a:defRPr/>
            </a:pPr>
            <a:endParaRPr lang="en-US" altLang="zh-CN"/>
          </a:p>
        </p:txBody>
      </p:sp>
      <p:sp>
        <p:nvSpPr>
          <p:cNvPr id="35847"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0781FBCE-61FE-40E6-9754-3B50E0E96E4D}" type="slidenum">
              <a:rPr lang="en-US" altLang="zh-CN"/>
              <a:pPr>
                <a:defRPr/>
              </a:pPr>
              <a:t>‹#›</a:t>
            </a:fld>
            <a:endParaRPr lang="en-US" altLang="zh-CN"/>
          </a:p>
        </p:txBody>
      </p:sp>
    </p:spTree>
    <p:extLst>
      <p:ext uri="{BB962C8B-B14F-4D97-AF65-F5344CB8AC3E}">
        <p14:creationId xmlns:p14="http://schemas.microsoft.com/office/powerpoint/2010/main" val="4100554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9862861-AB4E-4A4A-85C9-2BE426D977B7}" type="slidenum">
              <a:rPr lang="en-US" altLang="zh-CN">
                <a:solidFill>
                  <a:srgbClr val="000000"/>
                </a:solidFill>
              </a:rPr>
              <a:pPr/>
              <a:t>1</a:t>
            </a:fld>
            <a:endParaRPr lang="en-US" altLang="zh-CN">
              <a:solidFill>
                <a:srgbClr val="000000"/>
              </a:solidFill>
            </a:endParaRPr>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a:ln/>
        </p:spPr>
        <p:txBody>
          <a:bodyPr/>
          <a:lstStyle/>
          <a:p>
            <a:pPr eaLnBrk="1" hangingPunct="1"/>
            <a:endParaRPr lang="zh-CN" altLang="zh-CN" dirty="0"/>
          </a:p>
        </p:txBody>
      </p:sp>
    </p:spTree>
    <p:extLst>
      <p:ext uri="{BB962C8B-B14F-4D97-AF65-F5344CB8AC3E}">
        <p14:creationId xmlns:p14="http://schemas.microsoft.com/office/powerpoint/2010/main" val="2718769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10</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92436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11</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545267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12</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545267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683696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787269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27343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836630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85668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562688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19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94868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339235F-6C18-4134-BF15-31B023A9214B}" type="slidenum">
              <a:rPr lang="en-US" altLang="zh-CN">
                <a:solidFill>
                  <a:srgbClr val="000000"/>
                </a:solidFill>
              </a:rPr>
              <a:pPr/>
              <a:t>2</a:t>
            </a:fld>
            <a:endParaRPr lang="en-US" altLang="zh-CN">
              <a:solidFill>
                <a:srgbClr val="000000"/>
              </a:solidFill>
            </a:endParaRPr>
          </a:p>
        </p:txBody>
      </p:sp>
      <p:sp>
        <p:nvSpPr>
          <p:cNvPr id="70659" name="Rectangle 2"/>
          <p:cNvSpPr>
            <a:spLocks noGrp="1" noRot="1" noChangeAspect="1" noChangeArrowheads="1" noTextEdit="1"/>
          </p:cNvSpPr>
          <p:nvPr>
            <p:ph type="sldImg"/>
          </p:nvPr>
        </p:nvSpPr>
        <p:spPr>
          <a:xfrm>
            <a:off x="139700" y="768350"/>
            <a:ext cx="6819900" cy="3836988"/>
          </a:xfrm>
          <a:ln/>
        </p:spPr>
      </p:sp>
      <p:sp>
        <p:nvSpPr>
          <p:cNvPr id="7066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598575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20</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82012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21</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424212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22</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174071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773535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174576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750501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362104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051533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673347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29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72417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085486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30</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88373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31</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881900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32</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1146821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145677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885358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8247998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498577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538077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5438224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39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544422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1935846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40</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263454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41</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699958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42</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5259366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247446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7367043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3017729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241613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7974842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5303995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49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466978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4365994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50</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2091518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51</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198570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52</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40497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53</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3813442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54</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0851349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55</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2115415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1808411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6336640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9649249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59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70558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6</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55530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7</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730194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8</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80531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386C06B-9E90-4371-A308-5EE86E277ACE}" type="slidenum">
              <a:rPr lang="en-US" altLang="zh-CN">
                <a:solidFill>
                  <a:srgbClr val="000000"/>
                </a:solidFill>
              </a:rPr>
              <a:pPr/>
              <a:t>9</a:t>
            </a:fld>
            <a:endParaRPr lang="en-US" altLang="zh-CN">
              <a:solidFill>
                <a:srgbClr val="000000"/>
              </a:solidFill>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718146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3BC54D9-3F1E-482D-9BB3-8411D473745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1424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AC535DF-7ACE-45F4-AD89-74076DEF1B9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8647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66567A-0BCE-495C-A14A-563928BD45D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428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A99564-EDC3-4130-815E-40135C708A9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20764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44FF12-DCE0-4305-8374-2ED4551FE1F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43932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5EDCC9B-36AA-435B-A437-EC0049F7D54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42668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68AF504-6347-4342-98AF-77F78A195D4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6092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13CB57A-CCA9-4770-99FD-510513A500CB}"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68476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CCFE537-A617-4818-9DB4-89B769C42B8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69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4E50251-9BF3-4227-8ACF-54E45D8E0DE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84725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srgbClr val="FFFFFF"/>
                </a:solidFill>
              </a:rPr>
              <a:t>Xuegong Zhang</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0BF00DF-14FB-4D10-8B01-87888B24ED8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3495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r>
              <a:rPr lang="en-US" altLang="zh-CN">
                <a:solidFill>
                  <a:srgbClr val="FFFFFF"/>
                </a:solidFill>
              </a:rPr>
              <a:t>Xuegong Zhang</a:t>
            </a: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solidFill>
                <a:srgbClr val="FFFFFF"/>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A392AEBB-EFA5-4C13-848B-12C1F278DA0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19196036"/>
      </p:ext>
    </p:extLst>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angxg@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xwwang@tsinghua.edu.c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tif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1.tif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4.tiff"/></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2"/>
          <p:cNvSpPr>
            <a:spLocks noGrp="1" noChangeArrowheads="1"/>
          </p:cNvSpPr>
          <p:nvPr>
            <p:ph type="ctrTitle"/>
          </p:nvPr>
        </p:nvSpPr>
        <p:spPr>
          <a:xfrm>
            <a:off x="1652278" y="1628800"/>
            <a:ext cx="8887444" cy="1478632"/>
          </a:xfrm>
        </p:spPr>
        <p:txBody>
          <a:bodyPr/>
          <a:lstStyle/>
          <a:p>
            <a:pPr eaLnBrk="1" hangingPunct="1"/>
            <a:r>
              <a:rPr lang="zh-CN" altLang="en-US" sz="4800" dirty="0">
                <a:solidFill>
                  <a:schemeClr val="bg2"/>
                </a:solidFill>
                <a:ea typeface="黑体" pitchFamily="2" charset="-122"/>
              </a:rPr>
              <a:t>模式识别（第四版）</a:t>
            </a:r>
            <a:br>
              <a:rPr lang="en-US" altLang="zh-CN" sz="4800" dirty="0">
                <a:solidFill>
                  <a:schemeClr val="bg2"/>
                </a:solidFill>
                <a:ea typeface="黑体" pitchFamily="2" charset="-122"/>
              </a:rPr>
            </a:br>
            <a:r>
              <a:rPr lang="en-US" altLang="zh-CN" sz="4000" dirty="0">
                <a:solidFill>
                  <a:schemeClr val="bg2"/>
                </a:solidFill>
                <a:ea typeface="黑体" pitchFamily="2" charset="-122"/>
              </a:rPr>
              <a:t>——</a:t>
            </a:r>
            <a:r>
              <a:rPr lang="zh-CN" altLang="zh-CN" sz="4000" dirty="0">
                <a:solidFill>
                  <a:schemeClr val="bg2"/>
                </a:solidFill>
                <a:ea typeface="黑体" pitchFamily="2" charset="-122"/>
              </a:rPr>
              <a:t>模式识别</a:t>
            </a:r>
            <a:r>
              <a:rPr lang="zh-CN" altLang="en-US" sz="4000" dirty="0">
                <a:solidFill>
                  <a:schemeClr val="bg2"/>
                </a:solidFill>
                <a:ea typeface="黑体" pitchFamily="2" charset="-122"/>
              </a:rPr>
              <a:t>与机器学习</a:t>
            </a:r>
            <a:endParaRPr lang="en-US" altLang="zh-CN" sz="2400" dirty="0">
              <a:solidFill>
                <a:schemeClr val="bg2"/>
              </a:solidFill>
              <a:latin typeface="Arial" panose="020B0604020202020204" pitchFamily="34" charset="0"/>
              <a:cs typeface="Arial" panose="020B0604020202020204" pitchFamily="34" charset="0"/>
            </a:endParaRPr>
          </a:p>
        </p:txBody>
      </p:sp>
      <p:sp>
        <p:nvSpPr>
          <p:cNvPr id="2051" name="Rectangle 3"/>
          <p:cNvSpPr>
            <a:spLocks noGrp="1" noChangeArrowheads="1"/>
          </p:cNvSpPr>
          <p:nvPr>
            <p:ph type="subTitle" idx="1"/>
          </p:nvPr>
        </p:nvSpPr>
        <p:spPr>
          <a:xfrm>
            <a:off x="1991544" y="4336752"/>
            <a:ext cx="7777163" cy="1478632"/>
          </a:xfrm>
        </p:spPr>
        <p:txBody>
          <a:bodyPr/>
          <a:lstStyle/>
          <a:p>
            <a:pPr eaLnBrk="1" hangingPunct="1">
              <a:lnSpc>
                <a:spcPct val="80000"/>
              </a:lnSpc>
              <a:defRPr/>
            </a:pPr>
            <a:r>
              <a:rPr lang="zh-CN" altLang="en-US" sz="2400" dirty="0">
                <a:solidFill>
                  <a:schemeClr val="bg2"/>
                </a:solidFill>
                <a:latin typeface="黑体" pitchFamily="49" charset="-122"/>
                <a:ea typeface="黑体" pitchFamily="49" charset="-122"/>
              </a:rPr>
              <a:t>张学工、汪小我</a:t>
            </a:r>
            <a:endParaRPr lang="en-US" altLang="zh-CN" sz="2400" dirty="0">
              <a:solidFill>
                <a:schemeClr val="bg2"/>
              </a:solidFill>
              <a:latin typeface="黑体" pitchFamily="49" charset="-122"/>
              <a:ea typeface="黑体" pitchFamily="49" charset="-122"/>
            </a:endParaRPr>
          </a:p>
          <a:p>
            <a:pPr eaLnBrk="1" hangingPunct="1">
              <a:lnSpc>
                <a:spcPct val="80000"/>
              </a:lnSpc>
              <a:defRPr/>
            </a:pPr>
            <a:r>
              <a:rPr lang="en-US" altLang="zh-CN" sz="2400" dirty="0">
                <a:solidFill>
                  <a:schemeClr val="bg1"/>
                </a:solidFill>
                <a:latin typeface="Arial" panose="020B0604020202020204" pitchFamily="34" charset="0"/>
                <a:ea typeface="华文细黑" pitchFamily="2" charset="-122"/>
                <a:cs typeface="Arial" panose="020B0604020202020204" pitchFamily="34" charset="0"/>
                <a:hlinkClick r:id="rId3">
                  <a:extLst>
                    <a:ext uri="{A12FA001-AC4F-418D-AE19-62706E023703}">
                      <ahyp:hlinkClr xmlns:ahyp="http://schemas.microsoft.com/office/drawing/2018/hyperlinkcolor" val="tx"/>
                    </a:ext>
                  </a:extLst>
                </a:hlinkClick>
              </a:rPr>
              <a:t>zhangxg@tsinghua.edu.cn</a:t>
            </a:r>
            <a:r>
              <a:rPr lang="en-US" altLang="zh-CN" sz="2400" dirty="0">
                <a:solidFill>
                  <a:schemeClr val="bg1"/>
                </a:solidFill>
                <a:latin typeface="Arial" panose="020B0604020202020204" pitchFamily="34" charset="0"/>
                <a:ea typeface="华文细黑" pitchFamily="2" charset="-122"/>
                <a:cs typeface="Arial" panose="020B0604020202020204" pitchFamily="34" charset="0"/>
              </a:rPr>
              <a:t>; </a:t>
            </a:r>
            <a:r>
              <a:rPr lang="en-US" altLang="zh-CN" sz="2400" dirty="0">
                <a:solidFill>
                  <a:schemeClr val="bg1"/>
                </a:solidFill>
                <a:latin typeface="Arial" panose="020B0604020202020204" pitchFamily="34" charset="0"/>
                <a:ea typeface="华文细黑" pitchFamily="2" charset="-122"/>
                <a:cs typeface="Arial" panose="020B0604020202020204" pitchFamily="34" charset="0"/>
                <a:hlinkClick r:id="rId4">
                  <a:extLst>
                    <a:ext uri="{A12FA001-AC4F-418D-AE19-62706E023703}">
                      <ahyp:hlinkClr xmlns:ahyp="http://schemas.microsoft.com/office/drawing/2018/hyperlinkcolor" val="tx"/>
                    </a:ext>
                  </a:extLst>
                </a:hlinkClick>
              </a:rPr>
              <a:t>xwwang@tsinghua.edu.cn</a:t>
            </a:r>
            <a:endParaRPr lang="en-US" altLang="zh-CN" sz="2400" dirty="0">
              <a:solidFill>
                <a:schemeClr val="bg1"/>
              </a:solidFill>
              <a:latin typeface="Arial" panose="020B0604020202020204" pitchFamily="34" charset="0"/>
              <a:ea typeface="华文细黑" pitchFamily="2" charset="-122"/>
              <a:cs typeface="Arial" panose="020B0604020202020204" pitchFamily="34" charset="0"/>
            </a:endParaRPr>
          </a:p>
          <a:p>
            <a:pPr lvl="0" eaLnBrk="1" hangingPunct="1">
              <a:lnSpc>
                <a:spcPct val="80000"/>
              </a:lnSpc>
              <a:defRPr/>
            </a:pPr>
            <a:r>
              <a:rPr lang="zh-CN" altLang="en-US" sz="2400" dirty="0">
                <a:solidFill>
                  <a:srgbClr val="000000"/>
                </a:solidFill>
                <a:latin typeface="黑体" panose="02010609060101010101" pitchFamily="49" charset="-122"/>
                <a:ea typeface="黑体" panose="02010609060101010101" pitchFamily="49" charset="-122"/>
              </a:rPr>
              <a:t>清华大学自动化系</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2" name="矩形 1"/>
          <p:cNvSpPr/>
          <p:nvPr/>
        </p:nvSpPr>
        <p:spPr>
          <a:xfrm>
            <a:off x="3329236" y="18724"/>
            <a:ext cx="8887444" cy="313932"/>
          </a:xfrm>
          <a:prstGeom prst="rect">
            <a:avLst/>
          </a:prstGeom>
        </p:spPr>
        <p:txBody>
          <a:bodyPr wrap="square">
            <a:spAutoFit/>
          </a:bodyPr>
          <a:lstStyle/>
          <a:p>
            <a:pPr lvl="0" algn="r">
              <a:lnSpc>
                <a:spcPct val="80000"/>
              </a:lnSpc>
              <a:spcBef>
                <a:spcPct val="20000"/>
              </a:spcBef>
              <a:defRPr/>
            </a:pP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8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8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a:extLst>
              <a:ext uri="{FF2B5EF4-FFF2-40B4-BE49-F238E27FC236}">
                <a16:creationId xmlns:a16="http://schemas.microsoft.com/office/drawing/2014/main" id="{8C72ED95-257C-4026-8C27-5ABD4D4226CF}"/>
              </a:ext>
            </a:extLst>
          </p:cNvPr>
          <p:cNvSpPr>
            <a:spLocks noGrp="1"/>
          </p:cNvSpPr>
          <p:nvPr>
            <p:ph type="sldNum" sz="quarter" idx="12"/>
          </p:nvPr>
        </p:nvSpPr>
        <p:spPr/>
        <p:txBody>
          <a:bodyPr/>
          <a:lstStyle/>
          <a:p>
            <a:pPr>
              <a:defRPr/>
            </a:pPr>
            <a:fld id="{13BC54D9-3F1E-482D-9BB3-8411D473745E}" type="slidenum">
              <a:rPr lang="en-US" altLang="zh-CN" smtClean="0">
                <a:solidFill>
                  <a:srgbClr val="FFFFFF"/>
                </a:solidFill>
              </a:rPr>
              <a:pPr>
                <a:defRPr/>
              </a:pPr>
              <a:t>1</a:t>
            </a:fld>
            <a:endParaRPr lang="en-US" altLang="zh-CN">
              <a:solidFill>
                <a:srgbClr val="FFFFFF"/>
              </a:solidFill>
            </a:endParaRPr>
          </a:p>
        </p:txBody>
      </p:sp>
    </p:spTree>
    <p:extLst>
      <p:ext uri="{BB962C8B-B14F-4D97-AF65-F5344CB8AC3E}">
        <p14:creationId xmlns:p14="http://schemas.microsoft.com/office/powerpoint/2010/main" val="22007464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10</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041648"/>
                <a:ext cx="10585176" cy="4403576"/>
              </a:xfrm>
            </p:spPr>
            <p:txBody>
              <a:bodyPr/>
              <a:lstStyle/>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数学表示</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原特征：</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sub>
                    </m:sSub>
                  </m:oMath>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新特征：</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𝜶</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nary>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𝝃</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𝑨</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oMath>
                  </m:oMathPara>
                </a14:m>
                <a:endParaRPr lang="en-US" altLang="zh-CN" sz="2400" b="1"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尺度：</a:t>
                </a:r>
                <a14:m>
                  <m:oMath xmlns:m="http://schemas.openxmlformats.org/officeDocument/2006/math">
                    <m:sSubSup>
                      <m:sSub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𝜶</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𝜶</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041648"/>
                <a:ext cx="10585176" cy="4403576"/>
              </a:xfrm>
              <a:blipFill>
                <a:blip r:embed="rId3"/>
                <a:stretch>
                  <a:fillRect l="-1037" t="-193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E6E53C96-612A-4E20-B650-8939151D1B5D}"/>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82722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11</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908720"/>
                <a:ext cx="10585176" cy="5184576"/>
              </a:xfrm>
            </p:spPr>
            <p:txBody>
              <a:bodyPr/>
              <a:lstStyle/>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考虑第一个新特征</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nary>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𝜶</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oMath>
                  </m:oMathPara>
                </a14:m>
                <a:endParaRPr lang="en-US" altLang="zh-CN" sz="2400" b="1" i="1" dirty="0">
                  <a:solidFill>
                    <a:schemeClr val="bg2"/>
                  </a:solidFill>
                  <a:latin typeface="Times New Roman" panose="02020603050405020304" pitchFamily="18" charset="0"/>
                  <a:ea typeface="黑体" pitchFamily="2" charset="-122"/>
                  <a:cs typeface="Arial" panose="020B0604020202020204" pitchFamily="34" charset="0"/>
                </a:endParaRPr>
              </a:p>
              <a:p>
                <a:pPr marL="457200" lvl="1" indent="0" eaLnBrk="1" hangingPunct="1">
                  <a:spcBef>
                    <a:spcPts val="1200"/>
                  </a:spcBef>
                  <a:buNone/>
                </a:pP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𝑣𝑎𝑟</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d>
                      <m:dPr>
                        <m:begChr m:val="["/>
                        <m:end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dPr>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bSup>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Σ</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 </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eaLnBrk="1" hangingPunct="1">
                  <a:spcBef>
                    <a:spcPts val="1200"/>
                  </a:spcBef>
                  <a:buNone/>
                </a:pPr>
                <a:r>
                  <a:rPr lang="zh-CN" altLang="en-US" sz="2400" dirty="0">
                    <a:solidFill>
                      <a:schemeClr val="bg2"/>
                    </a:solidFill>
                    <a:ea typeface="黑体" pitchFamily="2" charset="-122"/>
                    <a:cs typeface="Arial" panose="020B0604020202020204" pitchFamily="34" charset="0"/>
                  </a:rPr>
                  <a:t>其中，</a:t>
                </a:r>
                <a14:m>
                  <m:oMath xmlns:m="http://schemas.openxmlformats.org/officeDocument/2006/math">
                    <m:r>
                      <m:rPr>
                        <m:sty m:val="p"/>
                      </m:rPr>
                      <a:rPr lang="en-US" altLang="zh-CN" sz="2400" smtClean="0">
                        <a:solidFill>
                          <a:schemeClr val="bg2"/>
                        </a:solidFill>
                        <a:latin typeface="Cambria Math" panose="02040503050406030204" pitchFamily="18" charset="0"/>
                        <a:ea typeface="黑体" pitchFamily="2" charset="-122"/>
                        <a:cs typeface="Arial" panose="020B0604020202020204" pitchFamily="34" charset="0"/>
                      </a:rPr>
                      <m:t>Σ</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a:t>
                </a:r>
                <a14:m>
                  <m:oMath xmlns:m="http://schemas.openxmlformats.org/officeDocument/2006/math">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𝑥</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的协方差矩阵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求下列拉格朗日函数的极值：</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𝑓</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Σ</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得：</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eaLnBrk="1" hangingPunct="1">
                  <a:spcBef>
                    <a:spcPts val="1200"/>
                  </a:spcBef>
                  <a:buNone/>
                </a:pPr>
                <a14:m>
                  <m:oMathPara xmlns:m="http://schemas.openxmlformats.org/officeDocument/2006/math">
                    <m:oMathParaPr>
                      <m:jc m:val="centerGroup"/>
                    </m:oMathParaPr>
                    <m:oMath xmlns:m="http://schemas.openxmlformats.org/officeDocument/2006/math">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Σ</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𝑣𝑎𝑟</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Σ</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最优的</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为</a:t>
                </a:r>
                <a14:m>
                  <m:oMath xmlns:m="http://schemas.openxmlformats.org/officeDocument/2006/math">
                    <m:r>
                      <m:rPr>
                        <m:sty m:val="p"/>
                      </m:rPr>
                      <a:rPr lang="en-US" altLang="zh-CN" sz="2400" b="0" i="0" dirty="0" smtClean="0">
                        <a:solidFill>
                          <a:schemeClr val="bg2"/>
                        </a:solidFill>
                        <a:latin typeface="Cambria Math" panose="02040503050406030204" pitchFamily="18" charset="0"/>
                        <a:ea typeface="黑体" pitchFamily="2" charset="-122"/>
                        <a:cs typeface="Arial" panose="020B0604020202020204" pitchFamily="34" charset="0"/>
                      </a:rPr>
                      <m:t>Σ</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的最大本质值对应的本征向量，</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称作第一主成分</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908720"/>
                <a:ext cx="10585176" cy="5184576"/>
              </a:xfrm>
              <a:blipFill>
                <a:blip r:embed="rId3"/>
                <a:stretch>
                  <a:fillRect t="-1293"/>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9BBB9C37-B33C-473C-B298-F755E2AC4813}"/>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4162553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12</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041648"/>
                <a:ext cx="10585176" cy="4403576"/>
              </a:xfrm>
            </p:spPr>
            <p:txBody>
              <a:bodyPr/>
              <a:lstStyle/>
              <a:p>
                <a:pPr marL="457200" lvl="1" indent="0" eaLnBrk="1" hangingPunct="1">
                  <a:lnSpc>
                    <a:spcPct val="150000"/>
                  </a:lnSpc>
                  <a:spcBef>
                    <a:spcPts val="1200"/>
                  </a:spcBef>
                  <a:buNone/>
                </a:pPr>
                <a:r>
                  <a:rPr lang="zh-CN" altLang="en-US" dirty="0">
                    <a:solidFill>
                      <a:schemeClr val="bg2"/>
                    </a:solidFill>
                    <a:latin typeface="Arial" panose="020B0604020202020204" pitchFamily="34" charset="0"/>
                    <a:ea typeface="黑体" pitchFamily="2" charset="-122"/>
                    <a:cs typeface="Arial" panose="020B0604020202020204" pitchFamily="34" charset="0"/>
                  </a:rPr>
                  <a:t>考虑第二个新特征</a:t>
                </a:r>
                <a14:m>
                  <m:oMath xmlns:m="http://schemas.openxmlformats.org/officeDocument/2006/math">
                    <m:sSub>
                      <m:sSubPr>
                        <m:ctrlPr>
                          <a:rPr lang="en-US" altLang="zh-CN"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b="0" i="1" smtClean="0">
                            <a:solidFill>
                              <a:schemeClr val="bg2"/>
                            </a:solidFill>
                            <a:latin typeface="Cambria Math" panose="02040503050406030204" pitchFamily="18" charset="0"/>
                            <a:ea typeface="黑体" pitchFamily="2" charset="-122"/>
                            <a:cs typeface="Arial" panose="020B0604020202020204" pitchFamily="34" charset="0"/>
                          </a:rPr>
                          <m:t>2</m:t>
                        </m:r>
                      </m:sub>
                    </m:sSub>
                  </m:oMath>
                </a14:m>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lnSpc>
                    <a:spcPct val="150000"/>
                  </a:lnSpc>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d>
                        <m:dPr>
                          <m:begChr m:val="["/>
                          <m:end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eaLnBrk="1" hangingPunct="1">
                  <a:lnSpc>
                    <a:spcPct val="150000"/>
                  </a:lnSpc>
                  <a:spcBef>
                    <a:spcPts val="1200"/>
                  </a:spcBef>
                  <a:buNone/>
                </a:pPr>
                <a14:m>
                  <m:oMathPara xmlns:m="http://schemas.openxmlformats.org/officeDocument/2006/math">
                    <m:oMathParaPr>
                      <m:jc m:val="centerGroup"/>
                    </m:oMathParaPr>
                    <m:oMath xmlns:m="http://schemas.openxmlformats.org/officeDocument/2006/math">
                      <m:sSubSup>
                        <m:sSubSup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Σ</m:t>
                      </m:r>
                      <m:sSub>
                        <m:sSub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514350" lvl="1" indent="0" eaLnBrk="1" hangingPunct="1">
                  <a:lnSpc>
                    <a:spcPct val="150000"/>
                  </a:lnSpc>
                  <a:spcBef>
                    <a:spcPts val="1200"/>
                  </a:spcBef>
                  <a:buNone/>
                </a:pPr>
                <a14:m>
                  <m:oMathPara xmlns:m="http://schemas.openxmlformats.org/officeDocument/2006/math">
                    <m:oMathParaPr>
                      <m:jc m:val="centerGroup"/>
                    </m:oMathParaPr>
                    <m:oMath xmlns:m="http://schemas.openxmlformats.org/officeDocument/2006/math">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514350" lvl="1" indent="0" eaLnBrk="1" hangingPunct="1">
                  <a:lnSpc>
                    <a:spcPct val="150000"/>
                  </a:lnSpc>
                  <a:spcBef>
                    <a:spcPts val="1200"/>
                  </a:spcBef>
                  <a:buNone/>
                </a:pPr>
                <a14:m>
                  <m:oMathPara xmlns:m="http://schemas.openxmlformats.org/officeDocument/2006/math">
                    <m:oMathParaPr>
                      <m:jc m:val="centerGroup"/>
                    </m:oMathParaPr>
                    <m:oMath xmlns:m="http://schemas.openxmlformats.org/officeDocument/2006/math">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eaLnBrk="1" hangingPunct="1">
                  <a:lnSpc>
                    <a:spcPct val="150000"/>
                  </a:lnSpc>
                  <a:spcBef>
                    <a:spcPts val="1200"/>
                  </a:spcBef>
                  <a:buNone/>
                </a:pP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为</a:t>
                </a:r>
                <a14:m>
                  <m:oMath xmlns:m="http://schemas.openxmlformats.org/officeDocument/2006/math">
                    <m:r>
                      <m:rPr>
                        <m:sty m:val="p"/>
                      </m:rPr>
                      <a:rPr lang="en-US" altLang="zh-CN" sz="2400" b="0" i="0" dirty="0" smtClean="0">
                        <a:solidFill>
                          <a:schemeClr val="bg2"/>
                        </a:solidFill>
                        <a:latin typeface="Cambria Math" panose="02040503050406030204" pitchFamily="18" charset="0"/>
                        <a:ea typeface="黑体" pitchFamily="2" charset="-122"/>
                        <a:cs typeface="Arial" panose="020B0604020202020204" pitchFamily="34" charset="0"/>
                      </a:rPr>
                      <m:t>Σ</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的第二本征值对应的本征向量，</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称作第二主成分</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041648"/>
                <a:ext cx="10585176" cy="4403576"/>
              </a:xfrm>
              <a:blipFill>
                <a:blip r:embed="rId3"/>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7A23BA70-7486-4C4E-888A-12C28B783606}"/>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74169269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5DBA06-F703-D64E-9930-FC3FB44580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4072" y="3518795"/>
            <a:ext cx="5072208" cy="2862533"/>
          </a:xfrm>
          <a:prstGeom prst="rect">
            <a:avLst/>
          </a:prstGeom>
        </p:spPr>
      </p:pic>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13</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836712"/>
                <a:ext cx="10225136" cy="4403576"/>
              </a:xfrm>
            </p:spPr>
            <p:txBody>
              <a:bodyPr/>
              <a:lstStyle/>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全部主成分方差之和等于各个原始特征方差之和：</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14:m>
                  <m:oMathPara xmlns:m="http://schemas.openxmlformats.org/officeDocument/2006/math">
                    <m:oMathParaPr>
                      <m:jc m:val="centerGroup"/>
                    </m:oMathParaPr>
                    <m:oMath xmlns:m="http://schemas.openxmlformats.org/officeDocument/2006/math">
                      <m:nary>
                        <m:naryPr>
                          <m:chr m:val="∑"/>
                          <m:ctrlP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𝑝</m:t>
                          </m:r>
                        </m:sup>
                        <m:e>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𝑣𝑎𝑟</m:t>
                          </m:r>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𝜉</m:t>
                              </m:r>
                            </m:e>
                            <m:sub>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m:t>
                          </m:r>
                        </m:e>
                      </m:nary>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𝑝</m:t>
                          </m:r>
                        </m:sup>
                        <m:e>
                          <m:sSub>
                            <m:sSubPr>
                              <m:ctrlP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nary>
                    </m:oMath>
                  </m:oMathPara>
                </a14:m>
                <a:endParaRPr lang="en-US" altLang="zh-CN" sz="2000" b="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前</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个主成分代表了数据全部方差的比例：</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lvl="1" indent="0" eaLnBrk="1" hangingPunct="1">
                  <a:spcBef>
                    <a:spcPts val="1200"/>
                  </a:spcBef>
                  <a:buNone/>
                </a:pPr>
                <a14:m>
                  <m:oMathPara xmlns:m="http://schemas.openxmlformats.org/officeDocument/2006/math">
                    <m:oMathParaPr>
                      <m:jc m:val="centerGroup"/>
                    </m:oMathParaPr>
                    <m:oMath xmlns:m="http://schemas.openxmlformats.org/officeDocument/2006/math">
                      <m:f>
                        <m:fPr>
                          <m:ctrlPr>
                            <a:rPr lang="en-US" altLang="zh-CN" sz="2000" i="1" smtClean="0">
                              <a:solidFill>
                                <a:schemeClr val="bg2"/>
                              </a:solidFill>
                              <a:latin typeface="Cambria Math" panose="02040503050406030204" pitchFamily="18" charset="0"/>
                              <a:ea typeface="黑体" pitchFamily="2" charset="-122"/>
                              <a:cs typeface="Arial" panose="020B0604020202020204" pitchFamily="34" charset="0"/>
                            </a:rPr>
                          </m:ctrlPr>
                        </m:fPr>
                        <m:num>
                          <m:nary>
                            <m:naryPr>
                              <m:chr m:val="∑"/>
                              <m:ctrlPr>
                                <a:rPr lang="en-US" altLang="zh-CN" sz="200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𝑘</m:t>
                              </m:r>
                            </m:sup>
                            <m:e>
                              <m:sSub>
                                <m:sSubPr>
                                  <m:ctrlP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nary>
                        </m:num>
                        <m:den>
                          <m:nary>
                            <m:naryPr>
                              <m:chr m:val="∑"/>
                              <m:ctrlPr>
                                <a:rPr lang="en-US" altLang="zh-CN" sz="200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𝑝</m:t>
                              </m:r>
                            </m:sup>
                            <m:e>
                              <m:sSub>
                                <m:sSubPr>
                                  <m:ctrlP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0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nary>
                        </m:den>
                      </m:f>
                    </m:oMath>
                  </m:oMathPara>
                </a14:m>
                <a:endParaRPr lang="en-US" altLang="zh-CN" sz="20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836712"/>
                <a:ext cx="10225136" cy="4403576"/>
              </a:xfrm>
              <a:blipFill>
                <a:blip r:embed="rId4"/>
                <a:stretch>
                  <a:fillRect l="-417" t="-152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021AB2A8-00FC-45E0-BAA3-1CB93D6C6300}"/>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67409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14</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10.4</a:t>
            </a:r>
            <a:r>
              <a:rPr lang="zh-CN" altLang="en-US" sz="4000" dirty="0">
                <a:solidFill>
                  <a:schemeClr val="bg2"/>
                </a:solidFill>
                <a:latin typeface="Arial" panose="020B0604020202020204" pitchFamily="34" charset="0"/>
                <a:ea typeface="黑体" pitchFamily="2" charset="-122"/>
                <a:cs typeface="Arial" panose="020B0604020202020204" pitchFamily="34" charset="0"/>
              </a:rPr>
              <a:t> </a:t>
            </a:r>
            <a:r>
              <a:rPr lang="en-US" altLang="zh-CN" sz="4000" dirty="0">
                <a:solidFill>
                  <a:schemeClr val="bg2"/>
                </a:solidFill>
                <a:latin typeface="Arial" panose="020B0604020202020204" pitchFamily="34" charset="0"/>
                <a:ea typeface="黑体" pitchFamily="2" charset="-122"/>
                <a:cs typeface="Arial" panose="020B0604020202020204" pitchFamily="34" charset="0"/>
              </a:rPr>
              <a:t>Karhunen-Loève</a:t>
            </a:r>
            <a:r>
              <a:rPr lang="zh-CN" altLang="en-US" sz="4000" dirty="0">
                <a:solidFill>
                  <a:schemeClr val="bg2"/>
                </a:solidFill>
                <a:latin typeface="Arial" panose="020B0604020202020204" pitchFamily="34" charset="0"/>
                <a:ea typeface="黑体" pitchFamily="2" charset="-122"/>
                <a:cs typeface="Arial" panose="020B0604020202020204" pitchFamily="34" charset="0"/>
              </a:rPr>
              <a:t> 变换</a:t>
            </a:r>
          </a:p>
        </p:txBody>
      </p:sp>
      <p:sp>
        <p:nvSpPr>
          <p:cNvPr id="6149" name="Rectangle 3"/>
          <p:cNvSpPr>
            <a:spLocks noGrp="1" noChangeArrowheads="1"/>
          </p:cNvSpPr>
          <p:nvPr>
            <p:ph type="body" idx="1"/>
          </p:nvPr>
        </p:nvSpPr>
        <p:spPr>
          <a:xfrm>
            <a:off x="767408" y="1718936"/>
            <a:ext cx="10585176" cy="4403576"/>
          </a:xfrm>
        </p:spPr>
        <p:txBody>
          <a:bodyPr/>
          <a:lstStyle/>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简介</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en-US" altLang="zh-CN" sz="2400" dirty="0">
                <a:solidFill>
                  <a:schemeClr val="bg2"/>
                </a:solidFill>
                <a:latin typeface="Arial" panose="020B0604020202020204" pitchFamily="34" charset="0"/>
                <a:ea typeface="黑体" pitchFamily="2" charset="-122"/>
                <a:cs typeface="Arial" panose="020B0604020202020204" pitchFamily="34" charset="0"/>
              </a:rPr>
              <a:t>Karhunen-Loève</a:t>
            </a:r>
            <a:r>
              <a:rPr lang="zh-CN" altLang="en-US" sz="2400" dirty="0">
                <a:solidFill>
                  <a:schemeClr val="bg2"/>
                </a:solidFill>
                <a:latin typeface="Arial" panose="020B0604020202020204" pitchFamily="34" charset="0"/>
                <a:ea typeface="黑体" pitchFamily="2" charset="-122"/>
                <a:cs typeface="Arial" panose="020B0604020202020204" pitchFamily="34" charset="0"/>
              </a:rPr>
              <a:t> 变换简称</a:t>
            </a:r>
            <a:r>
              <a:rPr lang="en-US" altLang="zh-CN" sz="2400" dirty="0">
                <a:solidFill>
                  <a:schemeClr val="bg2"/>
                </a:solidFill>
                <a:latin typeface="Arial" panose="020B0604020202020204" pitchFamily="34" charset="0"/>
                <a:ea typeface="黑体" pitchFamily="2" charset="-122"/>
                <a:cs typeface="Arial" panose="020B0604020202020204" pitchFamily="34" charset="0"/>
              </a:rPr>
              <a:t>K-L</a:t>
            </a:r>
            <a:r>
              <a:rPr lang="zh-CN" altLang="en-US" sz="2400" dirty="0">
                <a:solidFill>
                  <a:schemeClr val="bg2"/>
                </a:solidFill>
                <a:latin typeface="Arial" panose="020B0604020202020204" pitchFamily="34" charset="0"/>
                <a:ea typeface="黑体" pitchFamily="2" charset="-122"/>
                <a:cs typeface="Arial" panose="020B0604020202020204" pitchFamily="34" charset="0"/>
              </a:rPr>
              <a:t>变换，是一种常用的特征提取方法</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最基本的形式原理与主成分分析相同</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en-US" altLang="zh-CN" sz="2400" dirty="0">
                <a:solidFill>
                  <a:schemeClr val="bg2"/>
                </a:solidFill>
                <a:latin typeface="Arial" panose="020B0604020202020204" pitchFamily="34" charset="0"/>
                <a:ea typeface="黑体" pitchFamily="2" charset="-122"/>
                <a:cs typeface="Arial" panose="020B0604020202020204" pitchFamily="34" charset="0"/>
              </a:rPr>
              <a:t>K-L</a:t>
            </a:r>
            <a:r>
              <a:rPr lang="zh-CN" altLang="en-US" sz="2400" dirty="0">
                <a:solidFill>
                  <a:schemeClr val="bg2"/>
                </a:solidFill>
                <a:latin typeface="Arial" panose="020B0604020202020204" pitchFamily="34" charset="0"/>
                <a:ea typeface="黑体" pitchFamily="2" charset="-122"/>
                <a:cs typeface="Arial" panose="020B0604020202020204" pitchFamily="34" charset="0"/>
              </a:rPr>
              <a:t>变换可以实现有监督的特征提取</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E28F8567-6F29-4C09-A7CA-8ABA6A7AADBE}"/>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6850359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15</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1143000"/>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10.4.1</a:t>
            </a:r>
            <a:r>
              <a:rPr lang="zh-CN" altLang="en-US" sz="3600" dirty="0">
                <a:solidFill>
                  <a:schemeClr val="bg2"/>
                </a:solidFill>
                <a:latin typeface="Arial" panose="020B0604020202020204" pitchFamily="34" charset="0"/>
                <a:ea typeface="黑体" pitchFamily="2" charset="-122"/>
                <a:cs typeface="Arial" panose="020B0604020202020204" pitchFamily="34" charset="0"/>
              </a:rPr>
              <a:t> </a:t>
            </a:r>
            <a:r>
              <a:rPr lang="en-US" altLang="zh-CN" sz="3600" dirty="0">
                <a:solidFill>
                  <a:schemeClr val="bg2"/>
                </a:solidFill>
                <a:latin typeface="Arial" panose="020B0604020202020204" pitchFamily="34" charset="0"/>
                <a:ea typeface="黑体" pitchFamily="2" charset="-122"/>
                <a:cs typeface="Arial" panose="020B0604020202020204" pitchFamily="34" charset="0"/>
              </a:rPr>
              <a:t>K-L</a:t>
            </a:r>
            <a:r>
              <a:rPr lang="zh-CN" altLang="en-US" sz="3600" dirty="0">
                <a:solidFill>
                  <a:schemeClr val="bg2"/>
                </a:solidFill>
                <a:latin typeface="Arial" panose="020B0604020202020204" pitchFamily="34" charset="0"/>
                <a:ea typeface="黑体" pitchFamily="2" charset="-122"/>
                <a:cs typeface="Arial" panose="020B0604020202020204" pitchFamily="34" charset="0"/>
              </a:rPr>
              <a:t> 变换</a:t>
            </a:r>
          </a:p>
        </p:txBody>
      </p:sp>
      <p:sp>
        <p:nvSpPr>
          <p:cNvPr id="6149" name="Rectangle 3"/>
          <p:cNvSpPr>
            <a:spLocks noGrp="1" noChangeArrowheads="1"/>
          </p:cNvSpPr>
          <p:nvPr>
            <p:ph type="body" idx="1"/>
          </p:nvPr>
        </p:nvSpPr>
        <p:spPr>
          <a:xfrm>
            <a:off x="767408" y="1718936"/>
            <a:ext cx="10945216" cy="4403576"/>
          </a:xfrm>
        </p:spPr>
        <p:txBody>
          <a:bodyPr/>
          <a:lstStyle/>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基本原理</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CN" sz="2400" dirty="0">
                <a:solidFill>
                  <a:schemeClr val="bg2"/>
                </a:solidFill>
                <a:latin typeface="Arial" panose="020B0604020202020204" pitchFamily="34" charset="0"/>
                <a:ea typeface="黑体" pitchFamily="2" charset="-122"/>
                <a:cs typeface="Arial" panose="020B0604020202020204" pitchFamily="34" charset="0"/>
              </a:rPr>
              <a:t>函数</a:t>
            </a:r>
            <a:r>
              <a:rPr lang="zh-CN" altLang="en-US" sz="2400" dirty="0">
                <a:solidFill>
                  <a:schemeClr val="bg2"/>
                </a:solidFill>
                <a:latin typeface="Arial" panose="020B0604020202020204" pitchFamily="34" charset="0"/>
                <a:ea typeface="黑体" pitchFamily="2" charset="-122"/>
                <a:cs typeface="Arial" panose="020B0604020202020204" pitchFamily="34" charset="0"/>
              </a:rPr>
              <a:t>的级数展开：将函数用一组（正交）基函数展开，用展开系数表示原函数</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离散</a:t>
            </a:r>
            <a:r>
              <a:rPr lang="en-US" altLang="zh-CN" sz="2400" dirty="0">
                <a:solidFill>
                  <a:schemeClr val="bg2"/>
                </a:solidFill>
                <a:latin typeface="Arial" panose="020B0604020202020204" pitchFamily="34" charset="0"/>
                <a:ea typeface="黑体" pitchFamily="2" charset="-122"/>
                <a:cs typeface="Arial" panose="020B0604020202020204" pitchFamily="34" charset="0"/>
              </a:rPr>
              <a:t>K-L</a:t>
            </a:r>
            <a:r>
              <a:rPr lang="zh-CN" altLang="en-US" sz="2400" dirty="0">
                <a:solidFill>
                  <a:schemeClr val="bg2"/>
                </a:solidFill>
                <a:latin typeface="Arial" panose="020B0604020202020204" pitchFamily="34" charset="0"/>
                <a:ea typeface="黑体" pitchFamily="2" charset="-122"/>
                <a:cs typeface="Arial" panose="020B0604020202020204" pitchFamily="34" charset="0"/>
              </a:rPr>
              <a:t>展开：把随机向量用一组正交基向量展开，用展开系数代表原向量</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基向量所张成的空间：新的特征空间</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展开系数组成的向量：新特征空间中的样本向量</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87F4A405-A8B3-43C7-87EF-75A34C98C77F}"/>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085351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16</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196752"/>
                <a:ext cx="10585176" cy="4403576"/>
              </a:xfrm>
            </p:spPr>
            <p:txBody>
              <a:bodyPr/>
              <a:lstStyle/>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离散</a:t>
                </a:r>
                <a:r>
                  <a:rPr lang="en-US" altLang="zh-CN" sz="2800" dirty="0">
                    <a:solidFill>
                      <a:schemeClr val="bg2"/>
                    </a:solidFill>
                    <a:latin typeface="Arial" panose="020B0604020202020204" pitchFamily="34" charset="0"/>
                    <a:ea typeface="黑体" pitchFamily="2" charset="-122"/>
                    <a:cs typeface="Arial" panose="020B0604020202020204" pitchFamily="34" charset="0"/>
                  </a:rPr>
                  <a:t>K-L</a:t>
                </a:r>
                <a:r>
                  <a:rPr lang="zh-CN" altLang="en-US" sz="2800" dirty="0">
                    <a:solidFill>
                      <a:schemeClr val="bg2"/>
                    </a:solidFill>
                    <a:latin typeface="Arial" panose="020B0604020202020204" pitchFamily="34" charset="0"/>
                    <a:ea typeface="黑体" pitchFamily="2" charset="-122"/>
                    <a:cs typeface="Arial" panose="020B0604020202020204" pitchFamily="34" charset="0"/>
                  </a:rPr>
                  <a:t>展开</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对随机向量</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，用确定的完备正交归一向量系</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0" smtClean="0">
                        <a:solidFill>
                          <a:schemeClr val="bg2"/>
                        </a:solidFill>
                        <a:latin typeface="Cambria Math" panose="02040503050406030204" pitchFamily="18" charset="0"/>
                        <a:ea typeface="黑体" pitchFamily="2" charset="-122"/>
                        <a:cs typeface="Arial" panose="020B0604020202020204" pitchFamily="34" charset="0"/>
                      </a:rPr>
                      <m:t> </m:t>
                    </m:r>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j</m:t>
                    </m:r>
                    <m: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=1,2,···,</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展开，得</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nary>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oMath>
                  </m:oMathPara>
                </a14:m>
                <a:endParaRPr lang="en-US" altLang="zh-CN" sz="2400" b="1" dirty="0">
                  <a:solidFill>
                    <a:schemeClr val="bg2"/>
                  </a:solidFill>
                  <a:ea typeface="黑体" pitchFamily="2" charset="-122"/>
                  <a:cs typeface="Arial" panose="020B0604020202020204" pitchFamily="34" charset="0"/>
                </a:endParaRPr>
              </a:p>
              <a:p>
                <a:pPr marL="457200" lvl="1" indent="0" eaLnBrk="1" hangingPunct="1">
                  <a:spcBef>
                    <a:spcPts val="1200"/>
                  </a:spcBef>
                  <a:buNone/>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其中，</a:t>
                </a:r>
                <a14:m>
                  <m:oMath xmlns:m="http://schemas.openxmlformats.org/officeDocument/2006/math">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eqArr>
                          <m:eqArr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eqArr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e>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𝑗</m:t>
                            </m:r>
                          </m:e>
                        </m:eqArr>
                      </m:e>
                    </m:d>
                  </m:oMath>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196752"/>
                <a:ext cx="10585176" cy="4403576"/>
              </a:xfrm>
              <a:blipFill>
                <a:blip r:embed="rId3"/>
                <a:stretch>
                  <a:fillRect l="-1037" t="-1798"/>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846537B6-D09C-4B11-9C59-5738862672E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77041507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17</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980728"/>
                <a:ext cx="10585176" cy="4403576"/>
              </a:xfrm>
            </p:spPr>
            <p:txBody>
              <a:bodyPr/>
              <a:lstStyle/>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只用有限项来逼近</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，即：</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acc>
                        <m:accPr>
                          <m:chr m:val="̂"/>
                          <m:ctrlP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acc>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其中，</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为</a:t>
                </a:r>
                <a:r>
                  <a:rPr lang="en-US" altLang="zh-CN" sz="2400" dirty="0">
                    <a:solidFill>
                      <a:schemeClr val="bg2"/>
                    </a:solidFill>
                    <a:latin typeface="Arial" panose="020B0604020202020204" pitchFamily="34" charset="0"/>
                    <a:ea typeface="黑体" pitchFamily="2" charset="-122"/>
                    <a:cs typeface="Arial" panose="020B0604020202020204" pitchFamily="34" charset="0"/>
                  </a:rPr>
                  <a:t>D</a:t>
                </a:r>
                <a:r>
                  <a:rPr lang="zh-CN" altLang="en-US" sz="2400" dirty="0">
                    <a:solidFill>
                      <a:schemeClr val="bg2"/>
                    </a:solidFill>
                    <a:latin typeface="Arial" panose="020B0604020202020204" pitchFamily="34" charset="0"/>
                    <a:ea typeface="黑体" pitchFamily="2" charset="-122"/>
                    <a:cs typeface="Arial" panose="020B0604020202020204" pitchFamily="34" charset="0"/>
                  </a:rPr>
                  <a:t>维度，且</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&lt;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𝐷</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。则与原向量的均方误差为：</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𝑒</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acc>
                                    <m:acc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acc>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acc>
                            </m:e>
                          </m:d>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nary>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nary>
                                <m:nary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𝑐</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e>
                              </m:nary>
                            </m:e>
                          </m:d>
                        </m:e>
                      </m:d>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nary>
                            <m:nary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𝑐</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bSup>
                            </m:e>
                          </m:nary>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nary>
                            <m:nary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nary>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𝒖</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e>
                          </m:d>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980728"/>
                <a:ext cx="10585176" cy="4403576"/>
              </a:xfrm>
              <a:blipFill>
                <a:blip r:embed="rId3"/>
                <a:stretch>
                  <a:fillRect t="-1524" b="-2632"/>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5F180622-7DAF-42B6-BEC0-4C0822C2C1A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9757602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18</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113656"/>
                <a:ext cx="10585176" cy="4403576"/>
              </a:xfrm>
            </p:spPr>
            <p:txBody>
              <a:bodyPr/>
              <a:lstStyle/>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记</a:t>
                </a:r>
                <a14:m>
                  <m:oMath xmlns:m="http://schemas.openxmlformats.org/officeDocument/2006/math">
                    <m:r>
                      <m:rPr>
                        <m:sty m:val="p"/>
                      </m:rPr>
                      <a:rPr lang="el-GR"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Ψ</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𝐸</m:t>
                    </m:r>
                    <m:d>
                      <m:dPr>
                        <m:begChr m:val="["/>
                        <m:endChr m:val="]"/>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𝑥</m:t>
                        </m:r>
                        <m:sSup>
                          <m:sSup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𝑥</m:t>
                            </m:r>
                          </m:e>
                          <m:sup>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𝑇</m:t>
                            </m:r>
                          </m:sup>
                        </m:sSup>
                      </m:e>
                    </m:d>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，则</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𝑒</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nary>
                        <m:nary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e>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bSup>
                          <m:r>
                            <a:rPr lang="en-US"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𝜓</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最小化均方误差，即</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func>
                        <m:funcPr>
                          <m:ctrlP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min</m:t>
                          </m:r>
                        </m:fName>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𝑒</m:t>
                          </m:r>
                        </m:e>
                      </m:func>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𝑠</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得拉格朗日函数</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e>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bSup>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𝜓</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e>
                      </m:nary>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bSup>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e>
                          </m:d>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113656"/>
                <a:ext cx="10585176" cy="4403576"/>
              </a:xfrm>
              <a:blipFill>
                <a:blip r:embed="rId3"/>
                <a:stretch>
                  <a:fillRect t="-1524"/>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F0CE996-1B39-4A98-BA3B-A3358EE42E27}"/>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90393803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19</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764704"/>
                <a:ext cx="10585176" cy="5483696"/>
              </a:xfrm>
            </p:spPr>
            <p:txBody>
              <a:bodyPr/>
              <a:lstStyle/>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令</a:t>
                </a:r>
                <a14:m>
                  <m:oMath xmlns:m="http://schemas.openxmlformats.org/officeDocument/2006/math">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m:t>
                        </m:r>
                      </m:num>
                      <m:den>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den>
                    </m:f>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得</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𝜓</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𝐼</m:t>
                          </m:r>
                        </m:e>
                      </m:d>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令</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，则得</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𝜓</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=1,2,···,∞</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𝑒</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即，</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用矩阵</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𝜓</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的前</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个本征值（从大到小排序）对应的本征向量作为基来展开</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时，截断误差在所有</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维正交坐标展开中是最小的</a:t>
                </a:r>
                <a:endParaRPr lang="en-US" altLang="zh-CN" sz="2400" b="0" i="1" dirty="0">
                  <a:solidFill>
                    <a:schemeClr val="bg2"/>
                  </a:solidFill>
                  <a:latin typeface="Times New Roman" panose="02020603050405020304" pitchFamily="18" charset="0"/>
                  <a:ea typeface="黑体" pitchFamily="2" charset="-122"/>
                  <a:cs typeface="Arial" panose="020B0604020202020204" pitchFamily="34" charset="0"/>
                </a:endParaRPr>
              </a:p>
              <a:p>
                <a:pPr lvl="1" eaLnBrk="1" hangingPunct="1">
                  <a:spcBef>
                    <a:spcPts val="1200"/>
                  </a:spcBef>
                </a:pP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=1,2,···,</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张成了新特征空间，展开系数</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𝐶</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𝒖</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组成新特征向量</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764704"/>
                <a:ext cx="10585176" cy="5483696"/>
              </a:xfrm>
              <a:blipFill>
                <a:blip r:embed="rId3"/>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D4A94CDA-6D9B-44CC-AD3F-B9A3AA69C0BC}"/>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2998249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ctrTitle"/>
          </p:nvPr>
        </p:nvSpPr>
        <p:spPr>
          <a:xfrm>
            <a:off x="2209800" y="1670943"/>
            <a:ext cx="7772400" cy="1470025"/>
          </a:xfrm>
        </p:spPr>
        <p:txBody>
          <a:bodyPr/>
          <a:lstStyle/>
          <a:p>
            <a:pPr eaLnBrk="1" hangingPunct="1"/>
            <a:r>
              <a:rPr lang="zh-CN" altLang="en-US" dirty="0">
                <a:solidFill>
                  <a:schemeClr val="bg2"/>
                </a:solidFill>
                <a:latin typeface="黑体" panose="02010609060101010101" pitchFamily="49" charset="-122"/>
                <a:ea typeface="黑体" panose="02010609060101010101" pitchFamily="49" charset="-122"/>
              </a:rPr>
              <a:t>第</a:t>
            </a:r>
            <a:r>
              <a:rPr lang="en-US" altLang="zh-CN" dirty="0">
                <a:solidFill>
                  <a:schemeClr val="bg2"/>
                </a:solidFill>
                <a:latin typeface="黑体" panose="02010609060101010101" pitchFamily="49" charset="-122"/>
                <a:ea typeface="黑体" panose="02010609060101010101" pitchFamily="49" charset="-122"/>
              </a:rPr>
              <a:t>10</a:t>
            </a:r>
            <a:r>
              <a:rPr lang="zh-CN" altLang="en-US" dirty="0">
                <a:solidFill>
                  <a:schemeClr val="bg2"/>
                </a:solidFill>
                <a:latin typeface="黑体" panose="02010609060101010101" pitchFamily="49" charset="-122"/>
                <a:ea typeface="黑体" panose="02010609060101010101" pitchFamily="49" charset="-122"/>
              </a:rPr>
              <a:t>章 特征提取与降维表示</a:t>
            </a:r>
            <a:endParaRPr lang="en-US" altLang="zh-CN" sz="3600" dirty="0">
              <a:solidFill>
                <a:schemeClr val="bg2"/>
              </a:solidFill>
              <a:latin typeface="黑体" panose="02010609060101010101" pitchFamily="49" charset="-122"/>
              <a:ea typeface="黑体" panose="02010609060101010101" pitchFamily="49" charset="-122"/>
            </a:endParaRPr>
          </a:p>
        </p:txBody>
      </p:sp>
      <p:sp>
        <p:nvSpPr>
          <p:cNvPr id="10243" name="灯片编号占位符 5"/>
          <p:cNvSpPr>
            <a:spLocks noGrp="1"/>
          </p:cNvSpPr>
          <p:nvPr>
            <p:ph type="sldNum" sz="quarter" idx="12"/>
          </p:nvPr>
        </p:nvSpPr>
        <p:spPr>
          <a:noFill/>
        </p:spPr>
        <p:txBody>
          <a:bodyPr/>
          <a:lstStyle/>
          <a:p>
            <a:fld id="{41131272-AF3B-486E-8D35-82762C2A6028}" type="slidenum">
              <a:rPr lang="en-US" altLang="zh-CN">
                <a:solidFill>
                  <a:srgbClr val="000000"/>
                </a:solidFill>
              </a:rPr>
              <a:pPr/>
              <a:t>2</a:t>
            </a:fld>
            <a:endParaRPr lang="en-US" altLang="zh-CN">
              <a:solidFill>
                <a:srgbClr val="000000"/>
              </a:solidFill>
            </a:endParaRPr>
          </a:p>
        </p:txBody>
      </p:sp>
      <p:sp>
        <p:nvSpPr>
          <p:cNvPr id="6" name="矩形 5">
            <a:extLst>
              <a:ext uri="{FF2B5EF4-FFF2-40B4-BE49-F238E27FC236}">
                <a16:creationId xmlns:a16="http://schemas.microsoft.com/office/drawing/2014/main" id="{DB988198-FFE8-4711-AF12-6ADA875BD98E}"/>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98082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20</a:t>
            </a:fld>
            <a:endParaRPr lang="en-US" altLang="zh-CN" dirty="0">
              <a:solidFill>
                <a:srgbClr val="000000"/>
              </a:solidFill>
            </a:endParaRPr>
          </a:p>
        </p:txBody>
      </p:sp>
      <p:sp>
        <p:nvSpPr>
          <p:cNvPr id="6149" name="Rectangle 3"/>
          <p:cNvSpPr>
            <a:spLocks noGrp="1" noChangeArrowheads="1"/>
          </p:cNvSpPr>
          <p:nvPr>
            <p:ph type="body" idx="1"/>
          </p:nvPr>
        </p:nvSpPr>
        <p:spPr>
          <a:xfrm>
            <a:off x="767408" y="980728"/>
            <a:ext cx="10801200" cy="4752528"/>
          </a:xfrm>
        </p:spPr>
        <p:txBody>
          <a:bodyPr/>
          <a:lstStyle/>
          <a:p>
            <a:pPr eaLnBrk="1" hangingPunct="1">
              <a:spcBef>
                <a:spcPts val="1200"/>
              </a:spcBef>
            </a:pPr>
            <a:r>
              <a:rPr lang="en-US" altLang="zh-CN" dirty="0">
                <a:solidFill>
                  <a:schemeClr val="bg2"/>
                </a:solidFill>
                <a:latin typeface="Arial" panose="020B0604020202020204" pitchFamily="34" charset="0"/>
                <a:ea typeface="黑体" pitchFamily="2" charset="-122"/>
                <a:cs typeface="Arial" panose="020B0604020202020204" pitchFamily="34" charset="0"/>
              </a:rPr>
              <a:t>K-L</a:t>
            </a:r>
            <a:r>
              <a:rPr lang="zh-CN" altLang="en-US" dirty="0">
                <a:solidFill>
                  <a:schemeClr val="bg2"/>
                </a:solidFill>
                <a:latin typeface="Arial" panose="020B0604020202020204" pitchFamily="34" charset="0"/>
                <a:ea typeface="黑体" pitchFamily="2" charset="-122"/>
                <a:cs typeface="Arial" panose="020B0604020202020204" pitchFamily="34" charset="0"/>
              </a:rPr>
              <a:t>展开式的性质</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dirty="0">
                <a:solidFill>
                  <a:schemeClr val="bg2"/>
                </a:solidFill>
                <a:latin typeface="Arial" panose="020B0604020202020204" pitchFamily="34" charset="0"/>
                <a:ea typeface="黑体" pitchFamily="2" charset="-122"/>
                <a:cs typeface="Arial" panose="020B0604020202020204" pitchFamily="34" charset="0"/>
              </a:rPr>
              <a:t>信号的最佳（压缩）表达：均方误差最小</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b="0" dirty="0">
                <a:solidFill>
                  <a:schemeClr val="bg2"/>
                </a:solidFill>
                <a:latin typeface="Arial" panose="020B0604020202020204" pitchFamily="34" charset="0"/>
                <a:ea typeface="黑体" pitchFamily="2" charset="-122"/>
                <a:cs typeface="Arial" panose="020B0604020202020204" pitchFamily="34" charset="0"/>
              </a:rPr>
              <a:t>新空间中的特征是互不相关</a:t>
            </a:r>
            <a:endParaRPr lang="en-US" altLang="zh-CN" b="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b="0" dirty="0">
                <a:solidFill>
                  <a:schemeClr val="bg2"/>
                </a:solidFill>
                <a:latin typeface="Arial" panose="020B0604020202020204" pitchFamily="34" charset="0"/>
                <a:ea typeface="黑体" pitchFamily="2" charset="-122"/>
                <a:cs typeface="Arial" panose="020B0604020202020204" pitchFamily="34" charset="0"/>
              </a:rPr>
              <a:t>用</a:t>
            </a:r>
            <a:r>
              <a:rPr lang="en-US" altLang="zh-CN" b="0" dirty="0">
                <a:solidFill>
                  <a:schemeClr val="bg2"/>
                </a:solidFill>
                <a:latin typeface="Arial" panose="020B0604020202020204" pitchFamily="34" charset="0"/>
                <a:ea typeface="黑体" pitchFamily="2" charset="-122"/>
                <a:cs typeface="Arial" panose="020B0604020202020204" pitchFamily="34" charset="0"/>
              </a:rPr>
              <a:t>K-L</a:t>
            </a:r>
            <a:r>
              <a:rPr lang="zh-CN" altLang="en-US" b="0" dirty="0">
                <a:solidFill>
                  <a:schemeClr val="bg2"/>
                </a:solidFill>
                <a:latin typeface="Arial" panose="020B0604020202020204" pitchFamily="34" charset="0"/>
                <a:ea typeface="黑体" pitchFamily="2" charset="-122"/>
                <a:cs typeface="Arial" panose="020B0604020202020204" pitchFamily="34" charset="0"/>
              </a:rPr>
              <a:t>变换坐标系表示原数据，表示熵最小</a:t>
            </a:r>
            <a:endParaRPr lang="en-US" altLang="zh-CN" b="0" dirty="0">
              <a:solidFill>
                <a:schemeClr val="bg2"/>
              </a:solidFill>
              <a:latin typeface="Arial" panose="020B0604020202020204" pitchFamily="34" charset="0"/>
              <a:ea typeface="黑体" pitchFamily="2" charset="-122"/>
              <a:cs typeface="Arial" panose="020B0604020202020204" pitchFamily="34" charset="0"/>
            </a:endParaRPr>
          </a:p>
          <a:p>
            <a:pPr lvl="2" eaLnBrk="1" hangingPunct="1">
              <a:spcBef>
                <a:spcPts val="1200"/>
              </a:spcBef>
            </a:pPr>
            <a:r>
              <a:rPr lang="zh-CN" altLang="en-US" dirty="0">
                <a:solidFill>
                  <a:schemeClr val="bg2"/>
                </a:solidFill>
                <a:latin typeface="Arial" panose="020B0604020202020204" pitchFamily="34" charset="0"/>
                <a:ea typeface="黑体" pitchFamily="2" charset="-122"/>
                <a:cs typeface="Arial" panose="020B0604020202020204" pitchFamily="34" charset="0"/>
              </a:rPr>
              <a:t>即这种坐标系统下，样本的方差信息最大程度地集中在较少的维数上</a:t>
            </a:r>
            <a:endParaRPr lang="en-US" altLang="zh-CN" b="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dirty="0">
                <a:solidFill>
                  <a:schemeClr val="bg2"/>
                </a:solidFill>
                <a:latin typeface="Arial" panose="020B0604020202020204" pitchFamily="34" charset="0"/>
                <a:ea typeface="黑体" pitchFamily="2" charset="-122"/>
                <a:cs typeface="Arial" panose="020B0604020202020204" pitchFamily="34" charset="0"/>
              </a:rPr>
              <a:t>用本征值最小的</a:t>
            </a:r>
            <a:r>
              <a:rPr lang="en-US" altLang="zh-CN" dirty="0">
                <a:solidFill>
                  <a:schemeClr val="bg2"/>
                </a:solidFill>
                <a:latin typeface="Arial" panose="020B0604020202020204" pitchFamily="34" charset="0"/>
                <a:ea typeface="黑体" pitchFamily="2" charset="-122"/>
                <a:cs typeface="Arial" panose="020B0604020202020204" pitchFamily="34" charset="0"/>
              </a:rPr>
              <a:t>K-L</a:t>
            </a:r>
            <a:r>
              <a:rPr lang="zh-CN" altLang="en-US" dirty="0">
                <a:solidFill>
                  <a:schemeClr val="bg2"/>
                </a:solidFill>
                <a:latin typeface="Arial" panose="020B0604020202020204" pitchFamily="34" charset="0"/>
                <a:ea typeface="黑体" pitchFamily="2" charset="-122"/>
                <a:cs typeface="Arial" panose="020B0604020202020204" pitchFamily="34" charset="0"/>
              </a:rPr>
              <a:t>变换坐标来表示数据，总体熵最小</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lvl="2" eaLnBrk="1" hangingPunct="1">
              <a:spcBef>
                <a:spcPts val="1200"/>
              </a:spcBef>
            </a:pPr>
            <a:r>
              <a:rPr lang="zh-CN" altLang="en-US" b="0" dirty="0">
                <a:solidFill>
                  <a:schemeClr val="bg2"/>
                </a:solidFill>
                <a:latin typeface="Arial" panose="020B0604020202020204" pitchFamily="34" charset="0"/>
                <a:ea typeface="黑体" pitchFamily="2" charset="-122"/>
                <a:cs typeface="Arial" panose="020B0604020202020204" pitchFamily="34" charset="0"/>
              </a:rPr>
              <a:t>本征值大的本征向量代表的是样本集中变化大的方向，即方差大的方向</a:t>
            </a:r>
            <a:endParaRPr lang="en-US" altLang="zh-CN" b="0" dirty="0">
              <a:solidFill>
                <a:schemeClr val="bg2"/>
              </a:solidFill>
              <a:latin typeface="Arial" panose="020B0604020202020204" pitchFamily="34" charset="0"/>
              <a:ea typeface="黑体" pitchFamily="2" charset="-122"/>
              <a:cs typeface="Arial" panose="020B0604020202020204" pitchFamily="34" charset="0"/>
            </a:endParaRPr>
          </a:p>
          <a:p>
            <a:pPr lvl="2" eaLnBrk="1" hangingPunct="1">
              <a:spcBef>
                <a:spcPts val="1200"/>
              </a:spcBef>
            </a:pPr>
            <a:r>
              <a:rPr lang="zh-CN" altLang="en-US" dirty="0">
                <a:solidFill>
                  <a:schemeClr val="bg2"/>
                </a:solidFill>
                <a:latin typeface="Arial" panose="020B0604020202020204" pitchFamily="34" charset="0"/>
                <a:ea typeface="黑体" pitchFamily="2" charset="-122"/>
                <a:cs typeface="Arial" panose="020B0604020202020204" pitchFamily="34" charset="0"/>
              </a:rPr>
              <a:t>本征值小的本征向量对应样本分布集中的地方，这项方向方差小，均值可以更好的代表样本</a:t>
            </a:r>
            <a:endParaRPr lang="en-US" altLang="zh-CN"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endParaRPr lang="en-US" altLang="zh-CN" b="0" dirty="0">
              <a:solidFill>
                <a:schemeClr val="bg2"/>
              </a:solidFill>
              <a:latin typeface="Arial" panose="020B0604020202020204" pitchFamily="34" charset="0"/>
              <a:ea typeface="黑体" pitchFamily="2" charset="-122"/>
              <a:cs typeface="Arial" panose="020B0604020202020204" pitchFamily="34" charset="0"/>
            </a:endParaRPr>
          </a:p>
        </p:txBody>
      </p:sp>
      <p:sp>
        <p:nvSpPr>
          <p:cNvPr id="5" name="矩形 4">
            <a:extLst>
              <a:ext uri="{FF2B5EF4-FFF2-40B4-BE49-F238E27FC236}">
                <a16:creationId xmlns:a16="http://schemas.microsoft.com/office/drawing/2014/main" id="{F5329C7D-9C70-4A0C-A92D-BA4E9A835C17}"/>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4488797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21</a:t>
            </a:fld>
            <a:endParaRPr lang="en-US" altLang="zh-CN" dirty="0">
              <a:solidFill>
                <a:srgbClr val="000000"/>
              </a:solidFill>
            </a:endParaRPr>
          </a:p>
        </p:txBody>
      </p:sp>
      <p:sp>
        <p:nvSpPr>
          <p:cNvPr id="6148" name="Rectangle 2"/>
          <p:cNvSpPr>
            <a:spLocks noGrp="1" noChangeArrowheads="1"/>
          </p:cNvSpPr>
          <p:nvPr>
            <p:ph type="title"/>
          </p:nvPr>
        </p:nvSpPr>
        <p:spPr>
          <a:xfrm>
            <a:off x="767408" y="260648"/>
            <a:ext cx="10585176" cy="1143000"/>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10.4.2</a:t>
            </a:r>
            <a:r>
              <a:rPr lang="zh-CN" altLang="en-US" sz="3600" dirty="0">
                <a:solidFill>
                  <a:schemeClr val="bg2"/>
                </a:solidFill>
                <a:latin typeface="Arial" panose="020B0604020202020204" pitchFamily="34" charset="0"/>
                <a:ea typeface="黑体" pitchFamily="2" charset="-122"/>
                <a:cs typeface="Arial" panose="020B0604020202020204" pitchFamily="34" charset="0"/>
              </a:rPr>
              <a:t> 用于监督模式识别的</a:t>
            </a:r>
            <a:r>
              <a:rPr lang="en-US" altLang="zh-CN" sz="3600" dirty="0">
                <a:solidFill>
                  <a:schemeClr val="bg2"/>
                </a:solidFill>
                <a:latin typeface="Arial" panose="020B0604020202020204" pitchFamily="34" charset="0"/>
                <a:ea typeface="黑体" pitchFamily="2" charset="-122"/>
                <a:cs typeface="Arial" panose="020B0604020202020204" pitchFamily="34" charset="0"/>
              </a:rPr>
              <a:t>K-L</a:t>
            </a:r>
            <a:r>
              <a:rPr lang="zh-CN" altLang="en-US" sz="3600" dirty="0">
                <a:solidFill>
                  <a:schemeClr val="bg2"/>
                </a:solidFill>
                <a:latin typeface="Arial" panose="020B0604020202020204" pitchFamily="34" charset="0"/>
                <a:ea typeface="黑体" pitchFamily="2" charset="-122"/>
                <a:cs typeface="Arial" panose="020B0604020202020204" pitchFamily="34" charset="0"/>
              </a:rPr>
              <a:t>变换</a:t>
            </a: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556792"/>
                <a:ext cx="10585176" cy="4403576"/>
              </a:xfrm>
            </p:spPr>
            <p:txBody>
              <a:bodyPr/>
              <a:lstStyle/>
              <a:p>
                <a:pPr eaLnBrk="1" hangingPunct="1">
                  <a:spcBef>
                    <a:spcPts val="1200"/>
                  </a:spcBef>
                </a:pPr>
                <a:r>
                  <a:rPr lang="zh-CN" altLang="en-CN" sz="2800" dirty="0">
                    <a:solidFill>
                      <a:schemeClr val="bg2"/>
                    </a:solidFill>
                    <a:latin typeface="Arial" panose="020B0604020202020204" pitchFamily="34" charset="0"/>
                    <a:ea typeface="黑体" pitchFamily="2" charset="-122"/>
                    <a:cs typeface="Arial" panose="020B0604020202020204" pitchFamily="34" charset="0"/>
                  </a:rPr>
                  <a:t>样本</a:t>
                </a:r>
                <a:r>
                  <a:rPr lang="zh-CN" altLang="en-US" sz="2800" dirty="0">
                    <a:solidFill>
                      <a:schemeClr val="bg2"/>
                    </a:solidFill>
                    <a:latin typeface="Arial" panose="020B0604020202020204" pitchFamily="34" charset="0"/>
                    <a:ea typeface="黑体" pitchFamily="2" charset="-122"/>
                    <a:cs typeface="Arial" panose="020B0604020202020204" pitchFamily="34" charset="0"/>
                  </a:rPr>
                  <a:t>中没有类别信息时</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常用（二阶矩矩阵）</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𝜓</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e>
                    </m:d>
                  </m:oMath>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去均值</a:t>
                </a:r>
                <a:r>
                  <a:rPr lang="zh-CN" altLang="en-US" sz="2400" dirty="0">
                    <a:solidFill>
                      <a:schemeClr val="bg2"/>
                    </a:solidFill>
                    <a:latin typeface="Arial" panose="020B0604020202020204" pitchFamily="34" charset="0"/>
                    <a:ea typeface="黑体" pitchFamily="2" charset="-122"/>
                    <a:cs typeface="Arial" panose="020B0604020202020204" pitchFamily="34" charset="0"/>
                  </a:rPr>
                  <a:t>（协方差矩阵）</a:t>
                </a:r>
                <a14:m>
                  <m:oMath xmlns:m="http://schemas.openxmlformats.org/officeDocument/2006/math">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Σ</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𝐸</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𝜇</m:t>
                            </m:r>
                          </m:e>
                        </m:d>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𝜇</m:t>
                                </m:r>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e>
                    </m:d>
                  </m:oMath>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r>
                  <a:rPr lang="zh-CN" altLang="en-CN" sz="2800" dirty="0">
                    <a:solidFill>
                      <a:schemeClr val="bg2"/>
                    </a:solidFill>
                    <a:latin typeface="Arial" panose="020B0604020202020204" pitchFamily="34" charset="0"/>
                    <a:ea typeface="黑体" pitchFamily="2" charset="-122"/>
                    <a:cs typeface="Arial" panose="020B0604020202020204" pitchFamily="34" charset="0"/>
                  </a:rPr>
                  <a:t>样本类别</a:t>
                </a:r>
                <a:r>
                  <a:rPr lang="zh-CN" altLang="en-US" sz="2800" dirty="0">
                    <a:solidFill>
                      <a:schemeClr val="bg2"/>
                    </a:solidFill>
                    <a:latin typeface="Arial" panose="020B0604020202020204" pitchFamily="34" charset="0"/>
                    <a:ea typeface="黑体" pitchFamily="2" charset="-122"/>
                    <a:cs typeface="Arial" panose="020B0604020202020204" pitchFamily="34" charset="0"/>
                  </a:rPr>
                  <a:t>已知时，三种典型策略：</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CN" sz="2400" b="0" dirty="0">
                    <a:solidFill>
                      <a:schemeClr val="bg2"/>
                    </a:solidFill>
                    <a:latin typeface="Arial" panose="020B0604020202020204" pitchFamily="34" charset="0"/>
                    <a:ea typeface="黑体" pitchFamily="2" charset="-122"/>
                    <a:cs typeface="Arial" panose="020B0604020202020204" pitchFamily="34" charset="0"/>
                  </a:rPr>
                  <a:t>从</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类均值中提取判别信息</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CN" sz="2400" b="0" dirty="0">
                    <a:solidFill>
                      <a:schemeClr val="bg2"/>
                    </a:solidFill>
                    <a:latin typeface="Arial" panose="020B0604020202020204" pitchFamily="34" charset="0"/>
                    <a:ea typeface="黑体" pitchFamily="2" charset="-122"/>
                    <a:cs typeface="Arial" panose="020B0604020202020204" pitchFamily="34" charset="0"/>
                  </a:rPr>
                  <a:t>包含</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在类平均向量中判别信息的最优压缩</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CN" sz="2400" b="0" dirty="0">
                    <a:solidFill>
                      <a:schemeClr val="bg2"/>
                    </a:solidFill>
                    <a:latin typeface="Arial" panose="020B0604020202020204" pitchFamily="34" charset="0"/>
                    <a:ea typeface="黑体" pitchFamily="2" charset="-122"/>
                    <a:cs typeface="Arial" panose="020B0604020202020204" pitchFamily="34" charset="0"/>
                  </a:rPr>
                  <a:t>类中心化</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特征向量中分类信息的提取</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556792"/>
                <a:ext cx="10585176" cy="4403576"/>
              </a:xfrm>
              <a:blipFill>
                <a:blip r:embed="rId3"/>
                <a:stretch>
                  <a:fillRect l="-1037" t="-1798"/>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D0EFAE01-AF67-48DD-8C41-CDCC5090AF4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1558438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22</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708992"/>
          </a:xfrm>
        </p:spPr>
        <p:txBody>
          <a:bodyPr/>
          <a:lstStyle/>
          <a:p>
            <a:pPr lvl="1" eaLnBrk="1" hangingPunct="1">
              <a:spcBef>
                <a:spcPts val="1200"/>
              </a:spcBef>
            </a:pPr>
            <a:r>
              <a:rPr lang="zh-CN" altLang="en-US" sz="3200" b="0" dirty="0">
                <a:solidFill>
                  <a:schemeClr val="bg2"/>
                </a:solidFill>
                <a:latin typeface="Arial" panose="020B0604020202020204" pitchFamily="34" charset="0"/>
                <a:ea typeface="黑体" pitchFamily="2" charset="-122"/>
                <a:cs typeface="Arial" panose="020B0604020202020204" pitchFamily="34" charset="0"/>
              </a:rPr>
              <a:t>策略</a:t>
            </a:r>
            <a:r>
              <a:rPr lang="en-US" altLang="zh-CN" sz="3200" b="0" dirty="0">
                <a:solidFill>
                  <a:schemeClr val="bg2"/>
                </a:solidFill>
                <a:latin typeface="Arial" panose="020B0604020202020204" pitchFamily="34" charset="0"/>
                <a:ea typeface="黑体" pitchFamily="2" charset="-122"/>
                <a:cs typeface="Arial" panose="020B0604020202020204" pitchFamily="34" charset="0"/>
              </a:rPr>
              <a:t>1</a:t>
            </a:r>
            <a:r>
              <a:rPr lang="zh-CN" altLang="en-US" sz="3200" b="0" dirty="0">
                <a:solidFill>
                  <a:schemeClr val="bg2"/>
                </a:solidFill>
                <a:latin typeface="Arial" panose="020B0604020202020204" pitchFamily="34" charset="0"/>
                <a:ea typeface="黑体" pitchFamily="2" charset="-122"/>
                <a:cs typeface="Arial" panose="020B0604020202020204" pitchFamily="34" charset="0"/>
              </a:rPr>
              <a:t>：</a:t>
            </a:r>
            <a:r>
              <a:rPr lang="zh-CN" altLang="en-CN" sz="3200" b="0" dirty="0">
                <a:solidFill>
                  <a:schemeClr val="bg2"/>
                </a:solidFill>
                <a:latin typeface="Arial" panose="020B0604020202020204" pitchFamily="34" charset="0"/>
                <a:ea typeface="黑体" pitchFamily="2" charset="-122"/>
                <a:cs typeface="Arial" panose="020B0604020202020204" pitchFamily="34" charset="0"/>
              </a:rPr>
              <a:t>从</a:t>
            </a:r>
            <a:r>
              <a:rPr lang="zh-CN" altLang="en-US" sz="3200" b="0" dirty="0">
                <a:solidFill>
                  <a:schemeClr val="bg2"/>
                </a:solidFill>
                <a:latin typeface="Arial" panose="020B0604020202020204" pitchFamily="34" charset="0"/>
                <a:ea typeface="黑体" pitchFamily="2" charset="-122"/>
                <a:cs typeface="Arial" panose="020B0604020202020204" pitchFamily="34" charset="0"/>
              </a:rPr>
              <a:t>类均值中提取判别信息</a:t>
            </a:r>
            <a:endParaRPr lang="en-US" altLang="zh-CN" sz="3200" b="0" dirty="0">
              <a:solidFill>
                <a:schemeClr val="bg2"/>
              </a:solidFill>
              <a:latin typeface="Arial" panose="020B0604020202020204" pitchFamily="34" charset="0"/>
              <a:ea typeface="黑体"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124744"/>
                <a:ext cx="10585176" cy="5195664"/>
              </a:xfrm>
            </p:spPr>
            <p:txBody>
              <a:bodyPr/>
              <a:lstStyle/>
              <a:p>
                <a:pPr eaLnBrk="1" hangingPunct="1">
                  <a:spcBef>
                    <a:spcPts val="1200"/>
                  </a:spcBef>
                </a:pPr>
                <a:r>
                  <a:rPr lang="zh-CN" altLang="en-US" sz="2800" b="0" dirty="0">
                    <a:solidFill>
                      <a:schemeClr val="bg2"/>
                    </a:solidFill>
                    <a:latin typeface="Arial" panose="020B0604020202020204" pitchFamily="34" charset="0"/>
                    <a:ea typeface="黑体" pitchFamily="2" charset="-122"/>
                    <a:cs typeface="Arial" panose="020B0604020202020204" pitchFamily="34" charset="0"/>
                  </a:rPr>
                  <a:t>出发点：</a:t>
                </a:r>
                <a:endParaRPr lang="en-US" altLang="zh-CN" sz="2800" b="0" dirty="0">
                  <a:solidFill>
                    <a:schemeClr val="bg2"/>
                  </a:solidFill>
                  <a:latin typeface="Arial" panose="020B0604020202020204" pitchFamily="34" charset="0"/>
                  <a:ea typeface="黑体" pitchFamily="2" charset="-122"/>
                  <a:cs typeface="Arial" panose="020B0604020202020204" pitchFamily="34" charset="0"/>
                </a:endParaRPr>
              </a:p>
              <a:p>
                <a:pPr marL="971550" lvl="1" indent="-514350" eaLnBrk="1" hangingPunct="1">
                  <a:spcBef>
                    <a:spcPts val="600"/>
                  </a:spcBef>
                  <a:buAutoNum type="arabicParenBoth"/>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消除特征各分量之间的相关性</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971550" lvl="1" indent="-514350" eaLnBrk="1" hangingPunct="1">
                  <a:spcBef>
                    <a:spcPts val="600"/>
                  </a:spcBef>
                  <a:buAutoNum type="arabicParenBoth"/>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考查变换后各特征的类均值和方差，选择方差小，类均值与总体均值差别大的特征</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r>
                  <a:rPr lang="zh-CN" altLang="en-US" sz="2800" b="0" dirty="0">
                    <a:solidFill>
                      <a:schemeClr val="bg2"/>
                    </a:solidFill>
                    <a:latin typeface="Arial" panose="020B0604020202020204" pitchFamily="34" charset="0"/>
                    <a:ea typeface="黑体" pitchFamily="2" charset="-122"/>
                    <a:cs typeface="Arial" panose="020B0604020202020204" pitchFamily="34" charset="0"/>
                  </a:rPr>
                  <a:t>三步：</a:t>
                </a:r>
                <a:endParaRPr lang="en-US" altLang="zh-CN" sz="2800" b="0" dirty="0">
                  <a:solidFill>
                    <a:schemeClr val="bg2"/>
                  </a:solidFill>
                  <a:latin typeface="Arial" panose="020B0604020202020204" pitchFamily="34" charset="0"/>
                  <a:ea typeface="黑体" pitchFamily="2" charset="-122"/>
                  <a:cs typeface="Arial" panose="020B0604020202020204" pitchFamily="34" charset="0"/>
                </a:endParaRPr>
              </a:p>
              <a:p>
                <a:pPr marL="971550" lvl="1" indent="-514350" eaLnBrk="1" hangingPunct="1">
                  <a:spcBef>
                    <a:spcPts val="1200"/>
                  </a:spcBef>
                  <a:buAutoNum type="arabicParenBoth"/>
                </a:pPr>
                <a:r>
                  <a:rPr lang="zh-CN" altLang="en-CN" sz="2400" b="0" dirty="0">
                    <a:solidFill>
                      <a:schemeClr val="bg2"/>
                    </a:solidFill>
                    <a:latin typeface="Arial" panose="020B0604020202020204" pitchFamily="34" charset="0"/>
                    <a:ea typeface="黑体" pitchFamily="2" charset="-122"/>
                    <a:cs typeface="Arial" panose="020B0604020202020204" pitchFamily="34" charset="0"/>
                  </a:rPr>
                  <a:t>计算</a:t>
                </a:r>
                <a:r>
                  <a:rPr lang="en-US" altLang="zh-CN" sz="2400" b="0" dirty="0">
                    <a:solidFill>
                      <a:schemeClr val="bg2"/>
                    </a:solidFill>
                    <a:latin typeface="Arial" panose="020B0604020202020204" pitchFamily="34" charset="0"/>
                    <a:ea typeface="黑体" pitchFamily="2" charset="-122"/>
                    <a:cs typeface="Arial" panose="020B0604020202020204" pitchFamily="34" charset="0"/>
                  </a:rPr>
                  <a:t>K-L</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变换的产生矩阵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Σ</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nary>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b="0" dirty="0">
                    <a:solidFill>
                      <a:schemeClr val="bg2"/>
                    </a:solidFill>
                    <a:latin typeface="Arial" panose="020B0604020202020204" pitchFamily="34" charset="0"/>
                    <a:ea typeface="黑体" pitchFamily="2" charset="-122"/>
                    <a:cs typeface="Arial" panose="020B0604020202020204" pitchFamily="34" charset="0"/>
                  </a:rPr>
                  <a:t>(2)</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 用</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𝑤</m:t>
                        </m:r>
                      </m:sub>
                    </m:sSub>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作</a:t>
                </a:r>
                <a:r>
                  <a:rPr lang="en-US" altLang="zh-CN" sz="2400" b="0" dirty="0">
                    <a:solidFill>
                      <a:schemeClr val="bg2"/>
                    </a:solidFill>
                    <a:latin typeface="Arial" panose="020B0604020202020204" pitchFamily="34" charset="0"/>
                    <a:ea typeface="黑体" pitchFamily="2" charset="-122"/>
                    <a:cs typeface="Arial" panose="020B0604020202020204" pitchFamily="34" charset="0"/>
                  </a:rPr>
                  <a:t>KL</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变换，得本征值为</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的本征向量</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𝐷</m:t>
                    </m:r>
                  </m:oMath>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 新特征</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𝐷</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，方差为</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oMath>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124744"/>
                <a:ext cx="10585176" cy="5195664"/>
              </a:xfrm>
              <a:blipFill>
                <a:blip r:embed="rId3"/>
                <a:stretch>
                  <a:fillRect l="-1037" t="-1643"/>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857B6647-3B2F-484E-80C2-435DCF245F03}"/>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210851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23</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980728"/>
                <a:ext cx="10585176" cy="4403576"/>
              </a:xfrm>
            </p:spPr>
            <p:txBody>
              <a:bodyPr/>
              <a:lstStyle/>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(3)</a:t>
                </a:r>
                <a:r>
                  <a:rPr lang="zh-CN" altLang="en-US" sz="2400" dirty="0">
                    <a:solidFill>
                      <a:schemeClr val="bg2"/>
                    </a:solidFill>
                    <a:latin typeface="Arial" panose="020B0604020202020204" pitchFamily="34" charset="0"/>
                    <a:ea typeface="黑体" pitchFamily="2" charset="-122"/>
                    <a:cs typeface="Arial" panose="020B0604020202020204" pitchFamily="34" charset="0"/>
                  </a:rPr>
                  <a:t> </a:t>
                </a:r>
                <a:r>
                  <a:rPr lang="zh-CN" altLang="en-CN" sz="2400" b="0" dirty="0">
                    <a:solidFill>
                      <a:schemeClr val="bg2"/>
                    </a:solidFill>
                    <a:latin typeface="Arial" panose="020B0604020202020204" pitchFamily="34" charset="0"/>
                    <a:ea typeface="黑体" pitchFamily="2" charset="-122"/>
                    <a:cs typeface="Arial" panose="020B0604020202020204" pitchFamily="34" charset="0"/>
                  </a:rPr>
                  <a:t>计算</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num>
                        <m:den>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den>
                      </m:f>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𝐷</m:t>
                      </m:r>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    </a:t>
                </a:r>
                <a:r>
                  <a:rPr lang="zh-CN" altLang="en-CN" sz="2400" b="0" dirty="0">
                    <a:solidFill>
                      <a:schemeClr val="bg2"/>
                    </a:solidFill>
                    <a:latin typeface="Arial" panose="020B0604020202020204" pitchFamily="34" charset="0"/>
                    <a:ea typeface="黑体" pitchFamily="2" charset="-122"/>
                    <a:cs typeface="Arial" panose="020B0604020202020204" pitchFamily="34" charset="0"/>
                  </a:rPr>
                  <a:t>作为</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评价新特征的各个分量的分类性能的指标</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其中，</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sup>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d>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𝜇</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𝜇</m:t>
                            </m:r>
                          </m:e>
                        </m:d>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𝜇</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𝜇</m:t>
                                </m:r>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e>
                    </m:nary>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为类间离散度矩阵</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用</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排序</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𝐷</m:t>
                              </m:r>
                            </m:sub>
                          </m:sSub>
                        </m:e>
                      </m:d>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    选择前</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个分量组成新的特征向量，相应的</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组成变换阵</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𝑈</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b>
                          </m:sSub>
                        </m:e>
                      </m:d>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980728"/>
                <a:ext cx="10585176" cy="4403576"/>
              </a:xfrm>
              <a:blipFill>
                <a:blip r:embed="rId3"/>
                <a:stretch>
                  <a:fillRect t="-1524"/>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5ECE6C23-991C-4E21-98BC-300A989BD90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35094278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24</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720080"/>
          </a:xfrm>
        </p:spPr>
        <p:txBody>
          <a:bodyPr/>
          <a:lstStyle/>
          <a:p>
            <a:pPr eaLnBrk="1" hangingPunct="1"/>
            <a:r>
              <a:rPr lang="zh-CN" altLang="en-US" sz="3200" dirty="0">
                <a:solidFill>
                  <a:schemeClr val="bg2"/>
                </a:solidFill>
                <a:latin typeface="Arial" panose="020B0604020202020204" pitchFamily="34" charset="0"/>
                <a:ea typeface="黑体" pitchFamily="2" charset="-122"/>
                <a:cs typeface="Arial" panose="020B0604020202020204" pitchFamily="34" charset="0"/>
              </a:rPr>
              <a:t>策略</a:t>
            </a:r>
            <a:r>
              <a:rPr lang="en-US" altLang="zh-CN" sz="3200" dirty="0">
                <a:solidFill>
                  <a:schemeClr val="bg2"/>
                </a:solidFill>
                <a:latin typeface="Arial" panose="020B0604020202020204" pitchFamily="34" charset="0"/>
                <a:ea typeface="黑体" pitchFamily="2" charset="-122"/>
                <a:cs typeface="Arial" panose="020B0604020202020204" pitchFamily="34" charset="0"/>
              </a:rPr>
              <a:t>2</a:t>
            </a:r>
            <a:r>
              <a:rPr lang="zh-CN" altLang="en-US" sz="3200" dirty="0">
                <a:solidFill>
                  <a:schemeClr val="bg2"/>
                </a:solidFill>
                <a:latin typeface="Arial" panose="020B0604020202020204" pitchFamily="34" charset="0"/>
                <a:ea typeface="黑体" pitchFamily="2" charset="-122"/>
                <a:cs typeface="Arial" panose="020B0604020202020204" pitchFamily="34" charset="0"/>
              </a:rPr>
              <a:t>：包含在类平均向量中判别信息的最优压缩</a:t>
            </a: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196752"/>
                <a:ext cx="10585176" cy="5400600"/>
              </a:xfrm>
            </p:spPr>
            <p:txBody>
              <a:bodyPr/>
              <a:lstStyle/>
              <a:p>
                <a:pPr marL="514350" indent="-457200" eaLnBrk="1" hangingPunct="1">
                  <a:spcBef>
                    <a:spcPts val="1200"/>
                  </a:spcBef>
                </a:pPr>
                <a:r>
                  <a:rPr lang="zh-CN" altLang="en-US" sz="2800" b="0" dirty="0">
                    <a:solidFill>
                      <a:schemeClr val="bg2"/>
                    </a:solidFill>
                    <a:latin typeface="Arial" panose="020B0604020202020204" pitchFamily="34" charset="0"/>
                    <a:ea typeface="黑体" pitchFamily="2" charset="-122"/>
                    <a:cs typeface="Arial" panose="020B0604020202020204" pitchFamily="34" charset="0"/>
                  </a:rPr>
                  <a:t>出发点：</a:t>
                </a:r>
                <a:endParaRPr lang="en-US" altLang="zh-CN" sz="2800" b="0" dirty="0">
                  <a:solidFill>
                    <a:schemeClr val="bg2"/>
                  </a:solidFill>
                  <a:latin typeface="Arial" panose="020B0604020202020204" pitchFamily="34" charset="0"/>
                  <a:ea typeface="黑体" pitchFamily="2" charset="-122"/>
                  <a:cs typeface="Arial" panose="020B0604020202020204" pitchFamily="34" charset="0"/>
                </a:endParaRPr>
              </a:p>
              <a:p>
                <a:pPr marL="971550" lvl="1" indent="-514350" eaLnBrk="1" hangingPunct="1">
                  <a:spcBef>
                    <a:spcPts val="600"/>
                  </a:spcBef>
                  <a:buAutoNum type="arabicParenBoth"/>
                </a:pPr>
                <a:r>
                  <a:rPr lang="zh-CN" altLang="en-CN" sz="2400" b="0" dirty="0">
                    <a:solidFill>
                      <a:schemeClr val="bg2"/>
                    </a:solidFill>
                    <a:latin typeface="Arial" panose="020B0604020202020204" pitchFamily="34" charset="0"/>
                    <a:ea typeface="黑体" pitchFamily="2" charset="-122"/>
                    <a:cs typeface="Arial" panose="020B0604020202020204" pitchFamily="34" charset="0"/>
                  </a:rPr>
                  <a:t>最优</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压缩类均值向量中包含的分类信息</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971550" lvl="1" indent="-514350" eaLnBrk="1" hangingPunct="1">
                  <a:spcBef>
                    <a:spcPts val="600"/>
                  </a:spcBef>
                  <a:buAutoNum type="arabicParenBoth"/>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使特征间互不相关</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514350" lvl="1" indent="-457200" eaLnBrk="1" hangingPunct="1">
                  <a:spcBef>
                    <a:spcPts val="1200"/>
                  </a:spcBef>
                  <a:buChar char="•"/>
                </a:pPr>
                <a:r>
                  <a:rPr lang="zh-CN" altLang="en-US" dirty="0">
                    <a:solidFill>
                      <a:schemeClr val="bg2"/>
                    </a:solidFill>
                    <a:latin typeface="Arial" panose="020B0604020202020204" pitchFamily="34" charset="0"/>
                    <a:ea typeface="黑体" pitchFamily="2" charset="-122"/>
                    <a:cs typeface="Arial" panose="020B0604020202020204" pitchFamily="34" charset="0"/>
                  </a:rPr>
                  <a:t>两步：</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971550" lvl="1" indent="-514350" eaLnBrk="1" hangingPunct="1">
                  <a:spcBef>
                    <a:spcPts val="1200"/>
                  </a:spcBef>
                  <a:buAutoNum type="arabicParenBoth"/>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对</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做</a:t>
                </a:r>
                <a:r>
                  <a:rPr lang="en-US" altLang="zh-CN" sz="2400" b="0" dirty="0">
                    <a:solidFill>
                      <a:schemeClr val="bg2"/>
                    </a:solidFill>
                    <a:latin typeface="Arial" panose="020B0604020202020204" pitchFamily="34" charset="0"/>
                    <a:ea typeface="黑体" pitchFamily="2" charset="-122"/>
                    <a:cs typeface="Arial" panose="020B0604020202020204" pitchFamily="34" charset="0"/>
                  </a:rPr>
                  <a:t>K-L</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变换</a:t>
                </a:r>
                <a:r>
                  <a:rPr lang="zh-CN" altLang="en-US" sz="2400" dirty="0">
                    <a:solidFill>
                      <a:schemeClr val="bg2"/>
                    </a:solidFill>
                    <a:latin typeface="Arial" panose="020B0604020202020204" pitchFamily="34" charset="0"/>
                    <a:ea typeface="黑体" pitchFamily="2" charset="-122"/>
                    <a:cs typeface="Arial" panose="020B0604020202020204" pitchFamily="34" charset="0"/>
                  </a:rPr>
                  <a:t>，消除相关性  </a:t>
                </a:r>
                <a14:m>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𝑈</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𝑈</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m:rPr>
                        <m:sty m:val="p"/>
                      </m:rPr>
                      <a:rPr lang="el-GR"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Λ</m:t>
                    </m:r>
                  </m:oMath>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令 </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𝐵</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𝑈</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Λ</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−1/2</m:t>
                        </m:r>
                      </m:sup>
                    </m:sSup>
                  </m:oMath>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从而使 </a:t>
                </a:r>
                <a14:m>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𝐵</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𝐵</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𝐼</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（白化变化</a:t>
                </a:r>
                <a:r>
                  <a:rPr lang="zh-CN" altLang="en-US" sz="2400" dirty="0">
                    <a:solidFill>
                      <a:schemeClr val="bg2"/>
                    </a:solidFill>
                    <a:latin typeface="Arial" panose="020B0604020202020204" pitchFamily="34" charset="0"/>
                    <a:ea typeface="黑体" pitchFamily="2" charset="-122"/>
                    <a:cs typeface="Arial" panose="020B0604020202020204" pitchFamily="34" charset="0"/>
                  </a:rPr>
                  <a:t>，之后再进行任何正交归一变换，类内离散度矩阵不变</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变换后的类间离散度矩阵：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𝐵</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𝐵</m:t>
                      </m:r>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196752"/>
                <a:ext cx="10585176" cy="5400600"/>
              </a:xfrm>
              <a:blipFill>
                <a:blip r:embed="rId3"/>
                <a:stretch>
                  <a:fillRect l="-518" t="-1467" r="-230"/>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C7F22006-EC7B-4E11-8683-58A108D286CE}"/>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72080954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25</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718936"/>
                <a:ext cx="10585176" cy="4403576"/>
              </a:xfrm>
            </p:spPr>
            <p:txBody>
              <a:bodyPr/>
              <a:lstStyle/>
              <a:p>
                <a:pPr marL="457200" lvl="1" indent="0" eaLnBrk="1" hangingPunct="1">
                  <a:spcBef>
                    <a:spcPts val="1200"/>
                  </a:spcBef>
                  <a:buNone/>
                </a:pPr>
                <a:r>
                  <a:rPr lang="en-US" altLang="zh-CN" sz="2400" b="0" dirty="0">
                    <a:solidFill>
                      <a:schemeClr val="bg2"/>
                    </a:solidFill>
                    <a:latin typeface="Arial" panose="020B0604020202020204" pitchFamily="34" charset="0"/>
                    <a:ea typeface="黑体" pitchFamily="2" charset="-122"/>
                    <a:cs typeface="Arial" panose="020B0604020202020204" pitchFamily="34" charset="0"/>
                  </a:rPr>
                  <a:t>(2)</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 对</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做</a:t>
                </a:r>
                <a:r>
                  <a:rPr lang="en-US" altLang="zh-CN" sz="2400" b="0" dirty="0">
                    <a:solidFill>
                      <a:schemeClr val="bg2"/>
                    </a:solidFill>
                    <a:latin typeface="Arial" panose="020B0604020202020204" pitchFamily="34" charset="0"/>
                    <a:ea typeface="黑体" pitchFamily="2" charset="-122"/>
                    <a:cs typeface="Arial" panose="020B0604020202020204" pitchFamily="34" charset="0"/>
                  </a:rPr>
                  <a:t>K-L</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变换</a:t>
                </a:r>
                <a:r>
                  <a:rPr lang="zh-CN" altLang="en-US" sz="2400" dirty="0">
                    <a:solidFill>
                      <a:schemeClr val="bg2"/>
                    </a:solidFill>
                    <a:latin typeface="Arial" panose="020B0604020202020204" pitchFamily="34" charset="0"/>
                    <a:ea typeface="黑体" pitchFamily="2" charset="-122"/>
                    <a:cs typeface="Arial" panose="020B0604020202020204" pitchFamily="34" charset="0"/>
                  </a:rPr>
                  <a:t>，以压缩包含在类平均向量中的信息</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b="0" dirty="0">
                    <a:solidFill>
                      <a:schemeClr val="bg2"/>
                    </a:solidFill>
                    <a:ea typeface="黑体" pitchFamily="2" charset="-122"/>
                    <a:cs typeface="Arial" panose="020B0604020202020204" pitchFamily="34" charset="0"/>
                  </a:rPr>
                  <a:t>      </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𝑟𝑎𝑛𝑘</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up>
                        </m:sSubSup>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a:t>
                </a:r>
                <a:r>
                  <a:rPr lang="zh-CN" altLang="en-US" sz="2400" dirty="0">
                    <a:solidFill>
                      <a:schemeClr val="bg2"/>
                    </a:solidFill>
                    <a:latin typeface="Arial" panose="020B0604020202020204" pitchFamily="34" charset="0"/>
                    <a:ea typeface="黑体" pitchFamily="2" charset="-122"/>
                    <a:cs typeface="Arial" panose="020B0604020202020204" pitchFamily="34" charset="0"/>
                  </a:rPr>
                  <a:t>故最多有</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个非零本征值</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𝑉</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b>
                          </m:sSub>
                        </m:e>
                      </m:d>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总的变换阵是：</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𝑈</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Λ</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den>
                          </m:f>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𝑉</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可以证明，这种特征提取得到的新特征方向就是</a:t>
                </a:r>
                <a:r>
                  <a:rPr lang="en-US" altLang="zh-CN" sz="2400" dirty="0">
                    <a:solidFill>
                      <a:schemeClr val="bg2"/>
                    </a:solidFill>
                    <a:latin typeface="Arial" panose="020B0604020202020204" pitchFamily="34" charset="0"/>
                    <a:ea typeface="黑体" pitchFamily="2" charset="-122"/>
                    <a:cs typeface="Arial" panose="020B0604020202020204" pitchFamily="34" charset="0"/>
                  </a:rPr>
                  <a:t>Fisher</a:t>
                </a:r>
                <a:r>
                  <a:rPr lang="zh-CN" altLang="en-US" sz="2400" dirty="0">
                    <a:solidFill>
                      <a:schemeClr val="bg2"/>
                    </a:solidFill>
                    <a:latin typeface="Arial" panose="020B0604020202020204" pitchFamily="34" charset="0"/>
                    <a:ea typeface="黑体" pitchFamily="2" charset="-122"/>
                    <a:cs typeface="Arial" panose="020B0604020202020204" pitchFamily="34" charset="0"/>
                  </a:rPr>
                  <a:t>线性判别器的最佳投影方向</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718936"/>
                <a:ext cx="10585176" cy="4403576"/>
              </a:xfrm>
              <a:blipFill>
                <a:blip r:embed="rId3"/>
                <a:stretch>
                  <a:fillRect t="-1524"/>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1AC5E8F-8921-4E1C-9068-F9CABD252468}"/>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6640278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26</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648072"/>
          </a:xfrm>
        </p:spPr>
        <p:txBody>
          <a:bodyPr/>
          <a:lstStyle/>
          <a:p>
            <a:pPr eaLnBrk="1" hangingPunct="1"/>
            <a:r>
              <a:rPr lang="zh-CN" altLang="en-US" sz="3200" dirty="0">
                <a:solidFill>
                  <a:schemeClr val="bg2"/>
                </a:solidFill>
                <a:latin typeface="Arial" panose="020B0604020202020204" pitchFamily="34" charset="0"/>
                <a:ea typeface="黑体" pitchFamily="2" charset="-122"/>
                <a:cs typeface="Arial" panose="020B0604020202020204" pitchFamily="34" charset="0"/>
              </a:rPr>
              <a:t>策略</a:t>
            </a:r>
            <a:r>
              <a:rPr lang="en-US" altLang="zh-CN" sz="3200" dirty="0">
                <a:solidFill>
                  <a:schemeClr val="bg2"/>
                </a:solidFill>
                <a:latin typeface="Arial" panose="020B0604020202020204" pitchFamily="34" charset="0"/>
                <a:ea typeface="黑体" pitchFamily="2" charset="-122"/>
                <a:cs typeface="Arial" panose="020B0604020202020204" pitchFamily="34" charset="0"/>
              </a:rPr>
              <a:t>3</a:t>
            </a:r>
            <a:r>
              <a:rPr lang="zh-CN" altLang="en-US" sz="3200" dirty="0">
                <a:solidFill>
                  <a:schemeClr val="bg2"/>
                </a:solidFill>
                <a:latin typeface="Arial" panose="020B0604020202020204" pitchFamily="34" charset="0"/>
                <a:ea typeface="黑体" pitchFamily="2" charset="-122"/>
                <a:cs typeface="Arial" panose="020B0604020202020204" pitchFamily="34" charset="0"/>
              </a:rPr>
              <a:t>：类中心化特征向量中分类信息的提取</a:t>
            </a:r>
          </a:p>
        </p:txBody>
      </p:sp>
      <p:sp>
        <p:nvSpPr>
          <p:cNvPr id="6149" name="Rectangle 3"/>
          <p:cNvSpPr>
            <a:spLocks noGrp="1" noChangeArrowheads="1"/>
          </p:cNvSpPr>
          <p:nvPr>
            <p:ph type="body" idx="1"/>
          </p:nvPr>
        </p:nvSpPr>
        <p:spPr>
          <a:xfrm>
            <a:off x="767408" y="1340768"/>
            <a:ext cx="10585176" cy="4781744"/>
          </a:xfrm>
        </p:spPr>
        <p:txBody>
          <a:bodyPr/>
          <a:lstStyle/>
          <a:p>
            <a:pPr marL="514350" indent="-457200"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出发点：</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类中心化特征向量</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把原来的样本向量中减去类均值，只考虑各类的协方差不同中可能包含的分类信息。</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3387B7E8-83D8-419A-B105-458A2250702C}"/>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0048317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27</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764704"/>
                <a:ext cx="10585176" cy="5616624"/>
              </a:xfrm>
            </p:spPr>
            <p:txBody>
              <a:bodyPr/>
              <a:lstStyle/>
              <a:p>
                <a:pPr marL="514350" indent="-457200"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做法：</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首先，对</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做</a:t>
                </a:r>
                <a:r>
                  <a:rPr lang="en-US" altLang="zh-CN" sz="2400" b="0" dirty="0">
                    <a:solidFill>
                      <a:schemeClr val="bg2"/>
                    </a:solidFill>
                    <a:latin typeface="Arial" panose="020B0604020202020204" pitchFamily="34" charset="0"/>
                    <a:ea typeface="黑体" pitchFamily="2" charset="-122"/>
                    <a:cs typeface="Arial" panose="020B0604020202020204" pitchFamily="34" charset="0"/>
                  </a:rPr>
                  <a:t>KL</a:t>
                </a:r>
                <a:r>
                  <a:rPr lang="zh-CN" altLang="en-US" sz="2400" b="0" dirty="0">
                    <a:solidFill>
                      <a:schemeClr val="bg2"/>
                    </a:solidFill>
                    <a:latin typeface="Arial" panose="020B0604020202020204" pitchFamily="34" charset="0"/>
                    <a:ea typeface="黑体" pitchFamily="2" charset="-122"/>
                    <a:cs typeface="Arial" panose="020B0604020202020204" pitchFamily="34" charset="0"/>
                  </a:rPr>
                  <a:t>变换，消除特征间相关性，考察各个新特征在各类中的方差</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𝑟</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（第</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类第</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个特征的方差）</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归一化方差：</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acc>
                        <m:accPr>
                          <m: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acc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𝑟</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e>
                      </m:acc>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d>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𝑟</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num>
                        <m:den>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den>
                      </m:f>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𝐷</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显然，归一化方差满足：</a:t>
                </a:r>
                <a14:m>
                  <m:oMath xmlns:m="http://schemas.openxmlformats.org/officeDocument/2006/math">
                    <m:nary>
                      <m:naryPr>
                        <m:chr m:val="∑"/>
                        <m:limLoc m:val="subSup"/>
                        <m:ctrlP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5"/>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sup>
                      <m:e>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𝑟</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𝑖𝑗</m:t>
                                </m:r>
                              </m:sub>
                            </m:sSub>
                          </m:e>
                        </m:acc>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e>
                    </m:nary>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定义总体熵来表示方差的分散程度：</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sup>
                        <m:e>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𝑟</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𝑖𝑗</m:t>
                                  </m:r>
                                </m:sub>
                              </m:sSub>
                            </m:e>
                          </m:acc>
                          <m:func>
                            <m:funcPr>
                              <m:ctrlP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log</m:t>
                              </m:r>
                            </m:fName>
                            <m:e>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𝑟</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𝑖𝑗</m:t>
                                      </m:r>
                                    </m:sub>
                                  </m:sSub>
                                </m:e>
                              </m:acc>
                            </m:e>
                          </m:func>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或：</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sup>
                      <m:e>
                        <m:acc>
                          <m:acc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acc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𝑟</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𝑖𝑗</m:t>
                                </m:r>
                              </m:sub>
                            </m:sSub>
                          </m:e>
                        </m:acc>
                      </m:e>
                    </m:nary>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764704"/>
                <a:ext cx="10585176" cy="5616624"/>
              </a:xfrm>
              <a:blipFill>
                <a:blip r:embed="rId3"/>
                <a:stretch>
                  <a:fillRect l="-518" t="-1410" r="-115"/>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7C67DEC0-400E-46D7-B027-62B5928D2A3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6336642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28</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268760"/>
                <a:ext cx="10585176" cy="4403576"/>
              </a:xfrm>
            </p:spPr>
            <p:txBody>
              <a:bodyPr/>
              <a:lstStyle/>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把</a:t>
                </a:r>
                <a:r>
                  <a:rPr lang="en-US" altLang="zh-CN" sz="2400" dirty="0">
                    <a:solidFill>
                      <a:schemeClr val="bg2"/>
                    </a:solidFill>
                    <a:latin typeface="Arial" panose="020B0604020202020204" pitchFamily="34" charset="0"/>
                    <a:ea typeface="黑体" pitchFamily="2" charset="-122"/>
                    <a:cs typeface="Arial" panose="020B0604020202020204" pitchFamily="34" charset="0"/>
                  </a:rPr>
                  <a:t>KL</a:t>
                </a:r>
                <a:r>
                  <a:rPr lang="zh-CN" altLang="en-US" sz="2400" dirty="0">
                    <a:solidFill>
                      <a:schemeClr val="bg2"/>
                    </a:solidFill>
                    <a:latin typeface="Arial" panose="020B0604020202020204" pitchFamily="34" charset="0"/>
                    <a:ea typeface="黑体" pitchFamily="2" charset="-122"/>
                    <a:cs typeface="Arial" panose="020B0604020202020204" pitchFamily="34" charset="0"/>
                  </a:rPr>
                  <a:t>变化的新特征按照</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d>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排序</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𝐷</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选取其中前</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个特征组成新的特征</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indent="-457200"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一般情况下，可以</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1428750" lvl="2" indent="-514350" eaLnBrk="1" hangingPunct="1">
                  <a:spcBef>
                    <a:spcPts val="1200"/>
                  </a:spcBef>
                  <a:buFont typeface="+mj-lt"/>
                  <a:buAutoNum type="arabicPeriod"/>
                </a:pPr>
                <a:r>
                  <a:rPr lang="zh-CN" altLang="en-US" dirty="0">
                    <a:solidFill>
                      <a:schemeClr val="bg2"/>
                    </a:solidFill>
                    <a:latin typeface="Arial" panose="020B0604020202020204" pitchFamily="34" charset="0"/>
                    <a:ea typeface="黑体" pitchFamily="2" charset="-122"/>
                    <a:cs typeface="Arial" panose="020B0604020202020204" pitchFamily="34" charset="0"/>
                  </a:rPr>
                  <a:t>用均值分类信息的最优压获得</a:t>
                </a:r>
                <a14:m>
                  <m:oMath xmlns:m="http://schemas.openxmlformats.org/officeDocument/2006/math">
                    <m:sSup>
                      <m:sSupPr>
                        <m:ctrlPr>
                          <a:rPr lang="en-US" altLang="zh-CN"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b="0" i="1" smtClean="0">
                            <a:solidFill>
                              <a:schemeClr val="bg2"/>
                            </a:solidFill>
                            <a:latin typeface="Cambria Math" panose="02040503050406030204" pitchFamily="18" charset="0"/>
                            <a:ea typeface="黑体" pitchFamily="2" charset="-122"/>
                            <a:cs typeface="Arial" panose="020B0604020202020204" pitchFamily="34" charset="0"/>
                          </a:rPr>
                          <m:t>𝑑</m:t>
                        </m:r>
                      </m:e>
                      <m:sup>
                        <m:r>
                          <a:rPr lang="en-US" altLang="zh-CN" b="0" i="1" smtClean="0">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b="0" i="1" smtClean="0">
                        <a:solidFill>
                          <a:schemeClr val="bg2"/>
                        </a:solidFill>
                        <a:latin typeface="Cambria Math" panose="02040503050406030204" pitchFamily="18" charset="0"/>
                        <a:ea typeface="黑体" pitchFamily="2" charset="-122"/>
                        <a:cs typeface="Arial" panose="020B0604020202020204" pitchFamily="34" charset="0"/>
                      </a:rPr>
                      <m:t>𝑐</m:t>
                    </m:r>
                    <m:r>
                      <a:rPr lang="en-US" altLang="zh-CN" b="0" i="1" smtClean="0">
                        <a:solidFill>
                          <a:schemeClr val="bg2"/>
                        </a:solidFill>
                        <a:latin typeface="Cambria Math" panose="02040503050406030204" pitchFamily="18" charset="0"/>
                        <a:ea typeface="黑体" pitchFamily="2" charset="-122"/>
                        <a:cs typeface="Arial" panose="020B0604020202020204" pitchFamily="34" charset="0"/>
                      </a:rPr>
                      <m:t>−1</m:t>
                    </m:r>
                  </m:oMath>
                </a14:m>
                <a:r>
                  <a:rPr lang="zh-CN" altLang="en-US" dirty="0">
                    <a:solidFill>
                      <a:schemeClr val="bg2"/>
                    </a:solidFill>
                    <a:latin typeface="Arial" panose="020B0604020202020204" pitchFamily="34" charset="0"/>
                    <a:ea typeface="黑体" pitchFamily="2" charset="-122"/>
                    <a:cs typeface="Arial" panose="020B0604020202020204" pitchFamily="34" charset="0"/>
                  </a:rPr>
                  <a:t>个特征</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1428750" lvl="2" indent="-514350" eaLnBrk="1" hangingPunct="1">
                  <a:spcBef>
                    <a:spcPts val="1200"/>
                  </a:spcBef>
                  <a:buFont typeface="+mj-lt"/>
                  <a:buAutoNum type="arabicPeriod"/>
                </a:pPr>
                <a:r>
                  <a:rPr lang="zh-CN" altLang="en-US" dirty="0">
                    <a:solidFill>
                      <a:schemeClr val="bg2"/>
                    </a:solidFill>
                    <a:latin typeface="Arial" panose="020B0604020202020204" pitchFamily="34" charset="0"/>
                    <a:ea typeface="黑体" pitchFamily="2" charset="-122"/>
                    <a:cs typeface="Arial" panose="020B0604020202020204" pitchFamily="34" charset="0"/>
                  </a:rPr>
                  <a:t>利用类中心化特征的方差信息获得另外</a:t>
                </a:r>
                <a14:m>
                  <m:oMath xmlns:m="http://schemas.openxmlformats.org/officeDocument/2006/math">
                    <m:r>
                      <a:rPr lang="en-US" altLang="zh-CN" b="0" i="1" smtClean="0">
                        <a:solidFill>
                          <a:schemeClr val="bg2"/>
                        </a:solidFill>
                        <a:latin typeface="Cambria Math" panose="02040503050406030204" pitchFamily="18" charset="0"/>
                        <a:ea typeface="黑体" pitchFamily="2" charset="-122"/>
                        <a:cs typeface="Arial" panose="020B0604020202020204" pitchFamily="34" charset="0"/>
                      </a:rPr>
                      <m:t>𝑑</m:t>
                    </m:r>
                    <m:r>
                      <a:rPr lang="en-US" altLang="zh-CN"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b="0" i="1" smtClean="0">
                        <a:solidFill>
                          <a:schemeClr val="bg2"/>
                        </a:solidFill>
                        <a:latin typeface="Cambria Math" panose="02040503050406030204" pitchFamily="18" charset="0"/>
                        <a:ea typeface="黑体" pitchFamily="2" charset="-122"/>
                        <a:cs typeface="Arial" panose="020B0604020202020204" pitchFamily="34" charset="0"/>
                      </a:rPr>
                      <m:t>𝑑</m:t>
                    </m:r>
                    <m:r>
                      <a:rPr lang="en-US" altLang="zh-CN" b="0" i="1"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dirty="0">
                    <a:solidFill>
                      <a:schemeClr val="bg2"/>
                    </a:solidFill>
                    <a:latin typeface="Arial" panose="020B0604020202020204" pitchFamily="34" charset="0"/>
                    <a:ea typeface="黑体" pitchFamily="2" charset="-122"/>
                    <a:cs typeface="Arial" panose="020B0604020202020204" pitchFamily="34" charset="0"/>
                  </a:rPr>
                  <a:t>个信息</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268760"/>
                <a:ext cx="10585176" cy="4403576"/>
              </a:xfrm>
              <a:blipFill>
                <a:blip r:embed="rId3"/>
                <a:stretch>
                  <a:fillRect l="-518" t="-1107"/>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C101E3DA-B1E9-44C9-94E3-55DB2DAD431E}"/>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6468606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29</a:t>
            </a:fld>
            <a:endParaRPr lang="en-US" altLang="zh-CN" dirty="0">
              <a:solidFill>
                <a:srgbClr val="000000"/>
              </a:solidFill>
            </a:endParaRPr>
          </a:p>
        </p:txBody>
      </p:sp>
      <p:sp>
        <p:nvSpPr>
          <p:cNvPr id="6148" name="Rectangle 2"/>
          <p:cNvSpPr>
            <a:spLocks noGrp="1" noChangeArrowheads="1"/>
          </p:cNvSpPr>
          <p:nvPr>
            <p:ph type="title"/>
          </p:nvPr>
        </p:nvSpPr>
        <p:spPr>
          <a:xfrm>
            <a:off x="767408" y="332656"/>
            <a:ext cx="10585176" cy="792088"/>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10.5</a:t>
            </a:r>
            <a:r>
              <a:rPr lang="zh-CN" altLang="en-US" sz="4000" dirty="0">
                <a:solidFill>
                  <a:schemeClr val="bg2"/>
                </a:solidFill>
                <a:latin typeface="Arial" panose="020B0604020202020204" pitchFamily="34" charset="0"/>
                <a:ea typeface="黑体" pitchFamily="2" charset="-122"/>
                <a:cs typeface="Arial" panose="020B0604020202020204" pitchFamily="34" charset="0"/>
              </a:rPr>
              <a:t> </a:t>
            </a:r>
            <a:r>
              <a:rPr lang="zh-CN" altLang="en-CN" sz="4000" dirty="0">
                <a:solidFill>
                  <a:schemeClr val="bg2"/>
                </a:solidFill>
                <a:latin typeface="Arial" panose="020B0604020202020204" pitchFamily="34" charset="0"/>
                <a:ea typeface="黑体" pitchFamily="2" charset="-122"/>
                <a:cs typeface="Arial" panose="020B0604020202020204" pitchFamily="34" charset="0"/>
              </a:rPr>
              <a:t>用</a:t>
            </a:r>
            <a:r>
              <a:rPr lang="zh-CN" altLang="en-US" sz="4000" dirty="0">
                <a:solidFill>
                  <a:schemeClr val="bg2"/>
                </a:solidFill>
                <a:latin typeface="Arial" panose="020B0604020202020204" pitchFamily="34" charset="0"/>
                <a:ea typeface="黑体" pitchFamily="2" charset="-122"/>
                <a:cs typeface="Arial" panose="020B0604020202020204" pitchFamily="34" charset="0"/>
              </a:rPr>
              <a:t>“本征脸”作为人脸识别特征</a:t>
            </a: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124744"/>
                <a:ext cx="10585176" cy="5279348"/>
              </a:xfrm>
            </p:spPr>
            <p:txBody>
              <a:bodyPr/>
              <a:lstStyle/>
              <a:p>
                <a:pPr marL="57150" indent="0" algn="r" eaLnBrk="1" hangingPunct="1">
                  <a:spcBef>
                    <a:spcPts val="1200"/>
                  </a:spcBef>
                  <a:buNone/>
                </a:pPr>
                <a:r>
                  <a:rPr lang="zh-CN" altLang="en-US" sz="2000" dirty="0">
                    <a:solidFill>
                      <a:schemeClr val="bg2"/>
                    </a:solidFill>
                    <a:latin typeface="Arial" panose="020B0604020202020204" pitchFamily="34" charset="0"/>
                    <a:ea typeface="黑体" pitchFamily="2" charset="-122"/>
                    <a:cs typeface="Arial" panose="020B0604020202020204" pitchFamily="34" charset="0"/>
                  </a:rPr>
                  <a:t>本节介绍由</a:t>
                </a:r>
                <a:r>
                  <a:rPr lang="en-US" altLang="zh-CN" sz="2000" dirty="0">
                    <a:solidFill>
                      <a:schemeClr val="bg2"/>
                    </a:solidFill>
                    <a:latin typeface="Arial" panose="020B0604020202020204" pitchFamily="34" charset="0"/>
                    <a:ea typeface="黑体" pitchFamily="2" charset="-122"/>
                    <a:cs typeface="Arial" panose="020B0604020202020204" pitchFamily="34" charset="0"/>
                  </a:rPr>
                  <a:t>Turk</a:t>
                </a:r>
                <a:r>
                  <a:rPr lang="zh-CN" altLang="en-US" sz="2000" dirty="0">
                    <a:solidFill>
                      <a:schemeClr val="bg2"/>
                    </a:solidFill>
                    <a:latin typeface="Arial" panose="020B0604020202020204" pitchFamily="34" charset="0"/>
                    <a:ea typeface="黑体" pitchFamily="2" charset="-122"/>
                    <a:cs typeface="Arial" panose="020B0604020202020204" pitchFamily="34" charset="0"/>
                  </a:rPr>
                  <a:t>和</a:t>
                </a:r>
                <a:r>
                  <a:rPr lang="en-US" altLang="zh-CN" sz="2000" dirty="0">
                    <a:solidFill>
                      <a:schemeClr val="bg2"/>
                    </a:solidFill>
                    <a:latin typeface="Arial" panose="020B0604020202020204" pitchFamily="34" charset="0"/>
                    <a:ea typeface="黑体" pitchFamily="2" charset="-122"/>
                    <a:cs typeface="Arial" panose="020B0604020202020204" pitchFamily="34" charset="0"/>
                  </a:rPr>
                  <a:t>Pentland</a:t>
                </a:r>
                <a:r>
                  <a:rPr lang="zh-CN" altLang="en-US" sz="2000" dirty="0">
                    <a:solidFill>
                      <a:schemeClr val="bg2"/>
                    </a:solidFill>
                    <a:latin typeface="Arial" panose="020B0604020202020204" pitchFamily="34" charset="0"/>
                    <a:ea typeface="黑体" pitchFamily="2" charset="-122"/>
                    <a:cs typeface="Arial" panose="020B0604020202020204" pitchFamily="34" charset="0"/>
                  </a:rPr>
                  <a:t>提出的本征脸（</a:t>
                </a:r>
                <a:r>
                  <a:rPr lang="en-US" altLang="zh-CN" sz="2000" dirty="0">
                    <a:solidFill>
                      <a:schemeClr val="bg2"/>
                    </a:solidFill>
                    <a:latin typeface="Arial" panose="020B0604020202020204" pitchFamily="34" charset="0"/>
                    <a:ea typeface="黑体" pitchFamily="2" charset="-122"/>
                    <a:cs typeface="Arial" panose="020B0604020202020204" pitchFamily="34" charset="0"/>
                  </a:rPr>
                  <a:t>eigenface</a:t>
                </a:r>
                <a:r>
                  <a:rPr lang="zh-CN" altLang="en-US" sz="2000" dirty="0">
                    <a:solidFill>
                      <a:schemeClr val="bg2"/>
                    </a:solidFill>
                    <a:latin typeface="Arial" panose="020B0604020202020204" pitchFamily="34" charset="0"/>
                    <a:ea typeface="黑体" pitchFamily="2" charset="-122"/>
                    <a:cs typeface="Arial" panose="020B0604020202020204" pitchFamily="34" charset="0"/>
                  </a:rPr>
                  <a:t>）方法</a:t>
                </a:r>
                <a:endParaRPr lang="en-US" altLang="zh-CN" sz="20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步骤：</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0" indent="-514350" eaLnBrk="1" hangingPunct="1">
                  <a:spcBef>
                    <a:spcPts val="600"/>
                  </a:spcBef>
                  <a:buAutoNum type="arabicPeriod"/>
                </a:pPr>
                <a:r>
                  <a:rPr lang="zh-CN" altLang="en-US" sz="2400" dirty="0">
                    <a:solidFill>
                      <a:schemeClr val="bg2"/>
                    </a:solidFill>
                    <a:latin typeface="Arial" panose="020B0604020202020204" pitchFamily="34" charset="0"/>
                    <a:ea typeface="黑体" pitchFamily="2" charset="-122"/>
                    <a:cs typeface="Arial" panose="020B0604020202020204" pitchFamily="34" charset="0"/>
                  </a:rPr>
                  <a:t>预处理</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6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图像标准化：</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𝑁</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维矩阵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2.</a:t>
                </a:r>
                <a:r>
                  <a:rPr lang="zh-CN" altLang="en-US" sz="2400" dirty="0">
                    <a:solidFill>
                      <a:schemeClr val="bg2"/>
                    </a:solidFill>
                    <a:latin typeface="Arial" panose="020B0604020202020204" pitchFamily="34" charset="0"/>
                    <a:ea typeface="黑体" pitchFamily="2" charset="-122"/>
                    <a:cs typeface="Arial" panose="020B0604020202020204" pitchFamily="34" charset="0"/>
                  </a:rPr>
                  <a:t>  本征脸的提取、表示和基于本征脸的分类</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用所有样本估计总协方差矩阵：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14:m>
                  <m:oMathPara xmlns:m="http://schemas.openxmlformats.org/officeDocument/2006/math">
                    <m:oMathParaPr>
                      <m:jc m:val="centerGroup"/>
                    </m:oMathParaPr>
                    <m:oMath xmlns:m="http://schemas.openxmlformats.org/officeDocument/2006/math">
                      <m:r>
                        <m:rPr>
                          <m:sty m:val="p"/>
                        </m:rPr>
                        <a:rPr lang="en-US" altLang="zh-CN" sz="2400">
                          <a:solidFill>
                            <a:schemeClr val="bg2"/>
                          </a:solidFill>
                          <a:latin typeface="Cambria Math" panose="02040503050406030204" pitchFamily="18" charset="0"/>
                          <a:ea typeface="黑体" pitchFamily="2" charset="-122"/>
                          <a:cs typeface="Arial" panose="020B0604020202020204" pitchFamily="34" charset="0"/>
                        </a:rPr>
                        <m:t>Σ</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den>
                      </m:f>
                      <m:nary>
                        <m:nary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sup>
                        <m:e>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𝝁</m:t>
                              </m:r>
                            </m:e>
                          </m:d>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𝝁</m:t>
                                  </m:r>
                                </m:e>
                              </m:d>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e>
                      </m:nary>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i="1">
                              <a:solidFill>
                                <a:schemeClr val="bg2"/>
                              </a:solidFill>
                              <a:latin typeface="Cambria Math" panose="02040503050406030204" pitchFamily="18" charset="0"/>
                              <a:ea typeface="黑体" pitchFamily="2" charset="-122"/>
                              <a:cs typeface="Arial" panose="020B0604020202020204" pitchFamily="34" charset="0"/>
                            </a:rPr>
                            <m:t>𝑚</m:t>
                          </m:r>
                        </m:den>
                      </m:f>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𝑿</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𝑿</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其中，</a:t>
                </a:r>
                <a14:m>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𝑋</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是由所有去均值的样本构成。</a:t>
                </a:r>
                <a:r>
                  <a:rPr lang="en-US" altLang="zh-CN" sz="2400" dirty="0">
                    <a:solidFill>
                      <a:schemeClr val="bg2"/>
                    </a:solidFill>
                    <a:ea typeface="黑体" pitchFamily="2" charset="-122"/>
                    <a:cs typeface="Arial" panose="020B0604020202020204" pitchFamily="34" charset="0"/>
                  </a:rPr>
                  <a:t> </a:t>
                </a:r>
                <a14:m>
                  <m:oMath xmlns:m="http://schemas.openxmlformats.org/officeDocument/2006/math">
                    <m:r>
                      <m:rPr>
                        <m:sty m:val="p"/>
                      </m:rPr>
                      <a:rPr lang="en-US" altLang="zh-CN" sz="2400">
                        <a:solidFill>
                          <a:schemeClr val="bg2"/>
                        </a:solidFill>
                        <a:latin typeface="Cambria Math" panose="02040503050406030204" pitchFamily="18" charset="0"/>
                        <a:ea typeface="黑体" pitchFamily="2" charset="-122"/>
                        <a:cs typeface="Arial" panose="020B0604020202020204" pitchFamily="34" charset="0"/>
                      </a:rPr>
                      <m:t>Σ</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为总体</a:t>
                </a:r>
                <a:r>
                  <a:rPr lang="zh-CN" altLang="en-CN" sz="2400" dirty="0">
                    <a:solidFill>
                      <a:schemeClr val="bg2"/>
                    </a:solidFill>
                    <a:latin typeface="Arial" panose="020B0604020202020204" pitchFamily="34" charset="0"/>
                    <a:ea typeface="黑体" pitchFamily="2" charset="-122"/>
                    <a:cs typeface="Arial" panose="020B0604020202020204" pitchFamily="34" charset="0"/>
                  </a:rPr>
                  <a:t>散</a:t>
                </a:r>
                <a:r>
                  <a:rPr lang="zh-CN" altLang="en-US" sz="2400" dirty="0">
                    <a:solidFill>
                      <a:schemeClr val="bg2"/>
                    </a:solidFill>
                    <a:latin typeface="Arial" panose="020B0604020202020204" pitchFamily="34" charset="0"/>
                    <a:ea typeface="黑体" pitchFamily="2" charset="-122"/>
                    <a:cs typeface="Arial" panose="020B0604020202020204" pitchFamily="34" charset="0"/>
                  </a:rPr>
                  <a:t>布矩阵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考察</a:t>
                </a:r>
                <a14:m>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𝑀</m:t>
                    </m:r>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𝑀</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维矩阵</a:t>
                </a:r>
                <a14:m>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𝑅</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𝑋</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𝑋</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，其特征方程是：</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14:m>
                  <m:oMathPara xmlns:m="http://schemas.openxmlformats.org/officeDocument/2006/math">
                    <m:oMathParaPr>
                      <m:jc m:val="centerGroup"/>
                    </m:oMathParaPr>
                    <m:oMath xmlns:m="http://schemas.openxmlformats.org/officeDocument/2006/math">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𝑋</m:t>
                          </m:r>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i="1">
                          <a:solidFill>
                            <a:schemeClr val="bg2"/>
                          </a:solidFill>
                          <a:latin typeface="Cambria Math" panose="02040503050406030204" pitchFamily="18" charset="0"/>
                          <a:ea typeface="黑体" pitchFamily="2" charset="-122"/>
                          <a:cs typeface="Arial" panose="020B0604020202020204" pitchFamily="34" charset="0"/>
                        </a:rPr>
                        <m:t>𝑋</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𝑣</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𝑣</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124744"/>
                <a:ext cx="10585176" cy="5279348"/>
              </a:xfrm>
              <a:blipFill>
                <a:blip r:embed="rId3"/>
                <a:stretch>
                  <a:fillRect l="-403" t="-924" r="-576"/>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C1716882-0D38-4BF3-86B6-D3877E235949}"/>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50446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a:t>
            </a:fld>
            <a:endParaRPr lang="en-US" altLang="zh-CN" dirty="0">
              <a:solidFill>
                <a:srgbClr val="000000"/>
              </a:solidFill>
            </a:endParaRPr>
          </a:p>
        </p:txBody>
      </p:sp>
      <p:sp>
        <p:nvSpPr>
          <p:cNvPr id="6148" name="Rectangle 2"/>
          <p:cNvSpPr>
            <a:spLocks noGrp="1" noChangeArrowheads="1"/>
          </p:cNvSpPr>
          <p:nvPr>
            <p:ph type="title"/>
          </p:nvPr>
        </p:nvSpPr>
        <p:spPr>
          <a:xfrm>
            <a:off x="2209800" y="197768"/>
            <a:ext cx="7772400" cy="1143000"/>
          </a:xfrm>
        </p:spPr>
        <p:txBody>
          <a:bodyPr/>
          <a:lstStyle/>
          <a:p>
            <a:pPr eaLnBrk="1" hangingPunct="1"/>
            <a:r>
              <a:rPr lang="zh-CN" altLang="en-US" dirty="0">
                <a:solidFill>
                  <a:schemeClr val="bg2"/>
                </a:solidFill>
                <a:ea typeface="黑体" pitchFamily="2" charset="-122"/>
              </a:rPr>
              <a:t>本章主要内容</a:t>
            </a:r>
          </a:p>
        </p:txBody>
      </p:sp>
      <p:sp>
        <p:nvSpPr>
          <p:cNvPr id="6149" name="Rectangle 3"/>
          <p:cNvSpPr>
            <a:spLocks noGrp="1" noChangeArrowheads="1"/>
          </p:cNvSpPr>
          <p:nvPr>
            <p:ph type="body" idx="1"/>
          </p:nvPr>
        </p:nvSpPr>
        <p:spPr>
          <a:xfrm>
            <a:off x="983432" y="1196752"/>
            <a:ext cx="10369152" cy="5184576"/>
          </a:xfrm>
        </p:spPr>
        <p:txBody>
          <a:bodyPr/>
          <a:lstStyle/>
          <a:p>
            <a:pPr marL="0" indent="0" eaLnBrk="1" hangingPunct="1">
              <a:spcBef>
                <a:spcPts val="600"/>
              </a:spcBef>
              <a:buNone/>
            </a:pPr>
            <a:r>
              <a:rPr lang="en-US" altLang="zh-CN" sz="2800" dirty="0">
                <a:solidFill>
                  <a:schemeClr val="bg2"/>
                </a:solidFill>
                <a:latin typeface="Arial" panose="020B0604020202020204" pitchFamily="34" charset="0"/>
                <a:ea typeface="黑体" pitchFamily="2" charset="-122"/>
                <a:cs typeface="Arial" panose="020B0604020202020204" pitchFamily="34" charset="0"/>
              </a:rPr>
              <a:t>10.1 </a:t>
            </a:r>
            <a:r>
              <a:rPr lang="zh-CN" altLang="en-US" sz="2800" dirty="0">
                <a:solidFill>
                  <a:schemeClr val="bg2"/>
                </a:solidFill>
                <a:latin typeface="Arial" panose="020B0604020202020204" pitchFamily="34" charset="0"/>
                <a:ea typeface="黑体" pitchFamily="2" charset="-122"/>
                <a:cs typeface="Arial" panose="020B0604020202020204" pitchFamily="34" charset="0"/>
              </a:rPr>
              <a:t>引言</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800" dirty="0">
                <a:solidFill>
                  <a:schemeClr val="bg2"/>
                </a:solidFill>
                <a:latin typeface="Arial" panose="020B0604020202020204" pitchFamily="34" charset="0"/>
                <a:ea typeface="黑体" pitchFamily="2" charset="-122"/>
                <a:cs typeface="Arial" panose="020B0604020202020204" pitchFamily="34" charset="0"/>
              </a:rPr>
              <a:t>10.2</a:t>
            </a:r>
            <a:r>
              <a:rPr lang="zh-CN" altLang="en-US" sz="2800" dirty="0">
                <a:solidFill>
                  <a:schemeClr val="bg2"/>
                </a:solidFill>
                <a:latin typeface="Arial" panose="020B0604020202020204" pitchFamily="34" charset="0"/>
                <a:ea typeface="黑体" pitchFamily="2" charset="-122"/>
                <a:cs typeface="Arial" panose="020B0604020202020204" pitchFamily="34" charset="0"/>
              </a:rPr>
              <a:t> </a:t>
            </a:r>
            <a:r>
              <a:rPr lang="zh-CN" altLang="en-CN" sz="2800" dirty="0">
                <a:solidFill>
                  <a:schemeClr val="bg2"/>
                </a:solidFill>
                <a:latin typeface="Arial" panose="020B0604020202020204" pitchFamily="34" charset="0"/>
                <a:ea typeface="黑体" pitchFamily="2" charset="-122"/>
                <a:cs typeface="Arial" panose="020B0604020202020204" pitchFamily="34" charset="0"/>
              </a:rPr>
              <a:t>基于</a:t>
            </a:r>
            <a:r>
              <a:rPr lang="zh-CN" altLang="en-US" sz="2800" dirty="0">
                <a:solidFill>
                  <a:schemeClr val="bg2"/>
                </a:solidFill>
                <a:latin typeface="Arial" panose="020B0604020202020204" pitchFamily="34" charset="0"/>
                <a:ea typeface="黑体" pitchFamily="2" charset="-122"/>
                <a:cs typeface="Arial" panose="020B0604020202020204" pitchFamily="34" charset="0"/>
              </a:rPr>
              <a:t>类别可分性判据的特征提取</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800" dirty="0">
                <a:solidFill>
                  <a:schemeClr val="bg2"/>
                </a:solidFill>
                <a:latin typeface="Arial" panose="020B0604020202020204" pitchFamily="34" charset="0"/>
                <a:ea typeface="黑体" pitchFamily="2" charset="-122"/>
                <a:cs typeface="Arial" panose="020B0604020202020204" pitchFamily="34" charset="0"/>
              </a:rPr>
              <a:t>10.3 </a:t>
            </a:r>
            <a:r>
              <a:rPr lang="zh-CN" altLang="en-US" sz="2800" dirty="0">
                <a:solidFill>
                  <a:schemeClr val="bg2"/>
                </a:solidFill>
                <a:latin typeface="Arial" panose="020B0604020202020204" pitchFamily="34" charset="0"/>
                <a:ea typeface="黑体" pitchFamily="2" charset="-122"/>
                <a:cs typeface="Arial" panose="020B0604020202020204" pitchFamily="34" charset="0"/>
              </a:rPr>
              <a:t>主成分分析</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800" dirty="0">
                <a:solidFill>
                  <a:schemeClr val="bg2"/>
                </a:solidFill>
                <a:latin typeface="Arial" panose="020B0604020202020204" pitchFamily="34" charset="0"/>
                <a:ea typeface="黑体" pitchFamily="2" charset="-122"/>
                <a:cs typeface="Arial" panose="020B0604020202020204" pitchFamily="34" charset="0"/>
              </a:rPr>
              <a:t>10.4</a:t>
            </a:r>
            <a:r>
              <a:rPr lang="zh-CN" altLang="en-US" sz="2800" dirty="0">
                <a:solidFill>
                  <a:schemeClr val="bg2"/>
                </a:solidFill>
                <a:latin typeface="Arial" panose="020B0604020202020204" pitchFamily="34" charset="0"/>
                <a:ea typeface="黑体" pitchFamily="2" charset="-122"/>
                <a:cs typeface="Arial" panose="020B0604020202020204" pitchFamily="34" charset="0"/>
              </a:rPr>
              <a:t> </a:t>
            </a:r>
            <a:r>
              <a:rPr lang="en-US" altLang="zh-CN" sz="2800" dirty="0">
                <a:solidFill>
                  <a:schemeClr val="bg2"/>
                </a:solidFill>
                <a:latin typeface="Arial" panose="020B0604020202020204" pitchFamily="34" charset="0"/>
                <a:ea typeface="黑体" pitchFamily="2" charset="-122"/>
                <a:cs typeface="Arial" panose="020B0604020202020204" pitchFamily="34" charset="0"/>
              </a:rPr>
              <a:t>Karhunen-Loève</a:t>
            </a:r>
            <a:r>
              <a:rPr lang="zh-CN" altLang="en-US" sz="2800" dirty="0">
                <a:solidFill>
                  <a:schemeClr val="bg2"/>
                </a:solidFill>
                <a:latin typeface="Arial" panose="020B0604020202020204" pitchFamily="34" charset="0"/>
                <a:ea typeface="黑体" pitchFamily="2" charset="-122"/>
                <a:cs typeface="Arial" panose="020B0604020202020204" pitchFamily="34" charset="0"/>
              </a:rPr>
              <a:t> 变换 </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800" dirty="0">
                <a:solidFill>
                  <a:schemeClr val="bg2"/>
                </a:solidFill>
                <a:latin typeface="Arial" panose="020B0604020202020204" pitchFamily="34" charset="0"/>
                <a:ea typeface="黑体" pitchFamily="2" charset="-122"/>
                <a:cs typeface="Arial" panose="020B0604020202020204" pitchFamily="34" charset="0"/>
              </a:rPr>
              <a:t>10.5</a:t>
            </a:r>
            <a:r>
              <a:rPr lang="zh-CN" altLang="en-US" sz="2800" dirty="0">
                <a:solidFill>
                  <a:schemeClr val="bg2"/>
                </a:solidFill>
                <a:latin typeface="Arial" panose="020B0604020202020204" pitchFamily="34" charset="0"/>
                <a:ea typeface="黑体" pitchFamily="2" charset="-122"/>
                <a:cs typeface="Arial" panose="020B0604020202020204" pitchFamily="34" charset="0"/>
              </a:rPr>
              <a:t> </a:t>
            </a:r>
            <a:r>
              <a:rPr lang="zh-CN" altLang="en-CN" sz="2800" dirty="0">
                <a:solidFill>
                  <a:schemeClr val="bg2"/>
                </a:solidFill>
                <a:latin typeface="Arial" panose="020B0604020202020204" pitchFamily="34" charset="0"/>
                <a:ea typeface="黑体" pitchFamily="2" charset="-122"/>
                <a:cs typeface="Arial" panose="020B0604020202020204" pitchFamily="34" charset="0"/>
              </a:rPr>
              <a:t>用</a:t>
            </a:r>
            <a:r>
              <a:rPr lang="zh-CN" altLang="en-US" sz="2800" dirty="0">
                <a:solidFill>
                  <a:schemeClr val="bg2"/>
                </a:solidFill>
                <a:latin typeface="Arial" panose="020B0604020202020204" pitchFamily="34" charset="0"/>
                <a:ea typeface="黑体" pitchFamily="2" charset="-122"/>
                <a:cs typeface="Arial" panose="020B0604020202020204" pitchFamily="34" charset="0"/>
              </a:rPr>
              <a:t>“本征脸”作为人脸识别特征</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800" dirty="0">
                <a:solidFill>
                  <a:schemeClr val="bg2"/>
                </a:solidFill>
                <a:latin typeface="Arial" panose="020B0604020202020204" pitchFamily="34" charset="0"/>
                <a:ea typeface="黑体" pitchFamily="2" charset="-122"/>
                <a:cs typeface="Arial" panose="020B0604020202020204" pitchFamily="34" charset="0"/>
              </a:rPr>
              <a:t>10.6</a:t>
            </a:r>
            <a:r>
              <a:rPr lang="zh-CN" altLang="en-US" sz="2800" dirty="0">
                <a:solidFill>
                  <a:schemeClr val="bg2"/>
                </a:solidFill>
                <a:latin typeface="Arial" panose="020B0604020202020204" pitchFamily="34" charset="0"/>
                <a:ea typeface="黑体" pitchFamily="2" charset="-122"/>
                <a:cs typeface="Arial" panose="020B0604020202020204" pitchFamily="34" charset="0"/>
              </a:rPr>
              <a:t> 高维数据的</a:t>
            </a:r>
            <a:r>
              <a:rPr lang="zh-CN" altLang="en-CN" sz="2800" dirty="0">
                <a:solidFill>
                  <a:schemeClr val="bg2"/>
                </a:solidFill>
                <a:latin typeface="Arial" panose="020B0604020202020204" pitchFamily="34" charset="0"/>
                <a:ea typeface="黑体" pitchFamily="2" charset="-122"/>
                <a:cs typeface="Arial" panose="020B0604020202020204" pitchFamily="34" charset="0"/>
              </a:rPr>
              <a:t>低维可视化</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800" dirty="0">
                <a:solidFill>
                  <a:schemeClr val="bg2"/>
                </a:solidFill>
                <a:latin typeface="Arial" panose="020B0604020202020204" pitchFamily="34" charset="0"/>
                <a:ea typeface="黑体" pitchFamily="2" charset="-122"/>
                <a:cs typeface="Arial" panose="020B0604020202020204" pitchFamily="34" charset="0"/>
              </a:rPr>
              <a:t>10.7</a:t>
            </a:r>
            <a:r>
              <a:rPr lang="zh-CN" altLang="en-US" sz="2800" dirty="0">
                <a:solidFill>
                  <a:schemeClr val="bg2"/>
                </a:solidFill>
                <a:latin typeface="Arial" panose="020B0604020202020204" pitchFamily="34" charset="0"/>
                <a:ea typeface="黑体" pitchFamily="2" charset="-122"/>
                <a:cs typeface="Arial" panose="020B0604020202020204" pitchFamily="34" charset="0"/>
              </a:rPr>
              <a:t> 多维尺度法（</a:t>
            </a:r>
            <a:r>
              <a:rPr lang="en-US" altLang="zh-CN" sz="2800" dirty="0">
                <a:solidFill>
                  <a:schemeClr val="bg2"/>
                </a:solidFill>
                <a:latin typeface="Arial" panose="020B0604020202020204" pitchFamily="34" charset="0"/>
                <a:ea typeface="黑体" pitchFamily="2" charset="-122"/>
                <a:cs typeface="Arial" panose="020B0604020202020204" pitchFamily="34" charset="0"/>
              </a:rPr>
              <a:t>MDS</a:t>
            </a:r>
            <a:r>
              <a:rPr lang="zh-CN" altLang="en-US" sz="28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800" dirty="0">
                <a:solidFill>
                  <a:schemeClr val="bg2"/>
                </a:solidFill>
                <a:latin typeface="Arial" panose="020B0604020202020204" pitchFamily="34" charset="0"/>
                <a:ea typeface="黑体" pitchFamily="2" charset="-122"/>
                <a:cs typeface="Arial" panose="020B0604020202020204" pitchFamily="34" charset="0"/>
              </a:rPr>
              <a:t>10.8</a:t>
            </a:r>
            <a:r>
              <a:rPr lang="zh-CN" altLang="en-US" sz="2800" dirty="0">
                <a:solidFill>
                  <a:schemeClr val="bg2"/>
                </a:solidFill>
                <a:latin typeface="Arial" panose="020B0604020202020204" pitchFamily="34" charset="0"/>
                <a:ea typeface="黑体" pitchFamily="2" charset="-122"/>
                <a:cs typeface="Arial" panose="020B0604020202020204" pitchFamily="34" charset="0"/>
              </a:rPr>
              <a:t> 非线性特征变化方法介绍</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800" dirty="0">
                <a:solidFill>
                  <a:schemeClr val="bg2"/>
                </a:solidFill>
                <a:latin typeface="Arial" panose="020B0604020202020204" pitchFamily="34" charset="0"/>
                <a:ea typeface="黑体" pitchFamily="2" charset="-122"/>
                <a:cs typeface="Arial" panose="020B0604020202020204" pitchFamily="34" charset="0"/>
              </a:rPr>
              <a:t>10.9</a:t>
            </a:r>
            <a:r>
              <a:rPr lang="zh-CN" altLang="en-US" sz="2800" dirty="0">
                <a:solidFill>
                  <a:schemeClr val="bg2"/>
                </a:solidFill>
                <a:latin typeface="Arial" panose="020B0604020202020204" pitchFamily="34" charset="0"/>
                <a:ea typeface="黑体" pitchFamily="2" charset="-122"/>
                <a:cs typeface="Arial" panose="020B0604020202020204" pitchFamily="34" charset="0"/>
              </a:rPr>
              <a:t> </a:t>
            </a:r>
            <a:r>
              <a:rPr lang="en-US" altLang="zh-CN" sz="2800" dirty="0">
                <a:solidFill>
                  <a:schemeClr val="bg2"/>
                </a:solidFill>
                <a:latin typeface="Arial" panose="020B0604020202020204" pitchFamily="34" charset="0"/>
                <a:ea typeface="黑体" pitchFamily="2" charset="-122"/>
                <a:cs typeface="Arial" panose="020B0604020202020204" pitchFamily="34" charset="0"/>
              </a:rPr>
              <a:t>t-SNE</a:t>
            </a:r>
            <a:r>
              <a:rPr lang="zh-CN" altLang="en-US" sz="2800" dirty="0">
                <a:solidFill>
                  <a:schemeClr val="bg2"/>
                </a:solidFill>
                <a:latin typeface="Arial" panose="020B0604020202020204" pitchFamily="34" charset="0"/>
                <a:ea typeface="黑体" pitchFamily="2" charset="-122"/>
                <a:cs typeface="Arial" panose="020B0604020202020204" pitchFamily="34" charset="0"/>
              </a:rPr>
              <a:t>降维可视化方法</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600"/>
              </a:spcBef>
              <a:buNone/>
            </a:pPr>
            <a:r>
              <a:rPr lang="en-US" altLang="zh-CN" sz="2800" dirty="0">
                <a:solidFill>
                  <a:schemeClr val="bg2"/>
                </a:solidFill>
                <a:latin typeface="Arial" panose="020B0604020202020204" pitchFamily="34" charset="0"/>
                <a:ea typeface="黑体" pitchFamily="2" charset="-122"/>
                <a:cs typeface="Arial" panose="020B0604020202020204" pitchFamily="34" charset="0"/>
              </a:rPr>
              <a:t>10.10 </a:t>
            </a:r>
            <a:r>
              <a:rPr lang="zh-CN" altLang="en-US" sz="2800" dirty="0">
                <a:solidFill>
                  <a:schemeClr val="bg2"/>
                </a:solidFill>
                <a:latin typeface="Arial" panose="020B0604020202020204" pitchFamily="34" charset="0"/>
                <a:ea typeface="黑体" pitchFamily="2" charset="-122"/>
                <a:cs typeface="Arial" panose="020B0604020202020204" pitchFamily="34" charset="0"/>
              </a:rPr>
              <a:t>讨论</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A944141D-B922-465E-8642-7051FFFC6988}"/>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4481064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30</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980728"/>
                <a:ext cx="10585176" cy="4403576"/>
              </a:xfrm>
            </p:spPr>
            <p:txBody>
              <a:bodyPr/>
              <a:lstStyle/>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推导：</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𝑋</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𝑋</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𝑋</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14:m>
                  <m:oMathPara xmlns:m="http://schemas.openxmlformats.org/officeDocument/2006/math">
                    <m:oMathParaPr>
                      <m:jc m:val="centerGroup"/>
                    </m:oMathParaPr>
                    <m:oMath xmlns:m="http://schemas.openxmlformats.org/officeDocument/2006/math">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Σ</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X</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m:t>
                          </m:r>
                        </m:e>
                        <m:sub>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i</m:t>
                          </m:r>
                        </m:sub>
                      </m:sSub>
                      <m: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𝑋</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记</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𝑋</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，有：</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𝑋</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可得，</a:t>
                </a:r>
                <a14:m>
                  <m:oMath xmlns:m="http://schemas.openxmlformats.org/officeDocument/2006/math">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Σ</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的归一化本征向量是</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num>
                        <m:den>
                          <m:rad>
                            <m:radPr>
                              <m:degHide m:val="on"/>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radPr>
                            <m:deg/>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rad>
                        </m:den>
                      </m:f>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𝑋</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𝑣</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=1,2,···,</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𝑀</m:t>
                      </m:r>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由于</a:t>
                </a:r>
                <a14:m>
                  <m:oMath xmlns:m="http://schemas.openxmlformats.org/officeDocument/2006/math">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Σ</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的秩不大于</a:t>
                </a:r>
                <a14:m>
                  <m:oMath xmlns:m="http://schemas.openxmlformats.org/officeDocument/2006/math">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m</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，因此</a:t>
                </a:r>
                <a14:m>
                  <m:oMath xmlns:m="http://schemas.openxmlformats.org/officeDocument/2006/math">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Σ</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最多有</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个非零本征值</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980728"/>
                <a:ext cx="10585176" cy="4403576"/>
              </a:xfrm>
              <a:blipFill>
                <a:blip r:embed="rId3"/>
                <a:stretch>
                  <a:fillRect t="-1524"/>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52F0628B-B348-4013-8E1D-2DD7C6FED36E}"/>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902086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31</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836712"/>
                <a:ext cx="10585176" cy="4403576"/>
              </a:xfrm>
            </p:spPr>
            <p:txBody>
              <a:bodyPr/>
              <a:lstStyle/>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每一个本征向量仍然是一个</a:t>
                </a:r>
                <a14:m>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维向量，即</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维图像，仍然具有类似人脸的样子，因此被称作“本征脸”</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把本征值从大到小排列</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sub>
                      </m:sSub>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并从前向后取对应的本征脸，即构成对原图像的最佳降维表示</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836712"/>
                <a:ext cx="10585176" cy="4403576"/>
              </a:xfrm>
              <a:blipFill>
                <a:blip r:embed="rId3"/>
                <a:stretch>
                  <a:fillRect l="-403" t="-1521" r="-691"/>
                </a:stretch>
              </a:blipFill>
            </p:spPr>
            <p:txBody>
              <a:bodyPr/>
              <a:lstStyle/>
              <a:p>
                <a:r>
                  <a:rPr lang="zh-CN" altLang="en-US">
                    <a:noFill/>
                  </a:rPr>
                  <a:t> </a:t>
                </a:r>
              </a:p>
            </p:txBody>
          </p:sp>
        </mc:Fallback>
      </mc:AlternateContent>
      <p:pic>
        <p:nvPicPr>
          <p:cNvPr id="3" name="Picture 2">
            <a:extLst>
              <a:ext uri="{FF2B5EF4-FFF2-40B4-BE49-F238E27FC236}">
                <a16:creationId xmlns:a16="http://schemas.microsoft.com/office/drawing/2014/main" id="{73D04F8E-F754-6341-B279-BD6D48BDB564}"/>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862965" y="3501008"/>
            <a:ext cx="8394062" cy="1113904"/>
          </a:xfrm>
          <a:prstGeom prst="rect">
            <a:avLst/>
          </a:prstGeom>
        </p:spPr>
      </p:pic>
      <p:sp>
        <p:nvSpPr>
          <p:cNvPr id="6" name="矩形 5">
            <a:extLst>
              <a:ext uri="{FF2B5EF4-FFF2-40B4-BE49-F238E27FC236}">
                <a16:creationId xmlns:a16="http://schemas.microsoft.com/office/drawing/2014/main" id="{1542CFA6-E998-43BD-993D-45C365C46573}"/>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7738395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32</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764704"/>
                <a:ext cx="10585176" cy="5040560"/>
              </a:xfrm>
            </p:spPr>
            <p:txBody>
              <a:bodyPr/>
              <a:lstStyle/>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如果提取</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个特征，每个样本就是这</a:t>
                </a:r>
                <a14:m>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𝑘</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个本征脸的线性组合。选取</a:t>
                </a:r>
                <a14:m>
                  <m:oMath xmlns:m="http://schemas.openxmlformats.org/officeDocument/2006/math">
                    <m:r>
                      <a:rPr lang="en-US" altLang="zh-CN" sz="2400" i="1">
                        <a:solidFill>
                          <a:schemeClr val="bg2"/>
                        </a:solidFill>
                        <a:latin typeface="Cambria Math" panose="02040503050406030204" pitchFamily="18" charset="0"/>
                        <a:ea typeface="黑体" pitchFamily="2" charset="-122"/>
                        <a:cs typeface="Arial" panose="020B0604020202020204" pitchFamily="34" charset="0"/>
                      </a:rPr>
                      <m:t>𝑘</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个本征脸所能代表的样本间差异信息占全部差异信息的比例为</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𝑎</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nary>
                        </m:num>
                        <m:den>
                          <m:nary>
                            <m:naryPr>
                              <m: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sup>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e>
                          </m:nary>
                        </m:den>
                      </m:f>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可根据上式确定选取本征脸的个数</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。比如</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=90%</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，则可以从</a:t>
                </a:r>
                <a:r>
                  <a:rPr lang="en-US" altLang="zh-CN" sz="2400" dirty="0">
                    <a:solidFill>
                      <a:schemeClr val="bg2"/>
                    </a:solidFill>
                    <a:latin typeface="Arial" panose="020B0604020202020204" pitchFamily="34" charset="0"/>
                    <a:ea typeface="黑体" pitchFamily="2" charset="-122"/>
                    <a:cs typeface="Arial" panose="020B0604020202020204" pitchFamily="34" charset="0"/>
                  </a:rPr>
                  <a:t>1</a:t>
                </a:r>
                <a:r>
                  <a:rPr lang="zh-CN" altLang="en-US" sz="2400" dirty="0">
                    <a:solidFill>
                      <a:schemeClr val="bg2"/>
                    </a:solidFill>
                    <a:latin typeface="Arial" panose="020B0604020202020204" pitchFamily="34" charset="0"/>
                    <a:ea typeface="黑体" pitchFamily="2" charset="-122"/>
                    <a:cs typeface="Arial" panose="020B0604020202020204" pitchFamily="34" charset="0"/>
                  </a:rPr>
                  <a:t>开始逐渐增加</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，直到</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≥90%</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为止。</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设样本在本征脸中的表示是</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𝑖𝑘</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14:m>
                  <m:oMath xmlns:m="http://schemas.openxmlformats.org/officeDocument/2006/math">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𝜇</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是原空间中样本的均值向量，则重构出的图像为</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acc>
                            <m:accPr>
                              <m: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acc>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nary>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𝜇</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7150" indent="0" eaLnBrk="1" hangingPunct="1">
                  <a:spcBef>
                    <a:spcPts val="1200"/>
                  </a:spcBef>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764704"/>
                <a:ext cx="10585176" cy="5040560"/>
              </a:xfrm>
              <a:blipFill>
                <a:blip r:embed="rId3"/>
                <a:stretch>
                  <a:fillRect l="-403" t="-1330" r="-115"/>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033E1096-3805-4CC2-B2E5-2537AC5C66F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95911622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33</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10.6</a:t>
            </a:r>
            <a:r>
              <a:rPr lang="zh-CN" altLang="en-US" sz="4000" dirty="0">
                <a:solidFill>
                  <a:schemeClr val="bg2"/>
                </a:solidFill>
                <a:latin typeface="Arial" panose="020B0604020202020204" pitchFamily="34" charset="0"/>
                <a:ea typeface="黑体" pitchFamily="2" charset="-122"/>
                <a:cs typeface="Arial" panose="020B0604020202020204" pitchFamily="34" charset="0"/>
              </a:rPr>
              <a:t> 高维数据的</a:t>
            </a:r>
            <a:r>
              <a:rPr lang="zh-CN" altLang="en-CN" sz="4000" dirty="0">
                <a:solidFill>
                  <a:schemeClr val="bg2"/>
                </a:solidFill>
                <a:latin typeface="Arial" panose="020B0604020202020204" pitchFamily="34" charset="0"/>
                <a:ea typeface="黑体" pitchFamily="2" charset="-122"/>
                <a:cs typeface="Arial" panose="020B0604020202020204" pitchFamily="34" charset="0"/>
              </a:rPr>
              <a:t>低维可视化</a:t>
            </a:r>
            <a:endParaRPr lang="zh-CN" altLang="en-US" sz="4000" dirty="0">
              <a:solidFill>
                <a:schemeClr val="bg2"/>
              </a:solidFill>
              <a:latin typeface="Arial" panose="020B0604020202020204" pitchFamily="34" charset="0"/>
              <a:ea typeface="黑体" pitchFamily="2" charset="-122"/>
              <a:cs typeface="Arial" panose="020B0604020202020204" pitchFamily="34" charset="0"/>
            </a:endParaRPr>
          </a:p>
        </p:txBody>
      </p:sp>
      <p:sp>
        <p:nvSpPr>
          <p:cNvPr id="6149" name="Rectangle 3"/>
          <p:cNvSpPr>
            <a:spLocks noGrp="1" noChangeArrowheads="1"/>
          </p:cNvSpPr>
          <p:nvPr>
            <p:ph type="body" idx="1"/>
          </p:nvPr>
        </p:nvSpPr>
        <p:spPr>
          <a:xfrm>
            <a:off x="767408" y="1718936"/>
            <a:ext cx="10585176" cy="4403576"/>
          </a:xfrm>
        </p:spPr>
        <p:txBody>
          <a:bodyPr/>
          <a:lstStyle/>
          <a:p>
            <a:pPr marL="514350" indent="-457200"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定义</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将高维空间的数据映射到二维平面来，而这种映射尽可能要反映原空间中样本的分布情况，或者使各样本间的距离关系保持不变。</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indent="-457200"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举例</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主成分分析</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pic>
        <p:nvPicPr>
          <p:cNvPr id="3" name="Picture 2">
            <a:extLst>
              <a:ext uri="{FF2B5EF4-FFF2-40B4-BE49-F238E27FC236}">
                <a16:creationId xmlns:a16="http://schemas.microsoft.com/office/drawing/2014/main" id="{85F26D9D-10BC-C542-B12D-EDDF51B150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8561" y="3423683"/>
            <a:ext cx="3750562" cy="2995875"/>
          </a:xfrm>
          <a:prstGeom prst="rect">
            <a:avLst/>
          </a:prstGeom>
        </p:spPr>
      </p:pic>
      <p:sp>
        <p:nvSpPr>
          <p:cNvPr id="7" name="矩形 6">
            <a:extLst>
              <a:ext uri="{FF2B5EF4-FFF2-40B4-BE49-F238E27FC236}">
                <a16:creationId xmlns:a16="http://schemas.microsoft.com/office/drawing/2014/main" id="{4DABE6A4-5B85-4AB2-A700-FE727AFDC9E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8027120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34</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1368152"/>
          </a:xfrm>
        </p:spPr>
        <p:txBody>
          <a:bodyPr/>
          <a:lstStyle/>
          <a:p>
            <a:pPr eaLnBrk="1" hangingPunct="1">
              <a:lnSpc>
                <a:spcPct val="120000"/>
              </a:lnSpc>
            </a:pPr>
            <a:r>
              <a:rPr lang="en-US" altLang="zh-CN" sz="3600" dirty="0">
                <a:solidFill>
                  <a:schemeClr val="bg2"/>
                </a:solidFill>
                <a:latin typeface="Arial" panose="020B0604020202020204" pitchFamily="34" charset="0"/>
                <a:ea typeface="黑体" pitchFamily="2" charset="-122"/>
                <a:cs typeface="Arial" panose="020B0604020202020204" pitchFamily="34" charset="0"/>
              </a:rPr>
              <a:t>10.7</a:t>
            </a:r>
            <a:r>
              <a:rPr lang="zh-CN" altLang="en-US" sz="3600" dirty="0">
                <a:solidFill>
                  <a:schemeClr val="bg2"/>
                </a:solidFill>
                <a:latin typeface="Arial" panose="020B0604020202020204" pitchFamily="34" charset="0"/>
                <a:ea typeface="黑体" pitchFamily="2" charset="-122"/>
                <a:cs typeface="Arial" panose="020B0604020202020204" pitchFamily="34" charset="0"/>
              </a:rPr>
              <a:t> 多维尺度法（</a:t>
            </a:r>
            <a:r>
              <a:rPr lang="en-US" altLang="zh-CN" sz="3600" dirty="0">
                <a:solidFill>
                  <a:schemeClr val="bg2"/>
                </a:solidFill>
                <a:latin typeface="Arial" panose="020B0604020202020204" pitchFamily="34" charset="0"/>
                <a:ea typeface="黑体" pitchFamily="2" charset="-122"/>
                <a:cs typeface="Arial" panose="020B0604020202020204" pitchFamily="34" charset="0"/>
              </a:rPr>
              <a:t>MDS</a:t>
            </a:r>
            <a:r>
              <a:rPr lang="zh-CN" altLang="en-US" sz="3600" dirty="0">
                <a:solidFill>
                  <a:schemeClr val="bg2"/>
                </a:solidFill>
                <a:latin typeface="Arial" panose="020B0604020202020204" pitchFamily="34" charset="0"/>
                <a:ea typeface="黑体" pitchFamily="2" charset="-122"/>
                <a:cs typeface="Arial" panose="020B0604020202020204" pitchFamily="34" charset="0"/>
              </a:rPr>
              <a:t>）</a:t>
            </a:r>
            <a:br>
              <a:rPr lang="en-US" altLang="zh-CN" sz="3600" dirty="0">
                <a:solidFill>
                  <a:schemeClr val="bg2"/>
                </a:solidFill>
                <a:latin typeface="Arial" panose="020B0604020202020204" pitchFamily="34" charset="0"/>
                <a:ea typeface="黑体" pitchFamily="2" charset="-122"/>
                <a:cs typeface="Arial" panose="020B0604020202020204" pitchFamily="34" charset="0"/>
              </a:rPr>
            </a:br>
            <a:r>
              <a:rPr lang="en-US" altLang="zh-CN" sz="3600" dirty="0">
                <a:solidFill>
                  <a:schemeClr val="bg2"/>
                </a:solidFill>
                <a:latin typeface="Arial" panose="020B0604020202020204" pitchFamily="34" charset="0"/>
                <a:ea typeface="黑体" pitchFamily="2" charset="-122"/>
                <a:cs typeface="Arial" panose="020B0604020202020204" pitchFamily="34" charset="0"/>
              </a:rPr>
              <a:t>10.7.1</a:t>
            </a:r>
            <a:r>
              <a:rPr lang="zh-CN" altLang="en-US" sz="3600" dirty="0">
                <a:solidFill>
                  <a:schemeClr val="bg2"/>
                </a:solidFill>
                <a:latin typeface="Arial" panose="020B0604020202020204" pitchFamily="34" charset="0"/>
                <a:ea typeface="黑体" pitchFamily="2" charset="-122"/>
                <a:cs typeface="Arial" panose="020B0604020202020204" pitchFamily="34" charset="0"/>
              </a:rPr>
              <a:t> </a:t>
            </a:r>
            <a:r>
              <a:rPr lang="en-US" altLang="zh-CN" sz="3600" dirty="0">
                <a:solidFill>
                  <a:schemeClr val="bg2"/>
                </a:solidFill>
                <a:latin typeface="Arial" panose="020B0604020202020204" pitchFamily="34" charset="0"/>
                <a:ea typeface="黑体" pitchFamily="2" charset="-122"/>
                <a:cs typeface="Arial" panose="020B0604020202020204" pitchFamily="34" charset="0"/>
              </a:rPr>
              <a:t>MDS</a:t>
            </a:r>
            <a:r>
              <a:rPr lang="zh-CN" altLang="en-US" sz="3600" dirty="0">
                <a:solidFill>
                  <a:schemeClr val="bg2"/>
                </a:solidFill>
                <a:latin typeface="Arial" panose="020B0604020202020204" pitchFamily="34" charset="0"/>
                <a:ea typeface="黑体" pitchFamily="2" charset="-122"/>
                <a:cs typeface="Arial" panose="020B0604020202020204" pitchFamily="34" charset="0"/>
              </a:rPr>
              <a:t>的基本概念</a:t>
            </a:r>
          </a:p>
        </p:txBody>
      </p:sp>
      <p:sp>
        <p:nvSpPr>
          <p:cNvPr id="6149" name="Rectangle 3"/>
          <p:cNvSpPr>
            <a:spLocks noGrp="1" noChangeArrowheads="1"/>
          </p:cNvSpPr>
          <p:nvPr>
            <p:ph type="body" idx="1"/>
          </p:nvPr>
        </p:nvSpPr>
        <p:spPr>
          <a:xfrm>
            <a:off x="767408" y="2060848"/>
            <a:ext cx="10585176" cy="4061664"/>
          </a:xfrm>
        </p:spPr>
        <p:txBody>
          <a:bodyPr/>
          <a:lstStyle/>
          <a:p>
            <a:pPr marL="514350" indent="-457200" eaLnBrk="1" hangingPunct="1">
              <a:spcBef>
                <a:spcPts val="1200"/>
              </a:spcBef>
            </a:pPr>
            <a:r>
              <a:rPr lang="en-US" altLang="zh-CN" sz="2800" dirty="0">
                <a:solidFill>
                  <a:schemeClr val="bg2"/>
                </a:solidFill>
                <a:latin typeface="Arial" panose="020B0604020202020204" pitchFamily="34" charset="0"/>
                <a:ea typeface="黑体" pitchFamily="2" charset="-122"/>
                <a:cs typeface="Arial" panose="020B0604020202020204" pitchFamily="34" charset="0"/>
              </a:rPr>
              <a:t>MDS</a:t>
            </a:r>
            <a:r>
              <a:rPr lang="zh-CN" altLang="en-US" sz="2800" dirty="0">
                <a:solidFill>
                  <a:schemeClr val="bg2"/>
                </a:solidFill>
                <a:latin typeface="Arial" panose="020B0604020202020204" pitchFamily="34" charset="0"/>
                <a:ea typeface="黑体" pitchFamily="2" charset="-122"/>
                <a:cs typeface="Arial" panose="020B0604020202020204" pitchFamily="34" charset="0"/>
              </a:rPr>
              <a:t>全称为</a:t>
            </a:r>
            <a:r>
              <a:rPr lang="en-US" altLang="zh-CN" sz="2800" dirty="0">
                <a:solidFill>
                  <a:schemeClr val="bg2"/>
                </a:solidFill>
                <a:latin typeface="Arial" panose="020B0604020202020204" pitchFamily="34" charset="0"/>
                <a:ea typeface="黑体" pitchFamily="2" charset="-122"/>
                <a:cs typeface="Arial" panose="020B0604020202020204" pitchFamily="34" charset="0"/>
              </a:rPr>
              <a:t>multidimensional</a:t>
            </a:r>
            <a:r>
              <a:rPr lang="zh-CN" altLang="en-US" sz="2800" dirty="0">
                <a:solidFill>
                  <a:schemeClr val="bg2"/>
                </a:solidFill>
                <a:latin typeface="Arial" panose="020B0604020202020204" pitchFamily="34" charset="0"/>
                <a:ea typeface="黑体" pitchFamily="2" charset="-122"/>
                <a:cs typeface="Arial" panose="020B0604020202020204" pitchFamily="34" charset="0"/>
              </a:rPr>
              <a:t> </a:t>
            </a:r>
            <a:r>
              <a:rPr lang="en-US" altLang="zh-CN" sz="2800" dirty="0">
                <a:solidFill>
                  <a:schemeClr val="bg2"/>
                </a:solidFill>
                <a:latin typeface="Arial" panose="020B0604020202020204" pitchFamily="34" charset="0"/>
                <a:ea typeface="黑体" pitchFamily="2" charset="-122"/>
                <a:cs typeface="Arial" panose="020B0604020202020204" pitchFamily="34" charset="0"/>
              </a:rPr>
              <a:t>scaling</a:t>
            </a:r>
          </a:p>
          <a:p>
            <a:pPr marL="914400" lvl="1" indent="-457200" eaLnBrk="1" hangingPunct="1">
              <a:spcBef>
                <a:spcPts val="1200"/>
              </a:spcBef>
            </a:pPr>
            <a:r>
              <a:rPr lang="zh-CN" altLang="en-CN" sz="2400" dirty="0">
                <a:solidFill>
                  <a:schemeClr val="bg2"/>
                </a:solidFill>
                <a:latin typeface="Arial" panose="020B0604020202020204" pitchFamily="34" charset="0"/>
                <a:ea typeface="黑体" pitchFamily="2" charset="-122"/>
                <a:cs typeface="Arial" panose="020B0604020202020204" pitchFamily="34" charset="0"/>
              </a:rPr>
              <a:t>中</a:t>
            </a:r>
            <a:r>
              <a:rPr lang="zh-CN" altLang="en-US" sz="2400" dirty="0">
                <a:solidFill>
                  <a:schemeClr val="bg2"/>
                </a:solidFill>
                <a:latin typeface="Arial" panose="020B0604020202020204" pitchFamily="34" charset="0"/>
                <a:ea typeface="黑体" pitchFamily="2" charset="-122"/>
                <a:cs typeface="Arial" panose="020B0604020202020204" pitchFamily="34" charset="0"/>
              </a:rPr>
              <a:t>译不统一： “多维尺度分析”、“多维标度分析”、“多维尺度模型”、“多维排列模型”、“多维标度”、“多维尺度”、“多元尺度法”、“多维标度法”等等 </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indent="-457200"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基本出发点</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把样本之间距离关系或不相似度关系在低维空间里生成对样本的表示 </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把样本之间的距离关系或不相似关系在二维或三维空间里表示出来</a:t>
            </a:r>
          </a:p>
        </p:txBody>
      </p:sp>
      <p:sp>
        <p:nvSpPr>
          <p:cNvPr id="6" name="矩形 5">
            <a:extLst>
              <a:ext uri="{FF2B5EF4-FFF2-40B4-BE49-F238E27FC236}">
                <a16:creationId xmlns:a16="http://schemas.microsoft.com/office/drawing/2014/main" id="{212E8C15-12F0-48FB-A5D9-F7505E64E710}"/>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9245769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35</a:t>
            </a:fld>
            <a:endParaRPr lang="en-US" altLang="zh-CN" dirty="0">
              <a:solidFill>
                <a:srgbClr val="000000"/>
              </a:solidFill>
            </a:endParaRPr>
          </a:p>
        </p:txBody>
      </p:sp>
      <p:sp>
        <p:nvSpPr>
          <p:cNvPr id="6149" name="Rectangle 3"/>
          <p:cNvSpPr>
            <a:spLocks noGrp="1" noChangeArrowheads="1"/>
          </p:cNvSpPr>
          <p:nvPr>
            <p:ph type="body" idx="1"/>
          </p:nvPr>
        </p:nvSpPr>
        <p:spPr>
          <a:xfrm>
            <a:off x="767408" y="548680"/>
            <a:ext cx="10585176" cy="4403576"/>
          </a:xfrm>
        </p:spPr>
        <p:txBody>
          <a:bodyPr/>
          <a:lstStyle/>
          <a:p>
            <a:pPr marL="514350" indent="-457200"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类型</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600"/>
              </a:spcBef>
            </a:pPr>
            <a:r>
              <a:rPr lang="zh-CN" altLang="en-CN" sz="2400" dirty="0">
                <a:solidFill>
                  <a:schemeClr val="bg2"/>
                </a:solidFill>
                <a:latin typeface="Arial" panose="020B0604020202020204" pitchFamily="34" charset="0"/>
                <a:ea typeface="黑体" pitchFamily="2" charset="-122"/>
                <a:cs typeface="Arial" panose="020B0604020202020204" pitchFamily="34" charset="0"/>
              </a:rPr>
              <a:t>度量</a:t>
            </a:r>
            <a:r>
              <a:rPr lang="zh-CN" altLang="en-US" sz="2400" dirty="0">
                <a:solidFill>
                  <a:schemeClr val="bg2"/>
                </a:solidFill>
                <a:latin typeface="Arial" panose="020B0604020202020204" pitchFamily="34" charset="0"/>
                <a:ea typeface="黑体" pitchFamily="2" charset="-122"/>
                <a:cs typeface="Arial" panose="020B0604020202020204" pitchFamily="34" charset="0"/>
              </a:rPr>
              <a:t>型（</a:t>
            </a:r>
            <a:r>
              <a:rPr lang="en-US" altLang="zh-CN" sz="2400" dirty="0">
                <a:solidFill>
                  <a:schemeClr val="bg2"/>
                </a:solidFill>
                <a:latin typeface="Arial" panose="020B0604020202020204" pitchFamily="34" charset="0"/>
                <a:ea typeface="黑体" pitchFamily="2" charset="-122"/>
                <a:cs typeface="Arial" panose="020B0604020202020204" pitchFamily="34" charset="0"/>
              </a:rPr>
              <a:t>metric</a:t>
            </a:r>
            <a:r>
              <a:rPr lang="zh-CN" altLang="en-US" sz="2400" dirty="0">
                <a:solidFill>
                  <a:schemeClr val="bg2"/>
                </a:solidFill>
                <a:latin typeface="Arial" panose="020B0604020202020204" pitchFamily="34" charset="0"/>
                <a:ea typeface="黑体" pitchFamily="2" charset="-122"/>
                <a:cs typeface="Arial" panose="020B0604020202020204" pitchFamily="34" charset="0"/>
              </a:rPr>
              <a:t>）和非度量型（</a:t>
            </a:r>
            <a:r>
              <a:rPr lang="en-US" altLang="zh-CN" sz="2400" dirty="0">
                <a:solidFill>
                  <a:schemeClr val="bg2"/>
                </a:solidFill>
                <a:latin typeface="Arial" panose="020B0604020202020204" pitchFamily="34" charset="0"/>
                <a:ea typeface="黑体" pitchFamily="2" charset="-122"/>
                <a:cs typeface="Arial" panose="020B0604020202020204" pitchFamily="34" charset="0"/>
              </a:rPr>
              <a:t>non-metric</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indent="-457200"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举例</a:t>
            </a:r>
            <a:endParaRPr lang="zh-CN" altLang="en-US" sz="2400" dirty="0">
              <a:solidFill>
                <a:schemeClr val="bg2"/>
              </a:solidFill>
              <a:latin typeface="Arial" panose="020B0604020202020204" pitchFamily="34" charset="0"/>
              <a:ea typeface="黑体" pitchFamily="2" charset="-122"/>
              <a:cs typeface="Arial" panose="020B0604020202020204" pitchFamily="34" charset="0"/>
            </a:endParaRPr>
          </a:p>
        </p:txBody>
      </p:sp>
      <p:pic>
        <p:nvPicPr>
          <p:cNvPr id="3" name="Picture 2">
            <a:extLst>
              <a:ext uri="{FF2B5EF4-FFF2-40B4-BE49-F238E27FC236}">
                <a16:creationId xmlns:a16="http://schemas.microsoft.com/office/drawing/2014/main" id="{8E84C774-A39F-F74A-9417-45830C79E5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7768" y="4077072"/>
            <a:ext cx="4667211" cy="2516633"/>
          </a:xfrm>
          <a:prstGeom prst="rect">
            <a:avLst/>
          </a:prstGeom>
        </p:spPr>
      </p:pic>
      <p:pic>
        <p:nvPicPr>
          <p:cNvPr id="9" name="Picture 8">
            <a:extLst>
              <a:ext uri="{FF2B5EF4-FFF2-40B4-BE49-F238E27FC236}">
                <a16:creationId xmlns:a16="http://schemas.microsoft.com/office/drawing/2014/main" id="{38E7A3A0-32D5-B34F-A273-667BE54C2FA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33765" y="1556792"/>
            <a:ext cx="6124469" cy="2345005"/>
          </a:xfrm>
          <a:prstGeom prst="rect">
            <a:avLst/>
          </a:prstGeom>
          <a:noFill/>
        </p:spPr>
      </p:pic>
      <p:sp>
        <p:nvSpPr>
          <p:cNvPr id="7" name="矩形 6">
            <a:extLst>
              <a:ext uri="{FF2B5EF4-FFF2-40B4-BE49-F238E27FC236}">
                <a16:creationId xmlns:a16="http://schemas.microsoft.com/office/drawing/2014/main" id="{B53E702F-E831-41BD-B47D-8551AE12635E}"/>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3563493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36</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864096"/>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10.7.2</a:t>
            </a:r>
            <a:r>
              <a:rPr lang="zh-CN" altLang="en-US" sz="3600" dirty="0">
                <a:solidFill>
                  <a:schemeClr val="bg2"/>
                </a:solidFill>
                <a:latin typeface="Arial" panose="020B0604020202020204" pitchFamily="34" charset="0"/>
                <a:ea typeface="黑体" pitchFamily="2" charset="-122"/>
                <a:cs typeface="Arial" panose="020B0604020202020204" pitchFamily="34" charset="0"/>
              </a:rPr>
              <a:t> </a:t>
            </a:r>
            <a:r>
              <a:rPr lang="zh-CN" altLang="en-CN" sz="3600" dirty="0">
                <a:solidFill>
                  <a:schemeClr val="bg2"/>
                </a:solidFill>
                <a:latin typeface="Arial" panose="020B0604020202020204" pitchFamily="34" charset="0"/>
                <a:ea typeface="黑体" pitchFamily="2" charset="-122"/>
                <a:cs typeface="Arial" panose="020B0604020202020204" pitchFamily="34" charset="0"/>
              </a:rPr>
              <a:t>古典</a:t>
            </a:r>
            <a:r>
              <a:rPr lang="zh-CN" altLang="en-US" sz="3600" dirty="0">
                <a:solidFill>
                  <a:schemeClr val="bg2"/>
                </a:solidFill>
                <a:latin typeface="Arial" panose="020B0604020202020204" pitchFamily="34" charset="0"/>
                <a:ea typeface="黑体" pitchFamily="2" charset="-122"/>
                <a:cs typeface="Arial" panose="020B0604020202020204" pitchFamily="34" charset="0"/>
              </a:rPr>
              <a:t>尺度法</a:t>
            </a: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268760"/>
                <a:ext cx="10585176" cy="5184576"/>
              </a:xfrm>
            </p:spPr>
            <p:txBody>
              <a:bodyPr/>
              <a:lstStyle/>
              <a:p>
                <a:pPr marL="514350" indent="-457200"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古典尺度法（</a:t>
                </a:r>
                <a:r>
                  <a:rPr lang="en-US" altLang="zh-CN" sz="2800" dirty="0">
                    <a:solidFill>
                      <a:schemeClr val="bg2"/>
                    </a:solidFill>
                    <a:latin typeface="Arial" panose="020B0604020202020204" pitchFamily="34" charset="0"/>
                    <a:ea typeface="黑体" pitchFamily="2" charset="-122"/>
                    <a:cs typeface="Arial" panose="020B0604020202020204" pitchFamily="34" charset="0"/>
                  </a:rPr>
                  <a:t>classical scaling</a:t>
                </a:r>
                <a:r>
                  <a:rPr lang="zh-CN" altLang="en-US" sz="28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6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又称主坐标分析法（</a:t>
                </a:r>
                <a:r>
                  <a:rPr lang="en-US" altLang="zh-CN" sz="2400" dirty="0">
                    <a:solidFill>
                      <a:schemeClr val="bg2"/>
                    </a:solidFill>
                    <a:latin typeface="Arial" panose="020B0604020202020204" pitchFamily="34" charset="0"/>
                    <a:ea typeface="黑体" pitchFamily="2" charset="-122"/>
                    <a:cs typeface="Arial" panose="020B0604020202020204" pitchFamily="34" charset="0"/>
                  </a:rPr>
                  <a:t>principal coordinates analysis - </a:t>
                </a:r>
                <a:r>
                  <a:rPr lang="en-US" altLang="zh-CN" sz="2400" dirty="0" err="1">
                    <a:solidFill>
                      <a:schemeClr val="bg2"/>
                    </a:solidFill>
                    <a:latin typeface="Arial" panose="020B0604020202020204" pitchFamily="34" charset="0"/>
                    <a:ea typeface="黑体" pitchFamily="2" charset="-122"/>
                    <a:cs typeface="Arial" panose="020B0604020202020204" pitchFamily="34" charset="0"/>
                  </a:rPr>
                  <a:t>PCoA</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6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给定一个两两点之间距离的矩阵，如何确定这些点在空间中的坐标？</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indent="-457200"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推导：</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600"/>
                  </a:spcBef>
                </a:pPr>
                <a:r>
                  <a:rPr lang="zh-CN" altLang="en-US" sz="2400" dirty="0">
                    <a:solidFill>
                      <a:schemeClr val="bg2"/>
                    </a:solidFill>
                    <a:ea typeface="黑体" pitchFamily="2" charset="-122"/>
                    <a:cs typeface="Arial" panose="020B0604020202020204" pitchFamily="34" charset="0"/>
                  </a:rPr>
                  <a:t>有</a:t>
                </a:r>
                <a14:m>
                  <m:oMath xmlns:m="http://schemas.openxmlformats.org/officeDocument/2006/math">
                    <m:r>
                      <m:rPr>
                        <m:sty m:val="p"/>
                      </m:rPr>
                      <a:rPr lang="en-US" altLang="zh-CN" i="1" dirty="0" smtClean="0">
                        <a:solidFill>
                          <a:schemeClr val="bg2"/>
                        </a:solidFill>
                        <a:latin typeface="Cambria Math" panose="02040503050406030204" pitchFamily="18" charset="0"/>
                        <a:ea typeface="黑体" pitchFamily="2" charset="-122"/>
                        <a:cs typeface="Arial" panose="020B0604020202020204" pitchFamily="34" charset="0"/>
                      </a:rPr>
                      <m:t>n</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a:t>
                </a:r>
                <a14:m>
                  <m:oMath xmlns:m="http://schemas.openxmlformats.org/officeDocument/2006/math">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维样本</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𝑅</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p>
                            </m:sSubSup>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，所有样本组成</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维矩阵</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𝑿</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，样本两两内积矩阵</a:t>
                </a:r>
                <a14:m>
                  <m:oMath xmlns:m="http://schemas.openxmlformats.org/officeDocument/2006/math">
                    <m:r>
                      <a:rPr lang="en-US" altLang="zh-CN" sz="2400" b="1" i="1" dirty="0">
                        <a:solidFill>
                          <a:schemeClr val="bg2"/>
                        </a:solidFill>
                        <a:latin typeface="Cambria Math" panose="02040503050406030204" pitchFamily="18" charset="0"/>
                        <a:ea typeface="黑体" pitchFamily="2" charset="-122"/>
                        <a:cs typeface="Arial" panose="020B0604020202020204" pitchFamily="34" charset="0"/>
                      </a:rPr>
                      <m:t>𝑩</m:t>
                    </m:r>
                    <m: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0" dirty="0" smtClean="0">
                            <a:solidFill>
                              <a:schemeClr val="bg2"/>
                            </a:solidFill>
                            <a:latin typeface="Cambria Math" panose="02040503050406030204" pitchFamily="18" charset="0"/>
                            <a:ea typeface="黑体" pitchFamily="2" charset="-122"/>
                            <a:cs typeface="Arial" panose="020B0604020202020204" pitchFamily="34" charset="0"/>
                          </a:rPr>
                          <m:t>𝐗𝐗</m:t>
                        </m:r>
                      </m:e>
                      <m:sup>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𝑇</m:t>
                        </m:r>
                      </m:sup>
                    </m:sSup>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。样本</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与</a:t>
                </a:r>
                <a14:m>
                  <m:oMath xmlns:m="http://schemas.openxmlformats.org/officeDocument/2006/math">
                    <m:sSub>
                      <m:sSubPr>
                        <m:ctrlP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𝑗</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之间的欧式距离为</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bSup>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所有两两点之间欧式距离组成矩阵：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𝑫</m:t>
                          </m:r>
                        </m:e>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e>
                          </m:d>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bSup>
                            </m:e>
                          </m:d>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𝒄</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𝟏</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𝟏</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𝒄</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𝑩</m:t>
                      </m:r>
                    </m:oMath>
                  </m:oMathPara>
                </a14:m>
                <a:endParaRPr lang="zh-CN" altLang="en-US" sz="2400" b="1"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268760"/>
                <a:ext cx="10585176" cy="5184576"/>
              </a:xfrm>
              <a:blipFill>
                <a:blip r:embed="rId3"/>
                <a:stretch>
                  <a:fillRect l="-518" t="-1528"/>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79DE7A10-7988-48F5-BA8E-40F7DCAC16B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15784497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37</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764704"/>
                <a:ext cx="10585176" cy="5616624"/>
              </a:xfrm>
            </p:spPr>
            <p:txBody>
              <a:bodyPr/>
              <a:lstStyle/>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其中，</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𝒄</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是矩阵</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𝑩</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的对角线元素组成的向量，</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𝟏</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为单位列向量</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𝑐</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m>
                            <m:mPr>
                              <m:mcs>
                                <m:mc>
                                  <m:mcPr>
                                    <m:count m:val="3"/>
                                    <m:mcJc m:val="center"/>
                                  </m:mcPr>
                                </m:mc>
                              </m:mcs>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mPr>
                            <m:mr>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m:rPr>
                                                <m:brk m:alnAt="7"/>
                                              </m:rP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m:rPr>
                                                <m:brk m:alnAt="7"/>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d>
                                  </m:e>
                                  <m:sup>
                                    <m:r>
                                      <m:rPr>
                                        <m:brk m:alnAt="7"/>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e>
                              <m:e>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e>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e>
                            </m:mr>
                            <m:m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mr>
                            <m:mr>
                              <m:e>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𝑛</m:t>
                                            </m:r>
                                          </m:sub>
                                        </m:sSub>
                                      </m:e>
                                    </m:d>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p>
                                </m:sSup>
                              </m:e>
                              <m:e>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e>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e>
                            </m:mr>
                          </m:m>
                        </m:e>
                      </m:d>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现已知矩阵</a:t>
                </a:r>
                <a14:m>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𝑫</m:t>
                        </m:r>
                      </m:e>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e>
                        </m:d>
                      </m:sup>
                    </m:sSup>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，求 </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𝑋</m:t>
                    </m:r>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对坐标的平移不影响样本间距离，因此可假设所有样本的质心为坐标原点</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nary>
                        <m:naryPr>
                          <m: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nary>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定义中心化矩阵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𝑰</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den>
                      </m:f>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𝟏𝟏</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其中，</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𝑰</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是单位对角阵。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764704"/>
                <a:ext cx="10585176" cy="5616624"/>
              </a:xfrm>
              <a:blipFill>
                <a:blip r:embed="rId3"/>
                <a:stretch>
                  <a:fillRect t="-1193"/>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C142C75C-AF67-41F4-ACDF-E0240ED61560}"/>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8887991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38</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764704"/>
                <a:ext cx="10585176" cy="5483696"/>
              </a:xfrm>
            </p:spPr>
            <p:txBody>
              <a:bodyPr/>
              <a:lstStyle/>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显然</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𝒄</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𝟏</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e>
                      </m:d>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𝟎</m:t>
                      </m:r>
                    </m:oMath>
                  </m:oMathPara>
                </a14:m>
                <a:endParaRPr lang="en-US" altLang="zh-CN" sz="2400" b="1"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𝟏</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𝒄</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𝟎</m:t>
                      </m:r>
                    </m:oMath>
                  </m:oMathPara>
                </a14:m>
                <a:endParaRPr lang="en-US" altLang="zh-CN" sz="2400" b="1"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且有</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𝑱𝑿</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𝑿</m:t>
                      </m:r>
                    </m:oMath>
                  </m:oMathPara>
                </a14:m>
                <a:endParaRPr lang="en-US" altLang="zh-CN" sz="2400" b="1"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𝑱𝑩𝑱</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𝑩</m:t>
                      </m:r>
                    </m:oMath>
                  </m:oMathPara>
                </a14:m>
                <a:endParaRPr lang="en-US" altLang="zh-CN" sz="2400" b="1"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对</a:t>
                </a:r>
                <a14:m>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𝑫</m:t>
                        </m:r>
                      </m:e>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e>
                        </m:d>
                      </m:sup>
                    </m:sSup>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两边乘以中心化矩阵，得</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𝑫</m:t>
                          </m:r>
                        </m:e>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e>
                          </m:d>
                        </m:sup>
                      </m:sSup>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𝒄</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𝟏</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𝒄</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𝑩</m:t>
                          </m:r>
                        </m:e>
                      </m:d>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𝒄</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𝟏</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e>
                      </m:d>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𝟏</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𝒄</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e>
                      </m:d>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𝑱𝑩𝑱</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𝑱𝑩𝑱</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𝑩</m:t>
                      </m:r>
                    </m:oMath>
                  </m:oMathPara>
                </a14:m>
                <a:endParaRPr lang="en-US" altLang="zh-CN" sz="2400" b="1"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可得样本内积矩阵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𝑩</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𝑿</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𝑿</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den>
                      </m:f>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𝑱𝑫𝑱</m:t>
                      </m:r>
                    </m:oMath>
                  </m:oMathPara>
                </a14:m>
                <a:endParaRPr lang="en-US" altLang="zh-CN" sz="2400" b="1"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这种做法又称作双中心化（</a:t>
                </a:r>
                <a:r>
                  <a:rPr lang="en-US" altLang="zh-CN" sz="2400" dirty="0">
                    <a:solidFill>
                      <a:schemeClr val="bg2"/>
                    </a:solidFill>
                    <a:latin typeface="Arial" panose="020B0604020202020204" pitchFamily="34" charset="0"/>
                    <a:ea typeface="黑体" pitchFamily="2" charset="-122"/>
                    <a:cs typeface="Arial" panose="020B0604020202020204" pitchFamily="34" charset="0"/>
                  </a:rPr>
                  <a:t>double centering</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764704"/>
                <a:ext cx="10585176" cy="5483696"/>
              </a:xfrm>
              <a:blipFill>
                <a:blip r:embed="rId3"/>
                <a:stretch>
                  <a:fillRect t="-1222"/>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D324C24B-AB5F-402A-982E-275580CE79D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81471323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39</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620688"/>
                <a:ext cx="10585176" cy="5501824"/>
              </a:xfrm>
            </p:spPr>
            <p:txBody>
              <a:bodyPr/>
              <a:lstStyle/>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如果</a:t>
                </a:r>
                <a14:m>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𝑫</m:t>
                        </m:r>
                      </m:e>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e>
                        </m:d>
                      </m:sup>
                    </m:sSup>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由欧式距离组成，则</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𝑩</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为对称矩阵，可用奇异值分解来求解</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𝑿</m:t>
                    </m:r>
                  </m:oMath>
                </a14:m>
                <a:endParaRPr lang="en-US" altLang="zh-CN" sz="2400" b="1"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𝑩</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𝑼</m:t>
                      </m:r>
                      <m:r>
                        <a:rPr lang="en-US" altLang="zh-CN" sz="2400" b="1" i="0" smtClean="0">
                          <a:solidFill>
                            <a:schemeClr val="bg2"/>
                          </a:solidFill>
                          <a:latin typeface="Cambria Math" panose="02040503050406030204" pitchFamily="18" charset="0"/>
                          <a:ea typeface="黑体" pitchFamily="2" charset="-122"/>
                          <a:cs typeface="Arial" panose="020B0604020202020204" pitchFamily="34" charset="0"/>
                        </a:rPr>
                        <m:t>𝚲</m:t>
                      </m:r>
                      <m:sSup>
                        <m:sSupPr>
                          <m:ctrlP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0" smtClean="0">
                              <a:solidFill>
                                <a:schemeClr val="bg2"/>
                              </a:solidFill>
                              <a:latin typeface="Cambria Math" panose="02040503050406030204" pitchFamily="18" charset="0"/>
                              <a:ea typeface="黑体" pitchFamily="2" charset="-122"/>
                              <a:cs typeface="Arial" panose="020B0604020202020204" pitchFamily="34" charset="0"/>
                            </a:rPr>
                            <m:t>𝐔</m:t>
                          </m:r>
                        </m:e>
                        <m:sup>
                          <m:r>
                            <a:rPr lang="en-US" altLang="zh-CN" sz="2400" b="1" i="0" smtClean="0">
                              <a:solidFill>
                                <a:schemeClr val="bg2"/>
                              </a:solidFill>
                              <a:latin typeface="Cambria Math" panose="02040503050406030204" pitchFamily="18" charset="0"/>
                              <a:ea typeface="黑体" pitchFamily="2" charset="-122"/>
                              <a:cs typeface="Arial" panose="020B0604020202020204" pitchFamily="34" charset="0"/>
                            </a:rPr>
                            <m:t>𝐓</m:t>
                          </m:r>
                        </m:sup>
                      </m:sSup>
                    </m:oMath>
                  </m:oMathPara>
                </a14:m>
                <a:endParaRPr lang="en-US" altLang="zh-CN" sz="2400" b="1"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其中，</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𝑈</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是由矩阵</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𝐵</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的本征向量组成的矩阵，</a:t>
                </a:r>
                <a14:m>
                  <m:oMath xmlns:m="http://schemas.openxmlformats.org/officeDocument/2006/math">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Λ</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是以</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𝐵</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的</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本征值为对角元素的对角阵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𝑿</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𝑼</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0" smtClean="0">
                              <a:solidFill>
                                <a:schemeClr val="bg2"/>
                              </a:solidFill>
                              <a:latin typeface="Cambria Math" panose="02040503050406030204" pitchFamily="18" charset="0"/>
                              <a:ea typeface="黑体" pitchFamily="2" charset="-122"/>
                              <a:cs typeface="Arial" panose="020B0604020202020204" pitchFamily="34" charset="0"/>
                            </a:rPr>
                            <m:t>𝚲</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1/2</m:t>
                          </m:r>
                        </m:sup>
                      </m:sSup>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如果样本不是中心化的，则只要知道样本的均值向量</a:t>
                </a:r>
                <a14:m>
                  <m:oMath xmlns:m="http://schemas.openxmlformats.org/officeDocument/2006/math">
                    <m:acc>
                      <m:accPr>
                        <m:chr m:val="̅"/>
                        <m:ctrlP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acc>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就知道各个样本原始坐标</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acc>
                        <m:accPr>
                          <m:chr m:val="̃"/>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acc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acc>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acc>
                        <m:acc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acc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acc>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如果要用</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&lt;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维空间来表示这些样本，则可按照本征值从大到小排序</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b>
                      </m:sSub>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用</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sub>
                    </m:sSub>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组成</a:t>
                </a:r>
                <a14:m>
                  <m:oMath xmlns:m="http://schemas.openxmlformats.org/officeDocument/2006/math">
                    <m:r>
                      <a:rPr lang="en-US" altLang="zh-CN" sz="2400" b="1" i="0" dirty="0" smtClean="0">
                        <a:solidFill>
                          <a:schemeClr val="bg2"/>
                        </a:solidFill>
                        <a:latin typeface="Cambria Math" panose="02040503050406030204" pitchFamily="18" charset="0"/>
                        <a:ea typeface="黑体" pitchFamily="2" charset="-122"/>
                        <a:cs typeface="Arial" panose="020B0604020202020204" pitchFamily="34" charset="0"/>
                      </a:rPr>
                      <m:t>𝚲</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，只用这些本征值对应的本征向量组成</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𝑼</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。易证，如果已知样本集，从中计算出</a:t>
                </a:r>
                <a14:m>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𝑫</m:t>
                        </m:r>
                      </m:e>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e>
                        </m:d>
                      </m:sup>
                    </m:sSup>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，再用古典尺度法得到</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𝑿</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的低维表示，结果与主成分分析相同。</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620688"/>
                <a:ext cx="10585176" cy="5501824"/>
              </a:xfrm>
              <a:blipFill>
                <a:blip r:embed="rId3"/>
                <a:stretch>
                  <a:fillRect t="-776" r="-749" b="-2772"/>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853E6A76-182C-461B-A675-21DF54541EB8}"/>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3007614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a:t>
            </a:fld>
            <a:endParaRPr lang="en-US" altLang="zh-CN" dirty="0">
              <a:solidFill>
                <a:srgbClr val="000000"/>
              </a:solidFill>
            </a:endParaRPr>
          </a:p>
        </p:txBody>
      </p:sp>
      <p:sp>
        <p:nvSpPr>
          <p:cNvPr id="6148" name="Rectangle 2"/>
          <p:cNvSpPr>
            <a:spLocks noGrp="1" noChangeArrowheads="1"/>
          </p:cNvSpPr>
          <p:nvPr>
            <p:ph type="title"/>
          </p:nvPr>
        </p:nvSpPr>
        <p:spPr>
          <a:xfrm>
            <a:off x="2209800" y="404664"/>
            <a:ext cx="7772400"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10.1</a:t>
            </a:r>
            <a:r>
              <a:rPr lang="zh-CN" altLang="en-US" sz="4000" dirty="0">
                <a:solidFill>
                  <a:schemeClr val="bg2"/>
                </a:solidFill>
                <a:latin typeface="Arial" panose="020B0604020202020204" pitchFamily="34" charset="0"/>
                <a:ea typeface="黑体" pitchFamily="2" charset="-122"/>
                <a:cs typeface="Arial" panose="020B0604020202020204" pitchFamily="34" charset="0"/>
              </a:rPr>
              <a:t> 引言</a:t>
            </a: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718936"/>
                <a:ext cx="10585176" cy="4403576"/>
              </a:xfrm>
            </p:spPr>
            <p:txBody>
              <a:bodyPr/>
              <a:lstStyle/>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特征选择：从</a:t>
                </a:r>
                <a14:m>
                  <m:oMath xmlns:m="http://schemas.openxmlformats.org/officeDocument/2006/math">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𝐷</m:t>
                    </m:r>
                  </m:oMath>
                </a14:m>
                <a:r>
                  <a:rPr lang="zh-CN" altLang="en-US" sz="2800" dirty="0">
                    <a:solidFill>
                      <a:schemeClr val="bg2"/>
                    </a:solidFill>
                    <a:latin typeface="Arial" panose="020B0604020202020204" pitchFamily="34" charset="0"/>
                    <a:ea typeface="黑体" pitchFamily="2" charset="-122"/>
                    <a:cs typeface="Arial" panose="020B0604020202020204" pitchFamily="34" charset="0"/>
                  </a:rPr>
                  <a:t>个特征中选出</a:t>
                </a:r>
                <a14:m>
                  <m:oMath xmlns:m="http://schemas.openxmlformats.org/officeDocument/2006/math">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800" dirty="0">
                    <a:solidFill>
                      <a:schemeClr val="bg2"/>
                    </a:solidFill>
                    <a:latin typeface="Arial" panose="020B0604020202020204" pitchFamily="34" charset="0"/>
                    <a:ea typeface="黑体" pitchFamily="2" charset="-122"/>
                    <a:cs typeface="Arial" panose="020B0604020202020204" pitchFamily="34" charset="0"/>
                  </a:rPr>
                  <a:t>个</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特征提取：把</a:t>
                </a:r>
                <a14:m>
                  <m:oMath xmlns:m="http://schemas.openxmlformats.org/officeDocument/2006/math">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𝐷</m:t>
                    </m:r>
                  </m:oMath>
                </a14:m>
                <a:r>
                  <a:rPr lang="zh-CN" altLang="en-US" sz="2800" dirty="0">
                    <a:solidFill>
                      <a:schemeClr val="bg2"/>
                    </a:solidFill>
                    <a:latin typeface="Arial" panose="020B0604020202020204" pitchFamily="34" charset="0"/>
                    <a:ea typeface="黑体" pitchFamily="2" charset="-122"/>
                    <a:cs typeface="Arial" panose="020B0604020202020204" pitchFamily="34" charset="0"/>
                  </a:rPr>
                  <a:t>个特征变为</a:t>
                </a:r>
                <a14:m>
                  <m:oMath xmlns:m="http://schemas.openxmlformats.org/officeDocument/2006/math">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800" dirty="0">
                    <a:solidFill>
                      <a:schemeClr val="bg2"/>
                    </a:solidFill>
                    <a:latin typeface="Arial" panose="020B0604020202020204" pitchFamily="34" charset="0"/>
                    <a:ea typeface="黑体" pitchFamily="2" charset="-122"/>
                    <a:cs typeface="Arial" panose="020B0604020202020204" pitchFamily="34" charset="0"/>
                  </a:rPr>
                  <a:t>个新特征</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最常采用线性变换：</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W</m:t>
                          </m:r>
                        </m:e>
                        <m:sup>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T</m:t>
                          </m:r>
                        </m:sup>
                      </m:sSup>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x</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   其中，</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a:t>
                </a:r>
                <a14:m>
                  <m:oMath xmlns:m="http://schemas.openxmlformats.org/officeDocument/2006/math">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𝐷</m:t>
                    </m:r>
                    <m:r>
                      <a:rPr lang="en-US" altLang="zh-CN" sz="2400" b="0" i="1" dirty="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dirty="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𝑑</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维矩阵，称作变换阵。通常，</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&lt;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𝐷</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718936"/>
                <a:ext cx="10585176" cy="4403576"/>
              </a:xfrm>
              <a:blipFill>
                <a:blip r:embed="rId3"/>
                <a:stretch>
                  <a:fillRect l="-1037" t="-1939"/>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9643DDDC-D9F5-455F-B4A9-4830647505E7}"/>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10451112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40</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936104"/>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10.7.3</a:t>
            </a:r>
            <a:r>
              <a:rPr lang="zh-CN" altLang="en-US" sz="3600" dirty="0">
                <a:solidFill>
                  <a:schemeClr val="bg2"/>
                </a:solidFill>
                <a:latin typeface="Arial" panose="020B0604020202020204" pitchFamily="34" charset="0"/>
                <a:ea typeface="黑体" pitchFamily="2" charset="-122"/>
                <a:cs typeface="Arial" panose="020B0604020202020204" pitchFamily="34" charset="0"/>
              </a:rPr>
              <a:t> 度量型</a:t>
            </a:r>
            <a:r>
              <a:rPr lang="en-US" altLang="zh-CN" sz="3600" dirty="0">
                <a:solidFill>
                  <a:schemeClr val="bg2"/>
                </a:solidFill>
                <a:latin typeface="Arial" panose="020B0604020202020204" pitchFamily="34" charset="0"/>
                <a:ea typeface="黑体" pitchFamily="2" charset="-122"/>
                <a:cs typeface="Arial" panose="020B0604020202020204" pitchFamily="34" charset="0"/>
              </a:rPr>
              <a:t>MDS</a:t>
            </a:r>
            <a:endParaRPr lang="zh-CN" altLang="en-US" sz="3600" dirty="0">
              <a:solidFill>
                <a:schemeClr val="bg2"/>
              </a:solidFill>
              <a:latin typeface="Arial" panose="020B0604020202020204" pitchFamily="34" charset="0"/>
              <a:ea typeface="黑体"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412776"/>
                <a:ext cx="10585176" cy="4752528"/>
              </a:xfrm>
            </p:spPr>
            <p:txBody>
              <a:bodyPr/>
              <a:lstStyle/>
              <a:p>
                <a:pPr marL="514350" indent="-457200"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古典尺度法是度量型</a:t>
                </a:r>
                <a:r>
                  <a:rPr lang="en-US" altLang="zh-CN" sz="2800" dirty="0">
                    <a:solidFill>
                      <a:schemeClr val="bg2"/>
                    </a:solidFill>
                    <a:latin typeface="Arial" panose="020B0604020202020204" pitchFamily="34" charset="0"/>
                    <a:ea typeface="黑体" pitchFamily="2" charset="-122"/>
                    <a:cs typeface="Arial" panose="020B0604020202020204" pitchFamily="34" charset="0"/>
                  </a:rPr>
                  <a:t>MDS</a:t>
                </a:r>
                <a:r>
                  <a:rPr lang="zh-CN" altLang="en-US" sz="2800" dirty="0">
                    <a:solidFill>
                      <a:schemeClr val="bg2"/>
                    </a:solidFill>
                    <a:latin typeface="Arial" panose="020B0604020202020204" pitchFamily="34" charset="0"/>
                    <a:ea typeface="黑体" pitchFamily="2" charset="-122"/>
                    <a:cs typeface="Arial" panose="020B0604020202020204" pitchFamily="34" charset="0"/>
                  </a:rPr>
                  <a:t>的一种特殊形式</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已知一组样本两两之间的相异度度量</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𝛿</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，它们可以是某种距离度量，也可以是其他距离度量</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要用某个低维空间中一组点来表示这组样本，它们在这个空间中的两两之间的距离是</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，希望所得到的低维空间表示能使</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尽可能忠实的代表</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𝛿</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定义多种目标函数来表示给定距离（</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𝛿</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）与表示距离（</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）之间的误差，称为压力函数（</a:t>
                </a:r>
                <a:r>
                  <a:rPr lang="en-US" altLang="zh-CN" sz="2400" dirty="0">
                    <a:solidFill>
                      <a:schemeClr val="bg2"/>
                    </a:solidFill>
                    <a:latin typeface="Arial" panose="020B0604020202020204" pitchFamily="34" charset="0"/>
                    <a:ea typeface="黑体" pitchFamily="2" charset="-122"/>
                    <a:cs typeface="Arial" panose="020B0604020202020204" pitchFamily="34" charset="0"/>
                  </a:rPr>
                  <a:t>stress function</a:t>
                </a:r>
                <a:r>
                  <a:rPr lang="zh-CN" altLang="en-US" sz="2400" dirty="0">
                    <a:solidFill>
                      <a:schemeClr val="bg2"/>
                    </a:solidFill>
                    <a:latin typeface="Arial" panose="020B0604020202020204" pitchFamily="34" charset="0"/>
                    <a:ea typeface="黑体" pitchFamily="2" charset="-122"/>
                    <a:cs typeface="Arial" panose="020B0604020202020204" pitchFamily="34" charset="0"/>
                  </a:rPr>
                  <a:t>），然后采用一定的优化方法来最小化目标函数</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不同的目标函数定义产生不同形式的</a:t>
                </a:r>
                <a:r>
                  <a:rPr lang="en-US" altLang="zh-CN" sz="2400" dirty="0">
                    <a:solidFill>
                      <a:schemeClr val="bg2"/>
                    </a:solidFill>
                    <a:latin typeface="Arial" panose="020B0604020202020204" pitchFamily="34" charset="0"/>
                    <a:ea typeface="黑体" pitchFamily="2" charset="-122"/>
                    <a:cs typeface="Arial" panose="020B0604020202020204" pitchFamily="34" charset="0"/>
                  </a:rPr>
                  <a:t>MDS</a:t>
                </a:r>
                <a:r>
                  <a:rPr lang="zh-CN" altLang="en-US" sz="2400" dirty="0">
                    <a:solidFill>
                      <a:schemeClr val="bg2"/>
                    </a:solidFill>
                    <a:latin typeface="Arial" panose="020B0604020202020204" pitchFamily="34" charset="0"/>
                    <a:ea typeface="黑体" pitchFamily="2" charset="-122"/>
                    <a:cs typeface="Arial" panose="020B0604020202020204" pitchFamily="34" charset="0"/>
                  </a:rPr>
                  <a:t>方法</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412776"/>
                <a:ext cx="10585176" cy="4752528"/>
              </a:xfrm>
              <a:blipFill>
                <a:blip r:embed="rId3"/>
                <a:stretch>
                  <a:fillRect l="-518" t="-1797" r="-518"/>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8860D839-8D4B-48BA-BD23-BD74F05EA47F}"/>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23329060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41</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041648"/>
                <a:ext cx="10585176" cy="4403576"/>
              </a:xfrm>
            </p:spPr>
            <p:txBody>
              <a:bodyPr/>
              <a:lstStyle/>
              <a:p>
                <a:pPr marL="514350" indent="-457200" eaLnBrk="1" hangingPunct="1">
                  <a:spcBef>
                    <a:spcPts val="1200"/>
                  </a:spcBef>
                </a:pPr>
                <a:r>
                  <a:rPr lang="en-US" altLang="zh-CN" sz="2800" dirty="0">
                    <a:solidFill>
                      <a:schemeClr val="bg2"/>
                    </a:solidFill>
                    <a:latin typeface="Arial" panose="020B0604020202020204" pitchFamily="34" charset="0"/>
                    <a:ea typeface="黑体" pitchFamily="2" charset="-122"/>
                    <a:cs typeface="Arial" panose="020B0604020202020204" pitchFamily="34" charset="0"/>
                  </a:rPr>
                  <a:t>MDS</a:t>
                </a:r>
                <a:r>
                  <a:rPr lang="zh-CN" altLang="en-US" sz="2800" dirty="0">
                    <a:solidFill>
                      <a:schemeClr val="bg2"/>
                    </a:solidFill>
                    <a:latin typeface="Arial" panose="020B0604020202020204" pitchFamily="34" charset="0"/>
                    <a:ea typeface="黑体" pitchFamily="2" charset="-122"/>
                    <a:cs typeface="Arial" panose="020B0604020202020204" pitchFamily="34" charset="0"/>
                  </a:rPr>
                  <a:t>的压力函数</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形式</a:t>
                </a:r>
                <a:r>
                  <a:rPr lang="en-US" altLang="zh-CN" sz="2400" dirty="0">
                    <a:solidFill>
                      <a:schemeClr val="bg2"/>
                    </a:solidFill>
                    <a:latin typeface="Arial" panose="020B0604020202020204" pitchFamily="34" charset="0"/>
                    <a:ea typeface="黑体" pitchFamily="2" charset="-122"/>
                    <a:cs typeface="Arial" panose="020B0604020202020204" pitchFamily="34" charset="0"/>
                  </a:rPr>
                  <a:t>1</a:t>
                </a: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supHide m:val="on"/>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7"/>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𝜙</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𝛿</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其中，</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是对样本对的加权，如</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nary>
                                <m:naryPr>
                                  <m:chr m:val="∑"/>
                                  <m:supHide m:val="on"/>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7"/>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up/>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bSup>
                                </m:e>
                              </m:nary>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p>
                      </m:sSup>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14:m>
                  <m:oMath xmlns:m="http://schemas.openxmlformats.org/officeDocument/2006/math">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是预先定义的函数</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041648"/>
                <a:ext cx="10585176" cy="4403576"/>
              </a:xfrm>
              <a:blipFill>
                <a:blip r:embed="rId3"/>
                <a:stretch>
                  <a:fillRect l="-518" t="-193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A61C818-137C-4F58-A222-7787CF60B89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91961124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42</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908720"/>
                <a:ext cx="10585176" cy="5112568"/>
              </a:xfrm>
            </p:spPr>
            <p:txBody>
              <a:bodyPr/>
              <a:lstStyle/>
              <a:p>
                <a:pPr marL="914400" lvl="1"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形式</a:t>
                </a:r>
                <a:r>
                  <a:rPr lang="en-US" altLang="zh-CN" sz="2400" dirty="0">
                    <a:solidFill>
                      <a:schemeClr val="bg2"/>
                    </a:solidFill>
                    <a:latin typeface="Arial" panose="020B0604020202020204" pitchFamily="34" charset="0"/>
                    <a:ea typeface="黑体" pitchFamily="2" charset="-122"/>
                    <a:cs typeface="Arial" panose="020B0604020202020204" pitchFamily="34" charset="0"/>
                  </a:rPr>
                  <a:t>2</a:t>
                </a:r>
                <a:endParaRPr lang="en-US" altLang="zh-CN" sz="2400" b="0" i="1" dirty="0">
                  <a:solidFill>
                    <a:schemeClr val="bg2"/>
                  </a:solidFill>
                  <a:latin typeface="Times New Roman" panose="02020603050405020304" pitchFamily="18"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ad>
                        <m:radPr>
                          <m:degHide m:val="on"/>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radPr>
                        <m:deg/>
                        <m:e>
                          <m:nary>
                            <m:naryPr>
                              <m:chr m:val="∑"/>
                              <m:supHide m:val="on"/>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7"/>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up/>
                            <m:e>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𝑓</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𝛿</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num>
                                <m:den>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𝑠𝑐𝑎𝑙𝑒</m:t>
                                  </m:r>
                                </m:den>
                              </m:f>
                            </m:e>
                          </m:nary>
                        </m:e>
                      </m:rad>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其中，分母上的</a:t>
                </a:r>
                <a:r>
                  <a:rPr lang="en-US" altLang="zh-CN" sz="2400" dirty="0">
                    <a:solidFill>
                      <a:schemeClr val="bg2"/>
                    </a:solidFill>
                    <a:latin typeface="Arial" panose="020B0604020202020204" pitchFamily="34" charset="0"/>
                    <a:ea typeface="黑体" pitchFamily="2" charset="-122"/>
                    <a:cs typeface="Arial" panose="020B0604020202020204" pitchFamily="34" charset="0"/>
                  </a:rPr>
                  <a:t>scale</a:t>
                </a:r>
                <a:r>
                  <a:rPr lang="zh-CN" altLang="en-US" sz="2400" dirty="0">
                    <a:solidFill>
                      <a:schemeClr val="bg2"/>
                    </a:solidFill>
                    <a:latin typeface="Arial" panose="020B0604020202020204" pitchFamily="34" charset="0"/>
                    <a:ea typeface="黑体" pitchFamily="2" charset="-122"/>
                    <a:cs typeface="Arial" panose="020B0604020202020204" pitchFamily="34" charset="0"/>
                  </a:rPr>
                  <a:t>是一共是尺度因子，例如取</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𝑠𝑐𝑎𝑙𝑒</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supHide m:val="on"/>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7"/>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up/>
                      <m:e>
                        <m:sSubSup>
                          <m:sSub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𝛿</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𝑖𝑗</m:t>
                            </m:r>
                          </m:sub>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e>
                    </m:nary>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，此时的压力函数称为</a:t>
                </a:r>
                <a:r>
                  <a:rPr lang="en-US" altLang="zh-CN" sz="2400" dirty="0" err="1">
                    <a:solidFill>
                      <a:schemeClr val="bg2"/>
                    </a:solidFill>
                    <a:latin typeface="Arial" panose="020B0604020202020204" pitchFamily="34" charset="0"/>
                    <a:ea typeface="黑体" pitchFamily="2" charset="-122"/>
                    <a:cs typeface="Arial" panose="020B0604020202020204" pitchFamily="34" charset="0"/>
                  </a:rPr>
                  <a:t>Kruskal</a:t>
                </a:r>
                <a:r>
                  <a:rPr lang="zh-CN" altLang="en-US" sz="2400" dirty="0">
                    <a:solidFill>
                      <a:schemeClr val="bg2"/>
                    </a:solidFill>
                    <a:latin typeface="Arial" panose="020B0604020202020204" pitchFamily="34" charset="0"/>
                    <a:ea typeface="黑体" pitchFamily="2" charset="-122"/>
                    <a:cs typeface="Arial" panose="020B0604020202020204" pitchFamily="34" charset="0"/>
                  </a:rPr>
                  <a:t>压力（</a:t>
                </a:r>
                <a:r>
                  <a:rPr lang="en-US" altLang="zh-CN" sz="2400" dirty="0" err="1">
                    <a:solidFill>
                      <a:schemeClr val="bg2"/>
                    </a:solidFill>
                    <a:latin typeface="Arial" panose="020B0604020202020204" pitchFamily="34" charset="0"/>
                    <a:ea typeface="黑体" pitchFamily="2" charset="-122"/>
                    <a:cs typeface="Arial" panose="020B0604020202020204" pitchFamily="34" charset="0"/>
                  </a:rPr>
                  <a:t>Kruskal</a:t>
                </a:r>
                <a:r>
                  <a:rPr lang="en-US" altLang="zh-CN" sz="2400" dirty="0">
                    <a:solidFill>
                      <a:schemeClr val="bg2"/>
                    </a:solidFill>
                    <a:latin typeface="Arial" panose="020B0604020202020204" pitchFamily="34" charset="0"/>
                    <a:ea typeface="黑体" pitchFamily="2" charset="-122"/>
                    <a:cs typeface="Arial" panose="020B0604020202020204" pitchFamily="34" charset="0"/>
                  </a:rPr>
                  <a:t> stress</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一般来说，上述的目标函数的优化很难有解析解。如果</a:t>
                </a:r>
                <a14:m>
                  <m:oMath xmlns:m="http://schemas.openxmlformats.org/officeDocument/2006/math">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或</a:t>
                </a:r>
                <a14:m>
                  <m:oMath xmlns:m="http://schemas.openxmlformats.org/officeDocument/2006/math">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𝑓</m:t>
                    </m:r>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已经确定，则可以采用迭代的优化算法对各个坐标位置做优化。如果</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或</a:t>
                </a:r>
                <a14:m>
                  <m:oMath xmlns:m="http://schemas.openxmlformats.org/officeDocument/2006/math">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𝑓</m:t>
                    </m:r>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中有待定参数，则可以采用交替最小二乘法进行优化。</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908720"/>
                <a:ext cx="10585176" cy="5112568"/>
              </a:xfrm>
              <a:blipFill>
                <a:blip r:embed="rId3"/>
                <a:stretch>
                  <a:fillRect t="-131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CEB56015-4BC0-495A-96C9-DA97F3EAA39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4360416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43</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1143000"/>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10.7.4</a:t>
            </a:r>
            <a:r>
              <a:rPr lang="zh-CN" altLang="en-US" sz="3600" dirty="0">
                <a:solidFill>
                  <a:schemeClr val="bg2"/>
                </a:solidFill>
                <a:latin typeface="Arial" panose="020B0604020202020204" pitchFamily="34" charset="0"/>
                <a:ea typeface="黑体" pitchFamily="2" charset="-122"/>
                <a:cs typeface="Arial" panose="020B0604020202020204" pitchFamily="34" charset="0"/>
              </a:rPr>
              <a:t> 非度量型</a:t>
            </a:r>
            <a:r>
              <a:rPr lang="en-US" altLang="zh-CN" sz="3600" dirty="0">
                <a:solidFill>
                  <a:schemeClr val="bg2"/>
                </a:solidFill>
                <a:latin typeface="Arial" panose="020B0604020202020204" pitchFamily="34" charset="0"/>
                <a:ea typeface="黑体" pitchFamily="2" charset="-122"/>
                <a:cs typeface="Arial" panose="020B0604020202020204" pitchFamily="34" charset="0"/>
              </a:rPr>
              <a:t>MDS</a:t>
            </a:r>
            <a:endParaRPr lang="zh-CN" altLang="en-US" sz="3600" dirty="0">
              <a:solidFill>
                <a:schemeClr val="bg2"/>
              </a:solidFill>
              <a:latin typeface="Arial" panose="020B0604020202020204" pitchFamily="34" charset="0"/>
              <a:ea typeface="黑体"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718936"/>
                <a:ext cx="10585176" cy="4403576"/>
              </a:xfrm>
            </p:spPr>
            <p:txBody>
              <a:bodyPr/>
              <a:lstStyle/>
              <a:p>
                <a:pPr marL="514350"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对样本间的相异度或相似度关系只有定性的意义，而没有定量的意义。  </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非度量型</a:t>
                </a:r>
                <a:r>
                  <a:rPr lang="en-US" altLang="zh-CN" sz="2400" dirty="0">
                    <a:solidFill>
                      <a:schemeClr val="bg2"/>
                    </a:solidFill>
                    <a:latin typeface="Arial" panose="020B0604020202020204" pitchFamily="34" charset="0"/>
                    <a:ea typeface="黑体" pitchFamily="2" charset="-122"/>
                    <a:cs typeface="Arial" panose="020B0604020202020204" pitchFamily="34" charset="0"/>
                  </a:rPr>
                  <a:t>MDS</a:t>
                </a:r>
                <a:r>
                  <a:rPr lang="zh-CN" altLang="en-US" sz="2400" dirty="0">
                    <a:solidFill>
                      <a:schemeClr val="bg2"/>
                    </a:solidFill>
                    <a:latin typeface="Arial" panose="020B0604020202020204" pitchFamily="34" charset="0"/>
                    <a:ea typeface="黑体" pitchFamily="2" charset="-122"/>
                    <a:cs typeface="Arial" panose="020B0604020202020204" pitchFamily="34" charset="0"/>
                  </a:rPr>
                  <a:t>（也称顺序</a:t>
                </a:r>
                <a:r>
                  <a:rPr lang="en-US" altLang="zh-CN" sz="2400" dirty="0">
                    <a:solidFill>
                      <a:schemeClr val="bg2"/>
                    </a:solidFill>
                    <a:latin typeface="Arial" panose="020B0604020202020204" pitchFamily="34" charset="0"/>
                    <a:ea typeface="黑体" pitchFamily="2" charset="-122"/>
                    <a:cs typeface="Arial" panose="020B0604020202020204" pitchFamily="34" charset="0"/>
                  </a:rPr>
                  <a:t>MDS</a:t>
                </a:r>
                <a:r>
                  <a:rPr lang="zh-CN" altLang="en-US" sz="2400" dirty="0">
                    <a:solidFill>
                      <a:schemeClr val="bg2"/>
                    </a:solidFill>
                    <a:latin typeface="Arial" panose="020B0604020202020204" pitchFamily="34" charset="0"/>
                    <a:ea typeface="黑体" pitchFamily="2" charset="-122"/>
                    <a:cs typeface="Arial" panose="020B0604020202020204" pitchFamily="34" charset="0"/>
                  </a:rPr>
                  <a:t>）就是追求样本的坐标能反映出这些定性的顺序信息</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514350"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目的也是目标函数最小化，但其中的</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或</a:t>
                </a:r>
                <a14:m>
                  <m:oMath xmlns:m="http://schemas.openxmlformats.org/officeDocument/2006/math">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𝑓</m:t>
                    </m:r>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只需要是某种单调函数或弱单调函数即可。可通过“单调回归”（</a:t>
                </a:r>
                <a:r>
                  <a:rPr lang="en-US" altLang="zh-CN" sz="2400" dirty="0">
                    <a:solidFill>
                      <a:schemeClr val="bg2"/>
                    </a:solidFill>
                    <a:latin typeface="Arial" panose="020B0604020202020204" pitchFamily="34" charset="0"/>
                    <a:ea typeface="黑体" pitchFamily="2" charset="-122"/>
                    <a:cs typeface="Arial" panose="020B0604020202020204" pitchFamily="34" charset="0"/>
                  </a:rPr>
                  <a:t>monotonic regression</a:t>
                </a:r>
                <a:r>
                  <a:rPr lang="zh-CN" altLang="en-US" sz="2400" dirty="0">
                    <a:solidFill>
                      <a:schemeClr val="bg2"/>
                    </a:solidFill>
                    <a:latin typeface="Arial" panose="020B0604020202020204" pitchFamily="34" charset="0"/>
                    <a:ea typeface="黑体" pitchFamily="2" charset="-122"/>
                    <a:cs typeface="Arial" panose="020B0604020202020204" pitchFamily="34" charset="0"/>
                  </a:rPr>
                  <a:t>）来实现。最终目标是，用低维空间坐标表示的样本间距离关系，尽可能接近地反映原相异度矩阵所表示的顺序关系</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718936"/>
                <a:ext cx="10585176" cy="4403576"/>
              </a:xfrm>
              <a:blipFill>
                <a:blip r:embed="rId3"/>
                <a:stretch>
                  <a:fillRect l="-288" t="-1524"/>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6EE7E3A-5016-4EF4-9320-76119935CB5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03523688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44</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720080"/>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10.7.5</a:t>
            </a:r>
            <a:r>
              <a:rPr lang="zh-CN" altLang="en-US" sz="3600" dirty="0">
                <a:solidFill>
                  <a:schemeClr val="bg2"/>
                </a:solidFill>
                <a:latin typeface="Arial" panose="020B0604020202020204" pitchFamily="34" charset="0"/>
                <a:ea typeface="黑体" pitchFamily="2" charset="-122"/>
                <a:cs typeface="Arial" panose="020B0604020202020204" pitchFamily="34" charset="0"/>
              </a:rPr>
              <a:t> </a:t>
            </a:r>
            <a:r>
              <a:rPr lang="en-US" altLang="zh-CN" sz="3600" dirty="0">
                <a:solidFill>
                  <a:schemeClr val="bg2"/>
                </a:solidFill>
                <a:latin typeface="Arial" panose="020B0604020202020204" pitchFamily="34" charset="0"/>
                <a:ea typeface="黑体" pitchFamily="2" charset="-122"/>
                <a:cs typeface="Arial" panose="020B0604020202020204" pitchFamily="34" charset="0"/>
              </a:rPr>
              <a:t>MDS</a:t>
            </a:r>
            <a:r>
              <a:rPr lang="zh-CN" altLang="en-US" sz="3600" dirty="0">
                <a:solidFill>
                  <a:schemeClr val="bg2"/>
                </a:solidFill>
                <a:latin typeface="Arial" panose="020B0604020202020204" pitchFamily="34" charset="0"/>
                <a:ea typeface="黑体" pitchFamily="2" charset="-122"/>
                <a:cs typeface="Arial" panose="020B0604020202020204" pitchFamily="34" charset="0"/>
              </a:rPr>
              <a:t>在模式识别中的应用举例</a:t>
            </a:r>
          </a:p>
        </p:txBody>
      </p:sp>
      <p:sp>
        <p:nvSpPr>
          <p:cNvPr id="6149" name="Rectangle 3"/>
          <p:cNvSpPr>
            <a:spLocks noGrp="1" noChangeArrowheads="1"/>
          </p:cNvSpPr>
          <p:nvPr>
            <p:ph type="body" idx="1"/>
          </p:nvPr>
        </p:nvSpPr>
        <p:spPr>
          <a:xfrm>
            <a:off x="551384" y="1196752"/>
            <a:ext cx="10945216" cy="4403576"/>
          </a:xfrm>
        </p:spPr>
        <p:txBody>
          <a:bodyPr/>
          <a:lstStyle/>
          <a:p>
            <a:pPr marL="514350" indent="-457200"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应用</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在二维或三维上可视化地显示一组复杂样本之间的关系</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作为样本的一种特征变换：得到样本的低维空间后，把样本在低维空间的坐标作为新的特征，根据具体问题进行后续的识别分析</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做法：</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通过计算在不同的目标维数下最优压力函数取值，</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做陡坡图（</a:t>
            </a:r>
            <a:r>
              <a:rPr lang="en-US" altLang="zh-CN" sz="2400" dirty="0">
                <a:solidFill>
                  <a:schemeClr val="bg2"/>
                </a:solidFill>
                <a:latin typeface="Arial" panose="020B0604020202020204" pitchFamily="34" charset="0"/>
                <a:ea typeface="黑体" pitchFamily="2" charset="-122"/>
                <a:cs typeface="Arial" panose="020B0604020202020204" pitchFamily="34" charset="0"/>
              </a:rPr>
              <a:t>scree plot</a:t>
            </a:r>
            <a:r>
              <a:rPr lang="zh-CN" altLang="en-US" sz="2400" dirty="0">
                <a:solidFill>
                  <a:schemeClr val="bg2"/>
                </a:solidFill>
                <a:latin typeface="Arial" panose="020B0604020202020204" pitchFamily="34" charset="0"/>
                <a:ea typeface="黑体" pitchFamily="2" charset="-122"/>
                <a:cs typeface="Arial" panose="020B0604020202020204" pitchFamily="34" charset="0"/>
              </a:rPr>
              <a:t>），确定维度</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914400" lvl="1" indent="-457200" eaLnBrk="1" hangingPunct="1">
              <a:spcBef>
                <a:spcPts val="1200"/>
              </a:spcBef>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8208" y="3429000"/>
            <a:ext cx="3837161" cy="3200920"/>
          </a:xfrm>
          <a:prstGeom prst="rect">
            <a:avLst/>
          </a:prstGeom>
        </p:spPr>
      </p:pic>
      <p:sp>
        <p:nvSpPr>
          <p:cNvPr id="7" name="矩形 6">
            <a:extLst>
              <a:ext uri="{FF2B5EF4-FFF2-40B4-BE49-F238E27FC236}">
                <a16:creationId xmlns:a16="http://schemas.microsoft.com/office/drawing/2014/main" id="{4A5CBD44-3D1F-499F-8A94-6AAAB5E35A2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73956654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45</a:t>
            </a:fld>
            <a:endParaRPr lang="en-US" altLang="zh-CN" dirty="0">
              <a:solidFill>
                <a:srgbClr val="000000"/>
              </a:solidFill>
            </a:endParaRPr>
          </a:p>
        </p:txBody>
      </p:sp>
      <p:sp>
        <p:nvSpPr>
          <p:cNvPr id="6149" name="Rectangle 3"/>
          <p:cNvSpPr>
            <a:spLocks noGrp="1" noChangeArrowheads="1"/>
          </p:cNvSpPr>
          <p:nvPr>
            <p:ph type="body" idx="1"/>
          </p:nvPr>
        </p:nvSpPr>
        <p:spPr>
          <a:xfrm>
            <a:off x="551384" y="764704"/>
            <a:ext cx="10801200" cy="5472608"/>
          </a:xfrm>
        </p:spPr>
        <p:txBody>
          <a:bodyPr/>
          <a:lstStyle/>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与模式识别方法结合，细致的考察样本间关系</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举例：用基因表达数据分析乳腺癌样本的两种类型</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研究对象：乳腺癌，临床上根据雌激素受体（</a:t>
            </a:r>
            <a:r>
              <a:rPr lang="en-US" altLang="zh-CN" sz="2400" dirty="0">
                <a:solidFill>
                  <a:schemeClr val="bg2"/>
                </a:solidFill>
                <a:latin typeface="Arial" panose="020B0604020202020204" pitchFamily="34" charset="0"/>
                <a:ea typeface="黑体" pitchFamily="2" charset="-122"/>
                <a:cs typeface="Arial" panose="020B0604020202020204" pitchFamily="34" charset="0"/>
              </a:rPr>
              <a:t>ER</a:t>
            </a:r>
            <a:r>
              <a:rPr lang="zh-CN" altLang="en-US" sz="2400" dirty="0">
                <a:solidFill>
                  <a:schemeClr val="bg2"/>
                </a:solidFill>
                <a:latin typeface="Arial" panose="020B0604020202020204" pitchFamily="34" charset="0"/>
                <a:ea typeface="黑体" pitchFamily="2" charset="-122"/>
                <a:cs typeface="Arial" panose="020B0604020202020204" pitchFamily="34" charset="0"/>
              </a:rPr>
              <a:t>）的情况分为</a:t>
            </a:r>
            <a:r>
              <a:rPr lang="en-US" altLang="zh-CN" sz="2400" dirty="0">
                <a:solidFill>
                  <a:schemeClr val="bg2"/>
                </a:solidFill>
                <a:latin typeface="Arial" panose="020B0604020202020204" pitchFamily="34" charset="0"/>
                <a:ea typeface="黑体" pitchFamily="2" charset="-122"/>
                <a:cs typeface="Arial" panose="020B0604020202020204" pitchFamily="34" charset="0"/>
              </a:rPr>
              <a:t>ER</a:t>
            </a:r>
            <a:r>
              <a:rPr lang="zh-CN" altLang="en-US" sz="2400" dirty="0">
                <a:solidFill>
                  <a:schemeClr val="bg2"/>
                </a:solidFill>
                <a:latin typeface="Arial" panose="020B0604020202020204" pitchFamily="34" charset="0"/>
                <a:ea typeface="黑体" pitchFamily="2" charset="-122"/>
                <a:cs typeface="Arial" panose="020B0604020202020204" pitchFamily="34" charset="0"/>
              </a:rPr>
              <a:t>阳性（</a:t>
            </a:r>
            <a:r>
              <a:rPr lang="en-US" altLang="zh-CN" sz="2400" dirty="0">
                <a:solidFill>
                  <a:schemeClr val="bg2"/>
                </a:solidFill>
                <a:latin typeface="Arial" panose="020B0604020202020204" pitchFamily="34" charset="0"/>
                <a:ea typeface="黑体" pitchFamily="2" charset="-122"/>
                <a:cs typeface="Arial" panose="020B0604020202020204" pitchFamily="34" charset="0"/>
              </a:rPr>
              <a:t>+</a:t>
            </a:r>
            <a:r>
              <a:rPr lang="zh-CN" altLang="en-US" sz="2400" dirty="0">
                <a:solidFill>
                  <a:schemeClr val="bg2"/>
                </a:solidFill>
                <a:latin typeface="Arial" panose="020B0604020202020204" pitchFamily="34" charset="0"/>
                <a:ea typeface="黑体" pitchFamily="2" charset="-122"/>
                <a:cs typeface="Arial" panose="020B0604020202020204" pitchFamily="34" charset="0"/>
              </a:rPr>
              <a:t>），阴性（</a:t>
            </a:r>
            <a:r>
              <a:rPr lang="en-US" altLang="zh-CN" sz="2400" dirty="0">
                <a:solidFill>
                  <a:schemeClr val="bg2"/>
                </a:solidFill>
                <a:latin typeface="Arial" panose="020B0604020202020204" pitchFamily="34" charset="0"/>
                <a:ea typeface="黑体" pitchFamily="2" charset="-122"/>
                <a:cs typeface="Arial" panose="020B0604020202020204" pitchFamily="34" charset="0"/>
              </a:rPr>
              <a:t>-</a:t>
            </a:r>
            <a:r>
              <a:rPr lang="zh-CN" altLang="en-US" sz="2400" dirty="0">
                <a:solidFill>
                  <a:schemeClr val="bg2"/>
                </a:solidFill>
                <a:latin typeface="Arial" panose="020B0604020202020204" pitchFamily="34" charset="0"/>
                <a:ea typeface="黑体" pitchFamily="2" charset="-122"/>
                <a:cs typeface="Arial" panose="020B0604020202020204" pitchFamily="34" charset="0"/>
              </a:rPr>
              <a:t>）和弱阳性（</a:t>
            </a:r>
            <a:r>
              <a:rPr lang="en-US" altLang="zh-CN" sz="2400" dirty="0" err="1">
                <a:solidFill>
                  <a:schemeClr val="bg2"/>
                </a:solidFill>
                <a:latin typeface="Arial" panose="020B0604020202020204" pitchFamily="34" charset="0"/>
                <a:ea typeface="黑体" pitchFamily="2" charset="-122"/>
                <a:cs typeface="Arial" panose="020B0604020202020204" pitchFamily="34" charset="0"/>
              </a:rPr>
              <a:t>lp</a:t>
            </a:r>
            <a:r>
              <a:rPr lang="zh-CN" altLang="en-US" sz="2400" dirty="0">
                <a:solidFill>
                  <a:schemeClr val="bg2"/>
                </a:solidFill>
                <a:latin typeface="Arial" panose="020B0604020202020204" pitchFamily="34" charset="0"/>
                <a:ea typeface="黑体" pitchFamily="2" charset="-122"/>
                <a:cs typeface="Arial" panose="020B0604020202020204" pitchFamily="34" charset="0"/>
              </a:rPr>
              <a:t>）三种类型</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研究样本：利用基因芯片获得的上万个基因在病人乳腺癌组织里的表达量</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研究目标：</a:t>
            </a:r>
            <a:r>
              <a:rPr lang="en-US" altLang="zh-CN" sz="2400" dirty="0">
                <a:solidFill>
                  <a:schemeClr val="bg2"/>
                </a:solidFill>
                <a:latin typeface="Arial" panose="020B0604020202020204" pitchFamily="34" charset="0"/>
                <a:ea typeface="黑体" pitchFamily="2" charset="-122"/>
                <a:cs typeface="Arial" panose="020B0604020202020204" pitchFamily="34" charset="0"/>
              </a:rPr>
              <a:t>ER</a:t>
            </a:r>
            <a:r>
              <a:rPr lang="zh-CN" altLang="en-US" sz="2400" dirty="0">
                <a:solidFill>
                  <a:schemeClr val="bg2"/>
                </a:solidFill>
                <a:latin typeface="Arial" panose="020B0604020202020204" pitchFamily="34" charset="0"/>
                <a:ea typeface="黑体" pitchFamily="2" charset="-122"/>
                <a:cs typeface="Arial" panose="020B0604020202020204" pitchFamily="34" charset="0"/>
              </a:rPr>
              <a:t>阳性病人和阴性病人的分类</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研究内容：</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2" eaLnBrk="1" hangingPunct="1">
              <a:spcBef>
                <a:spcPts val="1200"/>
              </a:spcBef>
            </a:pPr>
            <a:r>
              <a:rPr lang="zh-CN" altLang="en-US" sz="2000" dirty="0">
                <a:solidFill>
                  <a:schemeClr val="bg2"/>
                </a:solidFill>
                <a:latin typeface="Arial" panose="020B0604020202020204" pitchFamily="34" charset="0"/>
                <a:ea typeface="黑体" pitchFamily="2" charset="-122"/>
                <a:cs typeface="Arial" panose="020B0604020202020204" pitchFamily="34" charset="0"/>
              </a:rPr>
              <a:t>用</a:t>
            </a:r>
            <a:r>
              <a:rPr lang="en-US" altLang="zh-CN" sz="2000" dirty="0">
                <a:solidFill>
                  <a:schemeClr val="bg2"/>
                </a:solidFill>
                <a:latin typeface="Arial" panose="020B0604020202020204" pitchFamily="34" charset="0"/>
                <a:ea typeface="黑体" pitchFamily="2" charset="-122"/>
                <a:cs typeface="Arial" panose="020B0604020202020204" pitchFamily="34" charset="0"/>
              </a:rPr>
              <a:t>R-SVM</a:t>
            </a:r>
            <a:r>
              <a:rPr lang="zh-CN" altLang="en-US" sz="2000" dirty="0">
                <a:solidFill>
                  <a:schemeClr val="bg2"/>
                </a:solidFill>
                <a:latin typeface="Arial" panose="020B0604020202020204" pitchFamily="34" charset="0"/>
                <a:ea typeface="黑体" pitchFamily="2" charset="-122"/>
                <a:cs typeface="Arial" panose="020B0604020202020204" pitchFamily="34" charset="0"/>
              </a:rPr>
              <a:t>方法选择了</a:t>
            </a:r>
            <a:r>
              <a:rPr lang="en-US" altLang="zh-CN" sz="2000" dirty="0">
                <a:solidFill>
                  <a:schemeClr val="bg2"/>
                </a:solidFill>
                <a:latin typeface="Arial" panose="020B0604020202020204" pitchFamily="34" charset="0"/>
                <a:ea typeface="黑体" pitchFamily="2" charset="-122"/>
                <a:cs typeface="Arial" panose="020B0604020202020204" pitchFamily="34" charset="0"/>
              </a:rPr>
              <a:t>20</a:t>
            </a:r>
            <a:r>
              <a:rPr lang="zh-CN" altLang="en-US" sz="2000" dirty="0">
                <a:solidFill>
                  <a:schemeClr val="bg2"/>
                </a:solidFill>
                <a:latin typeface="Arial" panose="020B0604020202020204" pitchFamily="34" charset="0"/>
                <a:ea typeface="黑体" pitchFamily="2" charset="-122"/>
                <a:cs typeface="Arial" panose="020B0604020202020204" pitchFamily="34" charset="0"/>
              </a:rPr>
              <a:t>个基因特征，构建分类器</a:t>
            </a:r>
            <a:endParaRPr lang="en-US" altLang="zh-CN" sz="2000" dirty="0">
              <a:solidFill>
                <a:schemeClr val="bg2"/>
              </a:solidFill>
              <a:latin typeface="Arial" panose="020B0604020202020204" pitchFamily="34" charset="0"/>
              <a:ea typeface="黑体" pitchFamily="2" charset="-122"/>
              <a:cs typeface="Arial" panose="020B0604020202020204" pitchFamily="34" charset="0"/>
            </a:endParaRPr>
          </a:p>
          <a:p>
            <a:pPr lvl="2" eaLnBrk="1" hangingPunct="1">
              <a:spcBef>
                <a:spcPts val="1200"/>
              </a:spcBef>
            </a:pPr>
            <a:r>
              <a:rPr lang="zh-CN" altLang="en-US" sz="2000" dirty="0">
                <a:solidFill>
                  <a:schemeClr val="bg2"/>
                </a:solidFill>
                <a:latin typeface="Arial" panose="020B0604020202020204" pitchFamily="34" charset="0"/>
                <a:ea typeface="黑体" pitchFamily="2" charset="-122"/>
                <a:cs typeface="Arial" panose="020B0604020202020204" pitchFamily="34" charset="0"/>
              </a:rPr>
              <a:t>用</a:t>
            </a:r>
            <a:r>
              <a:rPr lang="en-US" altLang="zh-CN" sz="2000" dirty="0">
                <a:solidFill>
                  <a:schemeClr val="bg2"/>
                </a:solidFill>
                <a:latin typeface="Arial" panose="020B0604020202020204" pitchFamily="34" charset="0"/>
                <a:ea typeface="黑体" pitchFamily="2" charset="-122"/>
                <a:cs typeface="Arial" panose="020B0604020202020204" pitchFamily="34" charset="0"/>
              </a:rPr>
              <a:t>MDS</a:t>
            </a:r>
            <a:r>
              <a:rPr lang="zh-CN" altLang="en-US" sz="2000" dirty="0">
                <a:solidFill>
                  <a:schemeClr val="bg2"/>
                </a:solidFill>
                <a:latin typeface="Arial" panose="020B0604020202020204" pitchFamily="34" charset="0"/>
                <a:ea typeface="黑体" pitchFamily="2" charset="-122"/>
                <a:cs typeface="Arial" panose="020B0604020202020204" pitchFamily="34" charset="0"/>
              </a:rPr>
              <a:t>把样本点在二维平面上显示出来，可以看出</a:t>
            </a:r>
            <a:r>
              <a:rPr lang="en-US" altLang="zh-CN" sz="2000" dirty="0">
                <a:solidFill>
                  <a:schemeClr val="bg2"/>
                </a:solidFill>
                <a:latin typeface="Arial" panose="020B0604020202020204" pitchFamily="34" charset="0"/>
                <a:ea typeface="黑体" pitchFamily="2" charset="-122"/>
                <a:cs typeface="Arial" panose="020B0604020202020204" pitchFamily="34" charset="0"/>
              </a:rPr>
              <a:t>ER+</a:t>
            </a:r>
            <a:r>
              <a:rPr lang="zh-CN" altLang="en-US" sz="2000" dirty="0">
                <a:solidFill>
                  <a:schemeClr val="bg2"/>
                </a:solidFill>
                <a:latin typeface="Arial" panose="020B0604020202020204" pitchFamily="34" charset="0"/>
                <a:ea typeface="黑体" pitchFamily="2" charset="-122"/>
                <a:cs typeface="Arial" panose="020B0604020202020204" pitchFamily="34" charset="0"/>
              </a:rPr>
              <a:t>和</a:t>
            </a:r>
            <a:r>
              <a:rPr lang="en-US" altLang="zh-CN" sz="2000" dirty="0">
                <a:solidFill>
                  <a:schemeClr val="bg2"/>
                </a:solidFill>
                <a:latin typeface="Arial" panose="020B0604020202020204" pitchFamily="34" charset="0"/>
                <a:ea typeface="黑体" pitchFamily="2" charset="-122"/>
                <a:cs typeface="Arial" panose="020B0604020202020204" pitchFamily="34" charset="0"/>
              </a:rPr>
              <a:t>ER-</a:t>
            </a:r>
            <a:r>
              <a:rPr lang="zh-CN" altLang="en-US" sz="2000" dirty="0">
                <a:solidFill>
                  <a:schemeClr val="bg2"/>
                </a:solidFill>
                <a:latin typeface="Arial" panose="020B0604020202020204" pitchFamily="34" charset="0"/>
                <a:ea typeface="黑体" pitchFamily="2" charset="-122"/>
                <a:cs typeface="Arial" panose="020B0604020202020204" pitchFamily="34" charset="0"/>
              </a:rPr>
              <a:t>两类样本在空间中被很好的分开</a:t>
            </a:r>
            <a:endParaRPr lang="en-US" altLang="zh-CN" sz="2000" dirty="0">
              <a:solidFill>
                <a:schemeClr val="bg2"/>
              </a:solidFill>
              <a:latin typeface="Arial" panose="020B0604020202020204" pitchFamily="34" charset="0"/>
              <a:ea typeface="黑体" pitchFamily="2" charset="-122"/>
              <a:cs typeface="Arial" panose="020B0604020202020204" pitchFamily="34" charset="0"/>
            </a:endParaRPr>
          </a:p>
          <a:p>
            <a:pPr lvl="2" eaLnBrk="1" hangingPunct="1">
              <a:spcBef>
                <a:spcPts val="1200"/>
              </a:spcBef>
            </a:pPr>
            <a:r>
              <a:rPr lang="zh-CN" altLang="en-US" sz="2000" dirty="0">
                <a:solidFill>
                  <a:schemeClr val="bg2"/>
                </a:solidFill>
                <a:latin typeface="Arial" panose="020B0604020202020204" pitchFamily="34" charset="0"/>
                <a:ea typeface="黑体" pitchFamily="2" charset="-122"/>
                <a:cs typeface="Arial" panose="020B0604020202020204" pitchFamily="34" charset="0"/>
              </a:rPr>
              <a:t>用</a:t>
            </a:r>
            <a:r>
              <a:rPr lang="en-US" altLang="zh-CN" sz="2000" dirty="0">
                <a:solidFill>
                  <a:schemeClr val="bg2"/>
                </a:solidFill>
                <a:latin typeface="Arial" panose="020B0604020202020204" pitchFamily="34" charset="0"/>
                <a:ea typeface="黑体" pitchFamily="2" charset="-122"/>
                <a:cs typeface="Arial" panose="020B0604020202020204" pitchFamily="34" charset="0"/>
              </a:rPr>
              <a:t>MDS</a:t>
            </a:r>
            <a:r>
              <a:rPr lang="zh-CN" altLang="en-US" sz="2000" dirty="0">
                <a:solidFill>
                  <a:schemeClr val="bg2"/>
                </a:solidFill>
                <a:latin typeface="Arial" panose="020B0604020202020204" pitchFamily="34" charset="0"/>
                <a:ea typeface="黑体" pitchFamily="2" charset="-122"/>
                <a:cs typeface="Arial" panose="020B0604020202020204" pitchFamily="34" charset="0"/>
              </a:rPr>
              <a:t>将弱阳性样本映射到</a:t>
            </a:r>
            <a:r>
              <a:rPr lang="en-US" altLang="zh-CN" sz="2000" dirty="0">
                <a:solidFill>
                  <a:schemeClr val="bg2"/>
                </a:solidFill>
                <a:latin typeface="Arial" panose="020B0604020202020204" pitchFamily="34" charset="0"/>
                <a:ea typeface="黑体" pitchFamily="2" charset="-122"/>
                <a:cs typeface="Arial" panose="020B0604020202020204" pitchFamily="34" charset="0"/>
              </a:rPr>
              <a:t>MDS</a:t>
            </a:r>
            <a:r>
              <a:rPr lang="zh-CN" altLang="en-US" sz="2000" dirty="0">
                <a:solidFill>
                  <a:schemeClr val="bg2"/>
                </a:solidFill>
                <a:latin typeface="Arial" panose="020B0604020202020204" pitchFamily="34" charset="0"/>
                <a:ea typeface="黑体" pitchFamily="2" charset="-122"/>
                <a:cs typeface="Arial" panose="020B0604020202020204" pitchFamily="34" charset="0"/>
              </a:rPr>
              <a:t>的二维平面上</a:t>
            </a:r>
            <a:endParaRPr lang="en-US" altLang="zh-CN" sz="20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sp>
        <p:nvSpPr>
          <p:cNvPr id="5" name="矩形 4">
            <a:extLst>
              <a:ext uri="{FF2B5EF4-FFF2-40B4-BE49-F238E27FC236}">
                <a16:creationId xmlns:a16="http://schemas.microsoft.com/office/drawing/2014/main" id="{5C5BB1F5-DB2A-4CE2-B466-664C03390606}"/>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0284232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46</a:t>
            </a:fld>
            <a:endParaRPr lang="en-US" altLang="zh-CN" dirty="0">
              <a:solidFill>
                <a:srgbClr val="000000"/>
              </a:solidFill>
            </a:endParaRPr>
          </a:p>
        </p:txBody>
      </p:sp>
      <p:sp>
        <p:nvSpPr>
          <p:cNvPr id="6149" name="Rectangle 3"/>
          <p:cNvSpPr>
            <a:spLocks noGrp="1" noChangeArrowheads="1"/>
          </p:cNvSpPr>
          <p:nvPr>
            <p:ph type="body" idx="1"/>
          </p:nvPr>
        </p:nvSpPr>
        <p:spPr>
          <a:xfrm>
            <a:off x="767408" y="548680"/>
            <a:ext cx="10585176" cy="5213792"/>
          </a:xfrm>
        </p:spPr>
        <p:txBody>
          <a:bodyPr/>
          <a:lstStyle/>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结论：</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在区分</a:t>
            </a:r>
            <a:r>
              <a:rPr lang="en-US" altLang="zh-CN" sz="2400" dirty="0">
                <a:solidFill>
                  <a:schemeClr val="bg2"/>
                </a:solidFill>
                <a:latin typeface="Arial" panose="020B0604020202020204" pitchFamily="34" charset="0"/>
                <a:ea typeface="黑体" pitchFamily="2" charset="-122"/>
                <a:cs typeface="Arial" panose="020B0604020202020204" pitchFamily="34" charset="0"/>
              </a:rPr>
              <a:t>ER+</a:t>
            </a:r>
            <a:r>
              <a:rPr lang="zh-CN" altLang="en-US" sz="2400" dirty="0">
                <a:solidFill>
                  <a:schemeClr val="bg2"/>
                </a:solidFill>
                <a:latin typeface="Arial" panose="020B0604020202020204" pitchFamily="34" charset="0"/>
                <a:ea typeface="黑体" pitchFamily="2" charset="-122"/>
                <a:cs typeface="Arial" panose="020B0604020202020204" pitchFamily="34" charset="0"/>
              </a:rPr>
              <a:t>和</a:t>
            </a:r>
            <a:r>
              <a:rPr lang="en-US" altLang="zh-CN" sz="2400" dirty="0">
                <a:solidFill>
                  <a:schemeClr val="bg2"/>
                </a:solidFill>
                <a:latin typeface="Arial" panose="020B0604020202020204" pitchFamily="34" charset="0"/>
                <a:ea typeface="黑体" pitchFamily="2" charset="-122"/>
                <a:cs typeface="Arial" panose="020B0604020202020204" pitchFamily="34" charset="0"/>
              </a:rPr>
              <a:t>ER-</a:t>
            </a:r>
            <a:r>
              <a:rPr lang="zh-CN" altLang="en-US" sz="2400" dirty="0">
                <a:solidFill>
                  <a:schemeClr val="bg2"/>
                </a:solidFill>
                <a:latin typeface="Arial" panose="020B0604020202020204" pitchFamily="34" charset="0"/>
                <a:ea typeface="黑体" pitchFamily="2" charset="-122"/>
                <a:cs typeface="Arial" panose="020B0604020202020204" pitchFamily="34" charset="0"/>
              </a:rPr>
              <a:t>的这些基因上，样本集中地被临床上鉴定为弱阳性的样本其实与</a:t>
            </a:r>
            <a:r>
              <a:rPr lang="en-US" altLang="zh-CN" sz="2400" dirty="0">
                <a:solidFill>
                  <a:schemeClr val="bg2"/>
                </a:solidFill>
                <a:latin typeface="Arial" panose="020B0604020202020204" pitchFamily="34" charset="0"/>
                <a:ea typeface="黑体" pitchFamily="2" charset="-122"/>
                <a:cs typeface="Arial" panose="020B0604020202020204" pitchFamily="34" charset="0"/>
              </a:rPr>
              <a:t>ER</a:t>
            </a:r>
            <a:r>
              <a:rPr lang="zh-CN" altLang="en-US" sz="2400" dirty="0">
                <a:solidFill>
                  <a:schemeClr val="bg2"/>
                </a:solidFill>
                <a:latin typeface="Arial" panose="020B0604020202020204" pitchFamily="34" charset="0"/>
                <a:ea typeface="黑体" pitchFamily="2" charset="-122"/>
                <a:cs typeface="Arial" panose="020B0604020202020204" pitchFamily="34" charset="0"/>
              </a:rPr>
              <a:t>阳性样本属于同一类，提示在临床上应该主要按照</a:t>
            </a:r>
            <a:r>
              <a:rPr lang="en-US" altLang="zh-CN" sz="2400" dirty="0">
                <a:solidFill>
                  <a:schemeClr val="bg2"/>
                </a:solidFill>
                <a:latin typeface="Arial" panose="020B0604020202020204" pitchFamily="34" charset="0"/>
                <a:ea typeface="黑体" pitchFamily="2" charset="-122"/>
                <a:cs typeface="Arial" panose="020B0604020202020204" pitchFamily="34" charset="0"/>
              </a:rPr>
              <a:t>ER</a:t>
            </a:r>
            <a:r>
              <a:rPr lang="zh-CN" altLang="en-US" sz="2400" dirty="0">
                <a:solidFill>
                  <a:schemeClr val="bg2"/>
                </a:solidFill>
                <a:latin typeface="Arial" panose="020B0604020202020204" pitchFamily="34" charset="0"/>
                <a:ea typeface="黑体" pitchFamily="2" charset="-122"/>
                <a:cs typeface="Arial" panose="020B0604020202020204" pitchFamily="34" charset="0"/>
              </a:rPr>
              <a:t>阳性样本的情况来处置。</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7728" y="2420888"/>
            <a:ext cx="5161880" cy="4062325"/>
          </a:xfrm>
          <a:prstGeom prst="rect">
            <a:avLst/>
          </a:prstGeom>
        </p:spPr>
      </p:pic>
      <p:sp>
        <p:nvSpPr>
          <p:cNvPr id="6" name="矩形 5">
            <a:extLst>
              <a:ext uri="{FF2B5EF4-FFF2-40B4-BE49-F238E27FC236}">
                <a16:creationId xmlns:a16="http://schemas.microsoft.com/office/drawing/2014/main" id="{E50CE4C0-3482-4A2A-AB5B-8F5AFD75DDE7}"/>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38815360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47</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10.8</a:t>
            </a:r>
            <a:r>
              <a:rPr lang="zh-CN" altLang="en-US" sz="4000" dirty="0">
                <a:solidFill>
                  <a:schemeClr val="bg2"/>
                </a:solidFill>
                <a:latin typeface="Arial" panose="020B0604020202020204" pitchFamily="34" charset="0"/>
                <a:ea typeface="黑体" pitchFamily="2" charset="-122"/>
                <a:cs typeface="Arial" panose="020B0604020202020204" pitchFamily="34" charset="0"/>
              </a:rPr>
              <a:t> 非线性特征变换方法简介</a:t>
            </a:r>
          </a:p>
        </p:txBody>
      </p:sp>
      <p:sp>
        <p:nvSpPr>
          <p:cNvPr id="6149" name="Rectangle 3"/>
          <p:cNvSpPr>
            <a:spLocks noGrp="1" noChangeArrowheads="1"/>
          </p:cNvSpPr>
          <p:nvPr>
            <p:ph type="body" idx="1"/>
          </p:nvPr>
        </p:nvSpPr>
        <p:spPr>
          <a:xfrm>
            <a:off x="767408" y="1556792"/>
            <a:ext cx="10585176" cy="4403576"/>
          </a:xfrm>
        </p:spPr>
        <p:txBody>
          <a:bodyPr/>
          <a:lstStyle/>
          <a:p>
            <a:pPr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进行特征提取和数据压缩，实际上是假定数据在高维空间中是沿着一定的方向分布的，这些方向能够用较小的维数来表示</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采用线性变换进行特征提取是假设这种方向是线性的</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但在某些情况下，数据可能会按照非线性规律分布，要提前这种规律，就要采用非线性变换</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12" y="3717032"/>
            <a:ext cx="4893568" cy="2521781"/>
          </a:xfrm>
          <a:prstGeom prst="rect">
            <a:avLst/>
          </a:prstGeom>
        </p:spPr>
      </p:pic>
      <p:sp>
        <p:nvSpPr>
          <p:cNvPr id="7" name="矩形 6">
            <a:extLst>
              <a:ext uri="{FF2B5EF4-FFF2-40B4-BE49-F238E27FC236}">
                <a16:creationId xmlns:a16="http://schemas.microsoft.com/office/drawing/2014/main" id="{1C9D7497-2A97-41EE-B819-3F0955AACF7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3640280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48</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792088"/>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10.8.1</a:t>
            </a:r>
            <a:r>
              <a:rPr lang="zh-CN" altLang="en-US" sz="3600" dirty="0">
                <a:solidFill>
                  <a:schemeClr val="bg2"/>
                </a:solidFill>
                <a:latin typeface="Arial" panose="020B0604020202020204" pitchFamily="34" charset="0"/>
                <a:ea typeface="黑体" pitchFamily="2" charset="-122"/>
                <a:cs typeface="Arial" panose="020B0604020202020204" pitchFamily="34" charset="0"/>
              </a:rPr>
              <a:t> 核主成分分析（</a:t>
            </a:r>
            <a:r>
              <a:rPr lang="en-US" altLang="zh-CN" sz="3600" dirty="0">
                <a:solidFill>
                  <a:schemeClr val="bg2"/>
                </a:solidFill>
                <a:latin typeface="Arial" panose="020B0604020202020204" pitchFamily="34" charset="0"/>
                <a:ea typeface="黑体" pitchFamily="2" charset="-122"/>
                <a:cs typeface="Arial" panose="020B0604020202020204" pitchFamily="34" charset="0"/>
              </a:rPr>
              <a:t>KPCA</a:t>
            </a:r>
            <a:r>
              <a:rPr lang="zh-CN" altLang="en-US" sz="3600" dirty="0">
                <a:solidFill>
                  <a:schemeClr val="bg2"/>
                </a:solidFill>
                <a:latin typeface="Arial" panose="020B0604020202020204" pitchFamily="34" charset="0"/>
                <a:ea typeface="黑体" pitchFamily="2" charset="-122"/>
                <a:cs typeface="Arial" panose="020B0604020202020204" pitchFamily="34" charset="0"/>
              </a:rPr>
              <a:t>）</a:t>
            </a: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412776"/>
                <a:ext cx="10585176" cy="4734400"/>
              </a:xfrm>
            </p:spPr>
            <p:txBody>
              <a:bodyPr/>
              <a:lstStyle/>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核主成分分析（</a:t>
                </a:r>
                <a:r>
                  <a:rPr lang="en-US" altLang="zh-CN" sz="2800" dirty="0">
                    <a:solidFill>
                      <a:schemeClr val="bg2"/>
                    </a:solidFill>
                    <a:latin typeface="Arial" panose="020B0604020202020204" pitchFamily="34" charset="0"/>
                    <a:ea typeface="黑体" pitchFamily="2" charset="-122"/>
                    <a:cs typeface="Arial" panose="020B0604020202020204" pitchFamily="34" charset="0"/>
                  </a:rPr>
                  <a:t>kernel KPCA, KPCA</a:t>
                </a:r>
                <a:r>
                  <a:rPr lang="zh-CN" altLang="en-US" sz="2800" dirty="0">
                    <a:solidFill>
                      <a:schemeClr val="bg2"/>
                    </a:solidFill>
                    <a:latin typeface="Arial" panose="020B0604020202020204" pitchFamily="34" charset="0"/>
                    <a:ea typeface="黑体" pitchFamily="2" charset="-122"/>
                    <a:cs typeface="Arial" panose="020B0604020202020204" pitchFamily="34" charset="0"/>
                  </a:rPr>
                  <a:t>）基本思想</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对样本进行非线性主成分分析</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根据可再生希尔伯特空间的性质，在变换空间中的协方差矩阵可以通过原空间中的核函数进行运算，从而绕过了复杂的非线性变换</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步骤</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通过和函数计算矩阵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𝐾</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𝜙</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𝜙</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d>
                            </m:e>
                          </m:d>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其中，</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为样本数，</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是原空间中的样本，</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e>
                    </m:d>
                    <m:r>
                      <a:rPr lang="zh-CN" altLang="en-US" sz="2400" i="1">
                        <a:solidFill>
                          <a:schemeClr val="bg2"/>
                        </a:solidFill>
                        <a:latin typeface="Cambria Math" panose="02040503050406030204" pitchFamily="18" charset="0"/>
                        <a:ea typeface="黑体" pitchFamily="2" charset="-122"/>
                        <a:cs typeface="Arial" panose="020B0604020202020204" pitchFamily="34" charset="0"/>
                      </a:rPr>
                      <m:t>是</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与支持向量机中类似的函数。</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𝜙</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e>
                    </m:d>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是非线性变换</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412776"/>
                <a:ext cx="10585176" cy="4734400"/>
              </a:xfrm>
              <a:blipFill>
                <a:blip r:embed="rId3"/>
                <a:stretch>
                  <a:fillRect l="-1037" t="-1804"/>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DB3605D0-46E9-482D-B417-AC4F6A7AE774}"/>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0940689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49</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767408" y="1340768"/>
                <a:ext cx="10585176" cy="4403576"/>
              </a:xfrm>
            </p:spPr>
            <p:txBody>
              <a:bodyPr/>
              <a:lstStyle/>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解矩阵</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𝐾</m:t>
                    </m:r>
                  </m:oMath>
                </a14:m>
                <a:r>
                  <a:rPr lang="zh-CN" altLang="en-US" sz="2400" b="0" dirty="0">
                    <a:solidFill>
                      <a:schemeClr val="bg2"/>
                    </a:solidFill>
                    <a:latin typeface="Times New Roman" panose="02020603050405020304" pitchFamily="18" charset="0"/>
                    <a:ea typeface="黑体" pitchFamily="2" charset="-122"/>
                    <a:cs typeface="Arial" panose="020B0604020202020204" pitchFamily="34" charset="0"/>
                  </a:rPr>
                  <a:t>的特征方程</a:t>
                </a:r>
                <a:endParaRPr lang="en-US" altLang="zh-CN" sz="2400" b="0" dirty="0">
                  <a:solidFill>
                    <a:schemeClr val="bg2"/>
                  </a:solidFill>
                  <a:latin typeface="Times New Roman" panose="02020603050405020304" pitchFamily="18"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num>
                        <m:den>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den>
                      </m:f>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𝑲</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𝜶</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𝜶</m:t>
                      </m:r>
                    </m:oMath>
                  </m:oMathPara>
                </a14:m>
                <a:endParaRPr lang="en-US" altLang="zh-CN" sz="2400" b="1"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并将得到的归一化本征向量</a:t>
                </a:r>
                <a14:m>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𝜶</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=1,2,···</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按照对应的本征值从大到小排列。本征向量的维数是</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，向量的元素记为</a:t>
                </a:r>
                <a14:m>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sup>
                        </m:sSubSup>
                      </m:e>
                    </m:d>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。根据需要选择前若干个本征值对应的本征向量作为非线性主成分</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第</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个非线性主成分是</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𝒗</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sup>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767408" y="1340768"/>
                <a:ext cx="10585176" cy="4403576"/>
              </a:xfrm>
              <a:blipFill>
                <a:blip r:embed="rId3"/>
                <a:stretch>
                  <a:fillRect t="-1524" r="-3744"/>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17D32891-0697-4FF1-8846-77B23EDE968B}"/>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9625904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10.2</a:t>
            </a:r>
            <a:r>
              <a:rPr lang="zh-CN" altLang="en-US" sz="4000" dirty="0">
                <a:solidFill>
                  <a:schemeClr val="bg2"/>
                </a:solidFill>
                <a:latin typeface="Arial" panose="020B0604020202020204" pitchFamily="34" charset="0"/>
                <a:ea typeface="黑体" pitchFamily="2" charset="-122"/>
                <a:cs typeface="Arial" panose="020B0604020202020204" pitchFamily="34" charset="0"/>
              </a:rPr>
              <a:t> 基于类别可分性判据的特征提取</a:t>
            </a: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718936"/>
                <a:ext cx="10585176" cy="4403576"/>
              </a:xfrm>
            </p:spPr>
            <p:txBody>
              <a:bodyPr/>
              <a:lstStyle/>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准则函数（变换后的可分离判据）：</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a:spcBef>
                    <a:spcPts val="1200"/>
                  </a:spcBef>
                  <a:buNone/>
                </a:pPr>
                <a:r>
                  <a:rPr lang="zh-CN" altLang="en-US" sz="2400" dirty="0">
                    <a:solidFill>
                      <a:schemeClr val="bg2"/>
                    </a:solidFill>
                    <a:ea typeface="黑体" panose="02010609060101010101" pitchFamily="49" charset="-122"/>
                    <a:cs typeface="Arial" panose="020B0604020202020204" pitchFamily="34" charset="0"/>
                  </a:rPr>
                  <a:t>    </a:t>
                </a:r>
                <a:r>
                  <a:rPr lang="en-US" altLang="zh-CN" sz="2400" dirty="0">
                    <a:solidFill>
                      <a:schemeClr val="bg2"/>
                    </a:solidFill>
                    <a:ea typeface="黑体" panose="02010609060101010101" pitchFamily="49"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1</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𝑡𝑟</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d>
                      <m:d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𝑏</m:t>
                            </m:r>
                          </m:sub>
                        </m:sSub>
                      </m:e>
                    </m:d>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oMath>
                </a14:m>
                <a:endParaRPr lang="en-US" altLang="zh-CN" sz="2400" i="1" dirty="0">
                  <a:solidFill>
                    <a:schemeClr val="bg2"/>
                  </a:solidFill>
                  <a:ea typeface="黑体" panose="02010609060101010101" pitchFamily="49" charset="-122"/>
                  <a:cs typeface="Arial" panose="020B0604020202020204" pitchFamily="34" charset="0"/>
                </a:endParaRPr>
              </a:p>
              <a:p>
                <a:pPr marL="0" indent="0">
                  <a:spcBef>
                    <a:spcPts val="1200"/>
                  </a:spcBef>
                  <a:buNone/>
                </a:pPr>
                <a:r>
                  <a:rPr lang="zh-CN" altLang="en-US" sz="2400" dirty="0">
                    <a:solidFill>
                      <a:schemeClr val="bg2"/>
                    </a:solidFill>
                    <a:ea typeface="黑体" panose="02010609060101010101" pitchFamily="49" charset="-122"/>
                    <a:cs typeface="Arial" panose="020B0604020202020204" pitchFamily="34" charset="0"/>
                  </a:rPr>
                  <a:t>     </a:t>
                </a:r>
                <a:r>
                  <a:rPr lang="en-US" altLang="zh-CN" sz="2400" dirty="0">
                    <a:solidFill>
                      <a:schemeClr val="bg2"/>
                    </a:solidFill>
                    <a:ea typeface="黑体" panose="02010609060101010101" pitchFamily="49"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2</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𝑡𝑟</m:t>
                    </m:r>
                    <m:d>
                      <m:dPr>
                        <m:begChr m:val="["/>
                        <m:endChr m:val="]"/>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p>
                          <m:s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d>
                              <m:d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p>
                                  <m:s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𝑊</m:t>
                                    </m:r>
                                  </m:e>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𝑊</m:t>
                                </m:r>
                              </m:e>
                            </m:d>
                          </m:e>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−1</m:t>
                            </m:r>
                          </m:sup>
                        </m:s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𝑊</m:t>
                            </m:r>
                          </m:e>
                          <m: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𝑏</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𝑊</m:t>
                        </m:r>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e>
                    </m:d>
                  </m:oMath>
                </a14:m>
                <a:endParaRPr lang="en-US" altLang="zh-CN" sz="2400" i="1" dirty="0">
                  <a:solidFill>
                    <a:schemeClr val="bg2"/>
                  </a:solidFill>
                  <a:ea typeface="黑体" panose="02010609060101010101" pitchFamily="49" charset="-122"/>
                  <a:cs typeface="Arial" panose="020B0604020202020204" pitchFamily="34" charset="0"/>
                </a:endParaRPr>
              </a:p>
              <a:p>
                <a:pPr marL="0" indent="0">
                  <a:spcBef>
                    <a:spcPts val="1200"/>
                  </a:spcBef>
                  <a:buNone/>
                </a:pPr>
                <a:r>
                  <a:rPr lang="zh-CN" altLang="en-US" sz="2400" dirty="0">
                    <a:solidFill>
                      <a:schemeClr val="bg2"/>
                    </a:solidFill>
                    <a:ea typeface="黑体" panose="02010609060101010101" pitchFamily="49" charset="-122"/>
                    <a:cs typeface="Arial" panose="020B0604020202020204" pitchFamily="34" charset="0"/>
                  </a:rPr>
                  <a:t>     </a:t>
                </a:r>
                <a:r>
                  <a:rPr lang="en-US" altLang="zh-CN" sz="2400" dirty="0">
                    <a:solidFill>
                      <a:schemeClr val="bg2"/>
                    </a:solidFill>
                    <a:ea typeface="黑体" panose="02010609060101010101" pitchFamily="49"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3</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func>
                      <m:funcPr>
                        <m:ctrlPr>
                          <a:rPr lang="zh-CN" altLang="en-US"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funcPr>
                      <m:fName>
                        <m:r>
                          <m:rPr>
                            <m:sty m:val="p"/>
                          </m:rPr>
                          <a:rPr lang="en-US" altLang="zh-CN" sz="2400">
                            <a:solidFill>
                              <a:schemeClr val="bg2"/>
                            </a:solidFill>
                            <a:latin typeface="Cambria Math" panose="02040503050406030204" pitchFamily="18" charset="0"/>
                            <a:ea typeface="黑体" panose="02010609060101010101" pitchFamily="49" charset="-122"/>
                            <a:cs typeface="Arial" panose="020B0604020202020204" pitchFamily="34" charset="0"/>
                          </a:rPr>
                          <m:t>ln</m:t>
                        </m:r>
                      </m:fName>
                      <m:e>
                        <m:f>
                          <m:f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d>
                              <m:dPr>
                                <m:begChr m:val="|"/>
                                <m:endChr m:val="|"/>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𝑏</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e>
                            </m:d>
                          </m:num>
                          <m:den>
                            <m:d>
                              <m:dPr>
                                <m:begChr m:val="|"/>
                                <m:endChr m:val="|"/>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e>
                            </m:d>
                          </m:den>
                        </m:f>
                      </m:e>
                    </m:func>
                  </m:oMath>
                </a14:m>
                <a:endParaRPr lang="en-US" altLang="zh-CN" sz="2400" i="1" dirty="0">
                  <a:solidFill>
                    <a:schemeClr val="bg2"/>
                  </a:solidFill>
                  <a:ea typeface="黑体" panose="02010609060101010101" pitchFamily="49" charset="-122"/>
                  <a:cs typeface="Arial" panose="020B0604020202020204" pitchFamily="34" charset="0"/>
                </a:endParaRPr>
              </a:p>
              <a:p>
                <a:pPr marL="0" indent="0">
                  <a:spcBef>
                    <a:spcPts val="1200"/>
                  </a:spcBef>
                  <a:buNone/>
                </a:pPr>
                <a:r>
                  <a:rPr lang="zh-CN" altLang="en-US" sz="2400" dirty="0">
                    <a:solidFill>
                      <a:schemeClr val="bg2"/>
                    </a:solidFill>
                    <a:ea typeface="黑体" panose="02010609060101010101" pitchFamily="49" charset="-122"/>
                    <a:cs typeface="Arial" panose="020B0604020202020204" pitchFamily="34" charset="0"/>
                  </a:rPr>
                  <a:t>     </a:t>
                </a:r>
                <a:r>
                  <a:rPr lang="en-US" altLang="zh-CN" sz="2400" dirty="0">
                    <a:solidFill>
                      <a:schemeClr val="bg2"/>
                    </a:solidFill>
                    <a:ea typeface="黑体" panose="02010609060101010101" pitchFamily="49"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4</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𝑡𝑟</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𝑏</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num>
                      <m:den>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𝑡𝑟</m:t>
                        </m:r>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den>
                    </m:f>
                  </m:oMath>
                </a14:m>
                <a:endParaRPr lang="en-US" altLang="zh-CN" sz="2400" i="1" dirty="0">
                  <a:solidFill>
                    <a:schemeClr val="bg2"/>
                  </a:solidFill>
                  <a:ea typeface="黑体" panose="02010609060101010101" pitchFamily="49" charset="-122"/>
                  <a:cs typeface="Arial" panose="020B0604020202020204" pitchFamily="34" charset="0"/>
                </a:endParaRPr>
              </a:p>
              <a:p>
                <a:pPr marL="0" indent="0">
                  <a:spcBef>
                    <a:spcPts val="1200"/>
                  </a:spcBef>
                  <a:buNone/>
                </a:pPr>
                <a:r>
                  <a:rPr lang="zh-CN" altLang="en-US" sz="2400" i="1" dirty="0">
                    <a:solidFill>
                      <a:schemeClr val="bg2"/>
                    </a:solidFill>
                    <a:ea typeface="黑体" panose="02010609060101010101" pitchFamily="49" charset="-122"/>
                    <a:cs typeface="Arial" panose="020B0604020202020204" pitchFamily="34" charset="0"/>
                  </a:rPr>
                  <a:t>     </a:t>
                </a:r>
                <a:r>
                  <a:rPr lang="en-US" altLang="zh-CN" sz="2400" i="1" dirty="0">
                    <a:solidFill>
                      <a:schemeClr val="bg2"/>
                    </a:solidFill>
                    <a:ea typeface="黑体" panose="02010609060101010101" pitchFamily="49"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𝐽</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5</m:t>
                        </m:r>
                      </m:sub>
                    </m:s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m:t>
                    </m:r>
                    <m:f>
                      <m:f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fPr>
                      <m:num>
                        <m:d>
                          <m:dPr>
                            <m:begChr m:val="|"/>
                            <m:endChr m:val="|"/>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r>
                              <m:rPr>
                                <m:sty m:val="p"/>
                              </m:rPr>
                              <a:rPr lang="en-US" altLang="zh-CN" sz="2400" b="0" i="0" smtClean="0">
                                <a:solidFill>
                                  <a:schemeClr val="bg2"/>
                                </a:solidFill>
                                <a:latin typeface="Cambria Math" panose="02040503050406030204" pitchFamily="18" charset="0"/>
                                <a:ea typeface="黑体" panose="02010609060101010101" pitchFamily="49" charset="-122"/>
                                <a:cs typeface="Arial" panose="020B0604020202020204" pitchFamily="34" charset="0"/>
                              </a:rPr>
                              <m:t>Σ</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e>
                        </m:d>
                      </m:num>
                      <m:den>
                        <m:d>
                          <m:dPr>
                            <m:begChr m:val="|"/>
                            <m:endChr m:val="|"/>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sSup>
                                  <m:sSup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e>
                                  <m:sup>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𝑇</m:t>
                                    </m:r>
                                  </m:sup>
                                </m:sSup>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i="1">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𝑊</m:t>
                            </m:r>
                          </m:e>
                        </m:d>
                      </m:den>
                    </m:f>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 </m:t>
                    </m:r>
                    <m:r>
                      <m:rPr>
                        <m:sty m:val="p"/>
                      </m:rPr>
                      <a:rPr lang="en-US" altLang="zh-CN" sz="2400" b="0" i="0" smtClean="0">
                        <a:solidFill>
                          <a:schemeClr val="bg2"/>
                        </a:solidFill>
                        <a:latin typeface="Cambria Math" panose="02040503050406030204" pitchFamily="18" charset="0"/>
                        <a:ea typeface="黑体" panose="02010609060101010101" pitchFamily="49" charset="-122"/>
                        <a:cs typeface="Arial" panose="020B0604020202020204" pitchFamily="34" charset="0"/>
                      </a:rPr>
                      <m:t>Σ</m:t>
                    </m:r>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𝑤</m:t>
                        </m:r>
                      </m:sub>
                    </m:s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anose="02010609060101010101" pitchFamily="49" charset="-122"/>
                            <a:cs typeface="Arial" panose="020B0604020202020204" pitchFamily="34" charset="0"/>
                          </a:rPr>
                          <m:t>𝑏</m:t>
                        </m:r>
                      </m:sub>
                    </m:sSub>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718936"/>
                <a:ext cx="10585176" cy="4403576"/>
              </a:xfrm>
              <a:blipFill>
                <a:blip r:embed="rId3"/>
                <a:stretch>
                  <a:fillRect l="-1037" t="-1939"/>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3B223E0F-5DDB-417A-94EB-F24A594A7532}"/>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46473970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50</a:t>
            </a:fld>
            <a:endParaRPr lang="en-US" altLang="zh-CN" dirty="0">
              <a:solidFill>
                <a:srgbClr val="000000"/>
              </a:solidFill>
            </a:endParaRPr>
          </a:p>
        </p:txBody>
      </p:sp>
      <mc:AlternateContent xmlns:mc="http://schemas.openxmlformats.org/markup-compatibility/2006" xmlns:a14="http://schemas.microsoft.com/office/drawing/2010/main">
        <mc:Choice Requires="a14">
          <p:sp>
            <p:nvSpPr>
              <p:cNvPr id="6149" name="Rectangle 3"/>
              <p:cNvSpPr>
                <a:spLocks noGrp="1" noChangeArrowheads="1"/>
              </p:cNvSpPr>
              <p:nvPr>
                <p:ph type="body" idx="1"/>
              </p:nvPr>
            </p:nvSpPr>
            <p:spPr>
              <a:xfrm>
                <a:off x="479376" y="1718936"/>
                <a:ext cx="11017224" cy="4403576"/>
              </a:xfrm>
            </p:spPr>
            <p:txBody>
              <a:bodyPr/>
              <a:lstStyle/>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计算样本在非线性主成分上的投影。样本</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在第</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个非线性主成分上的投影为</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𝑧</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sup>
                      </m:s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𝒗</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sup>
                          </m:sSup>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𝜙</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d>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sup>
                        <m:e>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如果选择</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个非线性主成分，则样本</a:t>
                </a:r>
                <a14:m>
                  <m:oMath xmlns:m="http://schemas.openxmlformats.org/officeDocument/2006/math">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在前</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个非线性主成分上的坐标构成样本在新空间的表示</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𝑧</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p>
                              </m:s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𝑧</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𝑚</m:t>
                                  </m:r>
                                </m:sup>
                              </m:s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d>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idx="1"/>
              </p:nvPr>
            </p:nvSpPr>
            <p:spPr>
              <a:xfrm>
                <a:off x="479376" y="1718936"/>
                <a:ext cx="11017224" cy="4403576"/>
              </a:xfrm>
              <a:blipFill>
                <a:blip r:embed="rId3"/>
                <a:stretch>
                  <a:fillRect t="-1524" r="-277"/>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3FE2B3CD-9827-434B-A37E-358DB63E3C67}"/>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69403401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51</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864096"/>
          </a:xfrm>
        </p:spPr>
        <p:txBody>
          <a:bodyPr/>
          <a:lstStyle/>
          <a:p>
            <a:pPr eaLnBrk="1" hangingPunct="1"/>
            <a:r>
              <a:rPr lang="en-US" altLang="zh-CN" sz="3600" dirty="0">
                <a:solidFill>
                  <a:schemeClr val="bg2"/>
                </a:solidFill>
                <a:latin typeface="Arial" panose="020B0604020202020204" pitchFamily="34" charset="0"/>
                <a:ea typeface="黑体" pitchFamily="2" charset="-122"/>
                <a:cs typeface="Arial" panose="020B0604020202020204" pitchFamily="34" charset="0"/>
              </a:rPr>
              <a:t>10.8.2</a:t>
            </a:r>
            <a:r>
              <a:rPr lang="zh-CN" altLang="en-US" sz="3600" dirty="0">
                <a:solidFill>
                  <a:schemeClr val="bg2"/>
                </a:solidFill>
                <a:latin typeface="Arial" panose="020B0604020202020204" pitchFamily="34" charset="0"/>
                <a:ea typeface="黑体" pitchFamily="2" charset="-122"/>
                <a:cs typeface="Arial" panose="020B0604020202020204" pitchFamily="34" charset="0"/>
              </a:rPr>
              <a:t> </a:t>
            </a:r>
            <a:r>
              <a:rPr lang="en-US" altLang="zh-CN" sz="3600" dirty="0">
                <a:solidFill>
                  <a:schemeClr val="bg2"/>
                </a:solidFill>
                <a:latin typeface="Arial" panose="020B0604020202020204" pitchFamily="34" charset="0"/>
                <a:ea typeface="黑体" pitchFamily="2" charset="-122"/>
                <a:cs typeface="Arial" panose="020B0604020202020204" pitchFamily="34" charset="0"/>
              </a:rPr>
              <a:t>IsoMap</a:t>
            </a:r>
            <a:r>
              <a:rPr lang="zh-CN" altLang="en-US" sz="3600" dirty="0">
                <a:solidFill>
                  <a:schemeClr val="bg2"/>
                </a:solidFill>
                <a:latin typeface="Arial" panose="020B0604020202020204" pitchFamily="34" charset="0"/>
                <a:ea typeface="黑体" pitchFamily="2" charset="-122"/>
                <a:cs typeface="Arial" panose="020B0604020202020204" pitchFamily="34" charset="0"/>
              </a:rPr>
              <a:t>方法和</a:t>
            </a:r>
            <a:r>
              <a:rPr lang="en-US" altLang="zh-CN" sz="3600" dirty="0">
                <a:solidFill>
                  <a:schemeClr val="bg2"/>
                </a:solidFill>
                <a:latin typeface="Arial" panose="020B0604020202020204" pitchFamily="34" charset="0"/>
                <a:ea typeface="黑体" pitchFamily="2" charset="-122"/>
                <a:cs typeface="Arial" panose="020B0604020202020204" pitchFamily="34" charset="0"/>
              </a:rPr>
              <a:t>LLE</a:t>
            </a:r>
            <a:r>
              <a:rPr lang="zh-CN" altLang="en-US" sz="3600" dirty="0">
                <a:solidFill>
                  <a:schemeClr val="bg2"/>
                </a:solidFill>
                <a:latin typeface="Arial" panose="020B0604020202020204" pitchFamily="34" charset="0"/>
                <a:ea typeface="黑体" pitchFamily="2" charset="-122"/>
                <a:cs typeface="Arial" panose="020B0604020202020204" pitchFamily="34" charset="0"/>
              </a:rPr>
              <a:t>方法</a:t>
            </a:r>
          </a:p>
        </p:txBody>
      </p:sp>
      <p:sp>
        <p:nvSpPr>
          <p:cNvPr id="6149" name="Rectangle 3"/>
          <p:cNvSpPr>
            <a:spLocks noGrp="1" noChangeArrowheads="1"/>
          </p:cNvSpPr>
          <p:nvPr>
            <p:ph type="body" idx="1"/>
          </p:nvPr>
        </p:nvSpPr>
        <p:spPr>
          <a:xfrm>
            <a:off x="767408" y="1412776"/>
            <a:ext cx="10585176" cy="4403576"/>
          </a:xfrm>
        </p:spPr>
        <p:txBody>
          <a:bodyPr/>
          <a:lstStyle/>
          <a:p>
            <a:pPr eaLnBrk="1" hangingPunct="1">
              <a:spcBef>
                <a:spcPts val="1200"/>
              </a:spcBef>
            </a:pPr>
            <a:r>
              <a:rPr lang="en-US" altLang="zh-CN" sz="2800" dirty="0">
                <a:solidFill>
                  <a:schemeClr val="bg2"/>
                </a:solidFill>
                <a:latin typeface="Arial" panose="020B0604020202020204" pitchFamily="34" charset="0"/>
                <a:ea typeface="黑体" pitchFamily="2" charset="-122"/>
                <a:cs typeface="Arial" panose="020B0604020202020204" pitchFamily="34" charset="0"/>
              </a:rPr>
              <a:t>IsoMap</a:t>
            </a:r>
            <a:r>
              <a:rPr lang="zh-CN" altLang="en-US" sz="2800" dirty="0">
                <a:solidFill>
                  <a:schemeClr val="bg2"/>
                </a:solidFill>
                <a:latin typeface="Arial" panose="020B0604020202020204" pitchFamily="34" charset="0"/>
                <a:ea typeface="黑体" pitchFamily="2" charset="-122"/>
                <a:cs typeface="Arial" panose="020B0604020202020204" pitchFamily="34" charset="0"/>
              </a:rPr>
              <a:t>（</a:t>
            </a:r>
            <a:r>
              <a:rPr lang="en-US" altLang="zh-CN" sz="2800" dirty="0">
                <a:solidFill>
                  <a:schemeClr val="bg2"/>
                </a:solidFill>
                <a:latin typeface="Arial" panose="020B0604020202020204" pitchFamily="34" charset="0"/>
                <a:ea typeface="黑体" pitchFamily="2" charset="-122"/>
                <a:cs typeface="Arial" panose="020B0604020202020204" pitchFamily="34" charset="0"/>
              </a:rPr>
              <a:t>isometric feature mapping</a:t>
            </a:r>
            <a:r>
              <a:rPr lang="zh-CN" altLang="en-US" sz="28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考虑样本分布接结构信息</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样本分布密集，假定样本集的复杂结构在每个小的局部都可以用欧式空间近似，计算每个样本与邻近样本的欧氏距离</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对于不相邻样本，寻找一系列两两相邻的样本构成两个样本的路径，用两个样本间最短路径的局部距离之和作为两个样本间的距离。（测地距离，</a:t>
            </a:r>
            <a:r>
              <a:rPr lang="en-US" altLang="zh-CN" sz="2400" dirty="0">
                <a:solidFill>
                  <a:schemeClr val="bg2"/>
                </a:solidFill>
                <a:latin typeface="Arial" panose="020B0604020202020204" pitchFamily="34" charset="0"/>
                <a:ea typeface="黑体" pitchFamily="2" charset="-122"/>
                <a:cs typeface="Arial" panose="020B0604020202020204" pitchFamily="34" charset="0"/>
              </a:rPr>
              <a:t>geodesic distance</a:t>
            </a:r>
            <a:r>
              <a:rPr lang="zh-CN" altLang="en-US" sz="24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994" y="4467141"/>
            <a:ext cx="2911211" cy="2238459"/>
          </a:xfrm>
          <a:prstGeom prst="rect">
            <a:avLst/>
          </a:prstGeom>
        </p:spPr>
      </p:pic>
      <p:sp>
        <p:nvSpPr>
          <p:cNvPr id="7" name="矩形 6">
            <a:extLst>
              <a:ext uri="{FF2B5EF4-FFF2-40B4-BE49-F238E27FC236}">
                <a16:creationId xmlns:a16="http://schemas.microsoft.com/office/drawing/2014/main" id="{B69C596A-4BA7-4502-85AC-1DE9EE85BA7E}"/>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5709074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52</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623392" y="1052736"/>
                <a:ext cx="7200800" cy="4403576"/>
              </a:xfrm>
            </p:spPr>
            <p:txBody>
              <a:bodyPr/>
              <a:lstStyle/>
              <a:p>
                <a:pPr eaLnBrk="1" hangingPunct="1">
                  <a:spcBef>
                    <a:spcPts val="1200"/>
                  </a:spcBef>
                </a:pPr>
                <a:r>
                  <a:rPr lang="en-US" altLang="zh-CN" sz="2800" dirty="0">
                    <a:solidFill>
                      <a:schemeClr val="bg2"/>
                    </a:solidFill>
                    <a:latin typeface="Arial" panose="020B0604020202020204" pitchFamily="34" charset="0"/>
                    <a:ea typeface="黑体" pitchFamily="2" charset="-122"/>
                    <a:cs typeface="Arial" panose="020B0604020202020204" pitchFamily="34" charset="0"/>
                  </a:rPr>
                  <a:t>LLE</a:t>
                </a:r>
                <a:r>
                  <a:rPr lang="zh-CN" altLang="en-US" sz="2800" dirty="0">
                    <a:solidFill>
                      <a:schemeClr val="bg2"/>
                    </a:solidFill>
                    <a:latin typeface="Arial" panose="020B0604020202020204" pitchFamily="34" charset="0"/>
                    <a:ea typeface="黑体" pitchFamily="2" charset="-122"/>
                    <a:cs typeface="Arial" panose="020B0604020202020204" pitchFamily="34" charset="0"/>
                  </a:rPr>
                  <a:t>（</a:t>
                </a:r>
                <a:r>
                  <a:rPr lang="en-US" altLang="zh-CN" sz="2800" dirty="0">
                    <a:solidFill>
                      <a:schemeClr val="bg2"/>
                    </a:solidFill>
                    <a:latin typeface="Arial" panose="020B0604020202020204" pitchFamily="34" charset="0"/>
                    <a:ea typeface="黑体" pitchFamily="2" charset="-122"/>
                    <a:cs typeface="Arial" panose="020B0604020202020204" pitchFamily="34" charset="0"/>
                  </a:rPr>
                  <a:t>locally linear embedding</a:t>
                </a:r>
                <a:r>
                  <a:rPr lang="zh-CN" altLang="en-US" sz="28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在原空间中，对样本</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选择一组邻近样本</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用这一组邻近样本的线性加权组合重构</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，得到一组使重构误差</a:t>
                </a:r>
                <a14:m>
                  <m:oMath xmlns:m="http://schemas.openxmlformats.org/officeDocument/2006/math">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supHide m:val="on"/>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7"/>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𝒙</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nary>
                      </m:e>
                    </m:d>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最小的权值</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oMath>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在低维空间里求向量</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及其邻域的映射，使得对所有样本用同样的权值进行重构得到的误差</a:t>
                </a:r>
                <a14:m>
                  <m:oMath xmlns:m="http://schemas.openxmlformats.org/officeDocument/2006/math">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supHide m:val="on"/>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naryPr>
                          <m:sub>
                            <m:r>
                              <m:rPr>
                                <m:brk m:alnAt="7"/>
                              </m:rP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up/>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𝜔</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𝑖𝑗</m:t>
                                </m:r>
                              </m:sub>
                            </m:sSub>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1" i="1" smtClean="0">
                                    <a:solidFill>
                                      <a:schemeClr val="bg2"/>
                                    </a:solidFill>
                                    <a:latin typeface="Cambria Math" panose="02040503050406030204" pitchFamily="18" charset="0"/>
                                    <a:ea typeface="黑体" pitchFamily="2" charset="-122"/>
                                    <a:cs typeface="Arial" panose="020B0604020202020204" pitchFamily="34" charset="0"/>
                                  </a:rPr>
                                  <m:t>𝒚</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e>
                        </m:nary>
                      </m:e>
                    </m:d>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最小</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623392" y="1052736"/>
                <a:ext cx="7200800" cy="4403576"/>
              </a:xfrm>
              <a:blipFill>
                <a:blip r:embed="rId3"/>
                <a:stretch>
                  <a:fillRect l="-1524" t="-1939" r="-1270"/>
                </a:stretch>
              </a:blipFill>
            </p:spPr>
            <p:txBody>
              <a:bodyPr/>
              <a:lstStyle/>
              <a:p>
                <a:r>
                  <a:rPr lang="zh-CN" altLang="en-US">
                    <a:noFill/>
                  </a:rPr>
                  <a:t> </a:t>
                </a:r>
              </a:p>
            </p:txBody>
          </p:sp>
        </mc:Fallback>
      </mc:AlternateContent>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2224" y="1844824"/>
            <a:ext cx="3555546" cy="3532641"/>
          </a:xfrm>
          <a:prstGeom prst="rect">
            <a:avLst/>
          </a:prstGeom>
        </p:spPr>
      </p:pic>
      <p:sp>
        <p:nvSpPr>
          <p:cNvPr id="6" name="矩形 5">
            <a:extLst>
              <a:ext uri="{FF2B5EF4-FFF2-40B4-BE49-F238E27FC236}">
                <a16:creationId xmlns:a16="http://schemas.microsoft.com/office/drawing/2014/main" id="{A0D503A8-423F-4CFE-867B-130623CBB0AD}"/>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7626100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53</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864096"/>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10.9</a:t>
            </a:r>
            <a:r>
              <a:rPr lang="zh-CN" altLang="en-US" sz="4000" dirty="0">
                <a:solidFill>
                  <a:schemeClr val="bg2"/>
                </a:solidFill>
                <a:latin typeface="Arial" panose="020B0604020202020204" pitchFamily="34" charset="0"/>
                <a:ea typeface="黑体" pitchFamily="2" charset="-122"/>
                <a:cs typeface="Arial" panose="020B0604020202020204" pitchFamily="34" charset="0"/>
              </a:rPr>
              <a:t> </a:t>
            </a:r>
            <a:r>
              <a:rPr lang="en-US" altLang="zh-CN" sz="4000" dirty="0">
                <a:solidFill>
                  <a:schemeClr val="bg2"/>
                </a:solidFill>
                <a:latin typeface="Arial" panose="020B0604020202020204" pitchFamily="34" charset="0"/>
                <a:ea typeface="黑体" pitchFamily="2" charset="-122"/>
                <a:cs typeface="Arial" panose="020B0604020202020204" pitchFamily="34" charset="0"/>
              </a:rPr>
              <a:t>t-SNE</a:t>
            </a:r>
            <a:r>
              <a:rPr lang="zh-CN" altLang="en-US" sz="4000" dirty="0">
                <a:solidFill>
                  <a:schemeClr val="bg2"/>
                </a:solidFill>
                <a:latin typeface="Arial" panose="020B0604020202020204" pitchFamily="34" charset="0"/>
                <a:ea typeface="黑体" pitchFamily="2" charset="-122"/>
                <a:cs typeface="Arial" panose="020B0604020202020204" pitchFamily="34" charset="0"/>
              </a:rPr>
              <a:t>降维可视化方法</a:t>
            </a:r>
          </a:p>
        </p:txBody>
      </p:sp>
      <p:sp>
        <p:nvSpPr>
          <p:cNvPr id="6149" name="Rectangle 3"/>
          <p:cNvSpPr>
            <a:spLocks noGrp="1" noChangeArrowheads="1"/>
          </p:cNvSpPr>
          <p:nvPr>
            <p:ph type="body" idx="1"/>
          </p:nvPr>
        </p:nvSpPr>
        <p:spPr>
          <a:xfrm>
            <a:off x="767408" y="1484784"/>
            <a:ext cx="10585176" cy="4824536"/>
          </a:xfrm>
        </p:spPr>
        <p:txBody>
          <a:bodyPr/>
          <a:lstStyle/>
          <a:p>
            <a:pPr eaLnBrk="1" hangingPunct="1">
              <a:spcBef>
                <a:spcPts val="1200"/>
              </a:spcBef>
            </a:pPr>
            <a:r>
              <a:rPr lang="en-US" altLang="zh-CN" sz="2800" dirty="0">
                <a:solidFill>
                  <a:schemeClr val="bg2"/>
                </a:solidFill>
                <a:latin typeface="Arial" panose="020B0604020202020204" pitchFamily="34" charset="0"/>
                <a:ea typeface="黑体" pitchFamily="2" charset="-122"/>
                <a:cs typeface="Arial" panose="020B0604020202020204" pitchFamily="34" charset="0"/>
              </a:rPr>
              <a:t>t-SNE</a:t>
            </a:r>
            <a:r>
              <a:rPr lang="zh-CN" altLang="en-US" sz="2800" dirty="0">
                <a:solidFill>
                  <a:schemeClr val="bg2"/>
                </a:solidFill>
                <a:latin typeface="Arial" panose="020B0604020202020204" pitchFamily="34" charset="0"/>
                <a:ea typeface="黑体" pitchFamily="2" charset="-122"/>
                <a:cs typeface="Arial" panose="020B0604020202020204" pitchFamily="34" charset="0"/>
              </a:rPr>
              <a:t>（</a:t>
            </a:r>
            <a:r>
              <a:rPr lang="en-US" altLang="zh-CN" sz="2800" dirty="0">
                <a:solidFill>
                  <a:schemeClr val="bg2"/>
                </a:solidFill>
                <a:latin typeface="Arial" panose="020B0604020202020204" pitchFamily="34" charset="0"/>
                <a:ea typeface="黑体" pitchFamily="2" charset="-122"/>
                <a:cs typeface="Arial" panose="020B0604020202020204" pitchFamily="34" charset="0"/>
              </a:rPr>
              <a:t>t-distribution stochastic neighbor embedding</a:t>
            </a:r>
            <a:r>
              <a:rPr lang="zh-CN" altLang="en-US" sz="2800" dirty="0">
                <a:solidFill>
                  <a:schemeClr val="bg2"/>
                </a:solidFill>
                <a:latin typeface="Arial" panose="020B0604020202020204" pitchFamily="34" charset="0"/>
                <a:ea typeface="黑体" pitchFamily="2" charset="-122"/>
                <a:cs typeface="Arial" panose="020B0604020202020204" pitchFamily="34" charset="0"/>
              </a:rPr>
              <a:t>，</a:t>
            </a:r>
            <a:r>
              <a:rPr lang="en-US" altLang="zh-CN" sz="2800" dirty="0">
                <a:solidFill>
                  <a:schemeClr val="bg2"/>
                </a:solidFill>
                <a:latin typeface="Arial" panose="020B0604020202020204" pitchFamily="34" charset="0"/>
                <a:ea typeface="黑体" pitchFamily="2" charset="-122"/>
                <a:cs typeface="Arial" panose="020B0604020202020204" pitchFamily="34" charset="0"/>
              </a:rPr>
              <a:t>t</a:t>
            </a:r>
            <a:r>
              <a:rPr lang="zh-CN" altLang="en-US" sz="2800" dirty="0">
                <a:solidFill>
                  <a:schemeClr val="bg2"/>
                </a:solidFill>
                <a:latin typeface="Arial" panose="020B0604020202020204" pitchFamily="34" charset="0"/>
                <a:ea typeface="黑体" pitchFamily="2" charset="-122"/>
                <a:cs typeface="Arial" panose="020B0604020202020204" pitchFamily="34" charset="0"/>
              </a:rPr>
              <a:t>分布随机近邻嵌入法）简介：</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本质是基于流形学习（</a:t>
            </a:r>
            <a:r>
              <a:rPr lang="en-US" altLang="zh-CN" sz="2400" dirty="0">
                <a:solidFill>
                  <a:schemeClr val="bg2"/>
                </a:solidFill>
                <a:latin typeface="Arial" panose="020B0604020202020204" pitchFamily="34" charset="0"/>
                <a:ea typeface="黑体" pitchFamily="2" charset="-122"/>
                <a:cs typeface="Arial" panose="020B0604020202020204" pitchFamily="34" charset="0"/>
              </a:rPr>
              <a:t>manifold learning</a:t>
            </a:r>
            <a:r>
              <a:rPr lang="zh-CN" altLang="en-US" sz="2400" dirty="0">
                <a:solidFill>
                  <a:schemeClr val="bg2"/>
                </a:solidFill>
                <a:latin typeface="Arial" panose="020B0604020202020204" pitchFamily="34" charset="0"/>
                <a:ea typeface="黑体" pitchFamily="2" charset="-122"/>
                <a:cs typeface="Arial" panose="020B0604020202020204" pitchFamily="34" charset="0"/>
              </a:rPr>
              <a:t>）的降维方法，即寻找高维数据中可能存在的低维流形</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在</a:t>
            </a:r>
            <a:r>
              <a:rPr lang="en-US" altLang="zh-CN" sz="2400" dirty="0">
                <a:solidFill>
                  <a:schemeClr val="bg2"/>
                </a:solidFill>
                <a:latin typeface="Arial" panose="020B0604020202020204" pitchFamily="34" charset="0"/>
                <a:ea typeface="黑体" pitchFamily="2" charset="-122"/>
                <a:cs typeface="Arial" panose="020B0604020202020204" pitchFamily="34" charset="0"/>
              </a:rPr>
              <a:t>SNE</a:t>
            </a:r>
            <a:r>
              <a:rPr lang="zh-CN" altLang="en-US" sz="2400" dirty="0">
                <a:solidFill>
                  <a:schemeClr val="bg2"/>
                </a:solidFill>
                <a:latin typeface="Arial" panose="020B0604020202020204" pitchFamily="34" charset="0"/>
                <a:ea typeface="黑体" pitchFamily="2" charset="-122"/>
                <a:cs typeface="Arial" panose="020B0604020202020204" pitchFamily="34" charset="0"/>
              </a:rPr>
              <a:t>方法的基础上发展而来</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利用概率分布来度量样本间的距离，将高维空间中的欧式距离转化为条件概率密度函数来表示样本间的相似度</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特点是能够保持样本间的局部结构，使得在高维数据中距离相近的点投影到低维中仍然相近</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常用作样本可视化分析</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endParaRPr lang="en-US" altLang="zh-CN" sz="1800"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A0A33C6C-575B-4D4A-922F-65FD98427B3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13397085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54</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551384" y="1052736"/>
                <a:ext cx="10585176" cy="4781744"/>
              </a:xfrm>
            </p:spPr>
            <p:txBody>
              <a:bodyPr/>
              <a:lstStyle/>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步骤：</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定义两个样本间的条件分布</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func>
                            <m:func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exp</m:t>
                              </m:r>
                            </m:fName>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𝛿</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b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func>
                        </m:num>
                        <m:den>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sup>
                            <m:e>
                              <m:func>
                                <m:func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exp</m:t>
                                  </m:r>
                                </m:fName>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𝛿</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func>
                            </m:e>
                          </m:nary>
                        </m:den>
                      </m:f>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并定义</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定义对称的概率分布</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num>
                        <m:den>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den>
                      </m:f>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作为</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和</a:t>
                </a:r>
                <a14:m>
                  <m:oMath xmlns:m="http://schemas.openxmlformats.org/officeDocument/2006/math">
                    <m:r>
                      <a:rPr lang="en-US" altLang="zh-CN" sz="2400" b="0" i="1" dirty="0" smtClean="0">
                        <a:solidFill>
                          <a:schemeClr val="bg2"/>
                        </a:solidFill>
                        <a:latin typeface="Cambria Math" panose="02040503050406030204" pitchFamily="18" charset="0"/>
                        <a:ea typeface="黑体" pitchFamily="2" charset="-122"/>
                        <a:cs typeface="Arial" panose="020B0604020202020204" pitchFamily="34" charset="0"/>
                      </a:rPr>
                      <m:t>𝑗</m:t>
                    </m:r>
                    <m:r>
                      <a:rPr lang="zh-CN" altLang="en-US" sz="2400" i="1" dirty="0">
                        <a:solidFill>
                          <a:schemeClr val="bg2"/>
                        </a:solidFill>
                        <a:latin typeface="Cambria Math" panose="02040503050406030204" pitchFamily="18" charset="0"/>
                        <a:ea typeface="黑体" pitchFamily="2" charset="-122"/>
                        <a:cs typeface="Arial" panose="020B0604020202020204" pitchFamily="34" charset="0"/>
                      </a:rPr>
                      <m:t>之间</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在高维空间中的距离度量，其中</a:t>
                </a:r>
                <a14:m>
                  <m:oMath xmlns:m="http://schemas.openxmlformats.org/officeDocument/2006/math">
                    <m:r>
                      <m:rPr>
                        <m:sty m:val="p"/>
                      </m:rP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N</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为总样本数</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551384" y="1052736"/>
                <a:ext cx="10585176" cy="4781744"/>
              </a:xfrm>
              <a:blipFill>
                <a:blip r:embed="rId3"/>
                <a:stretch>
                  <a:fillRect l="-1036" t="-1786"/>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8196326-B56E-474E-BC10-885F6F3AB0EC}"/>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7285796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55</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479376" y="476672"/>
                <a:ext cx="10585176" cy="5832648"/>
              </a:xfrm>
            </p:spPr>
            <p:txBody>
              <a:bodyPr/>
              <a:lstStyle/>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利用</a:t>
                </a:r>
                <a:r>
                  <a:rPr lang="en-US" altLang="zh-CN" sz="2400" dirty="0">
                    <a:solidFill>
                      <a:schemeClr val="bg2"/>
                    </a:solidFill>
                    <a:latin typeface="Arial" panose="020B0604020202020204" pitchFamily="34" charset="0"/>
                    <a:ea typeface="黑体" pitchFamily="2" charset="-122"/>
                    <a:cs typeface="Arial" panose="020B0604020202020204" pitchFamily="34" charset="0"/>
                  </a:rPr>
                  <a:t>t</a:t>
                </a:r>
                <a:r>
                  <a:rPr lang="zh-CN" altLang="en-US" sz="2400" dirty="0">
                    <a:solidFill>
                      <a:schemeClr val="bg2"/>
                    </a:solidFill>
                    <a:latin typeface="Arial" panose="020B0604020202020204" pitchFamily="34" charset="0"/>
                    <a:ea typeface="黑体" pitchFamily="2" charset="-122"/>
                    <a:cs typeface="Arial" panose="020B0604020202020204" pitchFamily="34" charset="0"/>
                  </a:rPr>
                  <a:t>分布进行重构，降维后在低维空间中的距离表示为：</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𝑞</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p>
                                  </m:sSup>
                                </m:e>
                              </m:d>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p>
                          </m:sSup>
                        </m:num>
                        <m:den>
                          <m:nary>
                            <m:naryPr>
                              <m:chr m:val="∑"/>
                              <m:supHide m:val="on"/>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7"/>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sub>
                            <m:sup/>
                            <m:e>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𝑘</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𝑙</m:t>
                                                  </m:r>
                                                </m:sub>
                                              </m:sSub>
                                            </m:e>
                                          </m:d>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p>
                                      </m:sSup>
                                    </m:e>
                                  </m:d>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e>
                          </m:nary>
                        </m:den>
                      </m:f>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同样，</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𝑞</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使用</a:t>
                </a:r>
                <a:r>
                  <a:rPr lang="en-US" altLang="zh-CN" sz="2400" dirty="0">
                    <a:solidFill>
                      <a:schemeClr val="bg2"/>
                    </a:solidFill>
                    <a:latin typeface="Arial" panose="020B0604020202020204" pitchFamily="34" charset="0"/>
                    <a:ea typeface="黑体" pitchFamily="2" charset="-122"/>
                    <a:cs typeface="Arial" panose="020B0604020202020204" pitchFamily="34" charset="0"/>
                  </a:rPr>
                  <a:t>KL</a:t>
                </a:r>
                <a:r>
                  <a:rPr lang="zh-CN" altLang="en-US" sz="2400" dirty="0">
                    <a:solidFill>
                      <a:schemeClr val="bg2"/>
                    </a:solidFill>
                    <a:latin typeface="Arial" panose="020B0604020202020204" pitchFamily="34" charset="0"/>
                    <a:ea typeface="黑体" pitchFamily="2" charset="-122"/>
                    <a:cs typeface="Arial" panose="020B0604020202020204" pitchFamily="34" charset="0"/>
                  </a:rPr>
                  <a:t>散度衡量降维前后分布间差异</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𝐶</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𝐾𝐿</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d>
                        <m:dPr>
                          <m:beg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𝑄</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supHide m:val="on"/>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7"/>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up/>
                        <m:e>
                          <m:nary>
                            <m:naryPr>
                              <m:chr m:val="∑"/>
                              <m:supHide m:val="on"/>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7"/>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func>
                                <m:func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log</m:t>
                                  </m:r>
                                </m:fName>
                                <m:e>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num>
                                    <m:den>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𝑞</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den>
                                  </m:f>
                                </m:e>
                              </m:func>
                            </m:e>
                          </m:nary>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利用梯度下降法求解</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𝐶</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：首先产生随机初始解</a:t>
                </a:r>
                <a14:m>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𝑌</m:t>
                        </m:r>
                      </m:e>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e>
                        </m:d>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𝑛</m:t>
                            </m:r>
                          </m:sub>
                        </m:sSub>
                      </m:e>
                    </m:d>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。通过</a:t>
                </a:r>
                <a14:m>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𝑌</m:t>
                        </m:r>
                      </m:e>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e>
                        </m:d>
                      </m:sup>
                    </m:sSup>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可以计算得到初始的概率分布</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𝑄</m:t>
                    </m:r>
                    <m:r>
                      <a:rPr lang="zh-CN" altLang="en-US" sz="2400" i="1">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进而求得目标函数</a:t>
                </a:r>
                <a14:m>
                  <m:oMath xmlns:m="http://schemas.openxmlformats.org/officeDocument/2006/math">
                    <m:r>
                      <m:rPr>
                        <m:sty m:val="p"/>
                      </m:rPr>
                      <a:rPr lang="en-US" altLang="zh-CN" sz="2400" i="1" dirty="0">
                        <a:solidFill>
                          <a:schemeClr val="bg2"/>
                        </a:solidFill>
                        <a:latin typeface="Cambria Math" panose="02040503050406030204" pitchFamily="18" charset="0"/>
                        <a:ea typeface="黑体" pitchFamily="2" charset="-122"/>
                        <a:cs typeface="Arial" panose="020B0604020202020204" pitchFamily="34" charset="0"/>
                      </a:rPr>
                      <m:t>C</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关于重构样本的梯度</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𝑑𝐶</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𝑑𝑌</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。可得</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f>
                        <m:f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𝑑𝐶</m:t>
                          </m:r>
                        </m:num>
                        <m:den>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den>
                      </m:f>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=4</m:t>
                      </m:r>
                      <m:nary>
                        <m:naryPr>
                          <m:chr m:val="∑"/>
                          <m:supHide m:val="on"/>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7"/>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up/>
                        <m:e>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𝑞</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𝑖𝑗</m:t>
                                  </m:r>
                                </m:sub>
                              </m:sSub>
                            </m:e>
                          </m:d>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sub>
                              </m:sSub>
                            </m:e>
                          </m:d>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Sup>
                                    <m:sSup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pPr>
                                    <m:e>
                                      <m:d>
                                        <m:dPr>
                                          <m:begChr m:val="‖"/>
                                          <m:endChr m:val="‖"/>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𝑗</m:t>
                                              </m:r>
                                            </m:sub>
                                          </m:sSub>
                                          <m:r>
                                            <a:rPr lang="en-US" altLang="zh-CN" sz="2400" i="1">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𝑦</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𝑖</m:t>
                                              </m:r>
                                            </m:sub>
                                          </m:sSub>
                                        </m:e>
                                      </m:d>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2</m:t>
                                      </m:r>
                                    </m:sup>
                                  </m:sSup>
                                </m:e>
                              </m:d>
                            </m:e>
                            <m:sup>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p>
                          </m:sSup>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479376" y="476672"/>
                <a:ext cx="10585176" cy="5832648"/>
              </a:xfrm>
              <a:blipFill>
                <a:blip r:embed="rId3"/>
                <a:stretch>
                  <a:fillRect t="-1149"/>
                </a:stretch>
              </a:blipFill>
            </p:spPr>
            <p:txBody>
              <a:bodyPr/>
              <a:lstStyle/>
              <a:p>
                <a:r>
                  <a:rPr lang="zh-CN" altLang="en-US">
                    <a:noFill/>
                  </a:rPr>
                  <a:t> </a:t>
                </a:r>
              </a:p>
            </p:txBody>
          </p:sp>
        </mc:Fallback>
      </mc:AlternateContent>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6280" y="1268760"/>
            <a:ext cx="3082961" cy="2111698"/>
          </a:xfrm>
          <a:prstGeom prst="rect">
            <a:avLst/>
          </a:prstGeom>
        </p:spPr>
      </p:pic>
      <p:sp>
        <p:nvSpPr>
          <p:cNvPr id="6" name="矩形 5">
            <a:extLst>
              <a:ext uri="{FF2B5EF4-FFF2-40B4-BE49-F238E27FC236}">
                <a16:creationId xmlns:a16="http://schemas.microsoft.com/office/drawing/2014/main" id="{ACEED8D5-3770-479E-91B4-11CA3ABA01E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61087564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56</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479376" y="692696"/>
                <a:ext cx="10585176" cy="5411688"/>
              </a:xfrm>
            </p:spPr>
            <p:txBody>
              <a:bodyPr/>
              <a:lstStyle/>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更新得到新的重构样本集</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𝑌</m:t>
                          </m:r>
                        </m:e>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e>
                          </m:d>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𝑌</m:t>
                          </m:r>
                        </m:e>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e>
                          </m:d>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𝜂</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𝑑𝐶</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𝑑𝑌</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e>
                      </m:d>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𝑌</m:t>
                              </m:r>
                            </m:e>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e>
                              </m:d>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𝑌</m:t>
                              </m:r>
                            </m:e>
                            <m: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e>
                              </m:d>
                            </m:sup>
                          </m:sSup>
                        </m:e>
                      </m:d>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其中，学习率</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𝜂</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和动量遗忘率</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𝛼</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是算法中设置的参数。当算法迭代执行事先指定的</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步后停止，并给出最终的降维重构样本</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𝑌</m:t>
                    </m:r>
                  </m:oMath>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困惑度（</a:t>
                </a:r>
                <a:r>
                  <a:rPr lang="en-US" altLang="zh-CN" sz="2800" dirty="0">
                    <a:solidFill>
                      <a:schemeClr val="bg2"/>
                    </a:solidFill>
                    <a:latin typeface="Arial" panose="020B0604020202020204" pitchFamily="34" charset="0"/>
                    <a:ea typeface="黑体" pitchFamily="2" charset="-122"/>
                    <a:cs typeface="Arial" panose="020B0604020202020204" pitchFamily="34" charset="0"/>
                  </a:rPr>
                  <a:t>perplexity</a:t>
                </a:r>
                <a:r>
                  <a:rPr lang="zh-CN" altLang="en-US" sz="2800" dirty="0">
                    <a:solidFill>
                      <a:schemeClr val="bg2"/>
                    </a:solidFill>
                    <a:latin typeface="Arial" panose="020B0604020202020204" pitchFamily="34" charset="0"/>
                    <a:ea typeface="黑体" pitchFamily="2" charset="-122"/>
                    <a:cs typeface="Arial" panose="020B0604020202020204" pitchFamily="34" charset="0"/>
                  </a:rPr>
                  <a:t>）</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嵌入概率</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的取值受到方差</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zh-CN" altLang="en-US" sz="2400" i="1" smtClean="0">
                            <a:solidFill>
                              <a:schemeClr val="bg2"/>
                            </a:solidFill>
                            <a:latin typeface="Cambria Math" panose="02040503050406030204" pitchFamily="18" charset="0"/>
                            <a:ea typeface="黑体" pitchFamily="2" charset="-122"/>
                            <a:cs typeface="Arial" panose="020B0604020202020204" pitchFamily="34" charset="0"/>
                          </a:rPr>
                          <m:t>𝜎</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的影响</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定义</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𝑃𝑒𝑟𝑝</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𝐻</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up>
                      </m:sSup>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en-US" altLang="zh-CN" sz="240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其中，</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𝐻</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d>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是概率分布</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的信息熵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𝐻</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𝑃</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𝑁</m:t>
                          </m:r>
                        </m:sup>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𝑗𝑖</m:t>
                              </m:r>
                            </m:sub>
                          </m:sSub>
                          <m:func>
                            <m:func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log</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fName>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𝑝</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𝑗𝑖</m:t>
                                  </m:r>
                                </m:sub>
                              </m:sSub>
                            </m:e>
                          </m:func>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479376" y="692696"/>
                <a:ext cx="10585176" cy="5411688"/>
              </a:xfrm>
              <a:blipFill>
                <a:blip r:embed="rId3"/>
                <a:stretch>
                  <a:fillRect l="-1037" t="-1240" r="-634"/>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A0CECD4-122C-4B8F-9BCD-38FD25147DC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99082244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57</a:t>
            </a:fld>
            <a:endParaRPr lang="en-US" altLang="zh-CN" dirty="0">
              <a:solidFill>
                <a:srgbClr val="000000"/>
              </a:solidFill>
            </a:endParaRPr>
          </a:p>
        </p:txBody>
      </p:sp>
      <p:sp>
        <p:nvSpPr>
          <p:cNvPr id="6149" name="Rectangle 3"/>
          <p:cNvSpPr>
            <a:spLocks noGrp="1" noChangeArrowheads="1"/>
          </p:cNvSpPr>
          <p:nvPr>
            <p:ph type="body" idx="1"/>
          </p:nvPr>
        </p:nvSpPr>
        <p:spPr>
          <a:xfrm>
            <a:off x="767408" y="692696"/>
            <a:ext cx="10585176" cy="4403576"/>
          </a:xfrm>
        </p:spPr>
        <p:txBody>
          <a:bodyPr/>
          <a:lstStyle/>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困惑度大致等价于在匹配每个点的原始和拟合分布是考虑的最近邻数。</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在一些情况下，投影后的低维空间中的可视化结果受到困惑度参数的影响非常大</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pic>
        <p:nvPicPr>
          <p:cNvPr id="2" name="图片 1"/>
          <p:cNvPicPr>
            <a:picLocks noChangeAspect="1"/>
          </p:cNvPicPr>
          <p:nvPr/>
        </p:nvPicPr>
        <p:blipFill>
          <a:blip r:embed="rId3"/>
          <a:stretch>
            <a:fillRect/>
          </a:stretch>
        </p:blipFill>
        <p:spPr>
          <a:xfrm>
            <a:off x="2783632" y="2276872"/>
            <a:ext cx="6927916" cy="3640998"/>
          </a:xfrm>
          <a:prstGeom prst="rect">
            <a:avLst/>
          </a:prstGeom>
        </p:spPr>
      </p:pic>
      <p:sp>
        <p:nvSpPr>
          <p:cNvPr id="6" name="矩形 5">
            <a:extLst>
              <a:ext uri="{FF2B5EF4-FFF2-40B4-BE49-F238E27FC236}">
                <a16:creationId xmlns:a16="http://schemas.microsoft.com/office/drawing/2014/main" id="{EAC5AC60-2096-4DD6-AA59-3E1300C0E1A0}"/>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842980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58</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980728"/>
                <a:ext cx="10585176" cy="4403576"/>
              </a:xfrm>
            </p:spPr>
            <p:txBody>
              <a:bodyPr/>
              <a:lstStyle/>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算法特点</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收敛和优化情况与初值有关，不能保证收敛到全局最优解</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在目标维数较高时由于</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oMath>
                </a14:m>
                <a:r>
                  <a:rPr lang="zh-CN" altLang="en-US" sz="2400" dirty="0">
                    <a:solidFill>
                      <a:schemeClr val="bg2"/>
                    </a:solidFill>
                    <a:latin typeface="Arial" panose="020B0604020202020204" pitchFamily="34" charset="0"/>
                    <a:ea typeface="黑体" pitchFamily="2" charset="-122"/>
                    <a:cs typeface="Arial" panose="020B0604020202020204" pitchFamily="34" charset="0"/>
                  </a:rPr>
                  <a:t>分布的重尾特性，可能会使算法不能很好的保持样本间局部关系结构</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14:m>
                  <m:oMath xmlns:m="http://schemas.openxmlformats.org/officeDocument/2006/math">
                    <m:r>
                      <m:rPr>
                        <m:sty m:val="p"/>
                      </m:rPr>
                      <a:rPr lang="en-US" altLang="zh-CN" sz="2400" i="1" dirty="0" smtClean="0">
                        <a:solidFill>
                          <a:schemeClr val="bg2"/>
                        </a:solidFill>
                        <a:latin typeface="Cambria Math" panose="02040503050406030204" pitchFamily="18" charset="0"/>
                        <a:ea typeface="黑体" pitchFamily="2" charset="-122"/>
                        <a:cs typeface="Arial" panose="020B0604020202020204" pitchFamily="34" charset="0"/>
                      </a:rPr>
                      <m:t>t</m:t>
                    </m:r>
                  </m:oMath>
                </a14:m>
                <a:r>
                  <a:rPr lang="en-US" altLang="zh-CN" sz="2400" dirty="0">
                    <a:solidFill>
                      <a:schemeClr val="bg2"/>
                    </a:solidFill>
                    <a:latin typeface="Arial" panose="020B0604020202020204" pitchFamily="34" charset="0"/>
                    <a:ea typeface="黑体" pitchFamily="2" charset="-122"/>
                    <a:cs typeface="Arial" panose="020B0604020202020204" pitchFamily="34" charset="0"/>
                  </a:rPr>
                  <a:t>-SNE</a:t>
                </a:r>
                <a:r>
                  <a:rPr lang="zh-CN" altLang="en-US" sz="2400" dirty="0">
                    <a:solidFill>
                      <a:schemeClr val="bg2"/>
                    </a:solidFill>
                    <a:latin typeface="Arial" panose="020B0604020202020204" pitchFamily="34" charset="0"/>
                    <a:ea typeface="黑体" pitchFamily="2" charset="-122"/>
                    <a:cs typeface="Arial" panose="020B0604020202020204" pitchFamily="34" charset="0"/>
                  </a:rPr>
                  <a:t>不能将训练集上学习得到的投影方式直接用于测试集上进行降维</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在最终可视化投影中相距较远的聚团之间的距离没有意义</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应用</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降维可视化和非监督学习，即在没有明确分类目标的样本数据中发现内在的分布规律并在低维空间中直观的展示出来</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980728"/>
                <a:ext cx="10585176" cy="4403576"/>
              </a:xfrm>
              <a:blipFill>
                <a:blip r:embed="rId3"/>
                <a:stretch>
                  <a:fillRect l="-1037" t="-1939" r="-115" b="-3186"/>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CEF1E126-6760-4DFD-9022-B4209EA006C4}"/>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46309435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59</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864096"/>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10.9</a:t>
            </a:r>
            <a:r>
              <a:rPr lang="zh-CN" altLang="en-US" sz="4000" dirty="0">
                <a:solidFill>
                  <a:schemeClr val="bg2"/>
                </a:solidFill>
                <a:latin typeface="Arial" panose="020B0604020202020204" pitchFamily="34" charset="0"/>
                <a:ea typeface="黑体" pitchFamily="2" charset="-122"/>
                <a:cs typeface="Arial" panose="020B0604020202020204" pitchFamily="34" charset="0"/>
              </a:rPr>
              <a:t> 讨论</a:t>
            </a:r>
          </a:p>
        </p:txBody>
      </p:sp>
      <p:sp>
        <p:nvSpPr>
          <p:cNvPr id="6149" name="Rectangle 3"/>
          <p:cNvSpPr>
            <a:spLocks noGrp="1" noChangeArrowheads="1"/>
          </p:cNvSpPr>
          <p:nvPr>
            <p:ph type="body" idx="1"/>
          </p:nvPr>
        </p:nvSpPr>
        <p:spPr>
          <a:xfrm>
            <a:off x="767408" y="1484784"/>
            <a:ext cx="10585176" cy="4824536"/>
          </a:xfrm>
        </p:spPr>
        <p:txBody>
          <a:bodyPr/>
          <a:lstStyle/>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特征选择与提取在模式识别、机器学习问题中的作用</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处理实际问题的基本步骤：</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问题的提出和定义</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数据获取和预处理</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特征提取和选择</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分类器涉及和性能评估</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dirty="0">
                <a:solidFill>
                  <a:schemeClr val="bg2"/>
                </a:solidFill>
                <a:latin typeface="Arial" panose="020B0604020202020204" pitchFamily="34" charset="0"/>
                <a:ea typeface="黑体" pitchFamily="2" charset="-122"/>
                <a:cs typeface="Arial" panose="020B0604020202020204" pitchFamily="34" charset="0"/>
              </a:rPr>
              <a:t>分类及结果解释</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特征工程 </a:t>
            </a:r>
            <a:r>
              <a:rPr lang="en-US" altLang="zh-CN" sz="2800" dirty="0">
                <a:solidFill>
                  <a:schemeClr val="bg2"/>
                </a:solidFill>
                <a:latin typeface="Arial" panose="020B0604020202020204" pitchFamily="34" charset="0"/>
                <a:ea typeface="黑体" pitchFamily="2" charset="-122"/>
                <a:cs typeface="Arial" panose="020B0604020202020204" pitchFamily="34" charset="0"/>
              </a:rPr>
              <a:t>vs. </a:t>
            </a:r>
            <a:r>
              <a:rPr lang="zh-CN" altLang="en-US" sz="2800" dirty="0">
                <a:solidFill>
                  <a:schemeClr val="bg2"/>
                </a:solidFill>
                <a:latin typeface="Arial" panose="020B0604020202020204" pitchFamily="34" charset="0"/>
                <a:ea typeface="黑体" pitchFamily="2" charset="-122"/>
                <a:cs typeface="Arial" panose="020B0604020202020204" pitchFamily="34" charset="0"/>
              </a:rPr>
              <a:t>“端到端”机器学习</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p:txBody>
      </p:sp>
      <p:sp>
        <p:nvSpPr>
          <p:cNvPr id="6" name="矩形 5">
            <a:extLst>
              <a:ext uri="{FF2B5EF4-FFF2-40B4-BE49-F238E27FC236}">
                <a16:creationId xmlns:a16="http://schemas.microsoft.com/office/drawing/2014/main" id="{A0A33C6C-575B-4D4A-922F-65FD98427B3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8276327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6</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124744"/>
                <a:ext cx="10585176" cy="4403576"/>
              </a:xfrm>
            </p:spPr>
            <p:txBody>
              <a:bodyPr/>
              <a:lstStyle/>
              <a:p>
                <a:pPr eaLnBrk="1" hangingPunct="1">
                  <a:spcBef>
                    <a:spcPts val="1200"/>
                  </a:spcBef>
                </a:pPr>
                <a:r>
                  <a:rPr lang="zh-CN" altLang="en-US" sz="2800" dirty="0">
                    <a:solidFill>
                      <a:schemeClr val="bg2"/>
                    </a:solidFill>
                    <a:latin typeface="Arial" panose="020B0604020202020204" pitchFamily="34" charset="0"/>
                    <a:ea typeface="黑体" pitchFamily="2" charset="-122"/>
                    <a:cs typeface="Arial" panose="020B0604020202020204" pitchFamily="34" charset="0"/>
                  </a:rPr>
                  <a:t>目标：求得最优</a:t>
                </a:r>
                <a14:m>
                  <m:oMath xmlns:m="http://schemas.openxmlformats.org/officeDocument/2006/math">
                    <m:sSup>
                      <m:sSupPr>
                        <m:ctrlP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𝑊</m:t>
                        </m:r>
                      </m:e>
                      <m:sup>
                        <m:r>
                          <a:rPr lang="zh-CN" altLang="en-US" sz="2800" b="0" i="1" smtClean="0">
                            <a:solidFill>
                              <a:schemeClr val="bg2"/>
                            </a:solidFill>
                            <a:latin typeface="Cambria Math" panose="02040503050406030204" pitchFamily="18" charset="0"/>
                            <a:ea typeface="黑体" pitchFamily="2" charset="-122"/>
                            <a:cs typeface="Arial" panose="020B0604020202020204" pitchFamily="34" charset="0"/>
                          </a:rPr>
                          <m:t>∗</m:t>
                        </m:r>
                      </m:sup>
                    </m:sSup>
                  </m:oMath>
                </a14:m>
                <a:r>
                  <a:rPr lang="zh-CN" altLang="en-US" sz="2800" dirty="0">
                    <a:solidFill>
                      <a:schemeClr val="bg2"/>
                    </a:solidFill>
                    <a:latin typeface="Arial" panose="020B0604020202020204" pitchFamily="34" charset="0"/>
                    <a:ea typeface="黑体" pitchFamily="2" charset="-122"/>
                    <a:cs typeface="Arial" panose="020B0604020202020204" pitchFamily="34" charset="0"/>
                  </a:rPr>
                  <a:t>，使</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1200"/>
                  </a:spcBef>
                  <a:buNone/>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e>
                        <m:sup>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func>
                        <m:func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limLow>
                            <m:limLow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limLow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𝑎𝑟𝑔</m:t>
                              </m:r>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max</m:t>
                              </m:r>
                            </m:e>
                            <m:lim>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lim>
                          </m:limLow>
                        </m:fName>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𝑥</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func>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eaLnBrk="1" hangingPunct="1">
                  <a:spcBef>
                    <a:spcPts val="1200"/>
                  </a:spcBef>
                </a:pPr>
                <a:r>
                  <a:rPr lang="zh-CN" altLang="en-US" sz="2800" b="0" dirty="0">
                    <a:solidFill>
                      <a:schemeClr val="bg2"/>
                    </a:solidFill>
                    <a:latin typeface="Arial" panose="020B0604020202020204" pitchFamily="34" charset="0"/>
                    <a:ea typeface="黑体" pitchFamily="2" charset="-122"/>
                    <a:cs typeface="Arial" panose="020B0604020202020204" pitchFamily="34" charset="0"/>
                  </a:rPr>
                  <a:t>结论：</a:t>
                </a:r>
                <a:endParaRPr lang="en-US" altLang="zh-CN" sz="2800" b="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设矩阵</a:t>
                </a:r>
                <a14:m>
                  <m:oMath xmlns:m="http://schemas.openxmlformats.org/officeDocument/2006/math">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p>
                    </m:sSub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sub>
                    </m:sSub>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的本征值为</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𝐷</m:t>
                        </m:r>
                      </m:sub>
                    </m:sSub>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，且</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i="1">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zh-CN" sz="2400" dirty="0">
                    <a:solidFill>
                      <a:schemeClr val="bg2"/>
                    </a:solidFill>
                    <a:ea typeface="黑体" pitchFamily="2" charset="-122"/>
                    <a:cs typeface="Arial" panose="020B0604020202020204" pitchFamily="34" charset="0"/>
                  </a:rPr>
                  <a:t> </a:t>
                </a:r>
                <a14:m>
                  <m:oMath xmlns:m="http://schemas.openxmlformats.org/officeDocument/2006/math">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i="1">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𝐷</m:t>
                        </m:r>
                      </m:sub>
                    </m:sSub>
                  </m:oMath>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lvl="1" eaLnBrk="1" hangingPunct="1">
                  <a:spcBef>
                    <a:spcPts val="1200"/>
                  </a:spcBef>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选前</a:t>
                </a:r>
                <a14:m>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个本征值对应的本征向量</a:t>
                </a:r>
                <a14:m>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b>
                    </m:sSub>
                  </m:oMath>
                </a14:m>
                <a:r>
                  <a:rPr lang="zh-CN" altLang="en-US" sz="2400" b="0" dirty="0">
                    <a:solidFill>
                      <a:schemeClr val="bg2"/>
                    </a:solidFill>
                    <a:latin typeface="Arial" panose="020B0604020202020204" pitchFamily="34" charset="0"/>
                    <a:ea typeface="黑体" pitchFamily="2" charset="-122"/>
                    <a:cs typeface="Arial" panose="020B0604020202020204" pitchFamily="34" charset="0"/>
                  </a:rPr>
                  <a:t>组成矩阵</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t> </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2</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𝑢</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b="0" dirty="0">
                    <a:solidFill>
                      <a:schemeClr val="bg2"/>
                    </a:solidFill>
                    <a:latin typeface="Arial" panose="020B0604020202020204" pitchFamily="34" charset="0"/>
                    <a:ea typeface="黑体" pitchFamily="2" charset="-122"/>
                    <a:cs typeface="Arial" panose="020B0604020202020204" pitchFamily="34" charset="0"/>
                  </a:rPr>
                  <a:t>   </a:t>
                </a:r>
                <a:r>
                  <a:rPr lang="zh-CN" altLang="en-US" sz="2400" dirty="0">
                    <a:solidFill>
                      <a:schemeClr val="bg2"/>
                    </a:solidFill>
                    <a:latin typeface="Arial" panose="020B0604020202020204" pitchFamily="34" charset="0"/>
                    <a:ea typeface="黑体" pitchFamily="2" charset="-122"/>
                    <a:cs typeface="Arial" panose="020B0604020202020204" pitchFamily="34" charset="0"/>
                  </a:rPr>
                  <a:t>即为最佳变换阵</a:t>
                </a:r>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1200"/>
                  </a:spcBef>
                  <a:buNone/>
                </a:pPr>
                <a:endParaRPr lang="en-US" altLang="zh-CN" sz="2800" b="0" dirty="0">
                  <a:solidFill>
                    <a:schemeClr val="bg2"/>
                  </a:solidFill>
                  <a:latin typeface="Arial" panose="020B0604020202020204" pitchFamily="34" charset="0"/>
                  <a:ea typeface="黑体" pitchFamily="2" charset="-122"/>
                  <a:cs typeface="Arial" panose="020B0604020202020204" pitchFamily="34" charset="0"/>
                </a:endParaRPr>
              </a:p>
              <a:p>
                <a:pPr marL="0" indent="0" eaLnBrk="1" hangingPunct="1">
                  <a:spcBef>
                    <a:spcPts val="1200"/>
                  </a:spcBef>
                  <a:buNone/>
                </a:pP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124744"/>
                <a:ext cx="10585176" cy="4403576"/>
              </a:xfrm>
              <a:blipFill>
                <a:blip r:embed="rId3"/>
                <a:stretch>
                  <a:fillRect l="-1037" t="-193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5693D2D1-693E-4FC0-A09A-295D63237E00}"/>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3934679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7</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908720"/>
                <a:ext cx="10585176" cy="4896544"/>
              </a:xfrm>
            </p:spPr>
            <p:txBody>
              <a:bodyPr/>
              <a:lstStyle/>
              <a:p>
                <a:pPr eaLnBrk="1" hangingPunct="1">
                  <a:spcBef>
                    <a:spcPts val="1200"/>
                  </a:spcBef>
                </a:pPr>
                <a:r>
                  <a:rPr lang="zh-CN" altLang="en-CN" sz="2800" dirty="0">
                    <a:solidFill>
                      <a:schemeClr val="bg2"/>
                    </a:solidFill>
                    <a:latin typeface="Arial" panose="020B0604020202020204" pitchFamily="34" charset="0"/>
                    <a:ea typeface="黑体" pitchFamily="2" charset="-122"/>
                    <a:cs typeface="Arial" panose="020B0604020202020204" pitchFamily="34" charset="0"/>
                  </a:rPr>
                  <a:t>推导</a:t>
                </a:r>
                <a:r>
                  <a:rPr lang="zh-CN" altLang="en-US" sz="2800" dirty="0">
                    <a:solidFill>
                      <a:schemeClr val="bg2"/>
                    </a:solidFill>
                    <a:latin typeface="Arial" panose="020B0604020202020204" pitchFamily="34" charset="0"/>
                    <a:ea typeface="黑体" pitchFamily="2" charset="-122"/>
                    <a:cs typeface="Arial" panose="020B0604020202020204" pitchFamily="34" charset="0"/>
                  </a:rPr>
                  <a:t>（以</a:t>
                </a:r>
                <a14:m>
                  <m:oMath xmlns:m="http://schemas.openxmlformats.org/officeDocument/2006/math">
                    <m:sSub>
                      <m:sSubPr>
                        <m:ctrlPr>
                          <a:rPr lang="en-US" altLang="zh-CN" sz="2800" i="1">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800" b="0" i="1" smtClean="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800" i="1">
                            <a:solidFill>
                              <a:schemeClr val="bg2"/>
                            </a:solidFill>
                            <a:latin typeface="Cambria Math" panose="02040503050406030204" pitchFamily="18" charset="0"/>
                            <a:ea typeface="黑体" pitchFamily="2" charset="-122"/>
                            <a:cs typeface="Arial" panose="020B0604020202020204" pitchFamily="34" charset="0"/>
                          </a:rPr>
                          <m:t>1</m:t>
                        </m:r>
                      </m:sub>
                    </m:sSub>
                  </m:oMath>
                </a14:m>
                <a:r>
                  <a:rPr lang="zh-CN" altLang="en-US" sz="2800" dirty="0">
                    <a:solidFill>
                      <a:schemeClr val="bg2"/>
                    </a:solidFill>
                    <a:latin typeface="Arial" panose="020B0604020202020204" pitchFamily="34" charset="0"/>
                    <a:ea typeface="黑体" pitchFamily="2" charset="-122"/>
                    <a:cs typeface="Arial" panose="020B0604020202020204" pitchFamily="34" charset="0"/>
                  </a:rPr>
                  <a:t>为例）：</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优化问题：</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lnSpc>
                    <a:spcPct val="120000"/>
                  </a:lnSpc>
                  <a:spcBef>
                    <a:spcPts val="0"/>
                  </a:spcBef>
                  <a:buNone/>
                </a:pPr>
                <a14:m>
                  <m:oMathPara xmlns:m="http://schemas.openxmlformats.org/officeDocument/2006/math">
                    <m:oMathParaPr>
                      <m:jc m:val="centerGroup"/>
                    </m:oMathParaPr>
                    <m:oMath xmlns:m="http://schemas.openxmlformats.org/officeDocument/2006/math">
                      <m:func>
                        <m:funcPr>
                          <m:ctrlPr>
                            <a:rPr lang="zh-CN" altLang="en-US" sz="2400" b="0" i="1" smtClean="0">
                              <a:solidFill>
                                <a:schemeClr val="bg2"/>
                              </a:solidFill>
                              <a:latin typeface="Cambria Math" panose="02040503050406030204" pitchFamily="18" charset="0"/>
                              <a:ea typeface="黑体" pitchFamily="2" charset="-122"/>
                              <a:cs typeface="Arial" panose="020B0604020202020204" pitchFamily="34" charset="0"/>
                            </a:rPr>
                          </m:ctrlPr>
                        </m:funcPr>
                        <m:fName>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max</m:t>
                          </m:r>
                        </m:fName>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func>
                    </m:oMath>
                  </m:oMathPara>
                </a14:m>
                <a:endParaRPr lang="en-US" altLang="zh-CN" sz="2400" b="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lnSpc>
                    <a:spcPct val="120000"/>
                  </a:lnSpc>
                  <a:spcBef>
                    <a:spcPts val="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𝑠</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  </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𝑡𝑟</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拉格朗日函数：</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𝑡𝑟</m:t>
                      </m:r>
                      <m:d>
                        <m:dPr>
                          <m:begChr m:val="["/>
                          <m:end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m:rPr>
                              <m:sty m:val="p"/>
                            </m:rPr>
                            <a:rPr lang="el-GR"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Λ</m:t>
                          </m:r>
                          <m:d>
                            <m:d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sSup>
                                <m:sSup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𝑊</m:t>
                                  </m:r>
                                </m:e>
                                <m:sup>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𝑇</m:t>
                                  </m:r>
                                </m:sup>
                              </m:sSup>
                              <m:sSub>
                                <m:sSubPr>
                                  <m:ctrlP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𝑆</m:t>
                                  </m:r>
                                </m:e>
                                <m: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𝑤</m:t>
                                  </m:r>
                                </m:sub>
                              </m:sSub>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𝑊</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𝐼</m:t>
                              </m:r>
                            </m:e>
                          </m:d>
                        </m:e>
                      </m:d>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令：</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14:m>
                  <m:oMathPara xmlns:m="http://schemas.openxmlformats.org/officeDocument/2006/math">
                    <m:oMathParaPr>
                      <m:jc m:val="centerGroup"/>
                    </m:oMathParaPr>
                    <m:oMath xmlns:m="http://schemas.openxmlformats.org/officeDocument/2006/math">
                      <m:f>
                        <m:fPr>
                          <m:ctrlPr>
                            <a:rPr lang="en-US" altLang="zh-CN" sz="2400" i="1" smtClean="0">
                              <a:solidFill>
                                <a:schemeClr val="bg2"/>
                              </a:solidFill>
                              <a:latin typeface="Cambria Math" panose="02040503050406030204" pitchFamily="18" charset="0"/>
                              <a:ea typeface="黑体" pitchFamily="2" charset="-122"/>
                              <a:cs typeface="Arial" panose="020B0604020202020204" pitchFamily="34" charset="0"/>
                            </a:rPr>
                          </m:ctrlPr>
                        </m:fPr>
                        <m:num>
                          <m:r>
                            <a:rPr lang="en-US" altLang="zh-CN" sz="24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num>
                        <m:den>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den>
                      </m:f>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𝑔</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=0</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908720"/>
                <a:ext cx="10585176" cy="4896544"/>
              </a:xfrm>
              <a:blipFill>
                <a:blip r:embed="rId3"/>
                <a:stretch>
                  <a:fillRect l="-1037" t="-161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49A1A9A7-878A-4B35-AC59-ADEF3B7EE79A}"/>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95521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8</a:t>
            </a:fld>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6149" name="Rectangle 3"/>
              <p:cNvSpPr>
                <a:spLocks noGrp="1" noChangeArrowheads="1"/>
              </p:cNvSpPr>
              <p:nvPr>
                <p:ph type="body" idx="1"/>
              </p:nvPr>
            </p:nvSpPr>
            <p:spPr>
              <a:xfrm>
                <a:off x="767408" y="1052736"/>
                <a:ext cx="10585176" cy="4403576"/>
              </a:xfrm>
            </p:spPr>
            <p:txBody>
              <a:bodyPr/>
              <a:lstStyle/>
              <a:p>
                <a:pPr marL="457200" lvl="1" indent="0" eaLnBrk="1" hangingPunct="1">
                  <a:lnSpc>
                    <a:spcPct val="120000"/>
                  </a:lnSpc>
                  <a:spcBef>
                    <a:spcPts val="1200"/>
                  </a:spcBef>
                  <a:buNone/>
                </a:pPr>
                <a:r>
                  <a:rPr lang="zh-CN" altLang="en-US" dirty="0">
                    <a:solidFill>
                      <a:schemeClr val="bg2"/>
                    </a:solidFill>
                    <a:latin typeface="Arial" panose="020B0604020202020204" pitchFamily="34" charset="0"/>
                    <a:ea typeface="黑体" pitchFamily="2" charset="-122"/>
                    <a:cs typeface="Arial" panose="020B0604020202020204" pitchFamily="34" charset="0"/>
                  </a:rPr>
                  <a:t>整理可得：</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lnSpc>
                    <a:spcPct val="120000"/>
                  </a:lnSpc>
                  <a:spcBef>
                    <a:spcPts val="1200"/>
                  </a:spcBef>
                  <a:buNone/>
                </a:pPr>
                <a14:m>
                  <m:oMathPara xmlns:m="http://schemas.openxmlformats.org/officeDocument/2006/math">
                    <m:oMathParaPr>
                      <m:jc m:val="centerGroup"/>
                    </m:oMathParaPr>
                    <m:oMath xmlns:m="http://schemas.openxmlformats.org/officeDocument/2006/math">
                      <m:sSubSup>
                        <m:sSub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p>
                      </m:sSub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m:rPr>
                          <m:sty m:val="p"/>
                        </m:rPr>
                        <a:rPr lang="el-GR"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Λ</m:t>
                      </m:r>
                      <m:r>
                        <a:rPr lang="en-US" altLang="zh-CN" sz="24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m:rPr>
                          <m:sty m:val="p"/>
                        </m:rPr>
                        <a:rPr lang="en-US" altLang="zh-CN" sz="2400" i="1">
                          <a:solidFill>
                            <a:schemeClr val="bg2"/>
                          </a:solidFill>
                          <a:latin typeface="Cambria Math" panose="02040503050406030204" pitchFamily="18" charset="0"/>
                          <a:ea typeface="Cambria Math" panose="02040503050406030204" pitchFamily="18" charset="0"/>
                          <a:cs typeface="Arial" panose="020B0604020202020204" pitchFamily="34" charset="0"/>
                        </a:rPr>
                        <m:t>I</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lnSpc>
                    <a:spcPct val="120000"/>
                  </a:lnSpc>
                  <a:spcBef>
                    <a:spcPts val="1200"/>
                  </a:spcBef>
                  <a:buNone/>
                </a:pPr>
                <a:r>
                  <a:rPr lang="zh-CN" altLang="en-US" dirty="0">
                    <a:solidFill>
                      <a:schemeClr val="bg2"/>
                    </a:solidFill>
                    <a:latin typeface="Arial" panose="020B0604020202020204" pitchFamily="34" charset="0"/>
                    <a:ea typeface="黑体" pitchFamily="2" charset="-122"/>
                    <a:cs typeface="Arial" panose="020B0604020202020204" pitchFamily="34" charset="0"/>
                  </a:rPr>
                  <a:t>考虑限制条件，可得：</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lnSpc>
                    <a:spcPct val="120000"/>
                  </a:lnSpc>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𝑡𝑟</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𝑏</m:t>
                                  </m:r>
                                </m:sub>
                              </m:sSub>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𝑡𝑟</m:t>
                      </m:r>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sSup>
                            <m:sSup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p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e>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𝑇</m:t>
                              </m:r>
                            </m:sup>
                          </m:sSup>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𝑤</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Λ</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𝑡𝑟</m:t>
                      </m:r>
                      <m:r>
                        <m:rPr>
                          <m:sty m:val="p"/>
                        </m:rPr>
                        <a:rPr lang="en-US" altLang="zh-CN" sz="2400" b="0" i="0" smtClean="0">
                          <a:solidFill>
                            <a:schemeClr val="bg2"/>
                          </a:solidFill>
                          <a:latin typeface="Cambria Math" panose="02040503050406030204" pitchFamily="18" charset="0"/>
                          <a:ea typeface="黑体" pitchFamily="2" charset="-122"/>
                          <a:cs typeface="Arial" panose="020B0604020202020204" pitchFamily="34" charset="0"/>
                        </a:rPr>
                        <m:t>Λ</m:t>
                      </m:r>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lnSpc>
                    <a:spcPct val="120000"/>
                  </a:lnSpc>
                  <a:spcBef>
                    <a:spcPts val="1200"/>
                  </a:spcBef>
                  <a:buNone/>
                </a:pPr>
                <a:r>
                  <a:rPr lang="zh-CN" altLang="en-US" dirty="0">
                    <a:solidFill>
                      <a:schemeClr val="bg2"/>
                    </a:solidFill>
                    <a:latin typeface="Arial" panose="020B0604020202020204" pitchFamily="34" charset="0"/>
                    <a:ea typeface="黑体" pitchFamily="2" charset="-122"/>
                    <a:cs typeface="Arial" panose="020B0604020202020204" pitchFamily="34" charset="0"/>
                  </a:rPr>
                  <a:t>对</a:t>
                </a:r>
                <a14:m>
                  <m:oMath xmlns:m="http://schemas.openxmlformats.org/officeDocument/2006/math">
                    <m:r>
                      <a:rPr lang="en-US" altLang="zh-CN" b="0" i="1" smtClean="0">
                        <a:solidFill>
                          <a:schemeClr val="bg2"/>
                        </a:solidFill>
                        <a:latin typeface="Cambria Math" panose="02040503050406030204" pitchFamily="18" charset="0"/>
                        <a:ea typeface="黑体" pitchFamily="2" charset="-122"/>
                        <a:cs typeface="Arial" panose="020B0604020202020204" pitchFamily="34" charset="0"/>
                      </a:rPr>
                      <m:t>𝐷</m:t>
                    </m:r>
                    <m:r>
                      <a:rPr lang="en-US" altLang="zh-CN"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US" altLang="zh-CN"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𝑑</m:t>
                    </m:r>
                  </m:oMath>
                </a14:m>
                <a:r>
                  <a:rPr lang="zh-CN" altLang="en-US" dirty="0">
                    <a:solidFill>
                      <a:schemeClr val="bg2"/>
                    </a:solidFill>
                    <a:latin typeface="Arial" panose="020B0604020202020204" pitchFamily="34" charset="0"/>
                    <a:ea typeface="黑体" pitchFamily="2" charset="-122"/>
                    <a:cs typeface="Arial" panose="020B0604020202020204" pitchFamily="34" charset="0"/>
                  </a:rPr>
                  <a:t>维变换矩阵</a:t>
                </a:r>
                <a:endParaRPr lang="en-US" altLang="zh-CN"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lnSpc>
                    <a:spcPct val="120000"/>
                  </a:lnSpc>
                  <a:spcBef>
                    <a:spcPts val="1200"/>
                  </a:spcBef>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𝐽</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Sub>
                      <m:d>
                        <m:d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d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𝑊</m:t>
                          </m:r>
                        </m:e>
                      </m:d>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nary>
                        <m:naryPr>
                          <m:chr m:val="∑"/>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naryPr>
                        <m:sub>
                          <m:r>
                            <m:rPr>
                              <m:brk m:alnAt="23"/>
                            </m:r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ub>
                        <m:sup>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𝑑</m:t>
                          </m:r>
                        </m:sup>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(1+</m:t>
                          </m:r>
                          <m:sSub>
                            <m:sSubPr>
                              <m:ctrlP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ctrlPr>
                            </m:sSubPr>
                            <m:e>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𝜆</m:t>
                              </m:r>
                            </m:e>
                            <m: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𝑖</m:t>
                              </m:r>
                            </m:sub>
                          </m:sSub>
                          <m:r>
                            <a:rPr lang="en-US" altLang="zh-CN" sz="2400" b="0" i="1" smtClean="0">
                              <a:solidFill>
                                <a:schemeClr val="bg2"/>
                              </a:solidFill>
                              <a:latin typeface="Cambria Math" panose="02040503050406030204" pitchFamily="18" charset="0"/>
                              <a:ea typeface="黑体" pitchFamily="2" charset="-122"/>
                              <a:cs typeface="Arial" panose="020B0604020202020204" pitchFamily="34" charset="0"/>
                            </a:rPr>
                            <m:t>)</m:t>
                          </m:r>
                        </m:e>
                      </m:nary>
                    </m:oMath>
                  </m:oMathPara>
                </a14:m>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mc:Choice>
        <mc:Fallback>
          <p:sp>
            <p:nvSpPr>
              <p:cNvPr id="6149" name="Rectangle 3"/>
              <p:cNvSpPr>
                <a:spLocks noGrp="1" noRot="1" noChangeAspect="1" noMove="1" noResize="1" noEditPoints="1" noAdjustHandles="1" noChangeArrowheads="1" noChangeShapeType="1" noTextEdit="1"/>
              </p:cNvSpPr>
              <p:nvPr>
                <p:ph type="body" idx="1"/>
              </p:nvPr>
            </p:nvSpPr>
            <p:spPr>
              <a:xfrm>
                <a:off x="767408" y="1052736"/>
                <a:ext cx="10585176" cy="4403576"/>
              </a:xfrm>
              <a:blipFill>
                <a:blip r:embed="rId3"/>
                <a:stretch>
                  <a:fillRect t="-1108"/>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4B80DD20-449F-439F-B397-17641606ACC5}"/>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27401966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7481C376-9A6E-4740-A3E2-24D13BB01E10}" type="slidenum">
              <a:rPr lang="en-US" altLang="zh-CN" smtClean="0">
                <a:solidFill>
                  <a:srgbClr val="000000"/>
                </a:solidFill>
              </a:rPr>
              <a:pPr/>
              <a:t>9</a:t>
            </a:fld>
            <a:endParaRPr lang="en-US" altLang="zh-CN" dirty="0">
              <a:solidFill>
                <a:srgbClr val="000000"/>
              </a:solidFill>
            </a:endParaRPr>
          </a:p>
        </p:txBody>
      </p:sp>
      <p:sp>
        <p:nvSpPr>
          <p:cNvPr id="6148" name="Rectangle 2"/>
          <p:cNvSpPr>
            <a:spLocks noGrp="1" noChangeArrowheads="1"/>
          </p:cNvSpPr>
          <p:nvPr>
            <p:ph type="title"/>
          </p:nvPr>
        </p:nvSpPr>
        <p:spPr>
          <a:xfrm>
            <a:off x="767408" y="404664"/>
            <a:ext cx="10585176" cy="1143000"/>
          </a:xfrm>
        </p:spPr>
        <p:txBody>
          <a:bodyPr/>
          <a:lstStyle/>
          <a:p>
            <a:pPr eaLnBrk="1" hangingPunct="1"/>
            <a:r>
              <a:rPr lang="en-US" altLang="zh-CN" sz="4000" dirty="0">
                <a:solidFill>
                  <a:schemeClr val="bg2"/>
                </a:solidFill>
                <a:latin typeface="Arial" panose="020B0604020202020204" pitchFamily="34" charset="0"/>
                <a:ea typeface="黑体" pitchFamily="2" charset="-122"/>
                <a:cs typeface="Arial" panose="020B0604020202020204" pitchFamily="34" charset="0"/>
              </a:rPr>
              <a:t>10.3</a:t>
            </a:r>
            <a:r>
              <a:rPr lang="zh-CN" altLang="en-US" sz="4000" dirty="0">
                <a:solidFill>
                  <a:schemeClr val="bg2"/>
                </a:solidFill>
                <a:latin typeface="Arial" panose="020B0604020202020204" pitchFamily="34" charset="0"/>
                <a:ea typeface="黑体" pitchFamily="2" charset="-122"/>
                <a:cs typeface="Arial" panose="020B0604020202020204" pitchFamily="34" charset="0"/>
              </a:rPr>
              <a:t> 主成分分析</a:t>
            </a:r>
          </a:p>
        </p:txBody>
      </p:sp>
      <p:sp>
        <p:nvSpPr>
          <p:cNvPr id="6149" name="Rectangle 3"/>
          <p:cNvSpPr>
            <a:spLocks noGrp="1" noChangeArrowheads="1"/>
          </p:cNvSpPr>
          <p:nvPr>
            <p:ph type="body" idx="1"/>
          </p:nvPr>
        </p:nvSpPr>
        <p:spPr>
          <a:xfrm>
            <a:off x="767408" y="1718936"/>
            <a:ext cx="6480720" cy="4403576"/>
          </a:xfrm>
        </p:spPr>
        <p:txBody>
          <a:bodyPr/>
          <a:lstStyle/>
          <a:p>
            <a:pPr eaLnBrk="1" hangingPunct="1">
              <a:spcBef>
                <a:spcPts val="1200"/>
              </a:spcBef>
            </a:pPr>
            <a:r>
              <a:rPr lang="zh-CN" altLang="en-CN" sz="2800" dirty="0">
                <a:solidFill>
                  <a:schemeClr val="bg2"/>
                </a:solidFill>
                <a:latin typeface="Arial" panose="020B0604020202020204" pitchFamily="34" charset="0"/>
                <a:ea typeface="黑体" pitchFamily="2" charset="-122"/>
                <a:cs typeface="Arial" panose="020B0604020202020204" pitchFamily="34" charset="0"/>
              </a:rPr>
              <a:t>目的</a:t>
            </a:r>
            <a:endParaRPr lang="en-US" altLang="zh-CN" sz="2800" dirty="0">
              <a:solidFill>
                <a:schemeClr val="bg2"/>
              </a:solidFill>
              <a:latin typeface="Arial" panose="020B0604020202020204" pitchFamily="34" charset="0"/>
              <a:ea typeface="黑体" pitchFamily="2" charset="-122"/>
              <a:cs typeface="Arial" panose="020B0604020202020204" pitchFamily="34" charset="0"/>
            </a:endParaRPr>
          </a:p>
          <a:p>
            <a:pPr marL="457200" lvl="1" indent="0" eaLnBrk="1" hangingPunct="1">
              <a:spcBef>
                <a:spcPts val="1200"/>
              </a:spcBef>
              <a:buNone/>
            </a:pPr>
            <a:r>
              <a:rPr lang="zh-CN" altLang="en-US" sz="2400" dirty="0">
                <a:solidFill>
                  <a:schemeClr val="bg2"/>
                </a:solidFill>
                <a:latin typeface="Arial" panose="020B0604020202020204" pitchFamily="34" charset="0"/>
                <a:ea typeface="黑体" pitchFamily="2" charset="-122"/>
                <a:cs typeface="Arial" panose="020B0604020202020204" pitchFamily="34" charset="0"/>
              </a:rPr>
              <a:t>从一组特征中计算一组重要性从大到小排列的新特征，他们是原特征的线性组合，并且相互之间不相关</a:t>
            </a:r>
            <a:endParaRPr lang="en-US" altLang="zh-CN" sz="2400" dirty="0">
              <a:solidFill>
                <a:schemeClr val="bg2"/>
              </a:solidFill>
              <a:latin typeface="Arial" panose="020B0604020202020204" pitchFamily="34" charset="0"/>
              <a:ea typeface="黑体" pitchFamily="2" charset="-122"/>
              <a:cs typeface="Arial" panose="020B0604020202020204" pitchFamily="34" charset="0"/>
            </a:endParaRPr>
          </a:p>
        </p:txBody>
      </p:sp>
      <p:pic>
        <p:nvPicPr>
          <p:cNvPr id="3" name="Picture 2">
            <a:extLst>
              <a:ext uri="{FF2B5EF4-FFF2-40B4-BE49-F238E27FC236}">
                <a16:creationId xmlns:a16="http://schemas.microsoft.com/office/drawing/2014/main" id="{E8AC5EFF-36FB-4240-A9DD-D6F792E1A4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2144" y="2249012"/>
            <a:ext cx="4176871" cy="3290868"/>
          </a:xfrm>
          <a:prstGeom prst="rect">
            <a:avLst/>
          </a:prstGeom>
        </p:spPr>
      </p:pic>
      <p:sp>
        <p:nvSpPr>
          <p:cNvPr id="7" name="矩形 6">
            <a:extLst>
              <a:ext uri="{FF2B5EF4-FFF2-40B4-BE49-F238E27FC236}">
                <a16:creationId xmlns:a16="http://schemas.microsoft.com/office/drawing/2014/main" id="{B4040BEE-300A-4841-A874-ECEDE013C1F6}"/>
              </a:ext>
            </a:extLst>
          </p:cNvPr>
          <p:cNvSpPr/>
          <p:nvPr/>
        </p:nvSpPr>
        <p:spPr>
          <a:xfrm>
            <a:off x="3329236" y="18724"/>
            <a:ext cx="8887444" cy="264688"/>
          </a:xfrm>
          <a:prstGeom prst="rect">
            <a:avLst/>
          </a:prstGeom>
        </p:spPr>
        <p:txBody>
          <a:bodyPr wrap="square">
            <a:spAutoFit/>
          </a:bodyPr>
          <a:lstStyle/>
          <a:p>
            <a:pPr lvl="0" algn="r">
              <a:lnSpc>
                <a:spcPct val="80000"/>
              </a:lnSpc>
              <a:spcBef>
                <a:spcPct val="20000"/>
              </a:spcBef>
              <a:defRPr/>
            </a:pP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清华大学 张学工、汪小我</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模式识别（第四版）</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模式识别与机器学习</a:t>
            </a:r>
            <a:r>
              <a:rPr lang="en-US" altLang="zh-CN"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a:t>
            </a:r>
            <a:r>
              <a:rPr lang="zh-CN" altLang="en-US" sz="1400" b="1" kern="0" dirty="0">
                <a:solidFill>
                  <a:srgbClr val="6600FF"/>
                </a:solidFill>
                <a:latin typeface="Arial" panose="020B0604020202020204" pitchFamily="34" charset="0"/>
                <a:ea typeface="黑体" panose="02010609060101010101" pitchFamily="49" charset="-122"/>
                <a:cs typeface="Arial" panose="020B0604020202020204" pitchFamily="34" charset="0"/>
              </a:rPr>
              <a:t>参考课件</a:t>
            </a:r>
            <a:endParaRPr lang="en-US" altLang="zh-CN" sz="1400" b="1" kern="0" dirty="0">
              <a:solidFill>
                <a:srgbClr val="6600FF"/>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656979144"/>
      </p:ext>
    </p:extLst>
  </p:cSld>
  <p:clrMapOvr>
    <a:masterClrMapping/>
  </p:clrMapOvr>
  <p:transition/>
</p:sld>
</file>

<file path=ppt/theme/theme1.xml><?xml version="1.0" encoding="utf-8"?>
<a:theme xmlns:a="http://schemas.openxmlformats.org/drawingml/2006/main" name="1_默认设计模板">
  <a:themeElements>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18746</TotalTime>
  <Words>5460</Words>
  <Application>Microsoft Office PowerPoint</Application>
  <PresentationFormat>宽屏</PresentationFormat>
  <Paragraphs>558</Paragraphs>
  <Slides>59</Slides>
  <Notes>59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黑体</vt:lpstr>
      <vt:lpstr>华文细黑</vt:lpstr>
      <vt:lpstr>宋体</vt:lpstr>
      <vt:lpstr>微软雅黑</vt:lpstr>
      <vt:lpstr>Arial</vt:lpstr>
      <vt:lpstr>Cambria Math</vt:lpstr>
      <vt:lpstr>Times New Roman</vt:lpstr>
      <vt:lpstr>1_默认设计模板</vt:lpstr>
      <vt:lpstr>模式识别（第四版） ——模式识别与机器学习</vt:lpstr>
      <vt:lpstr>第10章 特征提取与降维表示</vt:lpstr>
      <vt:lpstr>本章主要内容</vt:lpstr>
      <vt:lpstr>10.1 引言</vt:lpstr>
      <vt:lpstr>10.2 基于类别可分性判据的特征提取</vt:lpstr>
      <vt:lpstr>PowerPoint 演示文稿</vt:lpstr>
      <vt:lpstr>PowerPoint 演示文稿</vt:lpstr>
      <vt:lpstr>PowerPoint 演示文稿</vt:lpstr>
      <vt:lpstr>10.3 主成分分析</vt:lpstr>
      <vt:lpstr>PowerPoint 演示文稿</vt:lpstr>
      <vt:lpstr>PowerPoint 演示文稿</vt:lpstr>
      <vt:lpstr>PowerPoint 演示文稿</vt:lpstr>
      <vt:lpstr>PowerPoint 演示文稿</vt:lpstr>
      <vt:lpstr>10.4 Karhunen-Loève 变换</vt:lpstr>
      <vt:lpstr>10.4.1 K-L 变换</vt:lpstr>
      <vt:lpstr>PowerPoint 演示文稿</vt:lpstr>
      <vt:lpstr>PowerPoint 演示文稿</vt:lpstr>
      <vt:lpstr>PowerPoint 演示文稿</vt:lpstr>
      <vt:lpstr>PowerPoint 演示文稿</vt:lpstr>
      <vt:lpstr>PowerPoint 演示文稿</vt:lpstr>
      <vt:lpstr>10.4.2 用于监督模式识别的K-L变换</vt:lpstr>
      <vt:lpstr>策略1：从类均值中提取判别信息</vt:lpstr>
      <vt:lpstr>PowerPoint 演示文稿</vt:lpstr>
      <vt:lpstr>策略2：包含在类平均向量中判别信息的最优压缩</vt:lpstr>
      <vt:lpstr>PowerPoint 演示文稿</vt:lpstr>
      <vt:lpstr>策略3：类中心化特征向量中分类信息的提取</vt:lpstr>
      <vt:lpstr>PowerPoint 演示文稿</vt:lpstr>
      <vt:lpstr>PowerPoint 演示文稿</vt:lpstr>
      <vt:lpstr>10.5 用“本征脸”作为人脸识别特征</vt:lpstr>
      <vt:lpstr>PowerPoint 演示文稿</vt:lpstr>
      <vt:lpstr>PowerPoint 演示文稿</vt:lpstr>
      <vt:lpstr>PowerPoint 演示文稿</vt:lpstr>
      <vt:lpstr>10.6 高维数据的低维可视化</vt:lpstr>
      <vt:lpstr>10.7 多维尺度法（MDS） 10.7.1 MDS的基本概念</vt:lpstr>
      <vt:lpstr>PowerPoint 演示文稿</vt:lpstr>
      <vt:lpstr>10.7.2 古典尺度法</vt:lpstr>
      <vt:lpstr>PowerPoint 演示文稿</vt:lpstr>
      <vt:lpstr>PowerPoint 演示文稿</vt:lpstr>
      <vt:lpstr>PowerPoint 演示文稿</vt:lpstr>
      <vt:lpstr>10.7.3 度量型MDS</vt:lpstr>
      <vt:lpstr>PowerPoint 演示文稿</vt:lpstr>
      <vt:lpstr>PowerPoint 演示文稿</vt:lpstr>
      <vt:lpstr>10.7.4 非度量型MDS</vt:lpstr>
      <vt:lpstr>10.7.5 MDS在模式识别中的应用举例</vt:lpstr>
      <vt:lpstr>PowerPoint 演示文稿</vt:lpstr>
      <vt:lpstr>PowerPoint 演示文稿</vt:lpstr>
      <vt:lpstr>10.8 非线性特征变换方法简介</vt:lpstr>
      <vt:lpstr>10.8.1 核主成分分析（KPCA）</vt:lpstr>
      <vt:lpstr>PowerPoint 演示文稿</vt:lpstr>
      <vt:lpstr>PowerPoint 演示文稿</vt:lpstr>
      <vt:lpstr>10.8.2 IsoMap方法和LLE方法</vt:lpstr>
      <vt:lpstr>PowerPoint 演示文稿</vt:lpstr>
      <vt:lpstr>10.9 t-SNE降维可视化方法</vt:lpstr>
      <vt:lpstr>PowerPoint 演示文稿</vt:lpstr>
      <vt:lpstr>PowerPoint 演示文稿</vt:lpstr>
      <vt:lpstr>PowerPoint 演示文稿</vt:lpstr>
      <vt:lpstr>PowerPoint 演示文稿</vt:lpstr>
      <vt:lpstr>PowerPoint 演示文稿</vt:lpstr>
      <vt:lpstr>10.9 讨论</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统计模式识别导论</dc:title>
  <dc:creator>Xuegong Zhang</dc:creator>
  <cp:lastModifiedBy>Xuegong Zhang</cp:lastModifiedBy>
  <cp:revision>403</cp:revision>
  <cp:lastPrinted>2016-09-11T15:29:02Z</cp:lastPrinted>
  <dcterms:created xsi:type="dcterms:W3CDTF">2001-02-14T02:31:42Z</dcterms:created>
  <dcterms:modified xsi:type="dcterms:W3CDTF">2021-08-02T07:10:50Z</dcterms:modified>
</cp:coreProperties>
</file>