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7" r:id="rId2"/>
  </p:sldMasterIdLst>
  <p:notesMasterIdLst>
    <p:notesMasterId r:id="rId21"/>
  </p:notesMasterIdLst>
  <p:handoutMasterIdLst>
    <p:handoutMasterId r:id="rId22"/>
  </p:handoutMasterIdLst>
  <p:sldIdLst>
    <p:sldId id="424" r:id="rId3"/>
    <p:sldId id="464" r:id="rId4"/>
    <p:sldId id="680" r:id="rId5"/>
    <p:sldId id="732" r:id="rId6"/>
    <p:sldId id="715" r:id="rId7"/>
    <p:sldId id="718" r:id="rId8"/>
    <p:sldId id="719" r:id="rId9"/>
    <p:sldId id="720" r:id="rId10"/>
    <p:sldId id="721" r:id="rId11"/>
    <p:sldId id="722" r:id="rId12"/>
    <p:sldId id="724" r:id="rId13"/>
    <p:sldId id="728" r:id="rId14"/>
    <p:sldId id="731" r:id="rId15"/>
    <p:sldId id="726" r:id="rId16"/>
    <p:sldId id="727" r:id="rId17"/>
    <p:sldId id="729" r:id="rId18"/>
    <p:sldId id="730" r:id="rId19"/>
    <p:sldId id="733" r:id="rId20"/>
  </p:sldIdLst>
  <p:sldSz cx="12192000" cy="6858000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003399"/>
    <a:srgbClr val="FFFF00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0" autoAdjust="0"/>
    <p:restoredTop sz="94660"/>
  </p:normalViewPr>
  <p:slideViewPr>
    <p:cSldViewPr>
      <p:cViewPr varScale="1">
        <p:scale>
          <a:sx n="77" d="100"/>
          <a:sy n="77" d="100"/>
        </p:scale>
        <p:origin x="114" y="3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fld id="{370E364B-F6A0-45A4-83CA-97D3AC616A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44424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574" y="4861441"/>
            <a:ext cx="5206153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fld id="{0781FBCE-61FE-40E6-9754-3B50E0E96E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05541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862861-AB4E-4A4A-85C9-2BE426D977B7}" type="slidenum">
              <a:rPr lang="en-US" altLang="zh-CN">
                <a:solidFill>
                  <a:srgbClr val="000000"/>
                </a:solidFill>
              </a:rPr>
              <a:pPr/>
              <a:t>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7187696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10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90088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11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57889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12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172281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13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88824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14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375975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15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95542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16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364708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590327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18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69073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39235F-6C18-4134-BF15-31B023A9214B}" type="slidenum">
              <a:rPr lang="en-US" altLang="zh-CN">
                <a:solidFill>
                  <a:srgbClr val="000000"/>
                </a:solidFill>
              </a:rPr>
              <a:pPr/>
              <a:t>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35525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54697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42508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12487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76274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4061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8595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15483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BC54D9-3F1E-482D-9BB3-8411D473745E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24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C535DF-7ACE-45F4-AD89-74076DEF1B92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471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66567A-0BCE-495C-A14A-563928BD45D6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82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BC54D9-3F1E-482D-9BB3-8411D473745E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738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99564-EDC3-4130-815E-40135C708A99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373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44FF12-DCE0-4305-8374-2ED4551FE1F9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2890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EDCC9B-36AA-435B-A437-EC0049F7D54F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451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AF504-6347-4342-98AF-77F78A195D46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752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3CB57A-CCA9-4770-99FD-510513A500CB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6952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CFE537-A617-4818-9DB4-89B769C42B8C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4172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50251-9BF3-4227-8ACF-54E45D8E0DEF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0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99564-EDC3-4130-815E-40135C708A99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6422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BF00DF-14FB-4D10-8B01-87888B24ED85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6920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C535DF-7ACE-45F4-AD89-74076DEF1B92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1659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66567A-0BCE-495C-A14A-563928BD45D6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5536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FFFFFF"/>
                </a:solidFill>
              </a:rPr>
              <a:t>Xuegong Zhang</a:t>
            </a:r>
            <a:endParaRPr lang="en-US" altLang="zh-CN" sz="2400">
              <a:solidFill>
                <a:srgbClr val="FFFFFF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409BA026-B759-413E-9B7E-4969743CC946}" type="slidenum">
              <a:rPr lang="zh-CN" altLang="en-US">
                <a:solidFill>
                  <a:srgbClr val="FFFFFF"/>
                </a:solidFill>
              </a:rPr>
              <a:pPr/>
              <a:t>‹#›</a:t>
            </a:fld>
            <a:endParaRPr lang="en-US" altLang="zh-CN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381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44FF12-DCE0-4305-8374-2ED4551FE1F9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321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EDCC9B-36AA-435B-A437-EC0049F7D54F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689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AF504-6347-4342-98AF-77F78A195D46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924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3CB57A-CCA9-4770-99FD-510513A500CB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760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CFE537-A617-4818-9DB4-89B769C42B8C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4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50251-9BF3-4227-8ACF-54E45D8E0DEF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256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BF00DF-14FB-4D10-8B01-87888B24ED85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52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A392AEBB-EFA5-4C13-848B-12C1F278DA06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9603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A392AEBB-EFA5-4C13-848B-12C1F278DA06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87910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zhangxg@tsinghua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xwwang@tsinghua.edu.c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2278" y="1628800"/>
            <a:ext cx="8887444" cy="1478632"/>
          </a:xfrm>
        </p:spPr>
        <p:txBody>
          <a:bodyPr/>
          <a:lstStyle/>
          <a:p>
            <a:pPr eaLnBrk="1" hangingPunct="1"/>
            <a:r>
              <a:rPr lang="zh-CN" altLang="en-US" sz="4800" dirty="0">
                <a:solidFill>
                  <a:schemeClr val="bg2"/>
                </a:solidFill>
                <a:ea typeface="黑体" pitchFamily="2" charset="-122"/>
              </a:rPr>
              <a:t>模式识别（第四版）</a:t>
            </a:r>
            <a:br>
              <a:rPr lang="en-US" altLang="zh-CN" sz="4800" dirty="0">
                <a:solidFill>
                  <a:schemeClr val="bg2"/>
                </a:solidFill>
                <a:ea typeface="黑体" pitchFamily="2" charset="-122"/>
              </a:rPr>
            </a:br>
            <a:r>
              <a:rPr lang="en-US" altLang="zh-CN" sz="4000" dirty="0">
                <a:solidFill>
                  <a:schemeClr val="bg2"/>
                </a:solidFill>
                <a:ea typeface="黑体" pitchFamily="2" charset="-122"/>
              </a:rPr>
              <a:t>——</a:t>
            </a:r>
            <a:r>
              <a:rPr lang="zh-CN" altLang="zh-CN" sz="4000" dirty="0">
                <a:solidFill>
                  <a:schemeClr val="bg2"/>
                </a:solidFill>
                <a:ea typeface="黑体" pitchFamily="2" charset="-122"/>
              </a:rPr>
              <a:t>模式识别</a:t>
            </a:r>
            <a:r>
              <a:rPr lang="zh-CN" altLang="en-US" sz="4000" dirty="0">
                <a:solidFill>
                  <a:schemeClr val="bg2"/>
                </a:solidFill>
                <a:ea typeface="黑体" pitchFamily="2" charset="-122"/>
              </a:rPr>
              <a:t>与机器学习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91544" y="4336752"/>
            <a:ext cx="7777163" cy="1478632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zh-CN" altLang="en-US" sz="2400" dirty="0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张学工、汪小我</a:t>
            </a:r>
            <a:endParaRPr lang="en-US" altLang="zh-CN" sz="2400" dirty="0">
              <a:solidFill>
                <a:schemeClr val="bg2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zhangxg@tsinghua.edu.cn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; 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xwwang@tsinghua.edu.cn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  <a:p>
            <a:pPr lvl="0" eaLnBrk="1" hangingPunct="1">
              <a:lnSpc>
                <a:spcPct val="80000"/>
              </a:lnSpc>
              <a:defRPr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清华大学自动化系</a:t>
            </a:r>
            <a:endParaRPr lang="en-US" altLang="zh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29236" y="18724"/>
            <a:ext cx="8887444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8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8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8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8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8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8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8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8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72ED95-257C-4026-8C27-5ABD4D422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BC54D9-3F1E-482D-9BB3-8411D473745E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1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74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10</a:t>
            </a:fld>
            <a:endParaRPr lang="en-US" altLang="zh-CN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23392" y="476672"/>
                <a:ext cx="10945216" cy="5328592"/>
              </a:xfrm>
            </p:spPr>
            <p:txBody>
              <a:bodyPr/>
              <a:lstStyle/>
              <a:p>
                <a:pPr marL="0" indent="0" algn="ctr">
                  <a:spcAft>
                    <a:spcPts val="768"/>
                  </a:spcAft>
                  <a:buNone/>
                </a:pPr>
                <a:r>
                  <a:rPr lang="en-US" altLang="zh-CN" sz="36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13.3.2 </a:t>
                </a:r>
                <a:r>
                  <a:rPr lang="zh-CN" altLang="en-US" sz="36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用扰动重采样估计</a:t>
                </a:r>
                <a:r>
                  <a:rPr lang="en-US" altLang="zh-CN" sz="36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SVM</a:t>
                </a:r>
                <a:r>
                  <a:rPr lang="zh-CN" altLang="en-US" sz="36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错误率的置信区间</a:t>
                </a:r>
                <a:endParaRPr lang="zh-CN" altLang="en-US" sz="3600" dirty="0"/>
              </a:p>
              <a:p>
                <a:pPr marL="342900" indent="-342900"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2800" kern="100" dirty="0">
                    <a:solidFill>
                      <a:schemeClr val="bg2"/>
                    </a:solidFill>
                    <a:effectLst/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利用原始样本数据训练</a:t>
                </a:r>
                <a:r>
                  <a:rPr lang="en-US" altLang="zh-CN" sz="2800" kern="100" dirty="0">
                    <a:solidFill>
                      <a:schemeClr val="bg2"/>
                    </a:solidFill>
                    <a:effectLst/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SVM</a:t>
                </a:r>
                <a:r>
                  <a:rPr lang="zh-CN" altLang="en-US" sz="2800" kern="100" dirty="0">
                    <a:solidFill>
                      <a:schemeClr val="bg2"/>
                    </a:solidFill>
                    <a:effectLst/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，计算交叉验证错误率</a:t>
                </a:r>
                <a:endParaRPr lang="en-US" altLang="zh-CN" sz="2800" kern="100" dirty="0">
                  <a:solidFill>
                    <a:schemeClr val="bg2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342900" indent="-34290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2800" kern="1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按如下方式进行</a:t>
                </a:r>
                <a:r>
                  <a:rPr lang="en-US" altLang="zh-CN" sz="2800" kern="1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R</a:t>
                </a:r>
                <a:r>
                  <a:rPr lang="zh-CN" altLang="en-US" sz="2800" kern="1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次重采样：</a:t>
                </a:r>
                <a:endParaRPr lang="en-US" altLang="zh-CN" sz="2800" kern="1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lvl="1" eaLnBrk="1" hangingPunct="1">
                  <a:spcBef>
                    <a:spcPts val="1200"/>
                  </a:spcBef>
                  <a:buFont typeface="Arial" panose="020B0604020202020204" pitchFamily="34" charset="0"/>
                  <a:buChar char="–"/>
                </a:pPr>
                <a:r>
                  <a:rPr lang="zh-CN" altLang="en-US" sz="2400" kern="12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为每个样本引入随机扰动因子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kern="120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kern="120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400" kern="120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400" kern="12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lvl="1" eaLnBrk="1" hangingPunct="1">
                  <a:spcBef>
                    <a:spcPts val="1200"/>
                  </a:spcBef>
                  <a:buFont typeface="Arial" panose="020B0604020202020204" pitchFamily="34" charset="0"/>
                  <a:buChar char="–"/>
                </a:pPr>
                <a:r>
                  <a:rPr lang="zh-CN" altLang="en-US" sz="2400" kern="12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解扰动后的</a:t>
                </a:r>
                <a:r>
                  <a:rPr lang="en-US" altLang="zh-CN" sz="2400" kern="12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SVM</a:t>
                </a:r>
                <a:r>
                  <a:rPr lang="zh-CN" altLang="en-US" sz="2400" kern="12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，并计算统计量</a:t>
                </a:r>
                <a:endParaRPr lang="en-US" altLang="zh-CN" sz="2400" kern="12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400050" lvl="1" indent="0">
                  <a:lnSpc>
                    <a:spcPct val="15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1/2</m:t>
                          </m:r>
                        </m:sup>
                      </m:sSup>
                      <m:nary>
                        <m:naryPr>
                          <m:chr m:val="∑"/>
                          <m:limLoc m:val="subSup"/>
                          <m:ctrlPr>
                            <a:rPr lang="en-US" altLang="zh-CN" sz="240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40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sz="2400" b="0" i="1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Arial" panose="020B060402020202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0" i="1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  <m:t>;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400" b="0" i="1" smtClean="0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b="0" i="1" smtClean="0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b="0" i="1" smtClean="0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Arial" panose="020B0604020202020204" pitchFamily="34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  <m:r>
                                <a:rPr lang="en-US" altLang="zh-CN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𝑟𝑒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24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342900" indent="-34290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2800" kern="1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估计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𝑊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800" kern="1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的分布</a:t>
                </a:r>
                <a:endParaRPr lang="en-US" altLang="zh-CN" sz="2800" kern="1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342900" indent="-34290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2800" kern="100" dirty="0">
                    <a:solidFill>
                      <a:schemeClr val="bg2"/>
                    </a:solidFill>
                    <a:effectLst/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估计错误率的置信区间</a:t>
                </a:r>
                <a:endParaRPr lang="en-US" altLang="zh-CN" sz="2400" kern="100" dirty="0">
                  <a:solidFill>
                    <a:schemeClr val="bg2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14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23392" y="476672"/>
                <a:ext cx="10945216" cy="5328592"/>
              </a:xfrm>
              <a:blipFill>
                <a:blip r:embed="rId3"/>
                <a:stretch>
                  <a:fillRect l="-1002" t="-2174" b="-1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A05B6711-83B8-46F1-A294-5C6E363E28E2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25278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11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767408" y="400070"/>
            <a:ext cx="10657184" cy="986101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13.4 </a:t>
            </a:r>
            <a:r>
              <a:rPr lang="zh-CN" altLang="en-US" sz="40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特征提取与选择对分类器性能估计的影响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7408" y="1628800"/>
            <a:ext cx="9073008" cy="300329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CV1</a:t>
            </a: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策略</a:t>
            </a: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利用全部样本进行特征提取与选择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交叉验证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2" indent="-3429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划分训练集、验证集</a:t>
            </a:r>
            <a:endParaRPr lang="en-US" altLang="zh-CN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2" indent="-3429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训练、验证、计算错误率</a:t>
            </a:r>
            <a:endParaRPr lang="en-US" altLang="zh-CN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样本较少时，</a:t>
            </a: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CV1</a:t>
            </a: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策略导致对分类性能估计偏乐观</a:t>
            </a: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800100" lvl="2" indent="0">
              <a:buNone/>
            </a:pPr>
            <a:endParaRPr lang="en-US" altLang="zh-CN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n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倍交叉验证</a:t>
            </a: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ABEA1D0-BA02-4EE2-89CD-0C2EEE3D2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78C426B-3511-42F9-B7D0-330940D394B2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65766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12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ABEA1D0-BA02-4EE2-89CD-0C2EEE3D2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208405DC-9647-4591-8E6A-8604CB97D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2" y="831908"/>
            <a:ext cx="10945216" cy="4738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800" kern="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CV2</a:t>
            </a:r>
            <a:r>
              <a:rPr lang="zh-CN" altLang="en-US" sz="2800" kern="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策略</a:t>
            </a:r>
            <a:endParaRPr lang="en-US" altLang="zh-CN" sz="2800" kern="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交叉验证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划分训练集、验证集</a:t>
            </a:r>
            <a:endParaRPr lang="en-US" altLang="zh-CN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kern="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利用</a:t>
            </a:r>
            <a:r>
              <a:rPr lang="zh-CN" altLang="en-US" kern="0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训练样本</a:t>
            </a:r>
            <a:r>
              <a:rPr lang="zh-CN" altLang="en-US" kern="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进行特征提取与选择</a:t>
            </a:r>
            <a:endParaRPr lang="en-US" altLang="zh-CN" kern="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kern="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训练、验证、计算错误率</a:t>
            </a:r>
            <a:endParaRPr lang="en-US" altLang="zh-CN" kern="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800" kern="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CV2</a:t>
            </a:r>
            <a:r>
              <a:rPr lang="zh-CN" altLang="en-US" sz="2800" kern="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获得用于分类特征的方法：</a:t>
            </a:r>
            <a:endParaRPr lang="en-US" altLang="zh-CN" sz="2800" kern="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利用全部样本重新进行一次特征提取与选择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由各轮交叉验证中被选择次数最多的特征组成特征集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>
              <a:spcBef>
                <a:spcPts val="600"/>
              </a:spcBef>
              <a:buFontTx/>
              <a:buNone/>
            </a:pPr>
            <a:endParaRPr lang="en-US" altLang="zh-CN" sz="2800" kern="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800" kern="100" dirty="0">
                <a:latin typeface="Arial" panose="020B0604020202020204" pitchFamily="34" charset="0"/>
                <a:ea typeface="黑体" panose="02010609060101010101" pitchFamily="49" charset="-122"/>
              </a:rPr>
              <a:t>n</a:t>
            </a:r>
            <a:r>
              <a:rPr lang="zh-CN" altLang="zh-CN" sz="1800" kern="1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倍交叉验证</a:t>
            </a:r>
            <a:endParaRPr lang="en-US" altLang="zh-CN" sz="2800" kern="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0E9D89A-B5DB-40E5-A058-3FC6787190A4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15017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13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1199456" y="400070"/>
            <a:ext cx="10009112" cy="868688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13.5 </a:t>
            </a:r>
            <a:r>
              <a:rPr lang="zh-CN" altLang="en-US" sz="40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用分类性能进行关系推断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7408" y="1340768"/>
            <a:ext cx="10729192" cy="507721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分类性能好，意味着特征与分类间存在着可以用来预测的关系</a:t>
            </a: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zh-CN" altLang="en-US" sz="2400" kern="12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但怎样才算“好”？</a:t>
            </a:r>
            <a:endParaRPr lang="en-US" altLang="zh-CN" sz="2400" kern="12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与传统模式识别任务的区别</a:t>
            </a: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zh-CN" altLang="en-US" sz="2400" kern="12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高维度、小样本</a:t>
            </a:r>
            <a:endParaRPr lang="en-US" altLang="zh-CN" sz="2400" kern="12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zh-CN" altLang="en-US" sz="2400" kern="12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系统</a:t>
            </a:r>
            <a:r>
              <a:rPr lang="en-US" altLang="zh-CN" sz="2400" kern="12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</a:t>
            </a:r>
            <a:r>
              <a:rPr lang="zh-CN" altLang="en-US" sz="2400" kern="12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完全未知</a:t>
            </a:r>
            <a:endParaRPr lang="en-US" altLang="zh-CN" sz="2400" kern="12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随机置换（</a:t>
            </a: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permutation</a:t>
            </a: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）法</a:t>
            </a: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zh-CN" altLang="en-US" sz="2400" kern="12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打乱标签</a:t>
            </a:r>
            <a:endParaRPr lang="en-US" altLang="zh-CN" sz="2400" kern="12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zh-CN" altLang="en-US" sz="2400" kern="12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估计空分布</a:t>
            </a:r>
            <a:endParaRPr lang="en-US" altLang="zh-CN" sz="2400" kern="12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zh-CN" altLang="en-US" sz="2400" kern="12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计算</a:t>
            </a:r>
            <a:r>
              <a:rPr lang="en-US" altLang="zh-CN" sz="2400" kern="12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</a:t>
            </a:r>
            <a:r>
              <a:rPr lang="zh-CN" altLang="en-US" sz="2400" kern="12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值</a:t>
            </a:r>
            <a:endParaRPr lang="en-US" altLang="zh-CN" sz="2400" kern="12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ABEA1D0-BA02-4EE2-89CD-0C2EEE3D2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706D37D-388B-4474-AA2A-87E18AD994B7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6483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14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1199456" y="400070"/>
            <a:ext cx="10009112" cy="801300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13.6 </a:t>
            </a:r>
            <a:r>
              <a:rPr lang="zh-CN" altLang="en-US" sz="40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非监督模式识别系统性能的评价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23392" y="1268760"/>
                <a:ext cx="10945216" cy="4979640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altLang="zh-CN" sz="36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13.6.1 </a:t>
                </a:r>
                <a:r>
                  <a:rPr lang="zh-CN" altLang="en-US" sz="36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聚类质量评价</a:t>
                </a:r>
              </a:p>
              <a:p>
                <a:pPr marL="342900" indent="-342900"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紧致性（</a:t>
                </a:r>
                <a:r>
                  <a:rPr lang="en-US" altLang="zh-CN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compactness</a:t>
                </a:r>
                <a:r>
                  <a:rPr lang="zh-CN" altLang="en-US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）或一致性（</a:t>
                </a:r>
                <a:r>
                  <a:rPr lang="en-US" altLang="zh-CN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homogeneity</a:t>
                </a:r>
                <a:r>
                  <a:rPr lang="zh-CN" altLang="en-US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）</a:t>
                </a:r>
                <a:endParaRPr lang="en-US" altLang="zh-CN" sz="28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𝑉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𝐶</m:t>
                          </m:r>
                        </m:e>
                      </m:d>
                      <m:r>
                        <a:rPr lang="en-US" altLang="zh-CN" sz="240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40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sz="240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40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zh-CN" sz="240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240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sz="2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lang="en-US" altLang="zh-CN" sz="240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d>
                                    <m:dPr>
                                      <m:ctrlPr>
                                        <a:rPr lang="en-US" altLang="zh-CN" sz="2400" i="1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400" b="0" i="1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sz="2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l-GR" altLang="zh-CN" sz="2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𝜋</m:t>
                                  </m:r>
                                  <m:sSup>
                                    <m:sSupPr>
                                      <m:ctrlPr>
                                        <a:rPr lang="en-US" altLang="zh-CN" sz="2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e>
                      </m:rad>
                    </m:oMath>
                  </m:oMathPara>
                </a14:m>
                <a:endParaRPr lang="zh-CN" altLang="en-US" sz="24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连接性质（</a:t>
                </a:r>
                <a:r>
                  <a:rPr lang="en-US" altLang="zh-CN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connectedness</a:t>
                </a:r>
                <a:r>
                  <a:rPr lang="zh-CN" altLang="en-US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）</a:t>
                </a:r>
                <a:endParaRPr lang="en-US" altLang="zh-CN" sz="28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𝐶𝑜𝑛𝑛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𝐶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𝑗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𝐿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40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  <m:t>𝑛𝑛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400" b="0" i="1" smtClean="0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0" i="1" smtClean="0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Arial" panose="020B0604020202020204" pitchFamily="34" charset="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</m:sub>
                                  </m:sSub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24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分离度（</a:t>
                </a:r>
                <a:r>
                  <a:rPr lang="en-US" altLang="zh-CN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separation</a:t>
                </a:r>
                <a:r>
                  <a:rPr lang="zh-CN" altLang="en-US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）</a:t>
                </a:r>
                <a:endParaRPr lang="en-US" altLang="zh-CN" sz="28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lvl="1" eaLnBrk="1" hangingPunct="1">
                  <a:spcBef>
                    <a:spcPts val="600"/>
                  </a:spcBef>
                  <a:buFont typeface="Arial" panose="020B0604020202020204" pitchFamily="34" charset="0"/>
                  <a:buChar char="–"/>
                </a:pPr>
                <a:r>
                  <a:rPr lang="zh-CN" altLang="en-US" sz="2400" kern="1200" dirty="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用某种类间距离衡量聚类的分离程度</a:t>
                </a:r>
                <a:endParaRPr lang="en-US" altLang="zh-CN" sz="28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14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23392" y="1268760"/>
                <a:ext cx="10945216" cy="4979640"/>
              </a:xfrm>
              <a:blipFill>
                <a:blip r:embed="rId3"/>
                <a:stretch>
                  <a:fillRect l="-1002" t="-2203" b="-12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4">
            <a:extLst>
              <a:ext uri="{FF2B5EF4-FFF2-40B4-BE49-F238E27FC236}">
                <a16:creationId xmlns:a16="http://schemas.microsoft.com/office/drawing/2014/main" id="{BABEA1D0-BA02-4EE2-89CD-0C2EEE3D2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0A3E14B-F479-49CB-828E-101470F03551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82641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15</a:t>
            </a:fld>
            <a:endParaRPr lang="en-US" altLang="zh-CN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23392" y="764704"/>
                <a:ext cx="10945216" cy="4738994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Silhouette</a:t>
                </a:r>
                <a:r>
                  <a:rPr lang="zh-CN" altLang="en-US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值</a:t>
                </a:r>
                <a:endParaRPr lang="en-US" altLang="zh-CN" sz="28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S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240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𝑚𝑎𝑥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sz="28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Dunn</a:t>
                </a:r>
                <a:r>
                  <a:rPr lang="zh-CN" altLang="en-US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指数（</a:t>
                </a:r>
                <a:r>
                  <a:rPr lang="en-US" altLang="zh-CN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Dunn Index</a:t>
                </a:r>
                <a:r>
                  <a:rPr lang="zh-CN" altLang="en-US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）</a:t>
                </a:r>
                <a:endParaRPr lang="en-US" altLang="zh-CN" sz="28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𝐷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𝐶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 b="0" i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8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limLow>
                                <m:limLowPr>
                                  <m:ctrlPr>
                                    <a:rPr lang="en-US" altLang="zh-CN" sz="28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80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min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US" altLang="zh-CN" sz="28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r>
                                    <a:rPr lang="en-US" altLang="zh-CN" sz="28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CN" sz="28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lim>
                              </m:limLow>
                              <m:f>
                                <m:fPr>
                                  <m:ctrlPr>
                                    <a:rPr lang="en-US" altLang="zh-CN" sz="280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𝑑𝑖𝑠𝑡</m:t>
                                  </m:r>
                                  <m:d>
                                    <m:dPr>
                                      <m:ctrlPr>
                                        <a:rPr lang="en-US" altLang="zh-CN" sz="2800" b="0" i="1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Arial" panose="020B0604020202020204" pitchFamily="34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Arial" panose="020B0604020202020204" pitchFamily="34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zh-CN" sz="2800" b="0" i="1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Arial" panose="020B0604020202020204" pitchFamily="34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b="0" i="1" smtClean="0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Arial" panose="020B0604020202020204" pitchFamily="34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altLang="zh-CN" sz="2800" i="1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altLang="zh-CN" sz="2800" i="1" smtClean="0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2800" i="0" smtClean="0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max</m:t>
                                          </m:r>
                                        </m:e>
                                        <m:lim>
                                          <m:sSub>
                                            <m:sSubPr>
                                              <m:ctrlPr>
                                                <a:rPr lang="en-US" altLang="zh-CN" sz="2800" i="1">
                                                  <a:solidFill>
                                                    <a:schemeClr val="bg2"/>
                                                  </a:solidFill>
                                                  <a:latin typeface="Cambria Math" panose="02040503050406030204" pitchFamily="18" charset="0"/>
                                                  <a:ea typeface="黑体" panose="02010609060101010101" pitchFamily="49" charset="-122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800" i="1">
                                                  <a:solidFill>
                                                    <a:schemeClr val="bg2"/>
                                                  </a:solidFill>
                                                  <a:latin typeface="Cambria Math" panose="02040503050406030204" pitchFamily="18" charset="0"/>
                                                  <a:ea typeface="黑体" panose="02010609060101010101" pitchFamily="49" charset="-122"/>
                                                  <a:cs typeface="Arial" panose="020B0604020202020204" pitchFamily="34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800" b="0" i="1" smtClean="0">
                                                  <a:solidFill>
                                                    <a:schemeClr val="bg2"/>
                                                  </a:solidFill>
                                                  <a:latin typeface="Cambria Math" panose="02040503050406030204" pitchFamily="18" charset="0"/>
                                                  <a:ea typeface="黑体" panose="02010609060101010101" pitchFamily="49" charset="-122"/>
                                                  <a:cs typeface="Arial" panose="020B0604020202020204" pitchFamily="34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28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a:rPr lang="en-US" altLang="zh-CN" sz="28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lim>
                                      </m:limLow>
                                    </m:fName>
                                    <m:e>
                                      <m:r>
                                        <a:rPr lang="en-US" altLang="zh-CN" sz="2800" b="0" i="1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𝑑𝑖𝑎𝑚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800" b="0" i="1" smtClean="0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800" i="1">
                                                  <a:solidFill>
                                                    <a:schemeClr val="bg2"/>
                                                  </a:solidFill>
                                                  <a:latin typeface="Cambria Math" panose="02040503050406030204" pitchFamily="18" charset="0"/>
                                                  <a:ea typeface="黑体" panose="02010609060101010101" pitchFamily="49" charset="-122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800" i="1">
                                                  <a:solidFill>
                                                    <a:schemeClr val="bg2"/>
                                                  </a:solidFill>
                                                  <a:latin typeface="Cambria Math" panose="02040503050406030204" pitchFamily="18" charset="0"/>
                                                  <a:ea typeface="黑体" panose="02010609060101010101" pitchFamily="49" charset="-122"/>
                                                  <a:cs typeface="Arial" panose="020B0604020202020204" pitchFamily="34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800" b="0" i="1" smtClean="0">
                                                  <a:solidFill>
                                                    <a:schemeClr val="bg2"/>
                                                  </a:solidFill>
                                                  <a:latin typeface="Cambria Math" panose="02040503050406030204" pitchFamily="18" charset="0"/>
                                                  <a:ea typeface="黑体" panose="02010609060101010101" pitchFamily="49" charset="-122"/>
                                                  <a:cs typeface="Arial" panose="020B0604020202020204" pitchFamily="34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28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预测效力（</a:t>
                </a:r>
                <a:r>
                  <a:rPr lang="en-US" altLang="zh-CN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predictive power</a:t>
                </a:r>
                <a:r>
                  <a:rPr lang="zh-CN" altLang="en-US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）</a:t>
                </a:r>
                <a:endParaRPr lang="en-US" altLang="zh-CN" sz="28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lvl="1" eaLnBrk="1" hangingPunct="1">
                  <a:spcBef>
                    <a:spcPts val="600"/>
                  </a:spcBef>
                  <a:buFont typeface="Arial" panose="020B0604020202020204" pitchFamily="34" charset="0"/>
                  <a:buChar char="–"/>
                </a:pPr>
                <a:r>
                  <a:rPr lang="zh-CN" altLang="en-US" sz="2400" kern="12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用多次划分试验考查聚类结果的可靠性</a:t>
                </a:r>
                <a:endParaRPr lang="en-US" altLang="zh-CN" sz="2400" b="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457200" lvl="1" indent="0">
                  <a:buNone/>
                </a:pPr>
                <a:endParaRPr lang="zh-CN" altLang="en-US" sz="24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14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23392" y="764704"/>
                <a:ext cx="10945216" cy="4738994"/>
              </a:xfrm>
              <a:blipFill>
                <a:blip r:embed="rId3"/>
                <a:stretch>
                  <a:fillRect l="-1002" t="-16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4">
            <a:extLst>
              <a:ext uri="{FF2B5EF4-FFF2-40B4-BE49-F238E27FC236}">
                <a16:creationId xmlns:a16="http://schemas.microsoft.com/office/drawing/2014/main" id="{BABEA1D0-BA02-4EE2-89CD-0C2EEE3D2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BC8AF1D-1C1E-4576-9FB7-3BBA68974EFD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80183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16</a:t>
            </a:fld>
            <a:endParaRPr lang="en-US" altLang="zh-CN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7408" y="476672"/>
                <a:ext cx="10945216" cy="5112568"/>
              </a:xfrm>
            </p:spPr>
            <p:txBody>
              <a:bodyPr/>
              <a:lstStyle/>
              <a:p>
                <a:pPr marL="0" indent="0" algn="ctr">
                  <a:spcAft>
                    <a:spcPts val="768"/>
                  </a:spcAft>
                  <a:buNone/>
                </a:pPr>
                <a:r>
                  <a:rPr lang="en-US" altLang="zh-CN" sz="36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13.6.2 </a:t>
                </a:r>
                <a:r>
                  <a:rPr lang="zh-CN" altLang="en-US" sz="36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聚类结果的比较</a:t>
                </a:r>
                <a:endParaRPr lang="zh-CN" altLang="en-US" sz="36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800" kern="100" dirty="0">
                    <a:solidFill>
                      <a:schemeClr val="bg2"/>
                    </a:solidFill>
                    <a:effectLst/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混淆矩阵</a:t>
                </a:r>
                <a:endParaRPr lang="en-US" altLang="zh-CN" sz="2800" kern="100" dirty="0">
                  <a:solidFill>
                    <a:schemeClr val="bg2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zh-CN" altLang="en-US" sz="2800" kern="1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  如：</a:t>
                </a:r>
                <a:endParaRPr lang="en-US" altLang="zh-CN" sz="2800" kern="1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altLang="zh-CN" sz="2400" dirty="0">
                  <a:solidFill>
                    <a:schemeClr val="bg2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altLang="zh-CN" sz="2400" dirty="0">
                  <a:solidFill>
                    <a:schemeClr val="bg2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altLang="zh-CN" sz="2400" dirty="0">
                  <a:solidFill>
                    <a:schemeClr val="bg2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altLang="zh-CN" sz="2400" dirty="0">
                  <a:solidFill>
                    <a:schemeClr val="bg2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800" kern="1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F</a:t>
                </a:r>
                <a:r>
                  <a:rPr lang="zh-CN" altLang="en-US" sz="2800" kern="1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度量</a:t>
                </a:r>
                <a:endParaRPr lang="en-US" altLang="zh-CN" sz="2800" kern="1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kern="10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2400" b="0" i="1" kern="10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b="0" i="1" kern="10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𝐶</m:t>
                          </m:r>
                        </m:e>
                      </m:d>
                      <m:r>
                        <a:rPr lang="en-US" altLang="zh-CN" sz="2400" b="0" i="1" kern="10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kern="10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b="0" i="1" kern="10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altLang="zh-CN" sz="2400" b="0" i="1" kern="10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=1,…,</m:t>
                          </m:r>
                          <m:r>
                            <a:rPr lang="en-US" altLang="zh-CN" sz="2400" b="0" i="1" kern="10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𝑇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sz="2400" b="0" i="1" kern="10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400" b="0" i="1" kern="100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kern="100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2400" b="0" i="1" kern="100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2400" b="0" i="1" kern="10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altLang="zh-CN" sz="2400" b="0" i="1" kern="10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2400" b="0" i="1" kern="100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kern="100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sz="2400" b="0" i="1" kern="100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𝑘</m:t>
                                  </m:r>
                                  <m:r>
                                    <a:rPr lang="en-US" altLang="zh-CN" sz="2400" i="1" kern="10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=1,…,</m:t>
                                  </m:r>
                                  <m:r>
                                    <a:rPr lang="en-US" altLang="zh-CN" sz="2400" b="0" i="1" kern="100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𝐾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sz="2400" b="0" i="1" kern="10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altLang="zh-CN" sz="2400" b="0" i="1" kern="100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0" i="1" kern="100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kern="100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kern="100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zh-CN" sz="2400" b="0" i="1" kern="100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sz="2400" i="1" kern="10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kern="100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kern="100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altLang="zh-CN" sz="2400" kern="1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400050" lvl="1" indent="0">
                  <a:buNone/>
                </a:pPr>
                <a:endParaRPr lang="en-US" altLang="zh-CN" sz="2400" kern="1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14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7408" y="476672"/>
                <a:ext cx="10945216" cy="5112568"/>
              </a:xfrm>
              <a:blipFill>
                <a:blip r:embed="rId3"/>
                <a:stretch>
                  <a:fillRect l="-1003" t="-22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B75BAE61-B81E-4528-A5E3-68254CAE0860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29D4CE2-2F5C-4D74-A8FF-51F94150C8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6816" y="1494962"/>
            <a:ext cx="548640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64936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17</a:t>
            </a:fld>
            <a:endParaRPr lang="en-US" altLang="zh-CN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23392" y="908720"/>
                <a:ext cx="11089232" cy="4979640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800" kern="1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Rand</a:t>
                </a:r>
                <a:r>
                  <a:rPr lang="zh-CN" altLang="en-US" sz="2800" kern="1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指数（</a:t>
                </a:r>
                <a:r>
                  <a:rPr lang="en-US" altLang="zh-CN" sz="2800" kern="1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Rand Index</a:t>
                </a:r>
                <a:r>
                  <a:rPr lang="zh-CN" altLang="en-US" sz="2800" kern="1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）</a:t>
                </a:r>
                <a:endParaRPr lang="en-US" altLang="zh-CN" sz="2800" kern="1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lvl="1" indent="-342900">
                  <a:buFont typeface="Arial" panose="020B0604020202020204" pitchFamily="34" charset="0"/>
                  <a:buChar char="•"/>
                </a:pPr>
                <a:endParaRPr lang="en-US" altLang="zh-CN" sz="2400" kern="1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kern="10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𝑅</m:t>
                      </m:r>
                      <m:d>
                        <m:dPr>
                          <m:ctrlPr>
                            <a:rPr lang="en-US" altLang="zh-CN" sz="2400" b="0" i="1" kern="10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b="0" i="1" kern="10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𝑈</m:t>
                          </m:r>
                          <m:r>
                            <a:rPr lang="en-US" altLang="zh-CN" sz="2400" b="0" i="1" kern="10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altLang="zh-CN" sz="2400" b="0" i="1" kern="10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𝑉</m:t>
                          </m:r>
                        </m:e>
                      </m:d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kern="10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sz="2400" b="0" i="1" kern="10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𝑎</m:t>
                          </m:r>
                          <m:r>
                            <a:rPr lang="en-US" altLang="zh-CN" sz="2400" b="0" i="1" kern="10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altLang="zh-CN" sz="2400" b="0" i="1" kern="10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𝑏</m:t>
                          </m:r>
                        </m:num>
                        <m:den>
                          <m:r>
                            <a:rPr lang="en-US" altLang="zh-CN" sz="2400" b="0" i="1" kern="10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𝑎</m:t>
                          </m:r>
                          <m:r>
                            <a:rPr lang="en-US" altLang="zh-CN" sz="2400" b="0" i="1" kern="10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altLang="zh-CN" sz="2400" b="0" i="1" kern="10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𝑏</m:t>
                          </m:r>
                          <m:r>
                            <a:rPr lang="en-US" altLang="zh-CN" sz="2400" b="0" i="1" kern="10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altLang="zh-CN" sz="2400" b="0" i="1" kern="10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𝑐</m:t>
                          </m:r>
                          <m:r>
                            <a:rPr lang="en-US" altLang="zh-CN" sz="2400" b="0" i="1" kern="10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altLang="zh-CN" sz="2400" b="0" i="1" kern="10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𝑑</m:t>
                          </m:r>
                        </m:den>
                      </m:f>
                      <m:r>
                        <a:rPr lang="en-US" altLang="zh-CN" sz="2400" b="0" i="1" kern="10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kern="10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sz="2400" b="0" i="1" kern="10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𝑎</m:t>
                          </m:r>
                          <m:r>
                            <a:rPr lang="en-US" altLang="zh-CN" sz="2400" b="0" i="1" kern="10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altLang="zh-CN" sz="2400" b="0" i="1" kern="10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𝑏</m:t>
                          </m:r>
                        </m:num>
                        <m:den>
                          <m:d>
                            <m:dPr>
                              <m:ctrlPr>
                                <a:rPr lang="en-US" altLang="zh-CN" sz="2400" i="1" kern="10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sz="2400" b="0" i="1" kern="100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2400" b="0" i="1" kern="100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𝑛</m:t>
                                  </m:r>
                                </m:e>
                                <m:e>
                                  <m:r>
                                    <a:rPr lang="en-US" altLang="zh-CN" sz="2400" b="0" i="1" kern="100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e>
                              </m:eqArr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sz="2400" kern="1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800" kern="1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ARI</a:t>
                </a:r>
                <a:r>
                  <a:rPr lang="zh-CN" altLang="en-US" sz="2800" kern="1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（</a:t>
                </a:r>
                <a:r>
                  <a:rPr lang="en-US" altLang="zh-CN" sz="2800" kern="1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Adjusted Rand Index</a:t>
                </a:r>
                <a:r>
                  <a:rPr lang="zh-CN" altLang="en-US" sz="2800" kern="1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）</a:t>
                </a:r>
                <a:endParaRPr lang="en-US" altLang="zh-CN" sz="2800" kern="1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400050" lvl="1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kern="10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𝐴𝑅𝐼</m:t>
                      </m:r>
                      <m:d>
                        <m:dPr>
                          <m:ctrlPr>
                            <a:rPr lang="en-US" altLang="zh-CN" sz="2000" b="0" i="1" kern="10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000" b="0" i="1" kern="10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𝑈</m:t>
                          </m:r>
                          <m:r>
                            <a:rPr lang="en-US" altLang="zh-CN" sz="2000" b="0" i="1" kern="10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altLang="zh-CN" sz="2000" b="0" i="1" kern="10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𝑉</m:t>
                          </m:r>
                        </m:e>
                      </m:d>
                      <m:r>
                        <a:rPr lang="en-US" altLang="zh-CN" sz="2000" i="1" kern="10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 kern="10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zh-CN" altLang="en-US" sz="2000" i="1" kern="10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实际指数</m:t>
                          </m:r>
                          <m:r>
                            <a:rPr lang="en-US" altLang="zh-CN" sz="2000" b="0" i="1" kern="10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zh-CN" altLang="en-US" sz="2000" i="1" kern="10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期望指数</m:t>
                          </m:r>
                        </m:num>
                        <m:den>
                          <m:r>
                            <a:rPr lang="zh-CN" altLang="en-US" sz="2000" i="1" kern="10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最大指数</m:t>
                          </m:r>
                          <m:r>
                            <a:rPr lang="en-US" altLang="zh-CN" sz="2000" b="0" i="1" kern="10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zh-CN" altLang="en-US" sz="2000" i="1" kern="10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期望指数</m:t>
                          </m:r>
                        </m:den>
                      </m:f>
                      <m:r>
                        <a:rPr lang="en-US" altLang="zh-CN" sz="2000" b="0" i="1" kern="10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 kern="10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000" i="1" kern="10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000" i="1" kern="10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𝑙</m:t>
                              </m:r>
                              <m:r>
                                <a:rPr lang="en-US" altLang="zh-CN" sz="2000" b="0" i="1" kern="10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zh-CN" sz="2000" i="1" kern="10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zh-CN" sz="2000" i="1" kern="10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</m:ctrlPr>
                                    </m:eqArr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 kern="100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 kern="100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Arial" panose="020B0604020202020204" pitchFamily="34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 kern="100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Arial" panose="020B0604020202020204" pitchFamily="34" charset="0"/>
                                            </a:rPr>
                                            <m:t>𝑙</m:t>
                                          </m:r>
                                          <m:r>
                                            <a:rPr lang="en-US" altLang="zh-CN" sz="2000" b="0" i="1" kern="100" smtClean="0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Arial" panose="020B0604020202020204" pitchFamily="34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CN" sz="2000" i="1" kern="10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e>
                                  </m:eqArr>
                                </m:e>
                              </m:d>
                            </m:e>
                          </m:nary>
                          <m:r>
                            <a:rPr lang="en-US" altLang="zh-CN" sz="2000" b="0" i="1" kern="10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000" i="1" kern="10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i="1" kern="10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zh-CN" sz="2000" i="1" kern="10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000" i="1" kern="10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  <m:t>𝑙</m:t>
                                      </m:r>
                                    </m:sub>
                                    <m:sup/>
                                    <m:e>
                                      <m:d>
                                        <m:dPr>
                                          <m:ctrlPr>
                                            <a:rPr lang="en-US" altLang="zh-CN" sz="2000" i="1" kern="100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zh-CN" sz="2000" i="1" kern="100">
                                                  <a:solidFill>
                                                    <a:schemeClr val="bg2"/>
                                                  </a:solidFill>
                                                  <a:latin typeface="Cambria Math" panose="02040503050406030204" pitchFamily="18" charset="0"/>
                                                  <a:ea typeface="黑体" panose="02010609060101010101" pitchFamily="49" charset="-122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2000" i="1" kern="100">
                                                      <a:solidFill>
                                                        <a:schemeClr val="bg2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黑体" panose="02010609060101010101" pitchFamily="49" charset="-122"/>
                                                      <a:cs typeface="Arial" panose="020B0604020202020204" pitchFamily="34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000" i="1" kern="100">
                                                      <a:solidFill>
                                                        <a:schemeClr val="bg2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黑体" panose="02010609060101010101" pitchFamily="49" charset="-122"/>
                                                      <a:cs typeface="Arial" panose="020B0604020202020204" pitchFamily="34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000" i="1" kern="100">
                                                      <a:solidFill>
                                                        <a:schemeClr val="bg2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黑体" panose="02010609060101010101" pitchFamily="49" charset="-122"/>
                                                      <a:cs typeface="Arial" panose="020B0604020202020204" pitchFamily="34" charset="0"/>
                                                    </a:rPr>
                                                    <m:t>𝑙</m:t>
                                                  </m:r>
                                                  <m:r>
                                                    <a:rPr lang="en-US" altLang="zh-CN" sz="2000" i="1" kern="100">
                                                      <a:solidFill>
                                                        <a:schemeClr val="bg2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黑体" panose="02010609060101010101" pitchFamily="49" charset="-122"/>
                                                      <a:cs typeface="Arial" panose="020B0604020202020204" pitchFamily="34" charset="0"/>
                                                    </a:rPr>
                                                    <m:t>·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r>
                                                <a:rPr lang="en-US" altLang="zh-CN" sz="2000" i="1" kern="100">
                                                  <a:solidFill>
                                                    <a:schemeClr val="bg2"/>
                                                  </a:solidFill>
                                                  <a:latin typeface="Cambria Math" panose="02040503050406030204" pitchFamily="18" charset="0"/>
                                                  <a:ea typeface="黑体" panose="02010609060101010101" pitchFamily="49" charset="-122"/>
                                                  <a:cs typeface="Arial" panose="020B0604020202020204" pitchFamily="34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eqArr>
                                        </m:e>
                                      </m:d>
                                      <m:r>
                                        <a:rPr lang="en-US" altLang="zh-CN" sz="2000" i="1" kern="10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  <m:t>+</m:t>
                                      </m:r>
                                    </m:e>
                                  </m:nary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zh-CN" sz="2000" i="1" kern="10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000" i="1" kern="10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  <m:t>𝑘</m:t>
                                      </m:r>
                                    </m:sub>
                                    <m:sup/>
                                    <m:e>
                                      <m:d>
                                        <m:dPr>
                                          <m:ctrlPr>
                                            <a:rPr lang="en-US" altLang="zh-CN" sz="2000" i="1" kern="100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zh-CN" sz="2000" i="1" kern="100">
                                                  <a:solidFill>
                                                    <a:schemeClr val="bg2"/>
                                                  </a:solidFill>
                                                  <a:latin typeface="Cambria Math" panose="02040503050406030204" pitchFamily="18" charset="0"/>
                                                  <a:ea typeface="黑体" panose="02010609060101010101" pitchFamily="49" charset="-122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2000" i="1" kern="100">
                                                      <a:solidFill>
                                                        <a:schemeClr val="bg2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黑体" panose="02010609060101010101" pitchFamily="49" charset="-122"/>
                                                      <a:cs typeface="Arial" panose="020B0604020202020204" pitchFamily="34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000" i="1" kern="100">
                                                      <a:solidFill>
                                                        <a:schemeClr val="bg2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黑体" panose="02010609060101010101" pitchFamily="49" charset="-122"/>
                                                      <a:cs typeface="Arial" panose="020B0604020202020204" pitchFamily="34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000" i="1" kern="100">
                                                      <a:solidFill>
                                                        <a:schemeClr val="bg2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黑体" panose="02010609060101010101" pitchFamily="49" charset="-122"/>
                                                      <a:cs typeface="Arial" panose="020B0604020202020204" pitchFamily="34" charset="0"/>
                                                    </a:rPr>
                                                    <m:t>·</m:t>
                                                  </m:r>
                                                  <m:r>
                                                    <a:rPr lang="en-US" altLang="zh-CN" sz="2000" i="1" kern="100">
                                                      <a:solidFill>
                                                        <a:schemeClr val="bg2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黑体" panose="02010609060101010101" pitchFamily="49" charset="-122"/>
                                                      <a:cs typeface="Arial" panose="020B0604020202020204" pitchFamily="34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r>
                                                <a:rPr lang="en-US" altLang="zh-CN" sz="2000" i="1" kern="100">
                                                  <a:solidFill>
                                                    <a:schemeClr val="bg2"/>
                                                  </a:solidFill>
                                                  <a:latin typeface="Cambria Math" panose="02040503050406030204" pitchFamily="18" charset="0"/>
                                                  <a:ea typeface="黑体" panose="02010609060101010101" pitchFamily="49" charset="-122"/>
                                                  <a:cs typeface="Arial" panose="020B0604020202020204" pitchFamily="34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eqArr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US" altLang="zh-CN" sz="2000" i="1" kern="10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zh-CN" sz="2000" i="1" kern="10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zh-CN" sz="2000" i="1" kern="10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  <m:t>𝑛</m:t>
                                      </m:r>
                                    </m:e>
                                    <m:e>
                                      <m:r>
                                        <a:rPr lang="en-US" altLang="zh-CN" sz="2000" i="1" kern="10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e>
                                  </m:eqArr>
                                </m:e>
                              </m:d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altLang="zh-CN" sz="2000" b="0" i="1" kern="10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kern="10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000" b="0" i="1" kern="10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0" i="1" kern="10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sz="2000" b="0" i="1" kern="100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000" b="0" i="1" kern="100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𝑙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ctrlPr>
                                        <a:rPr lang="en-US" altLang="zh-CN" sz="2000" b="0" i="1" kern="100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2000" b="0" i="1" kern="100" smtClean="0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eqArr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000" b="0" i="1" kern="100" smtClean="0">
                                                  <a:solidFill>
                                                    <a:schemeClr val="bg2"/>
                                                  </a:solidFill>
                                                  <a:latin typeface="Cambria Math" panose="02040503050406030204" pitchFamily="18" charset="0"/>
                                                  <a:ea typeface="黑体" panose="02010609060101010101" pitchFamily="49" charset="-122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000" b="0" i="1" kern="100" smtClean="0">
                                                  <a:solidFill>
                                                    <a:schemeClr val="bg2"/>
                                                  </a:solidFill>
                                                  <a:latin typeface="Cambria Math" panose="02040503050406030204" pitchFamily="18" charset="0"/>
                                                  <a:ea typeface="黑体" panose="02010609060101010101" pitchFamily="49" charset="-122"/>
                                                  <a:cs typeface="Arial" panose="020B0604020202020204" pitchFamily="34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b="0" i="1" kern="100" smtClean="0">
                                                  <a:solidFill>
                                                    <a:schemeClr val="bg2"/>
                                                  </a:solidFill>
                                                  <a:latin typeface="Cambria Math" panose="02040503050406030204" pitchFamily="18" charset="0"/>
                                                  <a:ea typeface="黑体" panose="02010609060101010101" pitchFamily="49" charset="-122"/>
                                                  <a:cs typeface="Arial" panose="020B0604020202020204" pitchFamily="34" charset="0"/>
                                                </a:rPr>
                                                <m:t>𝑙</m:t>
                                              </m:r>
                                              <m:r>
                                                <a:rPr lang="en-US" altLang="zh-CN" sz="2000" i="1" kern="100">
                                                  <a:solidFill>
                                                    <a:schemeClr val="bg2"/>
                                                  </a:solidFill>
                                                  <a:latin typeface="Cambria Math" panose="02040503050406030204" pitchFamily="18" charset="0"/>
                                                  <a:ea typeface="黑体" panose="02010609060101010101" pitchFamily="49" charset="-122"/>
                                                  <a:cs typeface="Arial" panose="020B0604020202020204" pitchFamily="34" charset="0"/>
                                                </a:rPr>
                                                <m:t>·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altLang="zh-CN" sz="2000" b="0" i="1" kern="100" smtClean="0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Arial" panose="020B0604020202020204" pitchFamily="34" charset="0"/>
                                            </a:rPr>
                                            <m:t>2</m:t>
                                          </m:r>
                                        </m:e>
                                      </m:eqArr>
                                    </m:e>
                                  </m:d>
                                </m:e>
                              </m:nary>
                              <m:r>
                                <a:rPr lang="en-US" altLang="zh-CN" sz="2000" b="0" i="1" kern="10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sz="2000" i="1" kern="10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000" b="0" i="1" kern="100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ctrlPr>
                                        <a:rPr lang="en-US" altLang="zh-CN" sz="2000" i="1" kern="10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2000" i="1" kern="100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eqArr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000" i="1" kern="100">
                                                  <a:solidFill>
                                                    <a:schemeClr val="bg2"/>
                                                  </a:solidFill>
                                                  <a:latin typeface="Cambria Math" panose="02040503050406030204" pitchFamily="18" charset="0"/>
                                                  <a:ea typeface="黑体" panose="02010609060101010101" pitchFamily="49" charset="-122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000" i="1" kern="100">
                                                  <a:solidFill>
                                                    <a:schemeClr val="bg2"/>
                                                  </a:solidFill>
                                                  <a:latin typeface="Cambria Math" panose="02040503050406030204" pitchFamily="18" charset="0"/>
                                                  <a:ea typeface="黑体" panose="02010609060101010101" pitchFamily="49" charset="-122"/>
                                                  <a:cs typeface="Arial" panose="020B0604020202020204" pitchFamily="34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 kern="100">
                                                  <a:solidFill>
                                                    <a:schemeClr val="bg2"/>
                                                  </a:solidFill>
                                                  <a:latin typeface="Cambria Math" panose="02040503050406030204" pitchFamily="18" charset="0"/>
                                                  <a:ea typeface="黑体" panose="02010609060101010101" pitchFamily="49" charset="-122"/>
                                                  <a:cs typeface="Arial" panose="020B0604020202020204" pitchFamily="34" charset="0"/>
                                                </a:rPr>
                                                <m:t>·</m:t>
                                              </m:r>
                                              <m:r>
                                                <a:rPr lang="en-US" altLang="zh-CN" sz="2000" b="0" i="1" kern="100" smtClean="0">
                                                  <a:solidFill>
                                                    <a:schemeClr val="bg2"/>
                                                  </a:solidFill>
                                                  <a:latin typeface="Cambria Math" panose="02040503050406030204" pitchFamily="18" charset="0"/>
                                                  <a:ea typeface="黑体" panose="02010609060101010101" pitchFamily="49" charset="-122"/>
                                                  <a:cs typeface="Arial" panose="020B0604020202020204" pitchFamily="34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altLang="zh-CN" sz="2000" i="1" kern="100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Arial" panose="020B0604020202020204" pitchFamily="34" charset="0"/>
                                            </a:rPr>
                                            <m:t>2</m:t>
                                          </m:r>
                                        </m:e>
                                      </m:eqArr>
                                    </m:e>
                                  </m:d>
                                </m:e>
                              </m:nary>
                            </m:e>
                          </m:d>
                          <m:r>
                            <a:rPr lang="en-US" altLang="zh-CN" sz="2000" b="0" i="1" kern="10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000" b="0" i="1" kern="10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i="1" kern="10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zh-CN" sz="2000" i="1" kern="10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000" i="1" kern="10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  <m:t>𝑙</m:t>
                                      </m:r>
                                    </m:sub>
                                    <m:sup/>
                                    <m:e>
                                      <m:d>
                                        <m:dPr>
                                          <m:ctrlPr>
                                            <a:rPr lang="en-US" altLang="zh-CN" sz="2000" i="1" kern="100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zh-CN" sz="2000" i="1" kern="100">
                                                  <a:solidFill>
                                                    <a:schemeClr val="bg2"/>
                                                  </a:solidFill>
                                                  <a:latin typeface="Cambria Math" panose="02040503050406030204" pitchFamily="18" charset="0"/>
                                                  <a:ea typeface="黑体" panose="02010609060101010101" pitchFamily="49" charset="-122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2000" i="1" kern="100">
                                                      <a:solidFill>
                                                        <a:schemeClr val="bg2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黑体" panose="02010609060101010101" pitchFamily="49" charset="-122"/>
                                                      <a:cs typeface="Arial" panose="020B0604020202020204" pitchFamily="34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000" i="1" kern="100">
                                                      <a:solidFill>
                                                        <a:schemeClr val="bg2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黑体" panose="02010609060101010101" pitchFamily="49" charset="-122"/>
                                                      <a:cs typeface="Arial" panose="020B0604020202020204" pitchFamily="34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000" i="1" kern="100">
                                                      <a:solidFill>
                                                        <a:schemeClr val="bg2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黑体" panose="02010609060101010101" pitchFamily="49" charset="-122"/>
                                                      <a:cs typeface="Arial" panose="020B0604020202020204" pitchFamily="34" charset="0"/>
                                                    </a:rPr>
                                                    <m:t>𝑙</m:t>
                                                  </m:r>
                                                  <m:r>
                                                    <a:rPr lang="en-US" altLang="zh-CN" sz="2000" i="1" kern="100">
                                                      <a:solidFill>
                                                        <a:schemeClr val="bg2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黑体" panose="02010609060101010101" pitchFamily="49" charset="-122"/>
                                                      <a:cs typeface="Arial" panose="020B0604020202020204" pitchFamily="34" charset="0"/>
                                                    </a:rPr>
                                                    <m:t>·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r>
                                                <a:rPr lang="en-US" altLang="zh-CN" sz="2000" i="1" kern="100">
                                                  <a:solidFill>
                                                    <a:schemeClr val="bg2"/>
                                                  </a:solidFill>
                                                  <a:latin typeface="Cambria Math" panose="02040503050406030204" pitchFamily="18" charset="0"/>
                                                  <a:ea typeface="黑体" panose="02010609060101010101" pitchFamily="49" charset="-122"/>
                                                  <a:cs typeface="Arial" panose="020B0604020202020204" pitchFamily="34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eqArr>
                                        </m:e>
                                      </m:d>
                                    </m:e>
                                  </m:nary>
                                  <m:r>
                                    <a:rPr lang="en-US" altLang="zh-CN" sz="2000" b="0" i="1" kern="100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zh-CN" sz="2000" i="1" kern="10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000" i="1" kern="10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  <m:t>𝑘</m:t>
                                      </m:r>
                                    </m:sub>
                                    <m:sup/>
                                    <m:e>
                                      <m:d>
                                        <m:dPr>
                                          <m:ctrlPr>
                                            <a:rPr lang="en-US" altLang="zh-CN" sz="2000" i="1" kern="100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zh-CN" sz="2000" i="1" kern="100">
                                                  <a:solidFill>
                                                    <a:schemeClr val="bg2"/>
                                                  </a:solidFill>
                                                  <a:latin typeface="Cambria Math" panose="02040503050406030204" pitchFamily="18" charset="0"/>
                                                  <a:ea typeface="黑体" panose="02010609060101010101" pitchFamily="49" charset="-122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2000" i="1" kern="100">
                                                      <a:solidFill>
                                                        <a:schemeClr val="bg2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黑体" panose="02010609060101010101" pitchFamily="49" charset="-122"/>
                                                      <a:cs typeface="Arial" panose="020B0604020202020204" pitchFamily="34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000" i="1" kern="100">
                                                      <a:solidFill>
                                                        <a:schemeClr val="bg2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黑体" panose="02010609060101010101" pitchFamily="49" charset="-122"/>
                                                      <a:cs typeface="Arial" panose="020B0604020202020204" pitchFamily="34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000" i="1" kern="100">
                                                      <a:solidFill>
                                                        <a:schemeClr val="bg2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黑体" panose="02010609060101010101" pitchFamily="49" charset="-122"/>
                                                      <a:cs typeface="Arial" panose="020B0604020202020204" pitchFamily="34" charset="0"/>
                                                    </a:rPr>
                                                    <m:t>·</m:t>
                                                  </m:r>
                                                  <m:r>
                                                    <a:rPr lang="en-US" altLang="zh-CN" sz="2000" i="1" kern="100">
                                                      <a:solidFill>
                                                        <a:schemeClr val="bg2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黑体" panose="02010609060101010101" pitchFamily="49" charset="-122"/>
                                                      <a:cs typeface="Arial" panose="020B0604020202020204" pitchFamily="34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r>
                                                <a:rPr lang="en-US" altLang="zh-CN" sz="2000" i="1" kern="100">
                                                  <a:solidFill>
                                                    <a:schemeClr val="bg2"/>
                                                  </a:solidFill>
                                                  <a:latin typeface="Cambria Math" panose="02040503050406030204" pitchFamily="18" charset="0"/>
                                                  <a:ea typeface="黑体" panose="02010609060101010101" pitchFamily="49" charset="-122"/>
                                                  <a:cs typeface="Arial" panose="020B0604020202020204" pitchFamily="34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eqArr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US" altLang="zh-CN" sz="2000" i="1" kern="10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zh-CN" sz="2000" i="1" kern="10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zh-CN" sz="2000" i="1" kern="10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  <m:t>𝑛</m:t>
                                      </m:r>
                                    </m:e>
                                    <m:e>
                                      <m:r>
                                        <a:rPr lang="en-US" altLang="zh-CN" sz="2000" i="1" kern="10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e>
                                  </m:eqArr>
                                </m:e>
                              </m:d>
                            </m:den>
                          </m:f>
                        </m:den>
                      </m:f>
                    </m:oMath>
                  </m:oMathPara>
                </a14:m>
                <a:endParaRPr lang="en-US" altLang="zh-CN" sz="2400" kern="1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400050" lvl="1" indent="0">
                  <a:buNone/>
                </a:pPr>
                <a:endParaRPr lang="en-US" altLang="zh-CN" sz="2400" kern="1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400050" lvl="1" indent="0">
                  <a:buNone/>
                </a:pPr>
                <a:endParaRPr lang="en-US" altLang="zh-CN" sz="2400" kern="1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400050" lvl="1" indent="0">
                  <a:buNone/>
                </a:pPr>
                <a:endParaRPr lang="en-US" altLang="zh-CN" sz="2400" kern="1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14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23392" y="908720"/>
                <a:ext cx="11089232" cy="4979640"/>
              </a:xfrm>
              <a:blipFill>
                <a:blip r:embed="rId3"/>
                <a:stretch>
                  <a:fillRect l="-990" t="-15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934CCD41-CE51-4398-8B79-BF1621BB7D18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78397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18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1199456" y="400070"/>
            <a:ext cx="10009112" cy="1318862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13.7 </a:t>
            </a:r>
            <a:r>
              <a:rPr lang="zh-CN" altLang="en-US" sz="40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讨论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7408" y="1864213"/>
            <a:ext cx="10225136" cy="3364985"/>
          </a:xfrm>
        </p:spPr>
        <p:txBody>
          <a:bodyPr/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3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选择能够反映问题本质的测试方法</a:t>
            </a:r>
            <a:endParaRPr lang="en-US" altLang="zh-CN" sz="30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3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选择适应数据特点的方法</a:t>
            </a:r>
            <a:endParaRPr lang="en-US" altLang="zh-CN" sz="30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3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对过程的评价</a:t>
            </a:r>
            <a:endParaRPr lang="en-US" altLang="zh-CN" sz="30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 eaLnBrk="1" hangingPunct="1">
              <a:spcBef>
                <a:spcPts val="1200"/>
              </a:spcBef>
              <a:buFont typeface="Arial" panose="020B0604020202020204" pitchFamily="34" charset="0"/>
              <a:buChar char="–"/>
            </a:pPr>
            <a:r>
              <a:rPr lang="zh-CN" altLang="en-US" sz="2400" kern="12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计算效率</a:t>
            </a:r>
            <a:endParaRPr lang="en-US" altLang="zh-CN" sz="2400" kern="12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 eaLnBrk="1" hangingPunct="1">
              <a:spcBef>
                <a:spcPts val="1200"/>
              </a:spcBef>
              <a:buFont typeface="Arial" panose="020B0604020202020204" pitchFamily="34" charset="0"/>
              <a:buChar char="–"/>
            </a:pPr>
            <a:r>
              <a:rPr lang="zh-CN" altLang="en-US" sz="2400" kern="12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内存开销</a:t>
            </a:r>
            <a:endParaRPr lang="en-US" altLang="zh-CN" sz="2400" kern="12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 eaLnBrk="1" hangingPunct="1">
              <a:spcBef>
                <a:spcPts val="1200"/>
              </a:spcBef>
              <a:buFont typeface="Arial" panose="020B0604020202020204" pitchFamily="34" charset="0"/>
              <a:buChar char="–"/>
            </a:pPr>
            <a:r>
              <a:rPr lang="zh-CN" altLang="en-US" sz="2400" kern="12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实现的难易程度</a:t>
            </a:r>
            <a:endParaRPr lang="en-US" altLang="zh-CN" sz="2400" kern="12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ABEA1D0-BA02-4EE2-89CD-0C2EEE3D2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3BDC0D6-B04B-4DA1-8DD2-6D88AA0F602E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49393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1670943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13</a:t>
            </a:r>
            <a:r>
              <a:rPr lang="zh-CN" altLang="en-US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模式识别系统的评价</a:t>
            </a:r>
            <a:endParaRPr lang="en-US" altLang="zh-CN" sz="3600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4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131272-AF3B-486E-8D35-82762C2A6028}" type="slidenum">
              <a:rPr lang="en-US" altLang="zh-CN">
                <a:solidFill>
                  <a:srgbClr val="000000"/>
                </a:solidFill>
              </a:rPr>
              <a:pPr/>
              <a:t>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0AA60B-E455-4937-81FF-A05FC9234166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174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3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04664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2"/>
                </a:solidFill>
                <a:ea typeface="黑体" pitchFamily="2" charset="-122"/>
              </a:rPr>
              <a:t>本章主要内容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3432" y="1556792"/>
            <a:ext cx="10369152" cy="4104456"/>
          </a:xfrm>
        </p:spPr>
        <p:txBody>
          <a:bodyPr/>
          <a:lstStyle/>
          <a:p>
            <a:pPr marL="0" indent="0" eaLnBrk="1" hangingPunct="1">
              <a:spcBef>
                <a:spcPts val="1200"/>
              </a:spcBef>
              <a:buNone/>
            </a:pP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13.1 </a:t>
            </a: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引言</a:t>
            </a: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itchFamily="2" charset="-122"/>
              <a:cs typeface="Arial" panose="020B0604020202020204" pitchFamily="34" charset="0"/>
            </a:endParaRPr>
          </a:p>
          <a:p>
            <a:pPr marL="0" indent="0" eaLnBrk="1" hangingPunct="1">
              <a:spcBef>
                <a:spcPts val="1200"/>
              </a:spcBef>
              <a:buNone/>
            </a:pP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13.2 </a:t>
            </a: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监督模式识别方法的错误率估计</a:t>
            </a: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itchFamily="2" charset="-122"/>
              <a:cs typeface="Arial" panose="020B0604020202020204" pitchFamily="34" charset="0"/>
            </a:endParaRPr>
          </a:p>
          <a:p>
            <a:pPr marL="0" indent="0" eaLnBrk="1" hangingPunct="1">
              <a:spcBef>
                <a:spcPts val="1200"/>
              </a:spcBef>
              <a:buNone/>
            </a:pP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13.3 </a:t>
            </a: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有限样本下错误率的区间估计</a:t>
            </a: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itchFamily="2" charset="-122"/>
              <a:cs typeface="Arial" panose="020B0604020202020204" pitchFamily="34" charset="0"/>
            </a:endParaRPr>
          </a:p>
          <a:p>
            <a:pPr marL="0" indent="0" eaLnBrk="1" hangingPunct="1">
              <a:spcBef>
                <a:spcPts val="1200"/>
              </a:spcBef>
              <a:buNone/>
            </a:pP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13.4 </a:t>
            </a: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特征提取与选择对分类器性能估计的影响</a:t>
            </a: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itchFamily="2" charset="-122"/>
              <a:cs typeface="Arial" panose="020B0604020202020204" pitchFamily="34" charset="0"/>
            </a:endParaRPr>
          </a:p>
          <a:p>
            <a:pPr marL="0" indent="0" eaLnBrk="1" hangingPunct="1">
              <a:spcBef>
                <a:spcPts val="1200"/>
              </a:spcBef>
              <a:buNone/>
            </a:pP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13.5 </a:t>
            </a: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用分类性能进行关系推断</a:t>
            </a: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itchFamily="2" charset="-122"/>
              <a:cs typeface="Arial" panose="020B0604020202020204" pitchFamily="34" charset="0"/>
            </a:endParaRPr>
          </a:p>
          <a:p>
            <a:pPr marL="0" indent="0" eaLnBrk="1" hangingPunct="1">
              <a:spcBef>
                <a:spcPts val="1200"/>
              </a:spcBef>
              <a:buNone/>
            </a:pP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13.6 </a:t>
            </a: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非监督模式识别系统性能的评价</a:t>
            </a: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itchFamily="2" charset="-122"/>
              <a:cs typeface="Arial" panose="020B0604020202020204" pitchFamily="34" charset="0"/>
            </a:endParaRPr>
          </a:p>
          <a:p>
            <a:pPr marL="0" indent="0" eaLnBrk="1" hangingPunct="1">
              <a:spcBef>
                <a:spcPts val="1200"/>
              </a:spcBef>
              <a:buNone/>
            </a:pP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13.7 </a:t>
            </a: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讨论</a:t>
            </a: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 </a:t>
            </a:r>
            <a:endParaRPr lang="zh-CN" altLang="en-US" sz="2800" dirty="0">
              <a:solidFill>
                <a:schemeClr val="bg2"/>
              </a:solidFill>
              <a:latin typeface="Arial" panose="020B0604020202020204" pitchFamily="34" charset="0"/>
              <a:ea typeface="黑体" pitchFamily="2" charset="-122"/>
              <a:cs typeface="Arial" panose="020B0604020202020204" pitchFamily="34" charset="0"/>
            </a:endParaRPr>
          </a:p>
          <a:p>
            <a:pPr marL="0" indent="0" eaLnBrk="1" hangingPunct="1">
              <a:spcBef>
                <a:spcPts val="1200"/>
              </a:spcBef>
              <a:buNone/>
            </a:pP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itchFamily="2" charset="-122"/>
              <a:cs typeface="Arial" panose="020B0604020202020204" pitchFamily="34" charset="0"/>
            </a:endParaRPr>
          </a:p>
          <a:p>
            <a:pPr marL="0" indent="0" eaLnBrk="1" hangingPunct="1">
              <a:spcBef>
                <a:spcPts val="1200"/>
              </a:spcBef>
              <a:buNone/>
            </a:pP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itchFamily="2" charset="-122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925EDCE-6340-480E-B02C-85345CB41545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50045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4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1199456" y="400070"/>
            <a:ext cx="10009112" cy="1318862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13.1 </a:t>
            </a:r>
            <a:r>
              <a:rPr lang="zh-CN" altLang="en-US" sz="40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引言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7408" y="1864214"/>
            <a:ext cx="10225136" cy="2230502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不同类型的方法之间并没有绝对的优劣之分</a:t>
            </a:r>
            <a:endParaRPr lang="en-US" altLang="zh-CN" sz="30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标准问题与实际问题</a:t>
            </a:r>
            <a:endParaRPr lang="en-US" altLang="zh-CN" sz="30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不恰当的评估方式可能会导致假象和错误结论</a:t>
            </a:r>
            <a:endParaRPr lang="en-US" altLang="zh-CN" sz="30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ABEA1D0-BA02-4EE2-89CD-0C2EEE3D2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95D0E8C-B665-4588-AAA1-7D818C5FAE69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60754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5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1559496" y="332656"/>
            <a:ext cx="9073008" cy="1152128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13.2 </a:t>
            </a:r>
            <a:r>
              <a:rPr lang="zh-CN" altLang="en-US" sz="40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监督模式识别方法的错误率估计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3392" y="1340768"/>
            <a:ext cx="10945216" cy="4738994"/>
          </a:xfrm>
        </p:spPr>
        <p:txBody>
          <a:bodyPr/>
          <a:lstStyle/>
          <a:p>
            <a:pPr marL="0" indent="0" algn="ctr">
              <a:spcAft>
                <a:spcPts val="768"/>
              </a:spcAft>
              <a:buNone/>
            </a:pPr>
            <a:r>
              <a:rPr lang="en-US" altLang="zh-CN" sz="36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13.2.1 </a:t>
            </a:r>
            <a:r>
              <a:rPr lang="zh-CN" altLang="en-US" sz="36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训练错误率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几个同义词：</a:t>
            </a:r>
          </a:p>
          <a:p>
            <a:pPr marL="0" indent="0">
              <a:buNone/>
            </a:pPr>
            <a:r>
              <a:rPr lang="en-US" altLang="zh-CN" sz="26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	</a:t>
            </a:r>
            <a:r>
              <a:rPr lang="zh-CN" altLang="en-US" sz="26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训练错误率（</a:t>
            </a:r>
            <a:r>
              <a:rPr lang="en-US" altLang="zh-CN" sz="26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Training Error Rate</a:t>
            </a:r>
            <a:r>
              <a:rPr lang="zh-CN" altLang="en-US" sz="26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或简称</a:t>
            </a:r>
            <a:r>
              <a:rPr lang="en-US" altLang="zh-CN" sz="26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Training Error</a:t>
            </a:r>
            <a:r>
              <a:rPr lang="zh-CN" altLang="en-US" sz="26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）</a:t>
            </a:r>
          </a:p>
          <a:p>
            <a:pPr marL="0" indent="0">
              <a:buNone/>
            </a:pPr>
            <a:r>
              <a:rPr lang="en-US" altLang="zh-CN" sz="26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	</a:t>
            </a:r>
            <a:r>
              <a:rPr lang="zh-CN" altLang="en-US" sz="26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视在错误率（</a:t>
            </a:r>
            <a:r>
              <a:rPr lang="en-US" altLang="zh-CN" sz="26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Apparent Error</a:t>
            </a:r>
            <a:r>
              <a:rPr lang="zh-CN" altLang="en-US" sz="26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）</a:t>
            </a:r>
          </a:p>
          <a:p>
            <a:pPr marL="0" indent="0">
              <a:buNone/>
            </a:pPr>
            <a:r>
              <a:rPr lang="en-US" altLang="zh-CN" sz="26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	</a:t>
            </a:r>
            <a:r>
              <a:rPr lang="zh-CN" altLang="en-US" sz="26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重代入错误率（</a:t>
            </a:r>
            <a:r>
              <a:rPr lang="en-US" altLang="zh-CN" sz="26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re-substitution error</a:t>
            </a:r>
            <a:r>
              <a:rPr lang="zh-CN" altLang="en-US" sz="26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）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经验风险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偏乐观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经验风险与期望风险的关系：</a:t>
            </a: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统计学习理论</a:t>
            </a: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（第</a:t>
            </a: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7</a:t>
            </a: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章）</a:t>
            </a: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n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倍交叉验证</a:t>
            </a: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CCCE051-EB5A-4DE3-B3A2-DD83D143A7D6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16932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6</a:t>
            </a:fld>
            <a:endParaRPr lang="en-US" altLang="zh-CN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07368" y="488771"/>
                <a:ext cx="11305256" cy="4738994"/>
              </a:xfrm>
            </p:spPr>
            <p:txBody>
              <a:bodyPr/>
              <a:lstStyle/>
              <a:p>
                <a:pPr marL="0" indent="0" algn="ctr">
                  <a:spcAft>
                    <a:spcPts val="768"/>
                  </a:spcAft>
                  <a:buNone/>
                </a:pPr>
                <a:r>
                  <a:rPr lang="en-US" altLang="zh-CN" sz="36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13.2.2 </a:t>
                </a:r>
                <a:r>
                  <a:rPr lang="zh-CN" altLang="en-US" sz="36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测试错误率</a:t>
                </a:r>
              </a:p>
              <a:p>
                <a:pPr marL="342900" indent="-342900"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独立测试集</a:t>
                </a:r>
                <a:endParaRPr lang="zh-CN" altLang="zh-CN" sz="18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marL="0" indent="0">
                  <a:spcBef>
                    <a:spcPts val="1800"/>
                  </a:spcBef>
                  <a:buNone/>
                </a:pPr>
                <a:r>
                  <a:rPr lang="en-US" altLang="zh-CN" sz="2600" dirty="0">
                    <a:solidFill>
                      <a:schemeClr val="bg2"/>
                    </a:solidFill>
                  </a:rPr>
                  <a:t>                              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sz="26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acc>
                    <m:r>
                      <a:rPr lang="en-US" altLang="zh-CN" sz="260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6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6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altLang="zh-CN" sz="26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altLang="zh-CN" sz="26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0" indent="0">
                  <a:spcBef>
                    <a:spcPts val="1800"/>
                  </a:spcBef>
                  <a:buNone/>
                </a:pPr>
                <a:r>
                  <a:rPr lang="en-US" altLang="zh-CN" sz="2800" i="1" dirty="0">
                    <a:solidFill>
                      <a:schemeClr val="bg2"/>
                    </a:solidFill>
                    <a:ea typeface="黑体" panose="02010609060101010101" pitchFamily="49" charset="-122"/>
                    <a:cs typeface="Arial" panose="020B0604020202020204" pitchFamily="34" charset="0"/>
                  </a:rPr>
                  <a:t>     </a:t>
                </a:r>
                <a:r>
                  <a:rPr lang="en-US" altLang="zh-CN" sz="2600" i="1" dirty="0">
                    <a:solidFill>
                      <a:schemeClr val="bg2"/>
                    </a:solidFill>
                    <a:ea typeface="黑体" panose="02010609060101010101" pitchFamily="49" charset="-122"/>
                    <a:cs typeface="Arial" panose="020B0604020202020204" pitchFamily="34" charset="0"/>
                  </a:rPr>
                  <a:t>N</a:t>
                </a:r>
                <a:r>
                  <a:rPr lang="zh-CN" altLang="en-US" sz="26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：测试集样本数，</a:t>
                </a:r>
                <a:r>
                  <a:rPr lang="en-US" altLang="zh-CN" sz="2600" i="1" dirty="0">
                    <a:solidFill>
                      <a:schemeClr val="bg2"/>
                    </a:solidFill>
                    <a:ea typeface="黑体" panose="02010609060101010101" pitchFamily="49" charset="-122"/>
                    <a:cs typeface="Arial" panose="020B0604020202020204" pitchFamily="34" charset="0"/>
                  </a:rPr>
                  <a:t>k</a:t>
                </a:r>
                <a:r>
                  <a:rPr lang="zh-CN" altLang="en-US" sz="26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：测试集错分样本数</a:t>
                </a:r>
              </a:p>
              <a:p>
                <a:pPr marL="342900" indent="-342900"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最大似然估计</a:t>
                </a:r>
              </a:p>
              <a:p>
                <a:pPr marL="342900" indent="-342900"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无偏估计量</a:t>
                </a:r>
              </a:p>
              <a:p>
                <a:pPr marL="342900" indent="-342900"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样本数与置信区间的关系</a:t>
                </a:r>
                <a:endParaRPr lang="en-US" altLang="zh-CN" sz="28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800" kern="100" dirty="0">
                    <a:effectLst/>
                    <a:latin typeface="Arial" panose="020B0604020202020204" pitchFamily="34" charset="0"/>
                    <a:ea typeface="黑体" panose="02010609060101010101" pitchFamily="49" charset="-122"/>
                  </a:rPr>
                  <a:t>n</a:t>
                </a:r>
                <a:r>
                  <a:rPr lang="zh-CN" altLang="zh-CN" sz="1800" kern="100" dirty="0">
                    <a:effectLst/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倍交叉验证</a:t>
                </a:r>
                <a:endParaRPr lang="en-US" altLang="zh-CN" sz="28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14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07368" y="488771"/>
                <a:ext cx="11305256" cy="4738994"/>
              </a:xfrm>
              <a:blipFill>
                <a:blip r:embed="rId3"/>
                <a:stretch>
                  <a:fillRect l="-971" t="-2314" b="-106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>
            <a:extLst>
              <a:ext uri="{FF2B5EF4-FFF2-40B4-BE49-F238E27FC236}">
                <a16:creationId xmlns:a16="http://schemas.microsoft.com/office/drawing/2014/main" id="{B76E6128-83DF-4586-A0B0-DE41F3FCDDA5}"/>
              </a:ext>
            </a:extLst>
          </p:cNvPr>
          <p:cNvGrpSpPr/>
          <p:nvPr/>
        </p:nvGrpSpPr>
        <p:grpSpPr>
          <a:xfrm>
            <a:off x="7104112" y="1484784"/>
            <a:ext cx="4680520" cy="4408620"/>
            <a:chOff x="7680176" y="1124744"/>
            <a:chExt cx="4176464" cy="4264604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F9AFFFC0-C3FA-4A41-ABB4-F53785BBC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0176" y="1124744"/>
              <a:ext cx="3916268" cy="397657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FAC31F1E-2B9F-4A39-AE9E-B75229367094}"/>
                    </a:ext>
                  </a:extLst>
                </p:cNvPr>
                <p:cNvSpPr txBox="1"/>
                <p:nvPr/>
              </p:nvSpPr>
              <p:spPr>
                <a:xfrm>
                  <a:off x="7680176" y="5066183"/>
                  <a:ext cx="4176464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500" dirty="0">
                      <a:solidFill>
                        <a:schemeClr val="bg2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95%</a:t>
                  </a:r>
                  <a:r>
                    <a:rPr lang="zh-CN" altLang="en-US" sz="1500" dirty="0">
                      <a:solidFill>
                        <a:schemeClr val="bg2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置信系数下的置信区间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zh-CN" sz="150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50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50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sz="15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5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50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5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sz="15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zh-CN" altLang="en-US" sz="15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与</m:t>
                      </m:r>
                      <m:acc>
                        <m:accPr>
                          <m:chr m:val="̂"/>
                          <m:ctrlPr>
                            <a:rPr lang="zh-CN" altLang="zh-CN" sz="15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5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acc>
                    </m:oMath>
                  </a14:m>
                  <a:r>
                    <a:rPr lang="zh-CN" altLang="en-US" sz="1500" dirty="0">
                      <a:solidFill>
                        <a:schemeClr val="bg2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和</a:t>
                  </a:r>
                  <a:r>
                    <a:rPr lang="en-US" altLang="zh-CN" sz="1500" dirty="0">
                      <a:solidFill>
                        <a:schemeClr val="bg2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N</a:t>
                  </a:r>
                  <a:r>
                    <a:rPr lang="zh-CN" altLang="en-US" sz="1500" dirty="0">
                      <a:solidFill>
                        <a:schemeClr val="bg2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的关系</a:t>
                  </a:r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FAC31F1E-2B9F-4A39-AE9E-B752293670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0176" y="5066183"/>
                  <a:ext cx="4176464" cy="323165"/>
                </a:xfrm>
                <a:prstGeom prst="rect">
                  <a:avLst/>
                </a:prstGeom>
                <a:blipFill>
                  <a:blip r:embed="rId5"/>
                  <a:stretch>
                    <a:fillRect l="-584" t="-7547" b="-1698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20B09013-BB13-4A20-946A-209D7810FD79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34381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ADECA70-307A-437C-9ABB-BCD4452908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447" y="2132856"/>
            <a:ext cx="5587047" cy="4572744"/>
          </a:xfrm>
          <a:prstGeom prst="rect">
            <a:avLst/>
          </a:prstGeom>
        </p:spPr>
      </p:pic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7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9376" y="476672"/>
            <a:ext cx="11233248" cy="4738994"/>
          </a:xfrm>
        </p:spPr>
        <p:txBody>
          <a:bodyPr/>
          <a:lstStyle/>
          <a:p>
            <a:pPr marL="0" indent="0" algn="ctr">
              <a:spcBef>
                <a:spcPts val="1800"/>
              </a:spcBef>
              <a:spcAft>
                <a:spcPts val="768"/>
              </a:spcAft>
              <a:buNone/>
            </a:pPr>
            <a:r>
              <a:rPr lang="en-US" altLang="zh-CN" sz="36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13.2.3 </a:t>
            </a:r>
            <a:r>
              <a:rPr lang="zh-CN" altLang="en-US" sz="36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交叉验证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sz="2800" kern="1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总样本数不足</a:t>
            </a:r>
            <a:endParaRPr lang="zh-CN" altLang="zh-CN" sz="2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n</a:t>
            </a: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倍交叉验证（</a:t>
            </a: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n-fold cross validation</a:t>
            </a: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）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留一法交叉验证（</a:t>
            </a: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LOOCV,</a:t>
            </a: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n=1</a:t>
            </a: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）</a:t>
            </a: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有偏估计</a:t>
            </a: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其他用途：参数选择</a:t>
            </a: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3AFFC40-AC75-4AFC-B697-A36D19278BA9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45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8</a:t>
            </a:fld>
            <a:endParaRPr lang="en-US" altLang="zh-CN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7408" y="488771"/>
                <a:ext cx="10945216" cy="4738994"/>
              </a:xfrm>
            </p:spPr>
            <p:txBody>
              <a:bodyPr/>
              <a:lstStyle/>
              <a:p>
                <a:pPr marL="0" indent="0" algn="ctr">
                  <a:spcBef>
                    <a:spcPts val="1200"/>
                  </a:spcBef>
                  <a:spcAft>
                    <a:spcPts val="768"/>
                  </a:spcAft>
                  <a:buNone/>
                </a:pPr>
                <a:r>
                  <a:rPr lang="en-US" altLang="zh-CN" sz="36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13.2.4 </a:t>
                </a:r>
                <a:r>
                  <a:rPr lang="zh-CN" altLang="en-US" sz="36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自举法与</a:t>
                </a:r>
                <a:r>
                  <a:rPr lang="en-US" altLang="zh-CN" sz="36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0.632</a:t>
                </a:r>
                <a:r>
                  <a:rPr lang="zh-CN" altLang="en-US" sz="36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估计</a:t>
                </a:r>
              </a:p>
              <a:p>
                <a:pPr marL="342900" indent="-34290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自举法：</a:t>
                </a:r>
                <a:endParaRPr lang="en-US" altLang="zh-CN" sz="28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lvl="1" eaLnBrk="1" hangingPunct="1">
                  <a:spcBef>
                    <a:spcPts val="600"/>
                  </a:spcBef>
                  <a:buFont typeface="Arial" panose="020B0604020202020204" pitchFamily="34" charset="0"/>
                  <a:buChar char="–"/>
                </a:pPr>
                <a:r>
                  <a:rPr lang="zh-CN" altLang="en-US" sz="2400" kern="12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自举样本集</a:t>
                </a:r>
                <a:endParaRPr lang="en-US" altLang="zh-CN" sz="2400" kern="12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lvl="1" eaLnBrk="1" hangingPunct="1">
                  <a:spcBef>
                    <a:spcPts val="600"/>
                  </a:spcBef>
                  <a:buFont typeface="Arial" panose="020B0604020202020204" pitchFamily="34" charset="0"/>
                  <a:buChar char="–"/>
                </a:pPr>
                <a:r>
                  <a:rPr lang="zh-CN" altLang="en-US" sz="2400" kern="12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偏保守</a:t>
                </a:r>
                <a:endParaRPr lang="zh-CN" altLang="zh-CN" sz="2400" kern="12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342900" indent="-34290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0.632</a:t>
                </a:r>
                <a:r>
                  <a:rPr lang="zh-CN" altLang="en-US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估计：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𝐵</m:t>
                      </m:r>
                      <m:r>
                        <a:rPr lang="en-US" altLang="zh-CN" sz="26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.632=0.368×</m:t>
                      </m:r>
                      <m:r>
                        <a:rPr lang="en-US" altLang="zh-CN" sz="26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𝐴𝐸</m:t>
                      </m:r>
                      <m:r>
                        <a:rPr lang="en-US" altLang="zh-CN" sz="26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+0.632×</m:t>
                      </m:r>
                      <m:r>
                        <a:rPr lang="en-US" altLang="zh-CN" sz="26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𝐵</m:t>
                      </m:r>
                      <m:r>
                        <a:rPr lang="en-US" altLang="zh-CN" sz="26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</m:oMath>
                  </m:oMathPara>
                </a14:m>
                <a:endParaRPr lang="zh-CN" altLang="en-US" sz="26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26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   AE</a:t>
                </a:r>
                <a:r>
                  <a:rPr lang="zh-CN" altLang="en-US" sz="26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：训练错误率    </a:t>
                </a:r>
                <a:r>
                  <a:rPr lang="en-US" altLang="zh-CN" sz="26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BI</a:t>
                </a:r>
                <a:r>
                  <a:rPr lang="zh-CN" altLang="en-US" sz="26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：自举错误率</a:t>
                </a:r>
                <a:endParaRPr lang="en-US" altLang="zh-CN" sz="26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342900" indent="-34290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800" kern="100" dirty="0">
                    <a:effectLst/>
                    <a:latin typeface="Arial" panose="020B0604020202020204" pitchFamily="34" charset="0"/>
                    <a:ea typeface="黑体" panose="02010609060101010101" pitchFamily="49" charset="-122"/>
                  </a:rPr>
                  <a:t>n</a:t>
                </a:r>
                <a:r>
                  <a:rPr lang="zh-CN" altLang="zh-CN" sz="1800" kern="100" dirty="0">
                    <a:effectLst/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倍交叉验证</a:t>
                </a:r>
                <a:endParaRPr lang="en-US" altLang="zh-CN" sz="28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14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7408" y="488771"/>
                <a:ext cx="10945216" cy="4738994"/>
              </a:xfrm>
              <a:blipFill>
                <a:blip r:embed="rId3"/>
                <a:stretch>
                  <a:fillRect l="-1003" t="-23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A6E51F17-7781-4106-BA66-CE570D928FDB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07406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9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2028664" y="400070"/>
            <a:ext cx="8134672" cy="1152128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13.3 </a:t>
            </a:r>
            <a:r>
              <a:rPr lang="zh-CN" altLang="en-US" sz="40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有限样本下错误率的区间估计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3392" y="1340768"/>
            <a:ext cx="10945216" cy="4738994"/>
          </a:xfrm>
        </p:spPr>
        <p:txBody>
          <a:bodyPr/>
          <a:lstStyle/>
          <a:p>
            <a:pPr marL="0" indent="0" algn="ctr">
              <a:spcAft>
                <a:spcPts val="768"/>
              </a:spcAft>
              <a:buNone/>
            </a:pPr>
            <a:r>
              <a:rPr lang="en-US" altLang="zh-CN" sz="36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13.3.1 </a:t>
            </a:r>
            <a:r>
              <a:rPr lang="zh-CN" altLang="en-US" sz="36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问题提出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样本集本身的随机性对分类性能的影响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标准数据集</a:t>
            </a: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错误率的平均值与标准差</a:t>
            </a: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n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倍交叉验证</a:t>
            </a: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ABEA1D0-BA02-4EE2-89CD-0C2EEE3D2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AD805622-C383-4019-9531-26F44E0063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1" t="20276" r="4661" b="2636"/>
          <a:stretch/>
        </p:blipFill>
        <p:spPr bwMode="auto">
          <a:xfrm>
            <a:off x="5375920" y="2735565"/>
            <a:ext cx="6575660" cy="3826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AB5A03BB-6770-4E28-875E-797B6B1B5546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60973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默认设计模板">
  <a:themeElements>
    <a:clrScheme name="默认设计模板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默认设计模板">
  <a:themeElements>
    <a:clrScheme name="默认设计模板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5020</TotalTime>
  <Words>1081</Words>
  <Application>Microsoft Office PowerPoint</Application>
  <PresentationFormat>宽屏</PresentationFormat>
  <Paragraphs>185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黑体</vt:lpstr>
      <vt:lpstr>华文细黑</vt:lpstr>
      <vt:lpstr>宋体</vt:lpstr>
      <vt:lpstr>微软雅黑</vt:lpstr>
      <vt:lpstr>Arial</vt:lpstr>
      <vt:lpstr>Cambria Math</vt:lpstr>
      <vt:lpstr>Times New Roman</vt:lpstr>
      <vt:lpstr>1_默认设计模板</vt:lpstr>
      <vt:lpstr>2_默认设计模板</vt:lpstr>
      <vt:lpstr>模式识别（第四版） ——模式识别与机器学习</vt:lpstr>
      <vt:lpstr>第13章 模式识别系统的评价</vt:lpstr>
      <vt:lpstr>本章主要内容</vt:lpstr>
      <vt:lpstr>13.1 引言</vt:lpstr>
      <vt:lpstr>13.2 监督模式识别方法的错误率估计</vt:lpstr>
      <vt:lpstr>PowerPoint 演示文稿</vt:lpstr>
      <vt:lpstr>PowerPoint 演示文稿</vt:lpstr>
      <vt:lpstr>PowerPoint 演示文稿</vt:lpstr>
      <vt:lpstr>13.3 有限样本下错误率的区间估计</vt:lpstr>
      <vt:lpstr>PowerPoint 演示文稿</vt:lpstr>
      <vt:lpstr>13.4 特征提取与选择对分类器性能估计的影响</vt:lpstr>
      <vt:lpstr>PowerPoint 演示文稿</vt:lpstr>
      <vt:lpstr>13.5 用分类性能进行关系推断</vt:lpstr>
      <vt:lpstr>13.6 非监督模式识别系统性能的评价</vt:lpstr>
      <vt:lpstr>PowerPoint 演示文稿</vt:lpstr>
      <vt:lpstr>PowerPoint 演示文稿</vt:lpstr>
      <vt:lpstr>PowerPoint 演示文稿</vt:lpstr>
      <vt:lpstr>13.7 讨论</vt:lpstr>
    </vt:vector>
  </TitlesOfParts>
  <Company>Tsinghua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统计模式识别导论</dc:title>
  <dc:creator>Xuegong Zhang</dc:creator>
  <cp:lastModifiedBy>Xuegong Zhang</cp:lastModifiedBy>
  <cp:revision>252</cp:revision>
  <cp:lastPrinted>2016-09-11T15:29:02Z</cp:lastPrinted>
  <dcterms:created xsi:type="dcterms:W3CDTF">2001-02-14T02:31:42Z</dcterms:created>
  <dcterms:modified xsi:type="dcterms:W3CDTF">2021-08-02T09:13:50Z</dcterms:modified>
</cp:coreProperties>
</file>