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</p:sldMasterIdLst>
  <p:notesMasterIdLst>
    <p:notesMasterId r:id="rId11"/>
  </p:notesMasterIdLst>
  <p:handoutMasterIdLst>
    <p:handoutMasterId r:id="rId12"/>
  </p:handoutMasterIdLst>
  <p:sldIdLst>
    <p:sldId id="424" r:id="rId3"/>
    <p:sldId id="464" r:id="rId4"/>
    <p:sldId id="680" r:id="rId5"/>
    <p:sldId id="715" r:id="rId6"/>
    <p:sldId id="728" r:id="rId7"/>
    <p:sldId id="727" r:id="rId8"/>
    <p:sldId id="726" r:id="rId9"/>
    <p:sldId id="725" r:id="rId10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003399"/>
    <a:srgbClr val="FFFF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>
      <p:cViewPr varScale="1">
        <p:scale>
          <a:sx n="77" d="100"/>
          <a:sy n="77" d="100"/>
        </p:scale>
        <p:origin x="114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70E364B-F6A0-45A4-83CA-97D3AC616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42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0781FBCE-61FE-40E6-9754-3B50E0E96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54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62861-AB4E-4A4A-85C9-2BE426D977B7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1876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9235F-6C18-4134-BF15-31B023A9214B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552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469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16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575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541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7892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6C06B-9E90-4371-A308-5EE86E277ACE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268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24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7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C54D9-3F1E-482D-9BB3-8411D473745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3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7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8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5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52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695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17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99564-EDC3-4130-815E-40135C708A9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42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2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535DF-7ACE-45F4-AD89-74076DEF1B9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65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567A-0BCE-495C-A14A-563928BD45D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53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Xuegong Zhang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09BA026-B759-413E-9B7E-4969743CC946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8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4FF12-DCE0-4305-8374-2ED4551FE1F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2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CC9B-36AA-435B-A437-EC0049F7D54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8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F504-6347-4342-98AF-77F78A195D4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B57A-CCA9-4770-99FD-510513A500C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E537-A617-4818-9DB4-89B769C42B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0251-9BF3-4227-8ACF-54E45D8E0D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00DF-14FB-4D10-8B01-87888B24ED8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60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altLang="zh-CN">
                <a:solidFill>
                  <a:srgbClr val="FFFFFF"/>
                </a:solidFill>
              </a:rPr>
              <a:t>Xuegong Zhang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92AEBB-EFA5-4C13-848B-12C1F278DA0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791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xg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xwwang@tsinghua.edu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2278" y="1628800"/>
            <a:ext cx="8887444" cy="1478632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bg2"/>
                </a:solidFill>
                <a:ea typeface="黑体" pitchFamily="2" charset="-122"/>
              </a:rPr>
              <a:t>模式识别（第四版）</a:t>
            </a:r>
            <a:br>
              <a:rPr lang="en-US" altLang="zh-CN" sz="4800" dirty="0">
                <a:solidFill>
                  <a:schemeClr val="bg2"/>
                </a:solidFill>
                <a:ea typeface="黑体" pitchFamily="2" charset="-122"/>
              </a:rPr>
            </a:br>
            <a:r>
              <a:rPr lang="en-US" altLang="zh-CN" sz="4000" dirty="0">
                <a:solidFill>
                  <a:schemeClr val="bg2"/>
                </a:solidFill>
                <a:ea typeface="黑体" pitchFamily="2" charset="-122"/>
              </a:rPr>
              <a:t>——</a:t>
            </a:r>
            <a:r>
              <a:rPr lang="zh-CN" altLang="zh-CN" sz="4000" dirty="0">
                <a:solidFill>
                  <a:schemeClr val="bg2"/>
                </a:solidFill>
                <a:ea typeface="黑体" pitchFamily="2" charset="-122"/>
              </a:rPr>
              <a:t>模式识别</a:t>
            </a:r>
            <a:r>
              <a:rPr lang="zh-CN" altLang="en-US" sz="4000" dirty="0">
                <a:solidFill>
                  <a:schemeClr val="bg2"/>
                </a:solidFill>
                <a:ea typeface="黑体" pitchFamily="2" charset="-122"/>
              </a:rPr>
              <a:t>与机器学习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1544" y="4336752"/>
            <a:ext cx="7777163" cy="147863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张学工、汪小我</a:t>
            </a:r>
            <a:endParaRPr lang="en-US" altLang="zh-CN" sz="2400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zhangxg@tsinghua.edu.cn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; 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xwwang@tsinghua.edu.cn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清华大学自动化系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9236" y="18724"/>
            <a:ext cx="888744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8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8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2ED95-257C-4026-8C27-5ABD4D4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C54D9-3F1E-482D-9BB3-8411D473745E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7488" y="1670943"/>
            <a:ext cx="9214792" cy="147002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讨论：</a:t>
            </a:r>
            <a:br>
              <a:rPr lang="en-US" altLang="zh-CN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模式识别、机器学习与人工智能</a:t>
            </a:r>
            <a:endParaRPr lang="en-US" altLang="zh-CN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31272-AF3B-486E-8D35-82762C2A6028}" type="slidenum">
              <a:rPr lang="en-US" altLang="zh-CN">
                <a:solidFill>
                  <a:srgbClr val="000000"/>
                </a:solidFill>
              </a:rPr>
              <a:pPr/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7B45E1-5725-422F-AC36-A2A93B6FF037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7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  <a:ea typeface="黑体" pitchFamily="2" charset="-122"/>
              </a:rPr>
              <a:t>本章主要内容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700808"/>
            <a:ext cx="10369152" cy="367278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15.1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模式识别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15.2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机器学习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15.3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多元分析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15.4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人工智能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15.5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展望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黑体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E79546-5318-430E-B313-4935666BB3BD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004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864096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15.1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模式识别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7408" y="1268760"/>
            <a:ext cx="11017224" cy="497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“模式识别”一词的两重含义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模式识别的任务：对数据中规律和模式的自动识别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模式识别的方法，尤指统计模式识别方法，是完成模式识别任务的一类方法</a:t>
            </a:r>
            <a:endParaRPr lang="en-US" altLang="zh-CN" sz="20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统计模式识别方法的发展历程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1930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年代开始，判别分析（以</a:t>
            </a: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Fisher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线性判别为代表）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1950-1970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年代，模式识别相关理论和方法大发展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en-US" altLang="zh-CN" sz="20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1970</a:t>
            </a:r>
            <a:r>
              <a:rPr lang="zh-CN" altLang="en-US" sz="20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年代几本国际经典教材</a:t>
            </a:r>
            <a:endParaRPr lang="en-US" altLang="zh-CN" sz="20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1980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年代初，我国设立模式识别学科（常迵先生推动）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zh-CN" altLang="en-US" sz="20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边肇祺教授等在清华开设“模式识别”课程</a:t>
            </a:r>
            <a:endParaRPr lang="en-US" altLang="zh-CN" sz="20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zh-CN" altLang="en-US" sz="20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并组织编写了我国第一本模式识别教材（本教材第一版）</a:t>
            </a:r>
            <a:endParaRPr lang="en-US" altLang="zh-CN" sz="20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>
              <a:spcBef>
                <a:spcPts val="600"/>
              </a:spcBef>
            </a:pPr>
            <a:r>
              <a:rPr lang="zh-CN" altLang="en-US" sz="20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阎平凡教授等开始研究人工神经网络</a:t>
            </a:r>
            <a:endParaRPr lang="en-US" altLang="zh-CN" sz="20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D37105-88A2-458F-BDD8-B4D00D019BBE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800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72008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15.2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机器学习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7408" y="1245997"/>
            <a:ext cx="9865096" cy="477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“模式识别”与“机器学习”的字面含义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“识别”是目标，“学习”是过程、手段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机器学习的含义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学习机器：能自动改进完成某种任务性能的计算机算法或系统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机器学习：研究学习机器相关的理论、方法和技术的学科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机器学习与模式识别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模式识别是最常见的机器学习任务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统计模式识别方法是一类典型的机器学习方法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机器学习是模式识别的重要手段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二者伴随发展，没有明确的分界线</a:t>
            </a:r>
            <a:endParaRPr lang="en-US" altLang="zh-CN" sz="20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8D3CD-1424-41D2-BC6B-31988801BE30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705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79208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15.3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多元分析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7408" y="1318004"/>
            <a:ext cx="9865096" cy="470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多元分析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统计学的分支：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2">
              <a:spcBef>
                <a:spcPts val="1200"/>
              </a:spcBef>
            </a:pPr>
            <a:r>
              <a:rPr lang="zh-CN" altLang="en-US" sz="20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从数据中发现多维变量间关系，并利用这种关系做预测</a:t>
            </a:r>
            <a:endParaRPr lang="en-US" altLang="zh-CN" sz="20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多元分析是模式识别和机器学习的重要基础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多元分析和模式识别、机器学习的差异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多元分析更关注统计学方法，以及方法的理论性质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模式识别和机器学习更关注算法实现和实际应用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818DAA-26F8-4481-A10B-C489ED91FCAF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1523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2656"/>
            <a:ext cx="7772400" cy="79208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15.4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人工智能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7408" y="1196752"/>
            <a:ext cx="1051019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“人工智能（</a:t>
            </a:r>
            <a:r>
              <a:rPr lang="en-US" altLang="zh-CN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AI</a:t>
            </a: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）”一词的含义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广义：任何由机器或程序实现的“智能”行为，“机器智能”</a:t>
            </a:r>
            <a:endParaRPr lang="en-US" altLang="zh-CN" sz="16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狭义：从</a:t>
            </a: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1956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年发展起来的以符号主义为主的人工智能（</a:t>
            </a: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AI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576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人工智能的发展历程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1930-1940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年代：维纳的控制论（</a:t>
            </a: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Cybernetics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1930-1940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年代：图灵的可计算理论、香农的信息论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1943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McCulloch-Pitts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神经元模型 </a:t>
            </a: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 1950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年代</a:t>
            </a: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Rosenblatt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的感知器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1956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年达特茅斯会议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1960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年代起：符号主义人工智能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1980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年代起：人工神经网络、支持向量机、深度学习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zh-CN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21</a:t>
            </a: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世纪，包含机器学习在内的“新人工智能”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B7DBB1-8EE8-4527-BF23-AD66CCE26CF3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783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1C376-9A6E-4740-A3E2-24D13BB01E10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15.5  </a:t>
            </a:r>
            <a:r>
              <a:rPr lang="zh-CN" altLang="en-US" sz="4000" dirty="0">
                <a:solidFill>
                  <a:schemeClr val="bg2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rPr>
              <a:t>展望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7408" y="1484784"/>
            <a:ext cx="9865096" cy="440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更具挑战的机器智能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因果推断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小样本学习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关系发现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探索性学习、发现性学习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从模仿性迈向探索性的机器学习</a:t>
            </a:r>
            <a:endParaRPr lang="en-US" altLang="zh-CN" sz="28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借鉴人类思维的特点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zh-CN" altLang="en-US" sz="2400" kern="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数据、知识和假说推理的有机结合</a:t>
            </a:r>
            <a:endParaRPr lang="en-US" altLang="zh-CN" sz="2400" kern="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CBA675-3C14-4E94-9878-2C4972915C24}"/>
              </a:ext>
            </a:extLst>
          </p:cNvPr>
          <p:cNvSpPr/>
          <p:nvPr/>
        </p:nvSpPr>
        <p:spPr>
          <a:xfrm>
            <a:off x="3329236" y="18724"/>
            <a:ext cx="888744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清华大学 张学工、汪小我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模式识别（第四版）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模式识别与机器学习</a:t>
            </a:r>
            <a:r>
              <a:rPr lang="en-US" altLang="zh-CN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400" b="1" kern="0" dirty="0"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参考课件</a:t>
            </a:r>
            <a:endParaRPr lang="en-US" altLang="zh-CN" sz="1400" b="1" kern="0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462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5152</TotalTime>
  <Words>632</Words>
  <Application>Microsoft Office PowerPoint</Application>
  <PresentationFormat>宽屏</PresentationFormat>
  <Paragraphs>87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华文细黑</vt:lpstr>
      <vt:lpstr>宋体</vt:lpstr>
      <vt:lpstr>微软雅黑</vt:lpstr>
      <vt:lpstr>Arial</vt:lpstr>
      <vt:lpstr>Times New Roman</vt:lpstr>
      <vt:lpstr>Wingdings</vt:lpstr>
      <vt:lpstr>1_默认设计模板</vt:lpstr>
      <vt:lpstr>2_默认设计模板</vt:lpstr>
      <vt:lpstr>模式识别（第四版） ——模式识别与机器学习</vt:lpstr>
      <vt:lpstr>第15章 讨论： 模式识别、机器学习与人工智能</vt:lpstr>
      <vt:lpstr>本章主要内容</vt:lpstr>
      <vt:lpstr>15.1  模式识别</vt:lpstr>
      <vt:lpstr>15.2  机器学习</vt:lpstr>
      <vt:lpstr>15.3  多元分析</vt:lpstr>
      <vt:lpstr>15.4  人工智能</vt:lpstr>
      <vt:lpstr>15.5  展望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统计模式识别导论</dc:title>
  <dc:creator>Xuegong Zhang</dc:creator>
  <cp:lastModifiedBy>Xuegong Zhang</cp:lastModifiedBy>
  <cp:revision>311</cp:revision>
  <cp:lastPrinted>2016-09-11T15:29:02Z</cp:lastPrinted>
  <dcterms:created xsi:type="dcterms:W3CDTF">2001-02-14T02:31:42Z</dcterms:created>
  <dcterms:modified xsi:type="dcterms:W3CDTF">2021-08-02T11:44:13Z</dcterms:modified>
</cp:coreProperties>
</file>