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257" r:id="rId3"/>
    <p:sldId id="258" r:id="rId4"/>
    <p:sldId id="259" r:id="rId5"/>
    <p:sldId id="260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261" r:id="rId15"/>
    <p:sldId id="262" r:id="rId16"/>
    <p:sldId id="410" r:id="rId17"/>
    <p:sldId id="411" r:id="rId18"/>
    <p:sldId id="263" r:id="rId19"/>
    <p:sldId id="412" r:id="rId20"/>
    <p:sldId id="413" r:id="rId21"/>
    <p:sldId id="414" r:id="rId22"/>
    <p:sldId id="264" r:id="rId23"/>
    <p:sldId id="40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464628" y="4375976"/>
            <a:ext cx="6654800" cy="467211"/>
          </a:xfrm>
        </p:spPr>
        <p:txBody>
          <a:bodyPr/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原理、算法及案例实战</a:t>
            </a: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2" descr="https://gimg2.baidu.com/image_search/src=http%3A%2F%2Fimg.tianyancha.com%2Fsogou%2FWeChat%2F743fbf688a0831f8d941bfbac74e3ab3.png%40%21watermark01&amp;refer=http%3A%2F%2Fimg.tianyancha.com&amp;app=2002&amp;size=f9999,10000&amp;q=a80&amp;n=0&amp;g=0n&amp;fmt=jpeg?sec=1639308218&amp;t=c76c83fac778f32e229fb32696eb6d5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3"/>
          <a:stretch/>
        </p:blipFill>
        <p:spPr bwMode="auto">
          <a:xfrm>
            <a:off x="10527974" y="5277296"/>
            <a:ext cx="1664026" cy="15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56" y="715475"/>
            <a:ext cx="10058400" cy="611205"/>
          </a:xfrm>
        </p:spPr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1.2</a:t>
            </a:r>
            <a:r>
              <a:rPr lang="zh-CN" altLang="zh-CN" dirty="0"/>
              <a:t>】难解决的异或问题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437" y="1496291"/>
            <a:ext cx="11056060" cy="69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请思考，能否画出一根直线，将图中的四个点划分“</a:t>
            </a:r>
            <a:r>
              <a:rPr lang="en-US" altLang="zh-CN" sz="2400" dirty="0">
                <a:sym typeface="Segoe UI Emoji" panose="020B0502040204020203" pitchFamily="34" charset="0"/>
              </a:rPr>
              <a:t>▲</a:t>
            </a:r>
            <a:r>
              <a:rPr lang="zh-CN" altLang="zh-CN" sz="2400" dirty="0"/>
              <a:t>”和“●”两类？</a:t>
            </a:r>
          </a:p>
          <a:p>
            <a:endParaRPr lang="zh-CN" altLang="en-US" sz="2400" dirty="0"/>
          </a:p>
        </p:txBody>
      </p:sp>
      <p:pic>
        <p:nvPicPr>
          <p:cNvPr id="4" name="图片 3" descr="C:\0 201909上课\教材\x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55" y="2054139"/>
            <a:ext cx="5684824" cy="424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65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1" y="279522"/>
            <a:ext cx="10058400" cy="839002"/>
          </a:xfrm>
        </p:spPr>
        <p:txBody>
          <a:bodyPr>
            <a:normAutofit/>
          </a:bodyPr>
          <a:lstStyle/>
          <a:p>
            <a:r>
              <a:rPr lang="zh-CN" altLang="zh-CN" b="1" dirty="0"/>
              <a:t>第二次浪潮</a:t>
            </a:r>
            <a:r>
              <a:rPr lang="en-US" altLang="zh-CN" b="1" dirty="0"/>
              <a:t>(1980--1987): </a:t>
            </a:r>
            <a:r>
              <a:rPr lang="zh-CN" altLang="zh-CN" b="1" dirty="0"/>
              <a:t>知识（</a:t>
            </a:r>
            <a:r>
              <a:rPr lang="en-US" altLang="zh-CN" b="1" dirty="0"/>
              <a:t>80</a:t>
            </a:r>
            <a:r>
              <a:rPr lang="zh-CN" altLang="zh-CN" b="1" dirty="0"/>
              <a:t>年代</a:t>
            </a:r>
            <a:r>
              <a:rPr lang="zh-CN" altLang="zh-CN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294469"/>
            <a:ext cx="11056060" cy="369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进入</a:t>
            </a:r>
            <a:r>
              <a:rPr lang="en-US" altLang="zh-CN" sz="2400" dirty="0"/>
              <a:t>80</a:t>
            </a:r>
            <a:r>
              <a:rPr lang="zh-CN" altLang="zh-CN" sz="2400" dirty="0"/>
              <a:t>年代，随着“</a:t>
            </a:r>
            <a:r>
              <a:rPr lang="zh-CN" altLang="zh-CN" sz="2400" dirty="0">
                <a:solidFill>
                  <a:srgbClr val="FF0000"/>
                </a:solidFill>
              </a:rPr>
              <a:t>知识工程</a:t>
            </a:r>
            <a:r>
              <a:rPr lang="zh-CN" altLang="zh-CN" sz="2400" dirty="0"/>
              <a:t>”概念的提出，人们开始以知识为中心开展人工智能研究。知识工程的兴起使人工智能的研究从理论转向实用。</a:t>
            </a:r>
          </a:p>
          <a:p>
            <a:r>
              <a:rPr lang="zh-CN" altLang="zh-CN" sz="2400" dirty="0"/>
              <a:t>此阶段最为出名的是“</a:t>
            </a:r>
            <a:r>
              <a:rPr lang="zh-CN" altLang="zh-CN" sz="2400" dirty="0">
                <a:solidFill>
                  <a:srgbClr val="FF0000"/>
                </a:solidFill>
              </a:rPr>
              <a:t>专家系统</a:t>
            </a:r>
            <a:r>
              <a:rPr lang="en-US" altLang="zh-CN" sz="2400" dirty="0">
                <a:solidFill>
                  <a:srgbClr val="FF0000"/>
                </a:solidFill>
              </a:rPr>
              <a:t>(Expert System) </a:t>
            </a:r>
            <a:r>
              <a:rPr lang="zh-CN" altLang="zh-CN" sz="2400" dirty="0" smtClean="0"/>
              <a:t>”</a:t>
            </a:r>
            <a:r>
              <a:rPr lang="zh-CN" altLang="en-US" sz="2400" dirty="0" smtClean="0"/>
              <a:t>，如</a:t>
            </a:r>
            <a:r>
              <a:rPr lang="en-US" altLang="zh-CN" sz="2400" dirty="0" smtClean="0"/>
              <a:t>XCON</a:t>
            </a:r>
            <a:r>
              <a:rPr lang="zh-CN" altLang="zh-CN" sz="2400" dirty="0" smtClean="0"/>
              <a:t>专家系统</a:t>
            </a:r>
            <a:endParaRPr lang="en-US" altLang="zh-CN" sz="2400" dirty="0" smtClean="0"/>
          </a:p>
          <a:p>
            <a:r>
              <a:rPr lang="zh-CN" altLang="zh-CN" sz="2400" dirty="0">
                <a:solidFill>
                  <a:srgbClr val="FF0000"/>
                </a:solidFill>
              </a:rPr>
              <a:t>霍普菲尔德神经网络</a:t>
            </a:r>
            <a:r>
              <a:rPr lang="en-US" altLang="zh-CN" sz="2400" dirty="0"/>
              <a:t>( Hopfield net</a:t>
            </a:r>
            <a:r>
              <a:rPr lang="en-US" altLang="zh-CN" sz="2400" dirty="0" smtClean="0"/>
              <a:t>)</a:t>
            </a:r>
          </a:p>
          <a:p>
            <a:r>
              <a:rPr lang="zh-CN" altLang="zh-CN" sz="2400" dirty="0">
                <a:solidFill>
                  <a:srgbClr val="FF0000"/>
                </a:solidFill>
              </a:rPr>
              <a:t>反向传播算法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907805" y="5065843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C00000"/>
                </a:solidFill>
              </a:rPr>
              <a:t>专家系统的兴衰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5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然而</a:t>
            </a:r>
            <a:r>
              <a:rPr lang="zh-CN" altLang="zh-CN" sz="2400" dirty="0" smtClean="0"/>
              <a:t>，产业界</a:t>
            </a:r>
            <a:r>
              <a:rPr lang="zh-CN" altLang="zh-CN" sz="2400" dirty="0"/>
              <a:t>对专家系统的巨大投入</a:t>
            </a:r>
            <a:r>
              <a:rPr lang="zh-CN" altLang="zh-CN" sz="2400" dirty="0" smtClean="0"/>
              <a:t>并没有</a:t>
            </a:r>
            <a:r>
              <a:rPr lang="zh-CN" altLang="en-US" sz="2400" dirty="0" smtClean="0"/>
              <a:t>达到</a:t>
            </a:r>
            <a:r>
              <a:rPr lang="zh-CN" altLang="zh-CN" sz="2400" dirty="0" smtClean="0"/>
              <a:t>期望的</a:t>
            </a:r>
            <a:r>
              <a:rPr lang="zh-CN" altLang="zh-CN" sz="2400" dirty="0"/>
              <a:t>效果</a:t>
            </a:r>
            <a:r>
              <a:rPr lang="zh-CN" altLang="zh-CN" sz="2400" dirty="0" smtClean="0"/>
              <a:t>。专家系统</a:t>
            </a:r>
            <a:r>
              <a:rPr lang="zh-CN" altLang="zh-CN" sz="2400" dirty="0"/>
              <a:t>开发与维护的成本高昂；而且，随着知识量的不断增加，知识之间经常出现前后不一致甚至相互矛盾。</a:t>
            </a:r>
          </a:p>
          <a:p>
            <a:r>
              <a:rPr lang="zh-CN" altLang="zh-CN" sz="2400" dirty="0"/>
              <a:t>人工智能的发展再度步入冬天。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226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496D7-21A1-4FEE-8601-905B0F8F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763785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+mj-cs"/>
              </a:rPr>
              <a:t>第三次人工智能浪潮——学习（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+mj-cs"/>
              </a:rPr>
              <a:t>90</a:t>
            </a:r>
            <a:r>
              <a:rPr lang="zh-CN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+mj-cs"/>
              </a:rPr>
              <a:t>年代至今）</a:t>
            </a:r>
          </a:p>
          <a:p>
            <a:pPr marL="0" indent="0">
              <a:buNone/>
            </a:pPr>
            <a:r>
              <a:rPr lang="zh-CN" altLang="zh-CN" sz="2400" dirty="0" smtClean="0"/>
              <a:t>人工智能</a:t>
            </a:r>
            <a:r>
              <a:rPr lang="zh-CN" altLang="zh-CN" sz="2400" dirty="0"/>
              <a:t>第三次爆发基于以下四方面的协调发展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zh-CN" altLang="zh-CN" sz="2400" dirty="0"/>
              <a:t>算法的演进</a:t>
            </a:r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zh-CN" altLang="zh-CN" sz="2400" dirty="0"/>
              <a:t>更为坚实的理论基础</a:t>
            </a:r>
          </a:p>
          <a:p>
            <a:pPr marL="0" indent="0">
              <a:buNone/>
            </a:pPr>
            <a:r>
              <a:rPr lang="en-US" altLang="zh-CN" sz="2400" dirty="0"/>
              <a:t>3) </a:t>
            </a:r>
            <a:r>
              <a:rPr lang="zh-CN" altLang="zh-CN" sz="2400" dirty="0"/>
              <a:t>数据的支撑</a:t>
            </a:r>
          </a:p>
          <a:p>
            <a:pPr marL="0" indent="0">
              <a:buNone/>
            </a:pPr>
            <a:r>
              <a:rPr lang="en-US" altLang="zh-CN" sz="2400" dirty="0"/>
              <a:t>4) </a:t>
            </a:r>
            <a:r>
              <a:rPr lang="zh-CN" altLang="zh-CN" sz="2400" dirty="0"/>
              <a:t>硬件算力的提升</a:t>
            </a:r>
          </a:p>
          <a:p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7274984" y="5249111"/>
            <a:ext cx="4815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C00000"/>
                </a:solidFill>
              </a:rPr>
              <a:t>厚积薄发，再造辉煌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1.1.3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人工智能的研究领域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760395" y="1502041"/>
            <a:ext cx="7148363" cy="457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800" b="1" dirty="0" smtClean="0"/>
              <a:t>人工智能</a:t>
            </a:r>
            <a:r>
              <a:rPr lang="zh-CN" altLang="en-US" sz="2800" b="1" dirty="0" smtClean="0"/>
              <a:t>的研究领域包括：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1.</a:t>
            </a:r>
            <a:r>
              <a:rPr lang="zh-CN" altLang="zh-CN" sz="2400" b="1" dirty="0" smtClean="0"/>
              <a:t>机器学习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2.</a:t>
            </a:r>
            <a:r>
              <a:rPr lang="zh-CN" altLang="zh-CN" sz="2400" b="1" dirty="0" smtClean="0"/>
              <a:t>专家系统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3.</a:t>
            </a:r>
            <a:r>
              <a:rPr lang="zh-CN" altLang="zh-CN" sz="2400" b="1" dirty="0" smtClean="0"/>
              <a:t>自然语言处理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智能决策系统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5.</a:t>
            </a:r>
            <a:r>
              <a:rPr lang="zh-CN" altLang="zh-CN" sz="2400" b="1" dirty="0" smtClean="0"/>
              <a:t>自动定理证明</a:t>
            </a:r>
            <a:endParaRPr lang="zh-CN" altLang="zh-CN" sz="2400" dirty="0" smtClean="0"/>
          </a:p>
          <a:p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860865" y="2073679"/>
            <a:ext cx="3592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6.</a:t>
            </a: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人工神经网络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7.</a:t>
            </a: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推荐系统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8.</a:t>
            </a: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智能识别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9.</a:t>
            </a: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机器人学</a:t>
            </a: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10.</a:t>
            </a:r>
            <a:r>
              <a:rPr lang="zh-CN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人工生命</a:t>
            </a:r>
          </a:p>
        </p:txBody>
      </p:sp>
    </p:spTree>
    <p:extLst>
      <p:ext uri="{BB962C8B-B14F-4D97-AF65-F5344CB8AC3E}">
        <p14:creationId xmlns:p14="http://schemas.microsoft.com/office/powerpoint/2010/main" val="162485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机器学习的主要工作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21789" y="1374680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/>
              <a:t>1.</a:t>
            </a:r>
            <a:r>
              <a:rPr lang="zh-CN" altLang="zh-CN" sz="2400" b="1" dirty="0" smtClean="0"/>
              <a:t>从数据中学习</a:t>
            </a:r>
            <a:endParaRPr lang="zh-CN" altLang="zh-CN" sz="2400" dirty="0" smtClean="0"/>
          </a:p>
          <a:p>
            <a:r>
              <a:rPr lang="zh-CN" altLang="zh-CN" sz="2400" dirty="0" smtClean="0"/>
              <a:t>机器学习方法通常是从已知数据</a:t>
            </a:r>
            <a:r>
              <a:rPr lang="en-US" altLang="zh-CN" sz="2400" dirty="0" smtClean="0"/>
              <a:t>(data)</a:t>
            </a:r>
            <a:r>
              <a:rPr lang="zh-CN" altLang="zh-CN" sz="2400" dirty="0" smtClean="0"/>
              <a:t>中去学习数据中蕴含的规律或者判断规则，借此获取新知识、新技能。</a:t>
            </a:r>
            <a:endParaRPr lang="en-US" altLang="zh-CN" sz="2400" dirty="0" smtClean="0"/>
          </a:p>
          <a:p>
            <a:r>
              <a:rPr lang="zh-CN" altLang="zh-CN" sz="2400" dirty="0" smtClean="0"/>
              <a:t>机器学习有多种不同的方式。</a:t>
            </a:r>
            <a:r>
              <a:rPr lang="zh-CN" altLang="en-US" sz="2400" dirty="0" smtClean="0"/>
              <a:t>如常见的</a:t>
            </a:r>
            <a:r>
              <a:rPr lang="zh-CN" altLang="zh-CN" sz="2400" dirty="0" smtClean="0"/>
              <a:t>预测水果</a:t>
            </a:r>
            <a:r>
              <a:rPr lang="zh-CN" altLang="en-US" sz="2400" dirty="0" smtClean="0"/>
              <a:t>算法、</a:t>
            </a:r>
            <a:r>
              <a:rPr lang="zh-CN" altLang="zh-CN" sz="2400" dirty="0" smtClean="0"/>
              <a:t>谷歌的无人驾驶汽车</a:t>
            </a:r>
            <a:r>
              <a:rPr lang="zh-CN" altLang="en-US" sz="2400" dirty="0" smtClean="0"/>
              <a:t>算法等属于</a:t>
            </a:r>
            <a:r>
              <a:rPr lang="zh-CN" altLang="zh-CN" sz="2400" dirty="0" smtClean="0"/>
              <a:t>监督学习</a:t>
            </a:r>
            <a:r>
              <a:rPr lang="zh-CN" altLang="en-US" sz="2400" dirty="0" smtClean="0"/>
              <a:t>方式。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492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2.</a:t>
            </a:r>
            <a:r>
              <a:rPr lang="zh-CN" altLang="zh-CN" sz="2400" b="1" dirty="0"/>
              <a:t>分析无经验的新</a:t>
            </a:r>
            <a:r>
              <a:rPr lang="zh-CN" altLang="zh-CN" sz="2400" b="1" dirty="0" smtClean="0"/>
              <a:t>问题</a:t>
            </a:r>
            <a:endParaRPr lang="en-US" altLang="zh-CN" sz="2400" b="1" dirty="0" smtClean="0"/>
          </a:p>
          <a:p>
            <a:r>
              <a:rPr lang="zh-CN" altLang="zh-CN" sz="2400" dirty="0" smtClean="0"/>
              <a:t>在</a:t>
            </a:r>
            <a:r>
              <a:rPr lang="zh-CN" altLang="zh-CN" sz="2400" dirty="0"/>
              <a:t>不提供监督信息</a:t>
            </a:r>
            <a:r>
              <a:rPr lang="en-US" altLang="zh-CN" sz="2400" dirty="0"/>
              <a:t>(</a:t>
            </a:r>
            <a:r>
              <a:rPr lang="zh-CN" altLang="zh-CN" sz="2400" dirty="0"/>
              <a:t>预测量的真实值</a:t>
            </a:r>
            <a:r>
              <a:rPr lang="en-US" altLang="zh-CN" sz="2400" dirty="0"/>
              <a:t>)</a:t>
            </a:r>
            <a:r>
              <a:rPr lang="zh-CN" altLang="zh-CN" sz="2400" dirty="0"/>
              <a:t>的条件下进行</a:t>
            </a:r>
            <a:r>
              <a:rPr lang="zh-CN" altLang="zh-CN" sz="2400" dirty="0" smtClean="0"/>
              <a:t>学习的</a:t>
            </a:r>
            <a:r>
              <a:rPr lang="zh-CN" altLang="zh-CN" sz="2400" dirty="0"/>
              <a:t>方法称为无监督学习</a:t>
            </a:r>
            <a:r>
              <a:rPr lang="en-US" altLang="zh-CN" sz="2400" dirty="0"/>
              <a:t>(unsupervised learning)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无监督学习</a:t>
            </a:r>
            <a:r>
              <a:rPr lang="zh-CN" altLang="zh-CN" sz="2400" dirty="0" smtClean="0"/>
              <a:t>能克服获取</a:t>
            </a:r>
            <a:r>
              <a:rPr lang="zh-CN" altLang="zh-CN" sz="2400" dirty="0"/>
              <a:t>监督数据的困难</a:t>
            </a:r>
            <a:r>
              <a:rPr lang="zh-CN" altLang="zh-CN" sz="2400" dirty="0" smtClean="0"/>
              <a:t>，一直</a:t>
            </a:r>
            <a:r>
              <a:rPr lang="zh-CN" altLang="zh-CN" sz="2400" dirty="0"/>
              <a:t>是人工智能发展的一个重要研究方向。</a:t>
            </a: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424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3.</a:t>
            </a:r>
            <a:r>
              <a:rPr lang="zh-CN" altLang="zh-CN" sz="2400" b="1" dirty="0"/>
              <a:t>边行动边学习</a:t>
            </a:r>
            <a:endParaRPr lang="zh-CN" altLang="zh-CN" sz="2400" dirty="0"/>
          </a:p>
          <a:p>
            <a:r>
              <a:rPr lang="zh-CN" altLang="en-US" sz="2400" dirty="0" smtClean="0"/>
              <a:t>例如</a:t>
            </a:r>
            <a:r>
              <a:rPr lang="zh-CN" altLang="zh-CN" sz="2400" dirty="0" smtClean="0"/>
              <a:t>强化</a:t>
            </a:r>
            <a:r>
              <a:rPr lang="zh-CN" altLang="zh-CN" sz="2400" dirty="0"/>
              <a:t>学习</a:t>
            </a:r>
            <a:r>
              <a:rPr lang="en-US" altLang="zh-CN" sz="2400" dirty="0"/>
              <a:t>(reinforcement learning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目标是要获得一个策略</a:t>
            </a:r>
            <a:r>
              <a:rPr lang="en-US" altLang="zh-CN" sz="2400" dirty="0"/>
              <a:t>(policy)</a:t>
            </a:r>
            <a:r>
              <a:rPr lang="zh-CN" altLang="zh-CN" sz="2400" dirty="0"/>
              <a:t>去指导</a:t>
            </a:r>
            <a:r>
              <a:rPr lang="zh-CN" altLang="zh-CN" sz="2400" dirty="0" smtClean="0"/>
              <a:t>行动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6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1.3 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机器学习开发环境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21789" y="1193388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400" dirty="0" smtClean="0"/>
              <a:t>常用的开发语言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1. Python</a:t>
            </a:r>
            <a:r>
              <a:rPr lang="zh-CN" altLang="zh-CN" sz="2400" b="1" dirty="0" smtClean="0"/>
              <a:t>开发语言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常见</a:t>
            </a:r>
            <a:r>
              <a:rPr lang="en-US" altLang="zh-CN" sz="2400" dirty="0" smtClean="0"/>
              <a:t>Python</a:t>
            </a:r>
            <a:r>
              <a:rPr lang="zh-CN" altLang="zh-CN" sz="2400" dirty="0" smtClean="0"/>
              <a:t>集成开发环境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有</a:t>
            </a:r>
            <a:r>
              <a:rPr lang="en-US" altLang="zh-CN" sz="2400" dirty="0" err="1" smtClean="0"/>
              <a:t>PyCharm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Eclipse+Pydev</a:t>
            </a:r>
            <a:r>
              <a:rPr lang="zh-CN" altLang="zh-CN" sz="2400" dirty="0" smtClean="0"/>
              <a:t>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从方便学习的角度，</a:t>
            </a:r>
            <a:r>
              <a:rPr lang="en-US" altLang="zh-CN" sz="2400" dirty="0" smtClean="0"/>
              <a:t>Anaconda</a:t>
            </a:r>
            <a:r>
              <a:rPr lang="zh-CN" altLang="zh-CN" sz="2400" dirty="0" smtClean="0"/>
              <a:t>集成开发环境具有很多优点，广为采用。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696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2) Anaconda</a:t>
            </a:r>
            <a:r>
              <a:rPr lang="zh-CN" altLang="zh-CN" sz="2400" dirty="0"/>
              <a:t>科学计算</a:t>
            </a:r>
            <a:r>
              <a:rPr lang="zh-CN" altLang="zh-CN" sz="2400" dirty="0" smtClean="0"/>
              <a:t>环境</a:t>
            </a:r>
            <a:endParaRPr lang="en-US" altLang="zh-CN" sz="2400" dirty="0" smtClean="0"/>
          </a:p>
          <a:p>
            <a:r>
              <a:rPr lang="en-US" altLang="zh-CN" sz="2400" dirty="0"/>
              <a:t>Anaconda</a:t>
            </a:r>
            <a:r>
              <a:rPr lang="zh-CN" altLang="zh-CN" sz="2400" dirty="0"/>
              <a:t>是一个开源的</a:t>
            </a:r>
            <a:r>
              <a:rPr lang="en-US" altLang="zh-CN" sz="2400" dirty="0"/>
              <a:t>Python</a:t>
            </a:r>
            <a:r>
              <a:rPr lang="zh-CN" altLang="zh-CN" sz="2400" dirty="0"/>
              <a:t>发行版本</a:t>
            </a:r>
            <a:r>
              <a:rPr lang="zh-CN" altLang="zh-CN" sz="2400" dirty="0" smtClean="0"/>
              <a:t>，其中</a:t>
            </a:r>
            <a:r>
              <a:rPr lang="zh-CN" altLang="zh-CN" sz="2400" dirty="0"/>
              <a:t>包含了大规模数据处理、预测分析和科学计算等的包及其支持</a:t>
            </a:r>
            <a:r>
              <a:rPr lang="zh-CN" altLang="zh-CN" sz="2400" dirty="0" smtClean="0"/>
              <a:t>模块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Anaconda</a:t>
            </a:r>
            <a:r>
              <a:rPr lang="zh-CN" altLang="zh-CN" sz="2400" dirty="0"/>
              <a:t>官网下载地址：</a:t>
            </a:r>
            <a:r>
              <a:rPr lang="en-US" altLang="zh-CN" sz="2400" u="sng" dirty="0">
                <a:hlinkClick r:id="rId2"/>
              </a:rPr>
              <a:t>https://www.anaconda.com/download/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2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机器学习概述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938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08" y="481670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Anaconda</a:t>
            </a:r>
            <a:r>
              <a:rPr lang="zh-CN" altLang="zh-CN" sz="2400" dirty="0">
                <a:latin typeface="+mj-ea"/>
                <a:ea typeface="+mj-ea"/>
              </a:rPr>
              <a:t>部件组成：</a:t>
            </a: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(1) Anaconda Prompt</a:t>
            </a: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(2) </a:t>
            </a:r>
            <a:r>
              <a:rPr lang="en-US" altLang="zh-CN" sz="2400" dirty="0" err="1">
                <a:latin typeface="+mj-ea"/>
                <a:ea typeface="+mj-ea"/>
              </a:rPr>
              <a:t>Jupyter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Notebook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j-ea"/>
                <a:ea typeface="+mj-ea"/>
              </a:rPr>
              <a:t>【例</a:t>
            </a:r>
            <a:r>
              <a:rPr lang="en-US" altLang="zh-CN" sz="2400" dirty="0">
                <a:latin typeface="+mj-ea"/>
                <a:ea typeface="+mj-ea"/>
              </a:rPr>
              <a:t>1.9</a:t>
            </a:r>
            <a:r>
              <a:rPr lang="zh-CN" altLang="zh-CN" sz="2400" dirty="0">
                <a:latin typeface="+mj-ea"/>
                <a:ea typeface="+mj-ea"/>
              </a:rPr>
              <a:t>】</a:t>
            </a:r>
            <a:r>
              <a:rPr lang="en-US" altLang="zh-CN" sz="2400" dirty="0" err="1">
                <a:latin typeface="+mj-ea"/>
                <a:ea typeface="+mj-ea"/>
              </a:rPr>
              <a:t>Jupyter</a:t>
            </a:r>
            <a:r>
              <a:rPr lang="en-US" altLang="zh-CN" sz="2400" dirty="0">
                <a:latin typeface="+mj-ea"/>
                <a:ea typeface="+mj-ea"/>
              </a:rPr>
              <a:t> Notebook</a:t>
            </a:r>
            <a:r>
              <a:rPr lang="zh-CN" altLang="en-US" sz="2400" dirty="0">
                <a:latin typeface="+mj-ea"/>
                <a:ea typeface="+mj-ea"/>
              </a:rPr>
              <a:t>基本界面</a:t>
            </a:r>
            <a:r>
              <a:rPr lang="zh-CN" altLang="zh-CN" sz="2400" dirty="0">
                <a:latin typeface="+mj-ea"/>
                <a:ea typeface="+mj-ea"/>
              </a:rPr>
              <a:t>操作。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j-ea"/>
                <a:ea typeface="+mj-ea"/>
              </a:rPr>
              <a:t>【例</a:t>
            </a:r>
            <a:r>
              <a:rPr lang="en-US" altLang="zh-CN" sz="2400" dirty="0">
                <a:latin typeface="+mj-ea"/>
                <a:ea typeface="+mj-ea"/>
              </a:rPr>
              <a:t>1.10</a:t>
            </a:r>
            <a:r>
              <a:rPr lang="zh-CN" altLang="zh-CN" sz="2400" dirty="0">
                <a:latin typeface="+mj-ea"/>
                <a:ea typeface="+mj-ea"/>
              </a:rPr>
              <a:t>】</a:t>
            </a:r>
            <a:r>
              <a:rPr lang="en-US" altLang="zh-CN" sz="2400" dirty="0">
                <a:latin typeface="+mj-ea"/>
                <a:ea typeface="+mj-ea"/>
              </a:rPr>
              <a:t>code</a:t>
            </a:r>
            <a:r>
              <a:rPr lang="zh-CN" altLang="en-US" sz="2400" dirty="0">
                <a:latin typeface="+mj-ea"/>
                <a:ea typeface="+mj-ea"/>
              </a:rPr>
              <a:t>模式</a:t>
            </a:r>
            <a:r>
              <a:rPr lang="zh-CN" altLang="zh-CN" sz="2400" dirty="0">
                <a:latin typeface="+mj-ea"/>
                <a:ea typeface="+mj-ea"/>
              </a:rPr>
              <a:t>，输入</a:t>
            </a:r>
            <a:r>
              <a:rPr lang="en-US" altLang="zh-CN" sz="2400" dirty="0">
                <a:latin typeface="+mj-ea"/>
                <a:ea typeface="+mj-ea"/>
              </a:rPr>
              <a:t>Python</a:t>
            </a:r>
            <a:r>
              <a:rPr lang="zh-CN" altLang="zh-CN" sz="2400" dirty="0">
                <a:latin typeface="+mj-ea"/>
                <a:ea typeface="+mj-ea"/>
              </a:rPr>
              <a:t>代码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zh-CN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j-ea"/>
                <a:ea typeface="+mj-ea"/>
              </a:rPr>
              <a:t>【例</a:t>
            </a:r>
            <a:r>
              <a:rPr lang="en-US" altLang="zh-CN" sz="2400" dirty="0">
                <a:latin typeface="+mj-ea"/>
                <a:ea typeface="+mj-ea"/>
              </a:rPr>
              <a:t>1.11</a:t>
            </a:r>
            <a:r>
              <a:rPr lang="zh-CN" altLang="zh-CN" sz="2400" dirty="0">
                <a:latin typeface="+mj-ea"/>
                <a:ea typeface="+mj-ea"/>
              </a:rPr>
              <a:t>】</a:t>
            </a:r>
            <a:r>
              <a:rPr lang="en-US" altLang="zh-CN" sz="2400" dirty="0">
                <a:latin typeface="+mj-ea"/>
                <a:ea typeface="+mj-ea"/>
              </a:rPr>
              <a:t>Markdown</a:t>
            </a:r>
            <a:r>
              <a:rPr lang="zh-CN" altLang="en-US" sz="2400" dirty="0">
                <a:latin typeface="+mj-ea"/>
                <a:ea typeface="+mj-ea"/>
              </a:rPr>
              <a:t>模式的使用。</a:t>
            </a:r>
            <a:endParaRPr lang="zh-CN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j-ea"/>
                <a:ea typeface="+mj-ea"/>
              </a:rPr>
              <a:t>【例</a:t>
            </a:r>
            <a:r>
              <a:rPr lang="en-US" altLang="zh-CN" sz="2400" dirty="0">
                <a:latin typeface="+mj-ea"/>
                <a:ea typeface="+mj-ea"/>
              </a:rPr>
              <a:t>1.12</a:t>
            </a:r>
            <a:r>
              <a:rPr lang="zh-CN" altLang="zh-CN" sz="2400" dirty="0">
                <a:latin typeface="+mj-ea"/>
                <a:ea typeface="+mj-ea"/>
              </a:rPr>
              <a:t>】</a:t>
            </a:r>
            <a:r>
              <a:rPr lang="en-US" altLang="zh-CN" sz="2400" dirty="0">
                <a:latin typeface="+mj-ea"/>
                <a:ea typeface="+mj-ea"/>
              </a:rPr>
              <a:t>Markdown</a:t>
            </a:r>
            <a:r>
              <a:rPr lang="zh-CN" altLang="en-US" sz="2400" dirty="0">
                <a:latin typeface="+mj-ea"/>
                <a:ea typeface="+mj-ea"/>
              </a:rPr>
              <a:t>模式下图的插入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(</a:t>
            </a:r>
            <a:r>
              <a:rPr lang="en-US" altLang="zh-CN" sz="2400" dirty="0">
                <a:latin typeface="+mj-ea"/>
                <a:ea typeface="+mj-ea"/>
              </a:rPr>
              <a:t>3) Anaconda navigator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(4)</a:t>
            </a:r>
            <a:r>
              <a:rPr lang="en-US" altLang="zh-CN" sz="2400" dirty="0" err="1">
                <a:latin typeface="+mj-ea"/>
                <a:ea typeface="+mj-ea"/>
              </a:rPr>
              <a:t>Spyder</a:t>
            </a:r>
            <a:endParaRPr lang="zh-CN" altLang="zh-CN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66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2</a:t>
            </a:r>
            <a:r>
              <a:rPr lang="zh-CN" altLang="zh-CN" sz="2400" b="1" dirty="0">
                <a:latin typeface="+mj-ea"/>
                <a:ea typeface="+mj-ea"/>
              </a:rPr>
              <a:t>．</a:t>
            </a:r>
            <a:r>
              <a:rPr lang="en-US" altLang="zh-CN" sz="2400" b="1" dirty="0">
                <a:latin typeface="+mj-ea"/>
                <a:ea typeface="+mj-ea"/>
              </a:rPr>
              <a:t>Java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3. C/C++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4</a:t>
            </a:r>
            <a:r>
              <a:rPr lang="zh-CN" altLang="zh-CN" sz="2400" b="1" dirty="0">
                <a:latin typeface="+mj-ea"/>
                <a:ea typeface="+mj-ea"/>
              </a:rPr>
              <a:t>．</a:t>
            </a:r>
            <a:r>
              <a:rPr lang="en-US" altLang="zh-CN" sz="2400" b="1" dirty="0">
                <a:latin typeface="+mj-ea"/>
                <a:ea typeface="+mj-ea"/>
              </a:rPr>
              <a:t>Lisp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5. Prolog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6. R</a:t>
            </a:r>
            <a:r>
              <a:rPr lang="zh-CN" altLang="zh-CN" sz="2400" b="1" dirty="0">
                <a:latin typeface="+mj-ea"/>
                <a:ea typeface="+mj-ea"/>
              </a:rPr>
              <a:t>语言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j-ea"/>
                <a:ea typeface="+mj-ea"/>
              </a:rPr>
              <a:t>7. ROS</a:t>
            </a:r>
            <a:r>
              <a:rPr lang="zh-CN" altLang="zh-CN" sz="2400" b="1" dirty="0">
                <a:latin typeface="+mj-ea"/>
                <a:ea typeface="+mj-ea"/>
              </a:rPr>
              <a:t>机器人操作系统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569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1.4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本章习题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412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人工智能简介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948B95-025B-4AC3-A4FE-2E66043050F2}"/>
              </a:ext>
            </a:extLst>
          </p:cNvPr>
          <p:cNvSpPr txBox="1">
            <a:spLocks/>
          </p:cNvSpPr>
          <p:nvPr/>
        </p:nvSpPr>
        <p:spPr>
          <a:xfrm>
            <a:off x="6210811" y="1169652"/>
            <a:ext cx="3196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400" dirty="0" smtClean="0"/>
              <a:t>“微软小冰”是微软亚洲互联网工程院在</a:t>
            </a:r>
            <a:r>
              <a:rPr lang="en-US" altLang="zh-CN" sz="2400" dirty="0" smtClean="0"/>
              <a:t>2014</a:t>
            </a:r>
            <a:r>
              <a:rPr lang="zh-CN" altLang="zh-CN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月</a:t>
            </a:r>
            <a:r>
              <a:rPr lang="en-US" altLang="zh-CN" sz="2400" dirty="0" smtClean="0"/>
              <a:t>29</a:t>
            </a:r>
            <a:r>
              <a:rPr lang="zh-CN" altLang="zh-CN" sz="2400" dirty="0" smtClean="0"/>
              <a:t>日发布一款人工智能虚拟机器人。</a:t>
            </a:r>
            <a:endParaRPr lang="en-US" altLang="zh-CN" sz="2400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400" dirty="0" smtClean="0"/>
              <a:t> </a:t>
            </a:r>
            <a:r>
              <a:rPr lang="en-US" altLang="zh-CN" sz="2400" dirty="0" smtClean="0"/>
              <a:t>2017</a:t>
            </a:r>
            <a:r>
              <a:rPr lang="zh-CN" altLang="zh-CN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月</a:t>
            </a:r>
            <a:r>
              <a:rPr lang="en-US" altLang="zh-CN" sz="2400" dirty="0" smtClean="0"/>
              <a:t>19</a:t>
            </a:r>
            <a:r>
              <a:rPr lang="zh-CN" altLang="zh-CN" sz="2400" dirty="0" smtClean="0"/>
              <a:t>日，微软小冰推出原创诗集《阳光失了玻璃窗》。</a:t>
            </a:r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EEC0FE-F94D-44AF-ADB2-6F780BFAE28A}"/>
              </a:ext>
            </a:extLst>
          </p:cNvPr>
          <p:cNvSpPr txBox="1">
            <a:spLocks/>
          </p:cNvSpPr>
          <p:nvPr/>
        </p:nvSpPr>
        <p:spPr>
          <a:xfrm>
            <a:off x="1101151" y="1040342"/>
            <a:ext cx="4523794" cy="496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《全世界就在那里》节选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○小冰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         </a:t>
            </a:r>
            <a:r>
              <a:rPr lang="zh-CN" altLang="zh-CN" sz="1400" dirty="0" smtClean="0"/>
              <a:t>撒</a:t>
            </a:r>
            <a:r>
              <a:rPr lang="zh-CN" altLang="zh-CN" sz="1400" dirty="0"/>
              <a:t>向天空的一个星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变幻出生命的颜色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我跟着人们跳跃的心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太阳也不必再为我迟疑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记录着生命的凭证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像飞在天空没有羁绊的云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冰雪后的水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那霜雪铺展出的道路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是你的声音啊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雪花中的一点颜色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是开启我生命的象征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我的心儿像冰雪后的水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一滴一滴翻到最后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给我生命的上帝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400" dirty="0"/>
              <a:t>　　把它吹到缥缈的长空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63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1.1.1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什么是人工智能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8799" y="1061129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1. </a:t>
            </a:r>
            <a:r>
              <a:rPr lang="zh-CN" altLang="zh-CN" sz="2400" b="1" dirty="0" smtClean="0">
                <a:latin typeface="+mn-ea"/>
                <a:ea typeface="+mn-ea"/>
              </a:rPr>
              <a:t>智能的定义</a:t>
            </a:r>
          </a:p>
          <a:p>
            <a:r>
              <a:rPr lang="zh-CN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智能</a:t>
            </a:r>
            <a:r>
              <a:rPr lang="zh-CN" altLang="zh-CN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Intelligence</a:t>
            </a:r>
            <a:r>
              <a:rPr lang="zh-CN" altLang="zh-CN" sz="2400" b="1" dirty="0" smtClean="0">
                <a:latin typeface="+mn-ea"/>
                <a:ea typeface="+mn-ea"/>
              </a:rPr>
              <a:t>）是人类智力和能力的总称。一般认为，智能是指个体对客观事物进行合理分析、判断，并进行有效处理的综合能力。总地来看，智能是信息获取、处理的复杂过程。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r>
              <a:rPr lang="zh-CN" altLang="zh-CN" sz="2400" b="1" dirty="0" smtClean="0">
                <a:latin typeface="+mn-ea"/>
                <a:ea typeface="+mn-ea"/>
              </a:rPr>
              <a:t>智能的核心是思维，人的智能都来自大脑的思维活动，因此人们通常通过研究思维规律和思维方法来了解智能的本质。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2. </a:t>
            </a:r>
            <a:r>
              <a:rPr lang="zh-CN" altLang="zh-CN" sz="2400" b="1" dirty="0" smtClean="0">
                <a:latin typeface="+mn-ea"/>
                <a:ea typeface="+mn-ea"/>
              </a:rPr>
              <a:t>人工智能的定义</a:t>
            </a:r>
          </a:p>
          <a:p>
            <a:r>
              <a:rPr lang="zh-CN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人工智能</a:t>
            </a:r>
            <a:r>
              <a:rPr lang="zh-CN" altLang="zh-CN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Artificial Intelligence</a:t>
            </a:r>
            <a:r>
              <a:rPr lang="zh-CN" altLang="zh-CN" sz="2400" b="1" dirty="0" smtClean="0">
                <a:latin typeface="+mn-ea"/>
                <a:ea typeface="+mn-ea"/>
              </a:rPr>
              <a:t>）英文缩写为</a:t>
            </a:r>
            <a:r>
              <a:rPr lang="en-US" altLang="zh-CN" sz="2400" b="1" dirty="0" smtClean="0">
                <a:latin typeface="+mn-ea"/>
                <a:ea typeface="+mn-ea"/>
              </a:rPr>
              <a:t>AI</a:t>
            </a:r>
            <a:r>
              <a:rPr lang="zh-CN" altLang="zh-CN" sz="2400" b="1" dirty="0" smtClean="0">
                <a:latin typeface="+mn-ea"/>
                <a:ea typeface="+mn-ea"/>
              </a:rPr>
              <a:t>。它是研究用于模拟、延伸和扩展人的智能的理论、方法、技术及应用系统的一门新的技术科学。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9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1.1.2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人工智能史上的三次浪潮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0FCDF1-FB5D-4BBA-A9E8-A6E4F5DA9925}"/>
              </a:ext>
            </a:extLst>
          </p:cNvPr>
          <p:cNvSpPr txBox="1">
            <a:spLocks/>
          </p:cNvSpPr>
          <p:nvPr/>
        </p:nvSpPr>
        <p:spPr>
          <a:xfrm>
            <a:off x="838200" y="1344858"/>
            <a:ext cx="10926452" cy="261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 smtClean="0">
                <a:latin typeface="+mn-ea"/>
                <a:ea typeface="+mn-ea"/>
              </a:rPr>
              <a:t>人工智能的发展历史就是人类思索自身的历史。</a:t>
            </a:r>
            <a:r>
              <a:rPr lang="zh-CN" altLang="en-US" sz="2400" b="1" dirty="0" smtClean="0">
                <a:latin typeface="+mn-ea"/>
                <a:ea typeface="+mn-ea"/>
              </a:rPr>
              <a:t>人工智能发展至今经历了三个阶段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endParaRPr lang="en-US" altLang="zh-CN" sz="2400" b="1" dirty="0" smtClean="0">
              <a:latin typeface="+mn-ea"/>
              <a:ea typeface="+mn-ea"/>
            </a:endParaRPr>
          </a:p>
          <a:p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6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E4BAB-2403-4385-B596-B622A5F9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93" y="652305"/>
            <a:ext cx="10009205" cy="49828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 smtClean="0"/>
              <a:t>1</a:t>
            </a:r>
            <a:r>
              <a:rPr lang="en-US" altLang="zh-CN" sz="2400" b="1" dirty="0"/>
              <a:t>.</a:t>
            </a:r>
            <a:r>
              <a:rPr lang="zh-CN" altLang="zh-CN" sz="2400" b="1" dirty="0"/>
              <a:t>第一次人工智能浪潮——自动推理（</a:t>
            </a:r>
            <a:r>
              <a:rPr lang="en-US" altLang="zh-CN" sz="2400" b="1" dirty="0"/>
              <a:t>1956</a:t>
            </a:r>
            <a:r>
              <a:rPr lang="zh-CN" altLang="zh-CN" sz="2400" b="1" dirty="0"/>
              <a:t>年</a:t>
            </a:r>
            <a:r>
              <a:rPr lang="en-US" altLang="zh-CN" sz="2400" b="1" dirty="0"/>
              <a:t>-70</a:t>
            </a:r>
            <a:r>
              <a:rPr lang="zh-CN" altLang="zh-CN" sz="2400" b="1" dirty="0"/>
              <a:t>年代中期）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 smtClean="0"/>
              <a:t>人工智能诞生</a:t>
            </a:r>
            <a:r>
              <a:rPr lang="zh-CN" altLang="zh-CN" sz="2400" dirty="0"/>
              <a:t>于</a:t>
            </a:r>
            <a:r>
              <a:rPr lang="en-US" altLang="zh-CN" sz="2400" dirty="0">
                <a:solidFill>
                  <a:srgbClr val="FF0000"/>
                </a:solidFill>
              </a:rPr>
              <a:t>1956</a:t>
            </a:r>
            <a:r>
              <a:rPr lang="zh-CN" altLang="zh-CN" sz="2400" dirty="0">
                <a:solidFill>
                  <a:srgbClr val="FF0000"/>
                </a:solidFill>
              </a:rPr>
              <a:t>年</a:t>
            </a:r>
            <a:r>
              <a:rPr lang="zh-CN" altLang="zh-CN" sz="2400" dirty="0"/>
              <a:t>在</a:t>
            </a:r>
            <a:r>
              <a:rPr lang="zh-CN" altLang="zh-CN" sz="2400" dirty="0">
                <a:solidFill>
                  <a:srgbClr val="FF0000"/>
                </a:solidFill>
              </a:rPr>
              <a:t>美国达特茅斯大学</a:t>
            </a:r>
            <a:r>
              <a:rPr lang="en-US" altLang="zh-CN" sz="2400" dirty="0"/>
              <a:t>( Dartmouth University)</a:t>
            </a:r>
            <a:r>
              <a:rPr lang="zh-CN" altLang="zh-CN" sz="2400" dirty="0"/>
              <a:t>召开的一次学术会议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</a:rPr>
              <a:t>1956</a:t>
            </a:r>
            <a:r>
              <a:rPr lang="zh-CN" altLang="zh-CN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, Samuel</a:t>
            </a:r>
            <a:r>
              <a:rPr lang="zh-CN" altLang="zh-CN" sz="2400" dirty="0">
                <a:solidFill>
                  <a:srgbClr val="002060"/>
                </a:solidFill>
              </a:rPr>
              <a:t>研究出了具有自学习能力的西洋跳棋程序</a:t>
            </a:r>
            <a:r>
              <a:rPr lang="zh-CN" altLang="zh-CN" sz="2400" dirty="0" smtClean="0">
                <a:solidFill>
                  <a:srgbClr val="002060"/>
                </a:solidFill>
              </a:rPr>
              <a:t>。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</a:rPr>
              <a:t>1957</a:t>
            </a:r>
            <a:r>
              <a:rPr lang="zh-CN" altLang="zh-CN" sz="2400" dirty="0">
                <a:solidFill>
                  <a:srgbClr val="002060"/>
                </a:solidFill>
              </a:rPr>
              <a:t>年，</a:t>
            </a:r>
            <a:r>
              <a:rPr lang="en-US" altLang="zh-CN" sz="2400" dirty="0">
                <a:solidFill>
                  <a:srgbClr val="002060"/>
                </a:solidFill>
              </a:rPr>
              <a:t>A. </a:t>
            </a:r>
            <a:r>
              <a:rPr lang="en-US" altLang="zh-CN" sz="2400" dirty="0" err="1">
                <a:solidFill>
                  <a:srgbClr val="002060"/>
                </a:solidFill>
              </a:rPr>
              <a:t>Newell.Shaw</a:t>
            </a:r>
            <a:r>
              <a:rPr lang="zh-CN" altLang="zh-CN" sz="2400" dirty="0">
                <a:solidFill>
                  <a:srgbClr val="002060"/>
                </a:solidFill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</a:rPr>
              <a:t>H. Simon</a:t>
            </a:r>
            <a:r>
              <a:rPr lang="zh-CN" altLang="zh-CN" sz="2400" dirty="0">
                <a:solidFill>
                  <a:srgbClr val="002060"/>
                </a:solidFill>
              </a:rPr>
              <a:t>等人的心理学小组编制出逻辑理论</a:t>
            </a:r>
            <a:r>
              <a:rPr lang="zh-CN" altLang="zh-CN" sz="2400" dirty="0" smtClean="0">
                <a:solidFill>
                  <a:srgbClr val="002060"/>
                </a:solidFill>
              </a:rPr>
              <a:t>机</a:t>
            </a:r>
            <a:r>
              <a:rPr lang="zh-CN" altLang="en-US" sz="2400" dirty="0" smtClean="0">
                <a:solidFill>
                  <a:srgbClr val="002060"/>
                </a:solidFill>
              </a:rPr>
              <a:t>。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</a:rPr>
              <a:t>1960</a:t>
            </a:r>
            <a:r>
              <a:rPr lang="zh-CN" altLang="zh-CN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, </a:t>
            </a:r>
            <a:r>
              <a:rPr lang="zh-CN" altLang="zh-CN" sz="2400" dirty="0">
                <a:solidFill>
                  <a:srgbClr val="002060"/>
                </a:solidFill>
              </a:rPr>
              <a:t>麦卡锡</a:t>
            </a:r>
            <a:r>
              <a:rPr lang="en-US" altLang="zh-CN" sz="2400" dirty="0">
                <a:solidFill>
                  <a:srgbClr val="002060"/>
                </a:solidFill>
              </a:rPr>
              <a:t>(J. McCarthy)</a:t>
            </a:r>
            <a:r>
              <a:rPr lang="zh-CN" altLang="zh-CN" sz="2400" dirty="0">
                <a:solidFill>
                  <a:srgbClr val="002060"/>
                </a:solidFill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</a:rPr>
              <a:t>MIT</a:t>
            </a:r>
            <a:r>
              <a:rPr lang="zh-CN" altLang="zh-CN" sz="2400" dirty="0">
                <a:solidFill>
                  <a:srgbClr val="002060"/>
                </a:solidFill>
              </a:rPr>
              <a:t>研制出了</a:t>
            </a:r>
            <a:r>
              <a:rPr lang="zh-CN" altLang="zh-CN" sz="2400" dirty="0">
                <a:solidFill>
                  <a:srgbClr val="FF0000"/>
                </a:solidFill>
              </a:rPr>
              <a:t>人工智能语言</a:t>
            </a:r>
            <a:r>
              <a:rPr lang="en-US" altLang="zh-CN" sz="2400" dirty="0">
                <a:solidFill>
                  <a:srgbClr val="FF0000"/>
                </a:solidFill>
              </a:rPr>
              <a:t>LISP</a:t>
            </a:r>
            <a:r>
              <a:rPr lang="zh-CN" altLang="zh-CN" sz="2400" dirty="0">
                <a:solidFill>
                  <a:srgbClr val="002060"/>
                </a:solidFill>
              </a:rPr>
              <a:t>。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002060"/>
                </a:solidFill>
              </a:rPr>
              <a:t>日本早稻田大学在</a:t>
            </a:r>
            <a:r>
              <a:rPr lang="en-US" altLang="zh-CN" sz="2400" dirty="0">
                <a:solidFill>
                  <a:srgbClr val="002060"/>
                </a:solidFill>
              </a:rPr>
              <a:t>1967</a:t>
            </a:r>
            <a:r>
              <a:rPr lang="zh-CN" altLang="zh-CN" sz="2400" dirty="0">
                <a:solidFill>
                  <a:srgbClr val="002060"/>
                </a:solidFill>
              </a:rPr>
              <a:t>年到</a:t>
            </a:r>
            <a:r>
              <a:rPr lang="en-US" altLang="zh-CN" sz="2400" dirty="0">
                <a:solidFill>
                  <a:srgbClr val="002060"/>
                </a:solidFill>
              </a:rPr>
              <a:t>1972</a:t>
            </a:r>
            <a:r>
              <a:rPr lang="zh-CN" altLang="zh-CN" sz="2400" dirty="0">
                <a:solidFill>
                  <a:srgbClr val="002060"/>
                </a:solidFill>
              </a:rPr>
              <a:t>年间发明了世界上第一个人形</a:t>
            </a:r>
            <a:r>
              <a:rPr lang="zh-CN" altLang="zh-CN" sz="2400" dirty="0" smtClean="0">
                <a:solidFill>
                  <a:srgbClr val="002060"/>
                </a:solidFill>
              </a:rPr>
              <a:t>机器人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</a:rPr>
              <a:t>1976</a:t>
            </a:r>
            <a:r>
              <a:rPr lang="zh-CN" altLang="zh-CN" sz="2400" dirty="0">
                <a:solidFill>
                  <a:srgbClr val="002060"/>
                </a:solidFill>
              </a:rPr>
              <a:t>年，美国数学家</a:t>
            </a:r>
            <a:r>
              <a:rPr lang="en-US" altLang="zh-CN" sz="2400" dirty="0">
                <a:solidFill>
                  <a:srgbClr val="002060"/>
                </a:solidFill>
              </a:rPr>
              <a:t>Kenneth Appel</a:t>
            </a:r>
            <a:r>
              <a:rPr lang="zh-CN" altLang="zh-CN" sz="2400" dirty="0" smtClean="0">
                <a:solidFill>
                  <a:srgbClr val="002060"/>
                </a:solidFill>
              </a:rPr>
              <a:t>等在大型</a:t>
            </a:r>
            <a:r>
              <a:rPr lang="zh-CN" altLang="zh-CN" sz="2400" dirty="0">
                <a:solidFill>
                  <a:srgbClr val="002060"/>
                </a:solidFill>
              </a:rPr>
              <a:t>电子计算机上完成四色</a:t>
            </a:r>
            <a:r>
              <a:rPr lang="zh-CN" altLang="zh-CN" sz="2400" dirty="0" smtClean="0">
                <a:solidFill>
                  <a:srgbClr val="002060"/>
                </a:solidFill>
              </a:rPr>
              <a:t>定理证明。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</a:rPr>
              <a:t>1977</a:t>
            </a:r>
            <a:r>
              <a:rPr lang="zh-CN" altLang="zh-CN" sz="2400" dirty="0">
                <a:solidFill>
                  <a:srgbClr val="002060"/>
                </a:solidFill>
              </a:rPr>
              <a:t>年，我国数学家吴文俊在《中国科学》上发表论文《初等几何判定问题与机械化问题》，</a:t>
            </a:r>
            <a:r>
              <a:rPr lang="zh-CN" altLang="zh-CN" sz="2400" dirty="0" smtClean="0">
                <a:solidFill>
                  <a:srgbClr val="002060"/>
                </a:solidFill>
              </a:rPr>
              <a:t>提出“吴氏方法”</a:t>
            </a:r>
            <a:r>
              <a:rPr lang="zh-CN" altLang="zh-CN" sz="2400" dirty="0">
                <a:solidFill>
                  <a:srgbClr val="002060"/>
                </a:solidFill>
              </a:rPr>
              <a:t>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53866" y="5281196"/>
            <a:ext cx="2757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C00000"/>
                </a:solidFill>
              </a:rPr>
              <a:t>伟大的首航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C8F5-2F6B-4CAD-B0D4-ED7380CE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3" y="142692"/>
            <a:ext cx="9748781" cy="6686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1956</a:t>
            </a:r>
            <a:r>
              <a:rPr lang="zh-CN" altLang="en-US" sz="2800" dirty="0"/>
              <a:t>年“</a:t>
            </a:r>
            <a:r>
              <a:rPr lang="zh-CN" altLang="zh-CN" sz="2800" dirty="0"/>
              <a:t>达特茅斯大学</a:t>
            </a:r>
            <a:r>
              <a:rPr lang="zh-CN" altLang="en-US" sz="2800" dirty="0"/>
              <a:t>人工智能夏季研讨会”的部分参加者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B15C75-1086-459D-BEF6-8CAEB0B2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26937" r="30218" b="13053"/>
          <a:stretch/>
        </p:blipFill>
        <p:spPr>
          <a:xfrm>
            <a:off x="1202588" y="1180700"/>
            <a:ext cx="8283919" cy="4892635"/>
          </a:xfrm>
          <a:prstGeom prst="rect">
            <a:avLst/>
          </a:prstGeom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030A2428-94B3-4FF7-B1BF-F294CB993239}"/>
              </a:ext>
            </a:extLst>
          </p:cNvPr>
          <p:cNvSpPr/>
          <p:nvPr/>
        </p:nvSpPr>
        <p:spPr>
          <a:xfrm>
            <a:off x="9394143" y="-36945"/>
            <a:ext cx="2705493" cy="1559111"/>
          </a:xfrm>
          <a:prstGeom prst="cloudCallout">
            <a:avLst>
              <a:gd name="adj1" fmla="val -130873"/>
              <a:gd name="adj2" fmla="val 278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20</a:t>
            </a:r>
            <a:r>
              <a:rPr lang="zh-CN" altLang="en-US" dirty="0"/>
              <a:t>年内，机器将能做人类所能做的一切。</a:t>
            </a:r>
            <a:r>
              <a:rPr lang="en-US" altLang="zh-CN" dirty="0"/>
              <a:t>--</a:t>
            </a:r>
            <a:r>
              <a:rPr lang="zh-CN" altLang="en-US" dirty="0"/>
              <a:t>西蒙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77ABFA-1C66-496F-B607-2F99CE2E38A4}"/>
              </a:ext>
            </a:extLst>
          </p:cNvPr>
          <p:cNvSpPr/>
          <p:nvPr/>
        </p:nvSpPr>
        <p:spPr>
          <a:xfrm>
            <a:off x="9545347" y="1522166"/>
            <a:ext cx="255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Herbert </a:t>
            </a:r>
            <a:r>
              <a:rPr lang="en-US" altLang="zh-CN" dirty="0"/>
              <a:t>Alexander 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Simon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61" y="314036"/>
            <a:ext cx="8447773" cy="697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第一次人工智能浪潮的低谷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026615"/>
            <a:ext cx="10866581" cy="519321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zh-CN" altLang="zh-CN" sz="2400" b="1" dirty="0">
                <a:solidFill>
                  <a:srgbClr val="002060"/>
                </a:solidFill>
                <a:latin typeface="+mn-ea"/>
                <a:ea typeface="+mn-ea"/>
              </a:rPr>
              <a:t>从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  <a:ea typeface="+mn-ea"/>
              </a:rPr>
              <a:t>70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  <a:ea typeface="+mn-ea"/>
              </a:rPr>
              <a:t>年代开始</a:t>
            </a:r>
            <a:r>
              <a:rPr lang="zh-CN" altLang="zh-CN" sz="2400" b="1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  <a:ea typeface="+mn-ea"/>
              </a:rPr>
              <a:t>有限的计算能力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是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  <a:ea typeface="+mn-ea"/>
              </a:rPr>
              <a:t>难以逾越的</a:t>
            </a:r>
            <a:r>
              <a:rPr lang="zh-CN" altLang="zh-CN" sz="2400" b="1" dirty="0" smtClean="0">
                <a:solidFill>
                  <a:srgbClr val="002060"/>
                </a:solidFill>
                <a:latin typeface="+mn-ea"/>
                <a:ea typeface="+mn-ea"/>
              </a:rPr>
              <a:t>障碍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zh-CN" sz="2400" b="1" dirty="0" smtClean="0">
                <a:solidFill>
                  <a:srgbClr val="002060"/>
                </a:solidFill>
                <a:latin typeface="+mn-ea"/>
                <a:ea typeface="+mn-ea"/>
              </a:rPr>
              <a:t>对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  <a:ea typeface="+mn-ea"/>
              </a:rPr>
              <a:t>人工智能的批评越来越</a:t>
            </a:r>
            <a:r>
              <a:rPr lang="zh-CN" altLang="zh-CN" sz="2400" b="1" dirty="0" smtClean="0">
                <a:solidFill>
                  <a:srgbClr val="002060"/>
                </a:solidFill>
                <a:latin typeface="+mn-ea"/>
                <a:ea typeface="+mn-ea"/>
              </a:rPr>
              <a:t>多</a:t>
            </a:r>
            <a:r>
              <a:rPr lang="en-US" altLang="zh-CN" sz="2400" b="1" dirty="0" smtClean="0">
                <a:solidFill>
                  <a:srgbClr val="002060"/>
                </a:solidFill>
                <a:latin typeface="+mn-ea"/>
                <a:ea typeface="+mn-ea"/>
              </a:rPr>
              <a:t>——</a:t>
            </a:r>
            <a:endParaRPr lang="en-US" altLang="zh-CN" sz="24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384048" lvl="2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b="1" dirty="0" smtClean="0">
                <a:solidFill>
                  <a:srgbClr val="002060"/>
                </a:solidFill>
                <a:latin typeface="+mn-ea"/>
              </a:rPr>
              <a:t>. 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把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“心有余而力不足”翻译成俄语再翻译回来，变成“酒是好的，肉变质了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”。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 marL="384048" lvl="2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400" b="1" dirty="0" smtClean="0">
                <a:solidFill>
                  <a:srgbClr val="002060"/>
                </a:solidFill>
                <a:latin typeface="+mn-ea"/>
              </a:rPr>
              <a:t>. 1969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年，</a:t>
            </a:r>
            <a:r>
              <a:rPr lang="en-US" altLang="zh-CN" sz="2400" b="1" dirty="0" err="1">
                <a:solidFill>
                  <a:srgbClr val="002060"/>
                </a:solidFill>
                <a:latin typeface="+mn-ea"/>
              </a:rPr>
              <a:t>M.Minsky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和</a:t>
            </a:r>
            <a:r>
              <a:rPr lang="en-US" altLang="zh-CN" sz="2400" b="1" dirty="0" err="1">
                <a:solidFill>
                  <a:srgbClr val="002060"/>
                </a:solidFill>
                <a:latin typeface="+mn-ea"/>
              </a:rPr>
              <a:t>S.Papert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感知器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一书中批评感知机无法解决异或问题，并对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AI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表示悲观。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142B8-6223-457B-9DD0-3B8D6174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7" t="56220" r="31262" b="19863"/>
          <a:stretch/>
        </p:blipFill>
        <p:spPr>
          <a:xfrm>
            <a:off x="2499135" y="3981877"/>
            <a:ext cx="6787299" cy="16402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8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026615"/>
            <a:ext cx="11056060" cy="2538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1.1</a:t>
            </a:r>
            <a:r>
              <a:rPr lang="zh-CN" altLang="zh-CN" sz="2400" dirty="0"/>
              <a:t>】中英互译系统体验。</a:t>
            </a:r>
          </a:p>
        </p:txBody>
      </p:sp>
    </p:spTree>
    <p:extLst>
      <p:ext uri="{BB962C8B-B14F-4D97-AF65-F5344CB8AC3E}">
        <p14:creationId xmlns:p14="http://schemas.microsoft.com/office/powerpoint/2010/main" val="250308856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946</Words>
  <Application>Microsoft Office PowerPoint</Application>
  <PresentationFormat>宽屏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汉仪菱心体简</vt:lpstr>
      <vt:lpstr>宋体</vt:lpstr>
      <vt:lpstr>微软雅黑</vt:lpstr>
      <vt:lpstr>幼圆</vt:lpstr>
      <vt:lpstr>Arial</vt:lpstr>
      <vt:lpstr>Arial Black</vt:lpstr>
      <vt:lpstr>Calibri</vt:lpstr>
      <vt:lpstr>Segoe UI Emoji</vt:lpstr>
      <vt:lpstr>Times New Roman</vt:lpstr>
      <vt:lpstr>Wingdings</vt:lpstr>
      <vt:lpstr>Wingdings 2</vt:lpstr>
      <vt:lpstr>A000120140530A99PPBG</vt:lpstr>
      <vt:lpstr>Python机器学习</vt:lpstr>
      <vt:lpstr>第1章 机器学习概述 </vt:lpstr>
      <vt:lpstr>1.1 人工智能简介 </vt:lpstr>
      <vt:lpstr>1.1.1 什么是人工智能 </vt:lpstr>
      <vt:lpstr>1.1.2人工智能史上的三次浪潮</vt:lpstr>
      <vt:lpstr>PowerPoint 演示文稿</vt:lpstr>
      <vt:lpstr>1956年“达特茅斯大学人工智能夏季研讨会”的部分参加者</vt:lpstr>
      <vt:lpstr>第一次人工智能浪潮的低谷</vt:lpstr>
      <vt:lpstr>练习</vt:lpstr>
      <vt:lpstr>【例1.2】难解决的异或问题。</vt:lpstr>
      <vt:lpstr>第二次浪潮(1980--1987): 知识（80年代）</vt:lpstr>
      <vt:lpstr>PowerPoint 演示文稿</vt:lpstr>
      <vt:lpstr>PowerPoint 演示文稿</vt:lpstr>
      <vt:lpstr>1.1.3人工智能的研究领域 </vt:lpstr>
      <vt:lpstr>1.2 机器学习的主要工作 </vt:lpstr>
      <vt:lpstr>PowerPoint 演示文稿</vt:lpstr>
      <vt:lpstr>PowerPoint 演示文稿</vt:lpstr>
      <vt:lpstr>1.3 机器学习开发环境 </vt:lpstr>
      <vt:lpstr>PowerPoint 演示文稿</vt:lpstr>
      <vt:lpstr>PowerPoint 演示文稿</vt:lpstr>
      <vt:lpstr>PowerPoint 演示文稿</vt:lpstr>
      <vt:lpstr>1.4 本章习题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89</cp:revision>
  <dcterms:created xsi:type="dcterms:W3CDTF">2021-11-08T10:29:40Z</dcterms:created>
  <dcterms:modified xsi:type="dcterms:W3CDTF">2021-11-13T23:07:29Z</dcterms:modified>
</cp:coreProperties>
</file>