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265" r:id="rId3"/>
    <p:sldId id="266" r:id="rId4"/>
    <p:sldId id="402" r:id="rId5"/>
    <p:sldId id="403" r:id="rId6"/>
    <p:sldId id="267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268" r:id="rId36"/>
    <p:sldId id="269" r:id="rId37"/>
    <p:sldId id="432" r:id="rId38"/>
    <p:sldId id="433" r:id="rId39"/>
    <p:sldId id="434" r:id="rId40"/>
    <p:sldId id="435" r:id="rId41"/>
    <p:sldId id="270" r:id="rId42"/>
    <p:sldId id="436" r:id="rId43"/>
    <p:sldId id="437" r:id="rId44"/>
    <p:sldId id="438" r:id="rId45"/>
    <p:sldId id="439" r:id="rId46"/>
    <p:sldId id="440" r:id="rId47"/>
    <p:sldId id="271" r:id="rId48"/>
    <p:sldId id="441" r:id="rId49"/>
    <p:sldId id="272" r:id="rId50"/>
    <p:sldId id="442" r:id="rId51"/>
    <p:sldId id="443" r:id="rId52"/>
    <p:sldId id="273" r:id="rId53"/>
    <p:sldId id="444" r:id="rId54"/>
    <p:sldId id="445" r:id="rId55"/>
    <p:sldId id="446" r:id="rId56"/>
    <p:sldId id="274" r:id="rId57"/>
    <p:sldId id="400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2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</a:t>
            </a:r>
            <a:r>
              <a:rPr lang="zh-CN" altLang="zh-CN" sz="2400" dirty="0"/>
              <a:t>】数值类型不可改变。</a:t>
            </a:r>
          </a:p>
          <a:p>
            <a:pPr marL="785792" lvl="2" indent="0"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= 3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print(id(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+= 1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print(id(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8498"/>
          <a:stretch/>
        </p:blipFill>
        <p:spPr bwMode="auto">
          <a:xfrm>
            <a:off x="738332" y="3445163"/>
            <a:ext cx="4933282" cy="755437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562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14D26-A23D-403B-A8D9-4E651D32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821"/>
            <a:ext cx="10058400" cy="78945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 </a:t>
            </a:r>
            <a:r>
              <a:rPr lang="en-US" altLang="zh-CN" sz="3600" dirty="0"/>
              <a:t>String</a:t>
            </a:r>
            <a:r>
              <a:rPr lang="zh-CN" altLang="zh-CN" sz="3600" dirty="0"/>
              <a:t>（字符串）类型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86C5-A05A-4B18-A233-F21D1238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19" y="939142"/>
            <a:ext cx="10586720" cy="251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j-ea"/>
                <a:ea typeface="+mj-ea"/>
              </a:rPr>
              <a:t>Python</a:t>
            </a:r>
            <a:r>
              <a:rPr lang="zh-CN" altLang="zh-CN" sz="2400" dirty="0">
                <a:latin typeface="+mj-ea"/>
                <a:ea typeface="+mj-ea"/>
              </a:rPr>
              <a:t>中的字符串用半角的单引号或双引号括起来</a:t>
            </a:r>
            <a:r>
              <a:rPr lang="zh-CN" altLang="zh-CN" sz="2400" dirty="0" smtClean="0">
                <a:latin typeface="+mj-ea"/>
                <a:ea typeface="+mj-ea"/>
              </a:rPr>
              <a:t>，获取</a:t>
            </a:r>
            <a:r>
              <a:rPr lang="zh-CN" altLang="zh-CN" sz="2400" dirty="0">
                <a:latin typeface="+mj-ea"/>
                <a:ea typeface="+mj-ea"/>
              </a:rPr>
              <a:t>字符串的一部分的操作也称为</a:t>
            </a:r>
            <a:r>
              <a:rPr lang="zh-CN" altLang="zh-CN" sz="2400" b="1" dirty="0">
                <a:solidFill>
                  <a:srgbClr val="FF0000"/>
                </a:solidFill>
                <a:latin typeface="+mj-ea"/>
                <a:ea typeface="+mj-ea"/>
              </a:rPr>
              <a:t>切片</a:t>
            </a:r>
            <a:r>
              <a:rPr lang="zh-CN" altLang="zh-CN" sz="2400" dirty="0">
                <a:latin typeface="+mj-ea"/>
                <a:ea typeface="+mj-ea"/>
              </a:rPr>
              <a:t>，截取格式为</a:t>
            </a:r>
            <a:r>
              <a:rPr lang="zh-CN" altLang="zh-CN" sz="2400" dirty="0" smtClean="0"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latin typeface="+mj-ea"/>
                <a:ea typeface="+mj-ea"/>
              </a:rPr>
              <a:t>  </a:t>
            </a:r>
            <a:r>
              <a:rPr lang="zh-CN" altLang="zh-CN" sz="2400" dirty="0" smtClean="0">
                <a:latin typeface="+mj-ea"/>
                <a:ea typeface="+mj-ea"/>
              </a:rPr>
              <a:t>字符串</a:t>
            </a:r>
            <a:r>
              <a:rPr lang="zh-CN" altLang="zh-CN" sz="2400" dirty="0">
                <a:latin typeface="+mj-ea"/>
                <a:ea typeface="+mj-ea"/>
              </a:rPr>
              <a:t>变量</a:t>
            </a:r>
            <a:r>
              <a:rPr lang="en-US" altLang="zh-CN" sz="2400" dirty="0">
                <a:latin typeface="+mj-ea"/>
                <a:ea typeface="+mj-ea"/>
              </a:rPr>
              <a:t>[</a:t>
            </a:r>
            <a:r>
              <a:rPr lang="zh-CN" altLang="zh-CN" sz="2400" dirty="0">
                <a:latin typeface="+mj-ea"/>
                <a:ea typeface="+mj-ea"/>
              </a:rPr>
              <a:t>头下标</a:t>
            </a:r>
            <a:r>
              <a:rPr lang="en-US" altLang="zh-CN" sz="2400" dirty="0">
                <a:latin typeface="+mj-ea"/>
                <a:ea typeface="+mj-ea"/>
              </a:rPr>
              <a:t>:</a:t>
            </a:r>
            <a:r>
              <a:rPr lang="zh-CN" altLang="zh-CN" sz="2400" dirty="0">
                <a:latin typeface="+mj-ea"/>
                <a:ea typeface="+mj-ea"/>
              </a:rPr>
              <a:t>尾下标</a:t>
            </a:r>
            <a:r>
              <a:rPr lang="en-US" altLang="zh-CN" sz="2400" dirty="0">
                <a:latin typeface="+mj-ea"/>
                <a:ea typeface="+mj-ea"/>
              </a:rPr>
              <a:t>]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访问方法：</a:t>
            </a:r>
            <a:r>
              <a:rPr lang="zh-CN" altLang="zh-CN" sz="2400" dirty="0">
                <a:latin typeface="+mj-ea"/>
                <a:ea typeface="+mj-ea"/>
              </a:rPr>
              <a:t>正序访问时，可以获取到头下标到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尾下标减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400" dirty="0">
                <a:latin typeface="+mj-ea"/>
                <a:ea typeface="+mj-ea"/>
              </a:rPr>
              <a:t>位置的字符。也可以逆序</a:t>
            </a:r>
            <a:r>
              <a:rPr lang="zh-CN" altLang="zh-CN" sz="2400" dirty="0" smtClean="0">
                <a:latin typeface="+mj-ea"/>
                <a:ea typeface="+mj-ea"/>
              </a:rPr>
              <a:t>读取</a:t>
            </a:r>
            <a:r>
              <a:rPr lang="zh-CN" altLang="en-US" sz="2400" dirty="0" smtClean="0">
                <a:latin typeface="+mj-ea"/>
                <a:ea typeface="+mj-ea"/>
              </a:rPr>
              <a:t>，最后一个字符下标为</a:t>
            </a:r>
            <a:r>
              <a:rPr lang="en-US" altLang="zh-CN" sz="2400" dirty="0" smtClean="0">
                <a:latin typeface="+mj-ea"/>
                <a:ea typeface="+mj-ea"/>
              </a:rPr>
              <a:t>-1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zh-CN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栅栏</a:t>
            </a:r>
            <a:r>
              <a:rPr lang="zh-CN" altLang="en-US" sz="2400" dirty="0" smtClean="0">
                <a:latin typeface="+mj-ea"/>
                <a:ea typeface="+mj-ea"/>
              </a:rPr>
              <a:t>式位置：</a:t>
            </a:r>
            <a:r>
              <a:rPr lang="en-US" altLang="zh-CN" sz="2400" dirty="0" smtClean="0">
                <a:latin typeface="+mj-ea"/>
                <a:ea typeface="+mj-ea"/>
              </a:rPr>
              <a:t>Python</a:t>
            </a:r>
            <a:r>
              <a:rPr lang="zh-CN" altLang="zh-CN" sz="2400" dirty="0">
                <a:latin typeface="+mj-ea"/>
                <a:ea typeface="+mj-ea"/>
              </a:rPr>
              <a:t>字符串的首字母下标为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zh-CN" sz="2400" dirty="0" smtClean="0">
                <a:latin typeface="+mj-ea"/>
                <a:ea typeface="+mj-ea"/>
              </a:rPr>
              <a:t>，</a:t>
            </a:r>
            <a:r>
              <a:rPr lang="zh-CN" altLang="en-US" sz="2400" dirty="0" smtClean="0">
                <a:latin typeface="+mj-ea"/>
                <a:ea typeface="+mj-ea"/>
              </a:rPr>
              <a:t>可以认为字符串</a:t>
            </a:r>
            <a:r>
              <a:rPr lang="zh-CN" altLang="zh-CN" sz="2400" dirty="0" smtClean="0">
                <a:latin typeface="+mj-ea"/>
                <a:ea typeface="+mj-ea"/>
              </a:rPr>
              <a:t>位置</a:t>
            </a:r>
            <a:r>
              <a:rPr lang="zh-CN" altLang="zh-CN" sz="2400" dirty="0">
                <a:latin typeface="+mj-ea"/>
                <a:ea typeface="+mj-ea"/>
              </a:rPr>
              <a:t>与该位置上的数值交错</a:t>
            </a:r>
            <a:r>
              <a:rPr lang="zh-CN" altLang="zh-CN" sz="2400" dirty="0" smtClean="0">
                <a:latin typeface="+mj-ea"/>
                <a:ea typeface="+mj-ea"/>
              </a:rPr>
              <a:t>出现</a:t>
            </a:r>
            <a:r>
              <a:rPr lang="zh-CN" altLang="en-US" sz="2400" dirty="0" smtClean="0">
                <a:latin typeface="+mj-ea"/>
                <a:ea typeface="+mj-ea"/>
              </a:rPr>
              <a:t>，形成“栅栏”式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53" y="3857415"/>
            <a:ext cx="8351253" cy="21200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1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413DB-4769-4F6F-B9C4-5EC9D583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518615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2.3</a:t>
            </a:r>
            <a:r>
              <a:rPr lang="zh-CN" altLang="zh-CN" sz="2400" b="1" dirty="0"/>
              <a:t>】字符串的访问。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str</a:t>
            </a:r>
            <a:r>
              <a:rPr lang="en-US" altLang="zh-CN" sz="2400" dirty="0"/>
              <a:t> = 'Picture'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[1:3])   # </a:t>
            </a:r>
            <a:r>
              <a:rPr lang="zh-CN" altLang="zh-CN" sz="2400" dirty="0"/>
              <a:t>第二、三个字符</a:t>
            </a:r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[-3:-1]) # </a:t>
            </a:r>
            <a:r>
              <a:rPr lang="zh-CN" altLang="zh-CN" sz="2400" dirty="0"/>
              <a:t>倒数第二、三个字符</a:t>
            </a:r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[3:-1])  # </a:t>
            </a:r>
            <a:r>
              <a:rPr lang="zh-CN" altLang="zh-CN" sz="2400" dirty="0"/>
              <a:t>正数第四个到倒数第二个字符 </a:t>
            </a:r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[-6:7])  # </a:t>
            </a:r>
            <a:r>
              <a:rPr lang="zh-CN" altLang="zh-CN" sz="2400" dirty="0"/>
              <a:t>倒数第六个到正数第七个字符 </a:t>
            </a:r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[2:])    # </a:t>
            </a:r>
            <a:r>
              <a:rPr lang="zh-CN" altLang="zh-CN" sz="2400" dirty="0"/>
              <a:t>第三个字符开始的所有字符 </a:t>
            </a:r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* 2)    # </a:t>
            </a:r>
            <a:r>
              <a:rPr lang="zh-CN" altLang="zh-CN" sz="2400" dirty="0"/>
              <a:t>输出字符串两次</a:t>
            </a:r>
          </a:p>
          <a:p>
            <a:pPr marL="785792" lvl="2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+ "TEST") # </a:t>
            </a:r>
            <a:r>
              <a:rPr lang="zh-CN" altLang="zh-CN" sz="2400" dirty="0"/>
              <a:t>连接字符串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80" y="3821825"/>
            <a:ext cx="4173554" cy="16023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由于字符串</a:t>
            </a:r>
            <a:r>
              <a:rPr lang="zh-CN" altLang="zh-CN" sz="2800" dirty="0"/>
              <a:t>是不可变类型，所以向</a:t>
            </a:r>
            <a:r>
              <a:rPr lang="zh-CN" altLang="zh-CN" sz="2800" dirty="0" smtClean="0"/>
              <a:t>字符串</a:t>
            </a:r>
            <a:r>
              <a:rPr lang="zh-CN" altLang="en-US" sz="2800" dirty="0" smtClean="0"/>
              <a:t>某</a:t>
            </a:r>
            <a:r>
              <a:rPr lang="zh-CN" altLang="zh-CN" sz="2800" dirty="0" smtClean="0"/>
              <a:t>位置</a:t>
            </a:r>
            <a:r>
              <a:rPr lang="zh-CN" altLang="zh-CN" sz="2800" dirty="0"/>
              <a:t>赋值会导致错误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2.4</a:t>
            </a:r>
            <a:r>
              <a:rPr lang="zh-CN" altLang="zh-CN" sz="2400" dirty="0"/>
              <a:t>】字符串赋值。</a:t>
            </a:r>
          </a:p>
          <a:p>
            <a:pPr marL="785792" lvl="2" indent="0">
              <a:buNone/>
            </a:pPr>
            <a:r>
              <a:rPr lang="en-US" altLang="zh-CN" sz="2400" dirty="0"/>
              <a:t>word = 'Python'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print(word[0], word[5])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print(word[-1], word[-6])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zh-CN" altLang="zh-CN" sz="2400" dirty="0"/>
              <a:t>如果继续添加一行语句：</a:t>
            </a:r>
          </a:p>
          <a:p>
            <a:pPr marL="785792" lvl="2" indent="0">
              <a:buNone/>
            </a:pPr>
            <a:r>
              <a:rPr lang="en-US" altLang="zh-CN" sz="2400" dirty="0"/>
              <a:t>word[0] = Q'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由于无法修改</a:t>
            </a:r>
            <a:r>
              <a:rPr lang="en-US" altLang="zh-CN" sz="2400" dirty="0"/>
              <a:t> word</a:t>
            </a:r>
            <a:r>
              <a:rPr lang="zh-CN" altLang="zh-CN" sz="2400" dirty="0"/>
              <a:t>字符串，因此会导致错误：</a:t>
            </a:r>
            <a:r>
              <a:rPr lang="zh-CN" altLang="zh-CN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 err="1">
                <a:solidFill>
                  <a:srgbClr val="FF0000"/>
                </a:solidFill>
              </a:rPr>
              <a:t>TypeError</a:t>
            </a:r>
            <a:r>
              <a:rPr lang="en-US" altLang="zh-CN" sz="2400" dirty="0">
                <a:solidFill>
                  <a:srgbClr val="FF0000"/>
                </a:solidFill>
              </a:rPr>
              <a:t>: '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' object does not support item assignment”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485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如果需要修改字符串的内容，可以使用重新赋值语句，如下：</a:t>
            </a:r>
          </a:p>
          <a:p>
            <a:pPr marL="785792" lvl="2" indent="0">
              <a:buNone/>
            </a:pPr>
            <a:r>
              <a:rPr lang="en-US" altLang="zh-CN" sz="2400" dirty="0"/>
              <a:t>word = '</a:t>
            </a:r>
            <a:r>
              <a:rPr lang="en-US" altLang="zh-CN" sz="2400" dirty="0" err="1"/>
              <a:t>Qython</a:t>
            </a:r>
            <a:r>
              <a:rPr lang="en-US" altLang="zh-CN" sz="2400" dirty="0"/>
              <a:t>' </a:t>
            </a:r>
          </a:p>
          <a:p>
            <a:pPr marL="0" indent="0">
              <a:buNone/>
            </a:pPr>
            <a:r>
              <a:rPr lang="zh-CN" altLang="zh-CN" sz="2400" dirty="0"/>
              <a:t>即生成一个新的</a:t>
            </a:r>
            <a:r>
              <a:rPr lang="en-US" altLang="zh-CN" sz="2400" dirty="0"/>
              <a:t>word</a:t>
            </a:r>
            <a:r>
              <a:rPr lang="zh-CN" altLang="zh-CN" sz="2400" dirty="0"/>
              <a:t>变量。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551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5AFFC-3E83-41C5-A274-1F420C31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en-US" altLang="zh-CN" b="1" dirty="0" smtClean="0"/>
              <a:t> </a:t>
            </a:r>
            <a:r>
              <a:rPr lang="en-US" altLang="zh-CN" b="1" dirty="0"/>
              <a:t>List</a:t>
            </a:r>
            <a:r>
              <a:rPr lang="zh-CN" altLang="zh-CN" b="1" dirty="0"/>
              <a:t>（列表）类型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49CA1-2D8E-4ECB-8F00-C4CC270D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List</a:t>
            </a:r>
            <a:r>
              <a:rPr lang="zh-CN" altLang="zh-CN" sz="2400" dirty="0">
                <a:solidFill>
                  <a:srgbClr val="FF0000"/>
                </a:solidFill>
              </a:rPr>
              <a:t>（列表）</a:t>
            </a:r>
            <a:r>
              <a:rPr lang="zh-CN" altLang="zh-CN" sz="2400" dirty="0"/>
              <a:t>使用方括号</a:t>
            </a:r>
            <a:r>
              <a:rPr lang="en-US" altLang="zh-CN" sz="2400" dirty="0"/>
              <a:t>[]</a:t>
            </a:r>
            <a:r>
              <a:rPr lang="zh-CN" altLang="zh-CN" sz="2400" dirty="0"/>
              <a:t>进行定义，数据项之间用逗号分隔。</a:t>
            </a:r>
            <a:r>
              <a:rPr lang="zh-CN" altLang="zh-CN" sz="2400" dirty="0" smtClean="0"/>
              <a:t>列表</a:t>
            </a:r>
            <a:r>
              <a:rPr lang="zh-CN" altLang="zh-CN" sz="2400" dirty="0"/>
              <a:t>是</a:t>
            </a:r>
            <a:r>
              <a:rPr lang="en-US" altLang="zh-CN" sz="2400" dirty="0"/>
              <a:t> Python </a:t>
            </a:r>
            <a:r>
              <a:rPr lang="zh-CN" altLang="zh-CN" sz="2400" dirty="0"/>
              <a:t>中使用最频繁的数据类型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列表的数据项可以是数字、字符串，也可以是列表。</a:t>
            </a:r>
          </a:p>
          <a:p>
            <a:r>
              <a:rPr lang="zh-CN" altLang="zh-CN" sz="2400" dirty="0" smtClean="0"/>
              <a:t>列表截取</a:t>
            </a:r>
            <a:r>
              <a:rPr lang="zh-CN" altLang="zh-CN" sz="2400" dirty="0"/>
              <a:t>语法与字符串类似，格式如下</a:t>
            </a:r>
            <a:r>
              <a:rPr lang="zh-CN" altLang="zh-CN" sz="2400" dirty="0" smtClean="0"/>
              <a:t>：列表</a:t>
            </a:r>
            <a:r>
              <a:rPr lang="zh-CN" altLang="zh-CN" sz="2400" dirty="0"/>
              <a:t>变量</a:t>
            </a:r>
            <a:r>
              <a:rPr lang="en-US" altLang="zh-CN" sz="2400" dirty="0"/>
              <a:t>[</a:t>
            </a:r>
            <a:r>
              <a:rPr lang="zh-CN" altLang="zh-CN" sz="2400" dirty="0"/>
              <a:t>头下标</a:t>
            </a:r>
            <a:r>
              <a:rPr lang="en-US" altLang="zh-CN" sz="2400" dirty="0"/>
              <a:t>:</a:t>
            </a:r>
            <a:r>
              <a:rPr lang="zh-CN" altLang="zh-CN" sz="2400" dirty="0"/>
              <a:t>尾下标</a:t>
            </a:r>
            <a:r>
              <a:rPr lang="en-US" altLang="zh-CN" sz="2400" dirty="0"/>
              <a:t>]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080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32C2-648F-4719-BD67-0AD499E3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2.5</a:t>
            </a:r>
            <a:r>
              <a:rPr lang="zh-CN" altLang="zh-CN" sz="2400" dirty="0"/>
              <a:t>】列表的访问。</a:t>
            </a:r>
          </a:p>
          <a:p>
            <a:pPr marL="785792" lvl="2" indent="0">
              <a:buNone/>
            </a:pPr>
            <a:r>
              <a:rPr lang="en-US" altLang="zh-CN" sz="2400" dirty="0"/>
              <a:t>list = [ 'a', 56 , 1.13, 'HelloWorld',[7,8,9] ]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print(list)       #</a:t>
            </a:r>
            <a:r>
              <a:rPr lang="zh-CN" altLang="zh-CN" sz="2400" dirty="0"/>
              <a:t>完整列表 </a:t>
            </a:r>
          </a:p>
          <a:p>
            <a:pPr marL="785792" lvl="2" indent="0">
              <a:buNone/>
            </a:pPr>
            <a:r>
              <a:rPr lang="en-US" altLang="zh-CN" sz="2400" dirty="0"/>
              <a:t>print(list[4])    # </a:t>
            </a:r>
            <a:r>
              <a:rPr lang="zh-CN" altLang="zh-CN" sz="2400" dirty="0"/>
              <a:t>第五个元素</a:t>
            </a:r>
          </a:p>
          <a:p>
            <a:pPr marL="785792" lvl="2" indent="0">
              <a:buNone/>
            </a:pPr>
            <a:r>
              <a:rPr lang="en-US" altLang="zh-CN" sz="2400" dirty="0"/>
              <a:t>print(list[-2:5]) # </a:t>
            </a:r>
            <a:r>
              <a:rPr lang="zh-CN" altLang="zh-CN" sz="2400" dirty="0"/>
              <a:t>从倒数第二个到正数第五个元素 </a:t>
            </a:r>
          </a:p>
          <a:p>
            <a:pPr marL="785792" lvl="2" indent="0">
              <a:buNone/>
            </a:pPr>
            <a:r>
              <a:rPr lang="en-US" altLang="zh-CN" sz="2400" dirty="0"/>
              <a:t>print(list[2:])   # </a:t>
            </a:r>
            <a:r>
              <a:rPr lang="zh-CN" altLang="zh-CN" sz="2400" dirty="0"/>
              <a:t>第三个元素开始的所有元素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4922369"/>
            <a:ext cx="5263415" cy="11094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23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4C5B2-55CA-4A38-864A-7F478B41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06" y="436949"/>
            <a:ext cx="10776893" cy="5018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列表中的元素可以赋值修改。</a:t>
            </a:r>
            <a:r>
              <a:rPr lang="en-US" altLang="zh-CN" sz="2400" dirty="0" smtClean="0"/>
              <a:t>List</a:t>
            </a:r>
            <a:r>
              <a:rPr lang="zh-CN" altLang="zh-CN" sz="2400" dirty="0" smtClean="0"/>
              <a:t>还内置了很多方法，例如</a:t>
            </a:r>
            <a:r>
              <a:rPr lang="en-US" altLang="zh-CN" sz="2400" dirty="0" smtClean="0">
                <a:solidFill>
                  <a:srgbClr val="FF0000"/>
                </a:solidFill>
              </a:rPr>
              <a:t>append()</a:t>
            </a:r>
            <a:r>
              <a:rPr lang="zh-CN" altLang="zh-CN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pop()</a:t>
            </a:r>
            <a:r>
              <a:rPr lang="zh-CN" altLang="zh-CN" sz="2400" dirty="0" smtClean="0"/>
              <a:t>等等。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2.6</a:t>
            </a:r>
            <a:r>
              <a:rPr lang="zh-CN" altLang="zh-CN" sz="2400" dirty="0"/>
              <a:t>】列表元素的修改。</a:t>
            </a:r>
          </a:p>
          <a:p>
            <a:pPr marL="785792" lvl="2" indent="0">
              <a:buNone/>
            </a:pPr>
            <a:r>
              <a:rPr lang="en-US" altLang="zh-CN" sz="2400" dirty="0"/>
              <a:t>a = [1, 2, 3, 4, 5, 6]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a[0] = 9    # </a:t>
            </a:r>
            <a:r>
              <a:rPr lang="zh-CN" altLang="zh-CN" sz="2400" dirty="0"/>
              <a:t>将第一个元素设为</a:t>
            </a:r>
            <a:r>
              <a:rPr lang="en-US" altLang="zh-CN" sz="2400" dirty="0"/>
              <a:t>9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a.append</a:t>
            </a:r>
            <a:r>
              <a:rPr lang="en-US" altLang="zh-CN" sz="2400" dirty="0"/>
              <a:t>(7) # </a:t>
            </a:r>
            <a:r>
              <a:rPr lang="zh-CN" altLang="zh-CN" sz="2400" dirty="0"/>
              <a:t>在列表末尾追加</a:t>
            </a:r>
            <a:r>
              <a:rPr lang="en-US" altLang="zh-CN" sz="2400" dirty="0"/>
              <a:t>7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a[2:5] = [] # </a:t>
            </a:r>
            <a:r>
              <a:rPr lang="zh-CN" altLang="zh-CN" sz="2400" dirty="0"/>
              <a:t>将第三到五个元素值设置为空值 </a:t>
            </a:r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a.pop</a:t>
            </a:r>
            <a:r>
              <a:rPr lang="en-US" altLang="zh-CN" sz="2400" dirty="0"/>
              <a:t>(2)    # </a:t>
            </a:r>
            <a:r>
              <a:rPr lang="zh-CN" altLang="zh-CN" sz="2400" dirty="0"/>
              <a:t>将第三个元素移除 </a:t>
            </a:r>
          </a:p>
          <a:p>
            <a:pPr marL="785792" lvl="2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88164" b="-5"/>
          <a:stretch/>
        </p:blipFill>
        <p:spPr bwMode="auto">
          <a:xfrm>
            <a:off x="1544659" y="5745018"/>
            <a:ext cx="4526547" cy="993638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903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在实际应用中，经常需要对列表中的数据项进行遍历（也称为</a:t>
            </a:r>
            <a:r>
              <a:rPr lang="zh-CN" altLang="zh-CN" sz="2400" b="1" dirty="0">
                <a:solidFill>
                  <a:srgbClr val="FF0000"/>
                </a:solidFill>
              </a:rPr>
              <a:t>迭代</a:t>
            </a:r>
            <a:r>
              <a:rPr lang="zh-CN" altLang="zh-CN" sz="2400" dirty="0"/>
              <a:t>）。</a:t>
            </a:r>
            <a:r>
              <a:rPr lang="en-US" altLang="zh-CN" sz="2400" dirty="0"/>
              <a:t>Python</a:t>
            </a:r>
            <a:r>
              <a:rPr lang="zh-CN" altLang="zh-CN" sz="2400" dirty="0"/>
              <a:t>中常用的列表迭代方法有三种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for</a:t>
            </a:r>
            <a:r>
              <a:rPr lang="zh-CN" altLang="zh-CN" sz="2400" dirty="0"/>
              <a:t>循环</a:t>
            </a:r>
            <a:r>
              <a:rPr lang="zh-CN" altLang="zh-CN" sz="2400" dirty="0" smtClean="0"/>
              <a:t>遍历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按</a:t>
            </a:r>
            <a:r>
              <a:rPr lang="zh-CN" altLang="zh-CN" sz="2400" dirty="0"/>
              <a:t>索引序列</a:t>
            </a:r>
            <a:r>
              <a:rPr lang="zh-CN" altLang="zh-CN" sz="2400" dirty="0" smtClean="0"/>
              <a:t>遍历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按</a:t>
            </a:r>
            <a:r>
              <a:rPr lang="zh-CN" altLang="zh-CN" sz="2400" dirty="0"/>
              <a:t>下标遍历。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807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1AA-9E4C-4FE7-A6BC-19E778AD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69" y="349670"/>
            <a:ext cx="10378911" cy="604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2.7</a:t>
            </a:r>
            <a:r>
              <a:rPr lang="zh-CN" altLang="zh-CN" dirty="0"/>
              <a:t>】列表的遍历。</a:t>
            </a:r>
          </a:p>
          <a:p>
            <a:pPr marL="785792" lvl="2" indent="0">
              <a:buNone/>
            </a:pPr>
            <a:r>
              <a:rPr lang="en-US" altLang="zh-CN" dirty="0" err="1"/>
              <a:t>lis</a:t>
            </a:r>
            <a:r>
              <a:rPr lang="en-US" altLang="zh-CN" dirty="0"/>
              <a:t>= </a:t>
            </a:r>
            <a:r>
              <a:rPr lang="en-US" altLang="zh-CN" sz="2400" dirty="0"/>
              <a:t>['</a:t>
            </a:r>
            <a:r>
              <a:rPr lang="zh-CN" altLang="zh-CN" sz="2400" dirty="0"/>
              <a:t>蚂蚱</a:t>
            </a:r>
            <a:r>
              <a:rPr lang="en-US" altLang="zh-CN" sz="2400" dirty="0"/>
              <a:t>','</a:t>
            </a:r>
            <a:r>
              <a:rPr lang="zh-CN" altLang="zh-CN" sz="2400" dirty="0"/>
              <a:t>螳螂</a:t>
            </a:r>
            <a:r>
              <a:rPr lang="en-US" altLang="zh-CN" sz="2400" dirty="0"/>
              <a:t>','</a:t>
            </a:r>
            <a:r>
              <a:rPr lang="zh-CN" altLang="zh-CN" sz="2400" dirty="0"/>
              <a:t>蝈蝈</a:t>
            </a:r>
            <a:r>
              <a:rPr lang="en-US" altLang="zh-CN" sz="2400" dirty="0"/>
              <a:t>','</a:t>
            </a:r>
            <a:r>
              <a:rPr lang="zh-CN" altLang="zh-CN" sz="2400" dirty="0"/>
              <a:t>蝗虫</a:t>
            </a:r>
            <a:r>
              <a:rPr lang="en-US" altLang="zh-CN" sz="2400" dirty="0"/>
              <a:t>','</a:t>
            </a:r>
            <a:r>
              <a:rPr lang="zh-CN" altLang="zh-CN" sz="2400" dirty="0"/>
              <a:t>蛐蛐</a:t>
            </a:r>
            <a:r>
              <a:rPr lang="en-US" altLang="zh-CN" sz="2400" dirty="0"/>
              <a:t>']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#(1)</a:t>
            </a:r>
            <a:r>
              <a:rPr lang="zh-CN" altLang="zh-CN" sz="2400" dirty="0"/>
              <a:t>直接遍历</a:t>
            </a:r>
          </a:p>
          <a:p>
            <a:pPr marL="785792" lvl="2" indent="0">
              <a:buNone/>
            </a:pPr>
            <a:r>
              <a:rPr lang="en-US" altLang="zh-CN" sz="2400" dirty="0"/>
              <a:t>for item in </a:t>
            </a:r>
            <a:r>
              <a:rPr lang="en-US" altLang="zh-CN" sz="2400" dirty="0" err="1"/>
              <a:t>lis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print(item)  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#(2)</a:t>
            </a:r>
            <a:r>
              <a:rPr lang="zh-CN" altLang="zh-CN" sz="2400" dirty="0"/>
              <a:t>按索引遍历 </a:t>
            </a:r>
          </a:p>
          <a:p>
            <a:pPr marL="785792" lvl="2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enumerate(</a:t>
            </a:r>
            <a:r>
              <a:rPr lang="en-US" altLang="zh-CN" sz="2400" dirty="0" err="1"/>
              <a:t>lis</a:t>
            </a:r>
            <a:r>
              <a:rPr lang="en-US" altLang="zh-CN" sz="2400" dirty="0"/>
              <a:t>):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#(3)</a:t>
            </a:r>
            <a:r>
              <a:rPr lang="zh-CN" altLang="zh-CN" sz="2400" dirty="0"/>
              <a:t>对于列表类型，还有一种通过下标遍历的方式，如使用</a:t>
            </a:r>
            <a:r>
              <a:rPr lang="en-US" altLang="zh-CN" sz="2400" dirty="0"/>
              <a:t>range()</a:t>
            </a:r>
            <a:r>
              <a:rPr lang="zh-CN" altLang="zh-CN" sz="2400" dirty="0"/>
              <a:t>函数</a:t>
            </a:r>
          </a:p>
          <a:p>
            <a:pPr marL="785792" lvl="2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lis</a:t>
            </a:r>
            <a:r>
              <a:rPr lang="en-US" altLang="zh-CN" sz="2400" dirty="0"/>
              <a:t>)):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lis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99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数据处理基础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1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FA7E4-5128-4AAC-B6B6-29DBCC01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Tuple</a:t>
            </a:r>
            <a:r>
              <a:rPr lang="zh-CN" altLang="zh-CN" dirty="0"/>
              <a:t>（元组）类型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1463E-BA51-4DA9-BF3A-285CE7B1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99" y="980434"/>
            <a:ext cx="11056060" cy="5193212"/>
          </a:xfrm>
        </p:spPr>
        <p:txBody>
          <a:bodyPr>
            <a:noAutofit/>
          </a:bodyPr>
          <a:lstStyle/>
          <a:p>
            <a:r>
              <a:rPr lang="zh-CN" altLang="zh-CN" sz="2400" dirty="0"/>
              <a:t>元组写在小括号</a:t>
            </a:r>
            <a:r>
              <a:rPr lang="en-US" altLang="zh-CN" sz="2400" dirty="0"/>
              <a:t>()</a:t>
            </a:r>
            <a:r>
              <a:rPr lang="zh-CN" altLang="zh-CN" sz="2400" dirty="0"/>
              <a:t>里，元素之间用逗号分隔，元素可以具有不同的类型。元组（</a:t>
            </a:r>
            <a:r>
              <a:rPr lang="en-US" altLang="zh-CN" sz="2400" dirty="0"/>
              <a:t>Tuple</a:t>
            </a:r>
            <a:r>
              <a:rPr lang="zh-CN" altLang="zh-CN" sz="2400" dirty="0"/>
              <a:t>）与列表类似，但</a:t>
            </a:r>
            <a:r>
              <a:rPr lang="zh-CN" altLang="zh-CN" sz="2400" dirty="0">
                <a:solidFill>
                  <a:srgbClr val="FF0000"/>
                </a:solidFill>
              </a:rPr>
              <a:t>元组的元素不能修改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 smtClean="0"/>
              <a:t>元组可以</a:t>
            </a:r>
            <a:r>
              <a:rPr lang="zh-CN" altLang="zh-CN" sz="2400" dirty="0"/>
              <a:t>被</a:t>
            </a:r>
            <a:r>
              <a:rPr lang="zh-CN" altLang="zh-CN" sz="2400" dirty="0" smtClean="0"/>
              <a:t>索引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下标索引</a:t>
            </a:r>
            <a:r>
              <a:rPr lang="zh-CN" altLang="en-US" sz="2400" dirty="0" smtClean="0"/>
              <a:t>也是</a:t>
            </a:r>
            <a:r>
              <a:rPr lang="zh-CN" altLang="zh-CN" sz="2400" dirty="0" smtClean="0"/>
              <a:t>从</a:t>
            </a:r>
            <a:r>
              <a:rPr lang="en-US" altLang="zh-CN" sz="2400" dirty="0"/>
              <a:t>0</a:t>
            </a:r>
            <a:r>
              <a:rPr lang="zh-CN" altLang="zh-CN" sz="2400" dirty="0"/>
              <a:t>开始，</a:t>
            </a:r>
            <a:r>
              <a:rPr lang="en-US" altLang="zh-CN" sz="2400" dirty="0"/>
              <a:t>-1 </a:t>
            </a:r>
            <a:r>
              <a:rPr lang="zh-CN" altLang="zh-CN" sz="2400" dirty="0"/>
              <a:t>为从末</a:t>
            </a:r>
            <a:r>
              <a:rPr lang="zh-CN" altLang="zh-CN" sz="2400" dirty="0" smtClean="0"/>
              <a:t>尾位置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2.8</a:t>
            </a:r>
            <a:r>
              <a:rPr lang="zh-CN" altLang="zh-CN" sz="2400" dirty="0"/>
              <a:t>】元组的访问。</a:t>
            </a:r>
          </a:p>
          <a:p>
            <a:pPr marL="785792" lvl="2" indent="0">
              <a:buNone/>
            </a:pPr>
            <a:r>
              <a:rPr lang="en-US" altLang="zh-CN" sz="2400" dirty="0"/>
              <a:t>tuple = ( 'SpiderMan',2017 ,33.4, 'Homecoming', 14 )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tinytuple</a:t>
            </a:r>
            <a:r>
              <a:rPr lang="en-US" altLang="zh-CN" sz="2400" dirty="0"/>
              <a:t> = (16, 'Marvel')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 (tuple)      # </a:t>
            </a:r>
            <a:r>
              <a:rPr lang="zh-CN" altLang="zh-CN" sz="2400" dirty="0"/>
              <a:t>输出完整元组 </a:t>
            </a:r>
          </a:p>
          <a:p>
            <a:pPr marL="785792" lvl="2" indent="0">
              <a:buNone/>
            </a:pPr>
            <a:r>
              <a:rPr lang="en-US" altLang="zh-CN" sz="2400" dirty="0"/>
              <a:t>print (tuple[0])   # </a:t>
            </a:r>
            <a:r>
              <a:rPr lang="zh-CN" altLang="zh-CN" sz="2400" dirty="0"/>
              <a:t>输出元组的第一个元素 </a:t>
            </a:r>
          </a:p>
          <a:p>
            <a:pPr marL="785792" lvl="2" indent="0">
              <a:buNone/>
            </a:pPr>
            <a:r>
              <a:rPr lang="en-US" altLang="zh-CN" sz="2400" dirty="0"/>
              <a:t>print (tuple[3:4]) # </a:t>
            </a:r>
            <a:r>
              <a:rPr lang="zh-CN" altLang="zh-CN" sz="2400" dirty="0"/>
              <a:t>输出从第二个元素开始到第三个元素 </a:t>
            </a:r>
          </a:p>
          <a:p>
            <a:pPr marL="785792" lvl="2" indent="0">
              <a:buNone/>
            </a:pPr>
            <a:r>
              <a:rPr lang="en-US" altLang="zh-CN" sz="2400" dirty="0"/>
              <a:t>print (tuple + </a:t>
            </a:r>
            <a:r>
              <a:rPr lang="en-US" altLang="zh-CN" sz="2400" dirty="0" err="1"/>
              <a:t>tinytuple</a:t>
            </a:r>
            <a:r>
              <a:rPr lang="en-US" altLang="zh-CN" sz="2400" dirty="0"/>
              <a:t>) # </a:t>
            </a:r>
            <a:r>
              <a:rPr lang="zh-CN" altLang="zh-CN" sz="2400" dirty="0"/>
              <a:t>连接元组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14" y="5470091"/>
            <a:ext cx="4804468" cy="10600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585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96A4B-66CB-43E7-8C06-4C401843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5A162-7500-4920-AA0D-6F8E86A3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元组</a:t>
            </a:r>
            <a:r>
              <a:rPr lang="zh-CN" altLang="zh-CN" sz="2400" dirty="0"/>
              <a:t>的元素不可改变，但如果</a:t>
            </a:r>
            <a:r>
              <a:rPr lang="zh-CN" altLang="zh-CN" sz="2400" dirty="0" smtClean="0"/>
              <a:t>元组</a:t>
            </a:r>
            <a:r>
              <a:rPr lang="zh-CN" altLang="en-US" sz="2400" dirty="0" smtClean="0">
                <a:solidFill>
                  <a:srgbClr val="FF0000"/>
                </a:solidFill>
              </a:rPr>
              <a:t>包含了可变类型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数据项，</a:t>
            </a:r>
            <a:r>
              <a:rPr lang="zh-CN" altLang="zh-CN" sz="2400" dirty="0"/>
              <a:t>则该</a:t>
            </a:r>
            <a:r>
              <a:rPr lang="zh-CN" altLang="zh-CN" sz="2400" dirty="0" smtClean="0"/>
              <a:t>数据项可以</a:t>
            </a:r>
            <a:r>
              <a:rPr lang="zh-CN" altLang="zh-CN" sz="2400" dirty="0"/>
              <a:t>修改。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2.9</a:t>
            </a:r>
            <a:r>
              <a:rPr lang="zh-CN" altLang="zh-CN" sz="2400" dirty="0"/>
              <a:t>】修改元组中的</a:t>
            </a:r>
            <a:r>
              <a:rPr lang="en-US" altLang="zh-CN" sz="2400" dirty="0"/>
              <a:t>List</a:t>
            </a:r>
            <a:r>
              <a:rPr lang="zh-CN" altLang="zh-CN" sz="2400" dirty="0"/>
              <a:t>类型数据项。</a:t>
            </a:r>
          </a:p>
          <a:p>
            <a:pPr marL="785792" lvl="2" indent="0">
              <a:buNone/>
            </a:pPr>
            <a:r>
              <a:rPr lang="en-US" altLang="zh-CN" sz="2400" dirty="0"/>
              <a:t>tuple = ([16, 'Marvel'] , 'SpiderMan',2017 ,33.4, 'Homecoming', 14,)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print(tuple[0])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tuple[0][0]='Marvel'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tuple[0][1]='16'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 (tuple)</a:t>
            </a:r>
            <a:endParaRPr lang="zh-CN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35" y="4835686"/>
            <a:ext cx="6739319" cy="7892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29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D4BFE-F9AC-4435-A681-C2740B3B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b="1" dirty="0" smtClean="0"/>
              <a:t>Dictionary</a:t>
            </a:r>
            <a:r>
              <a:rPr lang="zh-CN" altLang="zh-CN" b="1" dirty="0"/>
              <a:t>（字典）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1E11A-3DBE-4C40-8C65-B82F2326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字典是一种可变容器模型，且可存储任意类型对象。字典使用大括号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定义</a:t>
            </a:r>
            <a:r>
              <a:rPr lang="en-US" altLang="zh-CN" sz="2400" dirty="0"/>
              <a:t> ,</a:t>
            </a:r>
            <a:r>
              <a:rPr lang="zh-CN" altLang="zh-CN" sz="2400" dirty="0"/>
              <a:t>格式</a:t>
            </a:r>
            <a:r>
              <a:rPr lang="zh-CN" altLang="zh-CN" sz="2400" dirty="0" smtClean="0"/>
              <a:t>如下：</a:t>
            </a:r>
            <a:endParaRPr lang="zh-CN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d = {key1 : value1, key2 : value2}</a:t>
            </a:r>
            <a:endParaRPr lang="zh-CN" altLang="zh-CN" sz="2400" dirty="0"/>
          </a:p>
          <a:p>
            <a:r>
              <a:rPr lang="zh-CN" altLang="zh-CN" sz="2400" dirty="0" smtClean="0"/>
              <a:t>字典</a:t>
            </a:r>
            <a:r>
              <a:rPr lang="zh-CN" altLang="zh-CN" sz="2400" dirty="0"/>
              <a:t>的每个</a:t>
            </a:r>
            <a:r>
              <a:rPr lang="zh-CN" altLang="zh-CN" sz="2400" dirty="0">
                <a:solidFill>
                  <a:srgbClr val="FF0000"/>
                </a:solidFill>
              </a:rPr>
              <a:t>键值</a:t>
            </a:r>
            <a:r>
              <a:rPr lang="en-US" altLang="zh-CN" sz="2400" dirty="0">
                <a:solidFill>
                  <a:srgbClr val="FF0000"/>
                </a:solidFill>
              </a:rPr>
              <a:t>(key/value)</a:t>
            </a:r>
            <a:r>
              <a:rPr lang="zh-CN" altLang="zh-CN" sz="2400" dirty="0">
                <a:solidFill>
                  <a:srgbClr val="FF0000"/>
                </a:solidFill>
              </a:rPr>
              <a:t>对</a:t>
            </a:r>
            <a:r>
              <a:rPr lang="zh-CN" altLang="zh-CN" sz="2400" dirty="0"/>
              <a:t>用冒号分隔，键值对之间用逗号分隔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键</a:t>
            </a:r>
            <a:r>
              <a:rPr lang="zh-CN" altLang="zh-CN" sz="2400" dirty="0"/>
              <a:t>一般是唯一的。如果出现了重复，则后面的键值对会替换前面的键值对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值</a:t>
            </a:r>
            <a:r>
              <a:rPr lang="zh-CN" altLang="zh-CN" sz="2400" dirty="0"/>
              <a:t>的数据及类型不限，可以是字符串、数字或元组。</a:t>
            </a:r>
          </a:p>
        </p:txBody>
      </p:sp>
    </p:spTree>
    <p:extLst>
      <p:ext uri="{BB962C8B-B14F-4D97-AF65-F5344CB8AC3E}">
        <p14:creationId xmlns:p14="http://schemas.microsoft.com/office/powerpoint/2010/main" val="201805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799" y="554182"/>
            <a:ext cx="11056060" cy="134244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1)</a:t>
            </a:r>
            <a:r>
              <a:rPr lang="zh-CN" altLang="zh-CN" sz="2800" dirty="0"/>
              <a:t>字典的访问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1774760"/>
            <a:ext cx="11056060" cy="2981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访问字典中的值需要使用字典的键值，这个键值用方括号括起来格式为：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[‘key</a:t>
            </a:r>
            <a:r>
              <a:rPr lang="en-US" altLang="zh-CN" sz="2400" dirty="0" smtClean="0"/>
              <a:t>’]</a:t>
            </a:r>
          </a:p>
          <a:p>
            <a:pPr marL="0" indent="0">
              <a:buNone/>
            </a:pP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2.10</a:t>
            </a:r>
            <a:r>
              <a:rPr lang="zh-CN" altLang="zh-CN" sz="2400" dirty="0"/>
              <a:t>】字典的访问。</a:t>
            </a:r>
          </a:p>
          <a:p>
            <a:pPr marL="785792" lvl="2" indent="0">
              <a:buNone/>
            </a:pPr>
            <a:r>
              <a:rPr lang="en-US" altLang="zh-CN" sz="2400" dirty="0" err="1"/>
              <a:t>dict</a:t>
            </a:r>
            <a:r>
              <a:rPr lang="en-US" altLang="zh-CN" sz="2400" dirty="0"/>
              <a:t> = {'Name': 'Mary', 'Age': 7, 'Class': 'First'};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print("Name: ",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['Name'])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print("Age: ",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['Age'])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72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2.11</a:t>
            </a:r>
            <a:r>
              <a:rPr lang="zh-CN" altLang="zh-CN" sz="2400" dirty="0"/>
              <a:t>】列表可以作为字典的</a:t>
            </a:r>
            <a:r>
              <a:rPr lang="en-US" altLang="zh-CN" sz="2400" dirty="0"/>
              <a:t>value</a:t>
            </a:r>
            <a:r>
              <a:rPr lang="zh-CN" altLang="zh-CN" sz="2400" dirty="0"/>
              <a:t>值。</a:t>
            </a:r>
          </a:p>
          <a:p>
            <a:pPr marL="785792" lvl="2" indent="0">
              <a:buNone/>
            </a:pPr>
            <a:r>
              <a:rPr lang="en-US" altLang="zh-CN" sz="2400" dirty="0" err="1"/>
              <a:t>dict</a:t>
            </a:r>
            <a:r>
              <a:rPr lang="en-US" altLang="zh-CN" sz="2400" dirty="0"/>
              <a:t> = {'Name': ['</a:t>
            </a:r>
            <a:r>
              <a:rPr lang="en-US" altLang="zh-CN" sz="2400" dirty="0" err="1"/>
              <a:t>Mary','Tom','Philp</a:t>
            </a:r>
            <a:r>
              <a:rPr lang="en-US" altLang="zh-CN" sz="2400" dirty="0"/>
              <a:t>'], 'Age': [7,8,9], 'Class': ['1st','2nd','3rd']};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print("Name: ",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['Name'])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dict</a:t>
            </a:r>
            <a:r>
              <a:rPr lang="en-US" altLang="zh-CN" sz="2400" dirty="0"/>
              <a:t>['Age']=[8,9,10]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print("Age: ",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['Age'])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32" y="3839147"/>
            <a:ext cx="8846086" cy="9268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947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7BF98-E98B-46E0-BC5E-52A7BB67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53" y="137222"/>
            <a:ext cx="10058400" cy="5661704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) </a:t>
            </a:r>
            <a:r>
              <a:rPr lang="zh-CN" altLang="zh-CN" dirty="0"/>
              <a:t>修改字典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可以向字典添加、修改或删除键</a:t>
            </a:r>
            <a:r>
              <a:rPr lang="en-US" altLang="zh-CN" dirty="0"/>
              <a:t>/</a:t>
            </a:r>
            <a:r>
              <a:rPr lang="zh-CN" altLang="zh-CN" dirty="0"/>
              <a:t>值对，如下例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2.12</a:t>
            </a:r>
            <a:r>
              <a:rPr lang="zh-CN" altLang="zh-CN" dirty="0"/>
              <a:t>】修改字典。</a:t>
            </a:r>
          </a:p>
          <a:p>
            <a:pPr marL="914377" lvl="2" indent="0">
              <a:buNone/>
            </a:pPr>
            <a:r>
              <a:rPr lang="en-US" altLang="zh-CN" sz="2400" dirty="0" err="1"/>
              <a:t>dict</a:t>
            </a:r>
            <a:r>
              <a:rPr lang="en-US" altLang="zh-CN" sz="2400" dirty="0"/>
              <a:t> = {'Name': 'Zara', 'Class': 'First'}; </a:t>
            </a:r>
            <a:endParaRPr lang="zh-CN" altLang="zh-CN" sz="2400" dirty="0"/>
          </a:p>
          <a:p>
            <a:pPr marL="914377" lvl="2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#</a:t>
            </a:r>
            <a:r>
              <a:rPr lang="zh-CN" altLang="zh-CN" sz="2400" dirty="0">
                <a:solidFill>
                  <a:srgbClr val="FF0000"/>
                </a:solidFill>
              </a:rPr>
              <a:t>添加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914377" lvl="2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dict</a:t>
            </a:r>
            <a:r>
              <a:rPr lang="en-US" altLang="zh-CN" sz="2400" dirty="0">
                <a:solidFill>
                  <a:srgbClr val="FF0000"/>
                </a:solidFill>
              </a:rPr>
              <a:t>['Gender']="Female"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914377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914377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修改</a:t>
            </a:r>
            <a:r>
              <a:rPr lang="en-US" altLang="zh-CN" sz="2400" dirty="0"/>
              <a:t>update</a:t>
            </a:r>
            <a:endParaRPr lang="zh-CN" altLang="zh-CN" sz="2400" dirty="0"/>
          </a:p>
          <a:p>
            <a:pPr marL="914377" lvl="2" indent="0">
              <a:buNone/>
            </a:pPr>
            <a:r>
              <a:rPr lang="en-US" altLang="zh-CN" sz="2400" dirty="0" err="1" smtClean="0"/>
              <a:t>dict.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update</a:t>
            </a:r>
            <a:r>
              <a:rPr lang="en-US" altLang="zh-CN" sz="2400" dirty="0" smtClean="0"/>
              <a:t>({"</a:t>
            </a:r>
            <a:r>
              <a:rPr lang="en-US" altLang="zh-CN" sz="2400" dirty="0"/>
              <a:t>No":"001"})</a:t>
            </a:r>
            <a:endParaRPr lang="zh-CN" altLang="zh-CN" sz="2400" dirty="0"/>
          </a:p>
          <a:p>
            <a:pPr marL="914377" lvl="2" indent="0">
              <a:buNone/>
            </a:pPr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dict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914377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也可以使用</a:t>
            </a:r>
            <a:r>
              <a:rPr lang="en-US" altLang="zh-CN" sz="2400" dirty="0"/>
              <a:t>update</a:t>
            </a:r>
            <a:r>
              <a:rPr lang="zh-CN" altLang="zh-CN" sz="2400" dirty="0"/>
              <a:t>方法添加</a:t>
            </a:r>
            <a:r>
              <a:rPr lang="en-US" altLang="zh-CN" sz="2400" dirty="0"/>
              <a:t>/</a:t>
            </a:r>
            <a:r>
              <a:rPr lang="zh-CN" altLang="zh-CN" sz="2400" dirty="0"/>
              <a:t>修改多个数据</a:t>
            </a:r>
          </a:p>
          <a:p>
            <a:pPr marL="914377" lvl="2" indent="0">
              <a:buNone/>
            </a:pPr>
            <a:r>
              <a:rPr lang="en-US" altLang="zh-CN" sz="2400" dirty="0" err="1"/>
              <a:t>dict.update</a:t>
            </a:r>
            <a:r>
              <a:rPr lang="en-US" altLang="zh-CN" sz="2400" dirty="0"/>
              <a:t>({'Gender':"F","Id":1})</a:t>
            </a:r>
            <a:endParaRPr lang="zh-CN" altLang="zh-CN" sz="2400" dirty="0"/>
          </a:p>
          <a:p>
            <a:pPr marL="914377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7" y="5798926"/>
            <a:ext cx="6703975" cy="8789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55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83A8-A35D-413B-A59C-A470B641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8DF5-3D07-4728-87E9-3E5465CA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删除字典元素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删除</a:t>
            </a:r>
            <a:r>
              <a:rPr lang="zh-CN" altLang="zh-CN" sz="2400" b="1" dirty="0"/>
              <a:t>一个字典用</a:t>
            </a:r>
            <a:r>
              <a:rPr lang="en-US" altLang="zh-CN" sz="2400" b="1" dirty="0">
                <a:solidFill>
                  <a:srgbClr val="FF0000"/>
                </a:solidFill>
              </a:rPr>
              <a:t>del</a:t>
            </a:r>
            <a:r>
              <a:rPr lang="zh-CN" altLang="zh-CN" sz="2400" b="1" dirty="0"/>
              <a:t>命令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清空字典用</a:t>
            </a:r>
            <a:r>
              <a:rPr lang="en-US" altLang="zh-CN" sz="2400" b="1" dirty="0">
                <a:solidFill>
                  <a:srgbClr val="FF0000"/>
                </a:solidFill>
              </a:rPr>
              <a:t>clear</a:t>
            </a:r>
            <a:r>
              <a:rPr lang="zh-CN" altLang="zh-CN" sz="2400" b="1" dirty="0"/>
              <a:t>命令。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2.13</a:t>
            </a:r>
            <a:r>
              <a:rPr lang="zh-CN" altLang="zh-CN" sz="2400" dirty="0"/>
              <a:t>】删除字典元素。</a:t>
            </a:r>
          </a:p>
          <a:p>
            <a:pPr marL="785792" lvl="2" indent="0">
              <a:buNone/>
            </a:pPr>
            <a:r>
              <a:rPr lang="en-US" altLang="zh-CN" sz="2400" dirty="0"/>
              <a:t>del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['Gender']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dict.clear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55" y="4779203"/>
            <a:ext cx="7879053" cy="8272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298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4EA9-7D57-4D1A-8866-107A31A9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b="1" dirty="0" smtClean="0"/>
              <a:t>Set</a:t>
            </a:r>
            <a:r>
              <a:rPr lang="zh-CN" altLang="zh-CN" b="1" dirty="0"/>
              <a:t>（集合）类型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594F6-B71B-49D8-B2B3-BEB43613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Set(</a:t>
            </a:r>
            <a:r>
              <a:rPr lang="zh-CN" altLang="zh-CN" sz="2400" dirty="0"/>
              <a:t>集合</a:t>
            </a:r>
            <a:r>
              <a:rPr lang="en-US" altLang="zh-CN" sz="2400" dirty="0"/>
              <a:t>)</a:t>
            </a:r>
            <a:r>
              <a:rPr lang="zh-CN" altLang="zh-CN" sz="2400" dirty="0"/>
              <a:t>由一列</a:t>
            </a:r>
            <a:r>
              <a:rPr lang="zh-CN" altLang="zh-CN" sz="2400" dirty="0">
                <a:solidFill>
                  <a:srgbClr val="FF0000"/>
                </a:solidFill>
              </a:rPr>
              <a:t>无序的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不重复</a:t>
            </a:r>
            <a:r>
              <a:rPr lang="zh-CN" altLang="zh-CN" sz="2400" dirty="0"/>
              <a:t>的数据项组成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集合</a:t>
            </a:r>
            <a:r>
              <a:rPr lang="zh-CN" altLang="zh-CN" sz="2400" dirty="0"/>
              <a:t>是可变类型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与</a:t>
            </a:r>
            <a:r>
              <a:rPr lang="zh-CN" altLang="zh-CN" sz="2400" dirty="0"/>
              <a:t>数学中的集合概念相同，集合中每个元素都是唯一的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集合</a:t>
            </a:r>
            <a:r>
              <a:rPr lang="zh-CN" altLang="zh-CN" sz="2400" dirty="0"/>
              <a:t>不设置顺序，每次输出时元素的排序可能都不相同。</a:t>
            </a:r>
          </a:p>
          <a:p>
            <a:r>
              <a:rPr lang="zh-CN" altLang="zh-CN" sz="2400" dirty="0"/>
              <a:t>集合使用大括号，形式上和字典类似，但数据项不是成对的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416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 </a:t>
            </a:r>
            <a:r>
              <a:rPr lang="en-US" altLang="zh-CN" sz="2400" dirty="0"/>
              <a:t>1)</a:t>
            </a:r>
            <a:r>
              <a:rPr lang="zh-CN" altLang="zh-CN" sz="2400" dirty="0"/>
              <a:t>创建</a:t>
            </a:r>
            <a:r>
              <a:rPr lang="en-US" altLang="zh-CN" sz="2400" dirty="0"/>
              <a:t>set</a:t>
            </a:r>
            <a:r>
              <a:rPr lang="zh-CN" altLang="zh-CN" sz="2400" dirty="0"/>
              <a:t>集合</a:t>
            </a:r>
          </a:p>
          <a:p>
            <a:pPr marL="0" indent="0">
              <a:buNone/>
            </a:pPr>
            <a:r>
              <a:rPr lang="zh-CN" altLang="zh-CN" sz="2400" dirty="0"/>
              <a:t>创建集合可以使用大括号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或者</a:t>
            </a:r>
            <a:r>
              <a:rPr lang="en-US" altLang="zh-CN" sz="2400" dirty="0"/>
              <a:t>set()</a:t>
            </a:r>
            <a:r>
              <a:rPr lang="zh-CN" altLang="zh-CN" sz="2400" dirty="0"/>
              <a:t>函数，但</a:t>
            </a:r>
            <a:r>
              <a:rPr lang="zh-CN" altLang="zh-CN" sz="2400" dirty="0">
                <a:solidFill>
                  <a:srgbClr val="FF0000"/>
                </a:solidFill>
              </a:rPr>
              <a:t>创建一个空集合必须用</a:t>
            </a:r>
            <a:r>
              <a:rPr lang="en-US" altLang="zh-CN" sz="2400" dirty="0">
                <a:solidFill>
                  <a:srgbClr val="FF0000"/>
                </a:solidFill>
              </a:rPr>
              <a:t>set()</a:t>
            </a:r>
            <a:r>
              <a:rPr lang="zh-CN" altLang="zh-CN" sz="2400" dirty="0">
                <a:solidFill>
                  <a:srgbClr val="FF0000"/>
                </a:solidFill>
              </a:rPr>
              <a:t>函数而不能用</a:t>
            </a:r>
            <a:r>
              <a:rPr lang="en-US" altLang="zh-CN" sz="2400" dirty="0">
                <a:solidFill>
                  <a:srgbClr val="FF0000"/>
                </a:solidFill>
              </a:rPr>
              <a:t>{}</a:t>
            </a:r>
            <a:r>
              <a:rPr lang="zh-CN" altLang="zh-CN" sz="2400" dirty="0"/>
              <a:t>，因为空的大括号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创建的是空的字典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建立</a:t>
            </a:r>
            <a:r>
              <a:rPr lang="zh-CN" altLang="zh-CN" sz="2400" dirty="0"/>
              <a:t>一个由（</a:t>
            </a:r>
            <a:r>
              <a:rPr lang="en-US" altLang="zh-CN" sz="2400" dirty="0"/>
              <a:t>v1,v2,…</a:t>
            </a:r>
            <a:r>
              <a:rPr lang="zh-CN" altLang="zh-CN" sz="2400" dirty="0"/>
              <a:t>）组成的集合</a:t>
            </a:r>
            <a:r>
              <a:rPr lang="en-US" altLang="zh-CN" sz="2400" dirty="0" err="1"/>
              <a:t>mySet</a:t>
            </a:r>
            <a:r>
              <a:rPr lang="zh-CN" altLang="zh-CN" sz="2400" dirty="0"/>
              <a:t>，可以使用：</a:t>
            </a:r>
            <a:r>
              <a:rPr lang="en-US" altLang="zh-CN" sz="2400" dirty="0" err="1"/>
              <a:t>mySet</a:t>
            </a:r>
            <a:r>
              <a:rPr lang="en-US" altLang="zh-CN" sz="2400" dirty="0"/>
              <a:t> = {v1,v2,...}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还可以使用</a:t>
            </a:r>
            <a:r>
              <a:rPr lang="en-US" altLang="zh-CN" sz="2400" dirty="0"/>
              <a:t>List</a:t>
            </a:r>
            <a:r>
              <a:rPr lang="zh-CN" altLang="zh-CN" sz="2400" dirty="0"/>
              <a:t>列表来创建集合，列表中的数据项直接作为集合的元素。生成的</a:t>
            </a:r>
            <a:r>
              <a:rPr lang="en-US" altLang="zh-CN" sz="2400" dirty="0"/>
              <a:t>set</a:t>
            </a:r>
            <a:r>
              <a:rPr lang="zh-CN" altLang="zh-CN" sz="2400" dirty="0"/>
              <a:t>集合和原</a:t>
            </a:r>
            <a:r>
              <a:rPr lang="en-US" altLang="zh-CN" sz="2400" dirty="0"/>
              <a:t>List</a:t>
            </a:r>
            <a:r>
              <a:rPr lang="zh-CN" altLang="zh-CN" sz="2400" dirty="0"/>
              <a:t>列表相比，数据项顺序有可能不同，并且会去除重复数据项。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005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F959-08CC-4E7B-ACB7-FD92DEFC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329161"/>
            <a:ext cx="10058400" cy="3217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2.14</a:t>
            </a:r>
            <a:r>
              <a:rPr lang="zh-CN" altLang="zh-CN" sz="2400" dirty="0"/>
              <a:t>】创建集合。</a:t>
            </a:r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创建一个空集合</a:t>
            </a:r>
          </a:p>
          <a:p>
            <a:pPr marL="785792" lvl="2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= set()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var,type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))    #</a:t>
            </a:r>
            <a:r>
              <a:rPr lang="zh-CN" altLang="zh-CN" sz="2400" dirty="0"/>
              <a:t>显示集合内容和类型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具有数据的集合</a:t>
            </a:r>
          </a:p>
          <a:p>
            <a:pPr marL="785792" lvl="2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= {'</a:t>
            </a:r>
            <a:r>
              <a:rPr lang="en-US" altLang="zh-CN" sz="2400" dirty="0" err="1"/>
              <a:t>LiLei</a:t>
            </a:r>
            <a:r>
              <a:rPr lang="en-US" altLang="zh-CN" sz="2400" dirty="0"/>
              <a:t>','</a:t>
            </a:r>
            <a:r>
              <a:rPr lang="en-US" altLang="zh-CN" sz="2400" dirty="0" err="1"/>
              <a:t>HanMeiMei</a:t>
            </a:r>
            <a:r>
              <a:rPr lang="en-US" altLang="zh-CN" sz="2400" dirty="0"/>
              <a:t>','</a:t>
            </a:r>
            <a:r>
              <a:rPr lang="en-US" altLang="zh-CN" sz="2400" dirty="0" err="1"/>
              <a:t>ZhangHua</a:t>
            </a:r>
            <a:r>
              <a:rPr lang="en-US" altLang="zh-CN" sz="2400" dirty="0"/>
              <a:t>', '</a:t>
            </a:r>
            <a:r>
              <a:rPr lang="en-US" altLang="zh-CN" sz="2400" dirty="0" err="1"/>
              <a:t>LiLei</a:t>
            </a:r>
            <a:r>
              <a:rPr lang="en-US" altLang="zh-CN" sz="2400" dirty="0"/>
              <a:t>', '</a:t>
            </a:r>
            <a:r>
              <a:rPr lang="en-US" altLang="zh-CN" sz="2400" dirty="0" err="1"/>
              <a:t>LiLei</a:t>
            </a:r>
            <a:r>
              <a:rPr lang="en-US" altLang="zh-CN" sz="2400" dirty="0"/>
              <a:t>'}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var,type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))    #</a:t>
            </a:r>
            <a:r>
              <a:rPr lang="zh-CN" altLang="zh-CN" sz="2400" dirty="0"/>
              <a:t>显示集合内容和类型</a:t>
            </a:r>
          </a:p>
        </p:txBody>
      </p:sp>
    </p:spTree>
    <p:extLst>
      <p:ext uri="{BB962C8B-B14F-4D97-AF65-F5344CB8AC3E}">
        <p14:creationId xmlns:p14="http://schemas.microsoft.com/office/powerpoint/2010/main" val="322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2.1 Python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程序开发技术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54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2.15</a:t>
            </a:r>
            <a:r>
              <a:rPr lang="zh-CN" altLang="zh-CN" sz="2400" dirty="0"/>
              <a:t>】集合成员检测。</a:t>
            </a:r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判断元素在集合内</a:t>
            </a:r>
          </a:p>
          <a:p>
            <a:pPr marL="785792" lvl="2" indent="0">
              <a:buNone/>
            </a:pPr>
            <a:r>
              <a:rPr lang="en-US" altLang="zh-CN" sz="2400" dirty="0"/>
              <a:t>result = '</a:t>
            </a:r>
            <a:r>
              <a:rPr lang="en-US" altLang="zh-CN" sz="2400" dirty="0" err="1"/>
              <a:t>LiLei</a:t>
            </a:r>
            <a:r>
              <a:rPr lang="en-US" altLang="zh-CN" sz="2400" dirty="0"/>
              <a:t>' in </a:t>
            </a:r>
            <a:r>
              <a:rPr lang="en-US" altLang="zh-CN" sz="2400" dirty="0" err="1"/>
              <a:t>var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判断元素不在集合内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result = '</a:t>
            </a:r>
            <a:r>
              <a:rPr lang="en-US" altLang="zh-CN" sz="2400" dirty="0" err="1"/>
              <a:t>lilei</a:t>
            </a:r>
            <a:r>
              <a:rPr lang="en-US" altLang="zh-CN" sz="2400" dirty="0"/>
              <a:t>' not in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  #</a:t>
            </a:r>
            <a:r>
              <a:rPr lang="zh-CN" altLang="zh-CN" sz="2400" dirty="0"/>
              <a:t>大小写敏感</a:t>
            </a:r>
          </a:p>
          <a:p>
            <a:pPr marL="785792" lvl="2" indent="0">
              <a:buNone/>
            </a:pPr>
            <a:r>
              <a:rPr lang="en-US" altLang="zh-CN" sz="2400" dirty="0"/>
              <a:t>print(result)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740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862152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zh-CN" sz="2400" dirty="0"/>
              <a:t>集合添加、删除</a:t>
            </a:r>
          </a:p>
          <a:p>
            <a:pPr marL="0" indent="0">
              <a:buNone/>
            </a:pPr>
            <a:r>
              <a:rPr lang="zh-CN" altLang="zh-CN" sz="2400" dirty="0"/>
              <a:t>为集合添加数据项有两种常用方法，是</a:t>
            </a:r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update</a:t>
            </a:r>
            <a:r>
              <a:rPr lang="en-US" altLang="zh-CN" sz="2400" dirty="0"/>
              <a:t>()</a:t>
            </a:r>
            <a:r>
              <a:rPr lang="zh-CN" altLang="zh-CN" sz="2400" dirty="0"/>
              <a:t>。删除集合项的常用方法是</a:t>
            </a:r>
            <a:r>
              <a:rPr lang="en-US" altLang="zh-CN" sz="2400" dirty="0">
                <a:solidFill>
                  <a:srgbClr val="FF0000"/>
                </a:solidFill>
              </a:rPr>
              <a:t>remove</a:t>
            </a:r>
            <a:r>
              <a:rPr lang="en-US" altLang="zh-CN" sz="2400" dirty="0"/>
              <a:t>()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2.16</a:t>
            </a:r>
            <a:r>
              <a:rPr lang="zh-CN" altLang="zh-CN" sz="2400" dirty="0"/>
              <a:t>】增加、删除集合元素。</a:t>
            </a:r>
          </a:p>
          <a:p>
            <a:pPr marL="785792" lvl="2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= {'</a:t>
            </a:r>
            <a:r>
              <a:rPr lang="en-US" altLang="zh-CN" sz="2400" dirty="0" err="1"/>
              <a:t>LiLei</a:t>
            </a:r>
            <a:r>
              <a:rPr lang="en-US" altLang="zh-CN" sz="2400" dirty="0"/>
              <a:t>','</a:t>
            </a:r>
            <a:r>
              <a:rPr lang="en-US" altLang="zh-CN" sz="2400" dirty="0" err="1"/>
              <a:t>HanMeiMei</a:t>
            </a:r>
            <a:r>
              <a:rPr lang="en-US" altLang="zh-CN" sz="2400" dirty="0"/>
              <a:t>','</a:t>
            </a:r>
            <a:r>
              <a:rPr lang="en-US" altLang="zh-CN" sz="2400" dirty="0" err="1"/>
              <a:t>ZhangHua</a:t>
            </a:r>
            <a:r>
              <a:rPr lang="en-US" altLang="zh-CN" sz="2400" dirty="0"/>
              <a:t>'}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var.add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LiBai</a:t>
            </a:r>
            <a:r>
              <a:rPr lang="en-US" altLang="zh-CN" sz="2400" dirty="0"/>
              <a:t>')     #add</a:t>
            </a:r>
            <a:r>
              <a:rPr lang="zh-CN" altLang="zh-CN" sz="2400" dirty="0"/>
              <a:t>方法添加元素</a:t>
            </a:r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var.update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DuFu</a:t>
            </a:r>
            <a:r>
              <a:rPr lang="en-US" altLang="zh-CN" sz="2400" dirty="0"/>
              <a:t>')   #update</a:t>
            </a:r>
            <a:r>
              <a:rPr lang="zh-CN" altLang="zh-CN" sz="2400" dirty="0"/>
              <a:t>方法首先拆分元素，然后各个添加</a:t>
            </a:r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           #</a:t>
            </a:r>
            <a:r>
              <a:rPr lang="zh-CN" altLang="zh-CN" sz="2400" dirty="0"/>
              <a:t>数据项无序，且去除重复项</a:t>
            </a:r>
            <a:r>
              <a:rPr lang="en-US" altLang="zh-CN" sz="2400" dirty="0"/>
              <a:t>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var.remove</a:t>
            </a:r>
            <a:r>
              <a:rPr lang="en-US" altLang="zh-CN" sz="2400" dirty="0"/>
              <a:t>('D')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var.remove</a:t>
            </a:r>
            <a:r>
              <a:rPr lang="en-US" altLang="zh-CN" sz="2400" dirty="0"/>
              <a:t>('F')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var.remove</a:t>
            </a:r>
            <a:r>
              <a:rPr lang="en-US" altLang="zh-CN" sz="2400" dirty="0"/>
              <a:t>('u')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70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862152"/>
            <a:ext cx="11056060" cy="51932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SET</a:t>
            </a:r>
            <a:r>
              <a:rPr lang="zh-CN" altLang="zh-CN" sz="2400" dirty="0"/>
              <a:t>集合的遍历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400" dirty="0"/>
              <a:t>集合中的元素也可以使用遍历进行访问，可以使用直接遍历，也可以使用</a:t>
            </a:r>
            <a:r>
              <a:rPr lang="en-US" altLang="zh-CN" sz="2400" dirty="0">
                <a:solidFill>
                  <a:srgbClr val="FF0000"/>
                </a:solidFill>
              </a:rPr>
              <a:t>enumerate</a:t>
            </a:r>
            <a:r>
              <a:rPr lang="zh-CN" altLang="zh-CN" sz="2400" dirty="0"/>
              <a:t>索引进行遍历。不过，集合类型</a:t>
            </a:r>
            <a:r>
              <a:rPr lang="zh-CN" altLang="zh-CN" sz="2400" dirty="0">
                <a:solidFill>
                  <a:srgbClr val="FF0000"/>
                </a:solidFill>
              </a:rPr>
              <a:t>不支持</a:t>
            </a:r>
            <a:r>
              <a:rPr lang="en-US" altLang="zh-CN" sz="2400" dirty="0">
                <a:solidFill>
                  <a:srgbClr val="FF0000"/>
                </a:solidFill>
              </a:rPr>
              <a:t>range()</a:t>
            </a:r>
            <a:r>
              <a:rPr lang="zh-CN" altLang="zh-CN" sz="2400" dirty="0">
                <a:solidFill>
                  <a:srgbClr val="FF0000"/>
                </a:solidFill>
              </a:rPr>
              <a:t>方式</a:t>
            </a:r>
            <a:r>
              <a:rPr lang="zh-CN" altLang="zh-CN" sz="2400" dirty="0"/>
              <a:t>的遍历。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2.17</a:t>
            </a:r>
            <a:r>
              <a:rPr lang="zh-CN" altLang="zh-CN" sz="2400" dirty="0"/>
              <a:t>】有一个集合</a:t>
            </a:r>
            <a:r>
              <a:rPr lang="en-US" altLang="zh-CN" sz="2400" dirty="0" err="1"/>
              <a:t>anml</a:t>
            </a:r>
            <a:r>
              <a:rPr lang="zh-CN" altLang="zh-CN" sz="2400" dirty="0"/>
              <a:t>，其内容为</a:t>
            </a:r>
            <a:r>
              <a:rPr lang="en-US" altLang="zh-CN" sz="2400" dirty="0"/>
              <a:t>{'</a:t>
            </a:r>
            <a:r>
              <a:rPr lang="zh-CN" altLang="zh-CN" sz="2400" dirty="0"/>
              <a:t>紫貂</a:t>
            </a:r>
            <a:r>
              <a:rPr lang="en-US" altLang="zh-CN" sz="2400" dirty="0"/>
              <a:t>','</a:t>
            </a:r>
            <a:r>
              <a:rPr lang="zh-CN" altLang="zh-CN" sz="2400" dirty="0"/>
              <a:t>松貂</a:t>
            </a:r>
            <a:r>
              <a:rPr lang="en-US" altLang="zh-CN" sz="2400" dirty="0"/>
              <a:t>','</a:t>
            </a:r>
            <a:r>
              <a:rPr lang="zh-CN" altLang="zh-CN" sz="2400" dirty="0"/>
              <a:t>青鼬</a:t>
            </a:r>
            <a:r>
              <a:rPr lang="en-US" altLang="zh-CN" sz="2400" dirty="0"/>
              <a:t>','</a:t>
            </a:r>
            <a:r>
              <a:rPr lang="zh-CN" altLang="zh-CN" sz="2400" dirty="0"/>
              <a:t>狼獾</a:t>
            </a:r>
            <a:r>
              <a:rPr lang="en-US" altLang="zh-CN" sz="2400" dirty="0"/>
              <a:t>’}</a:t>
            </a:r>
            <a:r>
              <a:rPr lang="zh-CN" altLang="zh-CN" sz="2400" dirty="0"/>
              <a:t>，对</a:t>
            </a:r>
            <a:r>
              <a:rPr lang="en-US" altLang="zh-CN" sz="2400" dirty="0" err="1"/>
              <a:t>anml</a:t>
            </a:r>
            <a:r>
              <a:rPr lang="zh-CN" altLang="zh-CN" sz="2400" dirty="0"/>
              <a:t>集合进行遍历。</a:t>
            </a:r>
          </a:p>
          <a:p>
            <a:pPr marL="785792" lvl="2" indent="0">
              <a:spcBef>
                <a:spcPts val="0"/>
              </a:spcBef>
              <a:buNone/>
            </a:pPr>
            <a:r>
              <a:rPr lang="zh-CN" altLang="zh-CN" sz="2400" dirty="0"/>
              <a:t>方法一：</a:t>
            </a:r>
          </a:p>
          <a:p>
            <a:pPr marL="785792" lvl="2" indent="0">
              <a:spcBef>
                <a:spcPts val="0"/>
              </a:spcBef>
              <a:buNone/>
            </a:pPr>
            <a:r>
              <a:rPr lang="en-US" altLang="zh-CN" sz="2400" dirty="0" err="1"/>
              <a:t>anml</a:t>
            </a:r>
            <a:r>
              <a:rPr lang="en-US" altLang="zh-CN" sz="2400" dirty="0"/>
              <a:t> ={'</a:t>
            </a:r>
            <a:r>
              <a:rPr lang="zh-CN" altLang="zh-CN" sz="2400" dirty="0"/>
              <a:t>紫貂</a:t>
            </a:r>
            <a:r>
              <a:rPr lang="en-US" altLang="zh-CN" sz="2400" dirty="0"/>
              <a:t>','</a:t>
            </a:r>
            <a:r>
              <a:rPr lang="zh-CN" altLang="zh-CN" sz="2400" dirty="0"/>
              <a:t>松貂</a:t>
            </a:r>
            <a:r>
              <a:rPr lang="en-US" altLang="zh-CN" sz="2400" dirty="0"/>
              <a:t>','</a:t>
            </a:r>
            <a:r>
              <a:rPr lang="zh-CN" altLang="zh-CN" sz="2400" dirty="0"/>
              <a:t>青鼬</a:t>
            </a:r>
            <a:r>
              <a:rPr lang="en-US" altLang="zh-CN" sz="2400" dirty="0"/>
              <a:t>','</a:t>
            </a:r>
            <a:r>
              <a:rPr lang="zh-CN" altLang="zh-CN" sz="2400" dirty="0"/>
              <a:t>狼獾</a:t>
            </a:r>
            <a:r>
              <a:rPr lang="en-US" altLang="zh-CN" sz="2400" dirty="0"/>
              <a:t>'}</a:t>
            </a:r>
            <a:endParaRPr lang="zh-CN" altLang="zh-CN" sz="2400" dirty="0"/>
          </a:p>
          <a:p>
            <a:pPr marL="785792" lvl="2" indent="0">
              <a:spcBef>
                <a:spcPts val="0"/>
              </a:spcBef>
              <a:buNone/>
            </a:pPr>
            <a:r>
              <a:rPr lang="en-US" altLang="zh-CN" sz="2400" dirty="0"/>
              <a:t>for item in </a:t>
            </a:r>
            <a:r>
              <a:rPr lang="en-US" altLang="zh-CN" sz="2400" dirty="0" err="1"/>
              <a:t>anml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785792" lvl="2" indent="0">
              <a:spcBef>
                <a:spcPts val="0"/>
              </a:spcBef>
              <a:buNone/>
            </a:pPr>
            <a:r>
              <a:rPr lang="en-US" altLang="zh-CN" sz="2400" dirty="0"/>
              <a:t>       print(item)</a:t>
            </a:r>
            <a:endParaRPr lang="zh-CN" altLang="zh-CN" sz="2400" dirty="0"/>
          </a:p>
          <a:p>
            <a:pPr marL="785792" lvl="2" indent="0">
              <a:spcBef>
                <a:spcPts val="0"/>
              </a:spcBef>
              <a:buNone/>
            </a:pPr>
            <a:r>
              <a:rPr lang="zh-CN" altLang="zh-CN" sz="2400" dirty="0"/>
              <a:t>方法二：</a:t>
            </a:r>
          </a:p>
          <a:p>
            <a:pPr marL="785792" lvl="2" indent="0">
              <a:spcBef>
                <a:spcPts val="0"/>
              </a:spcBef>
              <a:buNone/>
            </a:pPr>
            <a:r>
              <a:rPr lang="en-US" altLang="zh-CN" sz="2400" dirty="0" err="1"/>
              <a:t>anml</a:t>
            </a:r>
            <a:r>
              <a:rPr lang="en-US" altLang="zh-CN" sz="2400" dirty="0"/>
              <a:t> ={'</a:t>
            </a:r>
            <a:r>
              <a:rPr lang="zh-CN" altLang="zh-CN" sz="2400" dirty="0"/>
              <a:t>紫貂</a:t>
            </a:r>
            <a:r>
              <a:rPr lang="en-US" altLang="zh-CN" sz="2400" dirty="0"/>
              <a:t>','</a:t>
            </a:r>
            <a:r>
              <a:rPr lang="zh-CN" altLang="zh-CN" sz="2400" dirty="0"/>
              <a:t>松貂</a:t>
            </a:r>
            <a:r>
              <a:rPr lang="en-US" altLang="zh-CN" sz="2400" dirty="0"/>
              <a:t>','</a:t>
            </a:r>
            <a:r>
              <a:rPr lang="zh-CN" altLang="zh-CN" sz="2400" dirty="0"/>
              <a:t>青鼬</a:t>
            </a:r>
            <a:r>
              <a:rPr lang="en-US" altLang="zh-CN" sz="2400" dirty="0"/>
              <a:t>','</a:t>
            </a:r>
            <a:r>
              <a:rPr lang="zh-CN" altLang="zh-CN" sz="2400" dirty="0"/>
              <a:t>狼獾</a:t>
            </a:r>
            <a:r>
              <a:rPr lang="en-US" altLang="zh-CN" sz="2400" dirty="0"/>
              <a:t>'}</a:t>
            </a:r>
            <a:endParaRPr lang="zh-CN" altLang="zh-CN" sz="2400" dirty="0"/>
          </a:p>
          <a:p>
            <a:pPr marL="785792" lvl="2" indent="0">
              <a:spcBef>
                <a:spcPts val="0"/>
              </a:spcBef>
              <a:buNone/>
            </a:pPr>
            <a:r>
              <a:rPr lang="en-US" altLang="zh-CN" sz="2400" dirty="0"/>
              <a:t>for item in enumerate(</a:t>
            </a:r>
            <a:r>
              <a:rPr lang="en-US" altLang="zh-CN" sz="2400" dirty="0" err="1"/>
              <a:t>anml</a:t>
            </a:r>
            <a:r>
              <a:rPr lang="en-US" altLang="zh-CN" sz="2400" dirty="0"/>
              <a:t>):</a:t>
            </a:r>
            <a:endParaRPr lang="zh-CN" altLang="zh-CN" sz="2400" dirty="0"/>
          </a:p>
          <a:p>
            <a:pPr marL="785792" lvl="2" indent="0">
              <a:spcBef>
                <a:spcPts val="0"/>
              </a:spcBef>
              <a:buNone/>
            </a:pPr>
            <a:r>
              <a:rPr lang="en-US" altLang="zh-CN" sz="2400" dirty="0"/>
              <a:t>       print(item)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46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en-US" altLang="zh-CN" sz="2400" dirty="0"/>
              <a:t>Python</a:t>
            </a:r>
            <a:r>
              <a:rPr lang="zh-CN" altLang="zh-CN" sz="2400" dirty="0"/>
              <a:t>集合操作符号</a:t>
            </a:r>
          </a:p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zh-CN" sz="2400" dirty="0"/>
              <a:t>集合类型与数学中的集合操作类似，支持集合的交集、并集、差集、包含等数学操作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 </a:t>
            </a:r>
            <a:r>
              <a:rPr lang="zh-CN" altLang="zh-CN" sz="2400" dirty="0"/>
              <a:t>数学集合运算符与</a:t>
            </a:r>
            <a:r>
              <a:rPr lang="en-US" altLang="zh-CN" sz="2400" dirty="0"/>
              <a:t>Python</a:t>
            </a:r>
            <a:r>
              <a:rPr lang="zh-CN" altLang="zh-CN" sz="2400" dirty="0"/>
              <a:t>集合操作符对比表</a:t>
            </a:r>
          </a:p>
          <a:p>
            <a:pPr algn="ctr"/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24593"/>
              </p:ext>
            </p:extLst>
          </p:nvPr>
        </p:nvGraphicFramePr>
        <p:xfrm>
          <a:off x="3123349" y="3223888"/>
          <a:ext cx="6160169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729">
                  <a:extLst>
                    <a:ext uri="{9D8B030D-6E8A-4147-A177-3AD203B41FA5}">
                      <a16:colId xmlns:a16="http://schemas.microsoft.com/office/drawing/2014/main" val="2448695938"/>
                    </a:ext>
                  </a:extLst>
                </a:gridCol>
                <a:gridCol w="1711561">
                  <a:extLst>
                    <a:ext uri="{9D8B030D-6E8A-4147-A177-3AD203B41FA5}">
                      <a16:colId xmlns:a16="http://schemas.microsoft.com/office/drawing/2014/main" val="2286618816"/>
                    </a:ext>
                  </a:extLst>
                </a:gridCol>
                <a:gridCol w="2741879">
                  <a:extLst>
                    <a:ext uri="{9D8B030D-6E8A-4147-A177-3AD203B41FA5}">
                      <a16:colId xmlns:a16="http://schemas.microsoft.com/office/drawing/2014/main" val="805731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集合操作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数学符号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Python</a:t>
                      </a:r>
                      <a:r>
                        <a:rPr lang="zh-CN" sz="2400" kern="0">
                          <a:effectLst/>
                        </a:rPr>
                        <a:t>操作符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195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差集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－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-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475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交集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∩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&amp;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669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并集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∪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|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859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不等于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!=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95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等于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==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29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包含于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∈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16853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不包含于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endParaRPr lang="en-US" sz="2400" kern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not in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669783"/>
                  </a:ext>
                </a:extLst>
              </a:tr>
            </a:tbl>
          </a:graphicData>
        </a:graphic>
      </p:graphicFrame>
      <p:pic>
        <p:nvPicPr>
          <p:cNvPr id="1025" name="图片 4" descr="python 集合操作符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9" t="92107" r="81873" b="2644"/>
          <a:stretch>
            <a:fillRect/>
          </a:stretch>
        </p:blipFill>
        <p:spPr bwMode="auto">
          <a:xfrm>
            <a:off x="5061095" y="582489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54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212B-0A1D-46E6-BCF9-3D6CB842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6" y="260498"/>
            <a:ext cx="6649599" cy="5897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2.18</a:t>
            </a:r>
            <a:r>
              <a:rPr lang="zh-CN" altLang="zh-CN" sz="2400" dirty="0"/>
              <a:t>】集合的交集、并集（合集）、差集。</a:t>
            </a:r>
          </a:p>
          <a:p>
            <a:pPr marL="785792" lvl="2" indent="0">
              <a:buNone/>
            </a:pPr>
            <a:r>
              <a:rPr lang="en-US" altLang="zh-CN" sz="2400" dirty="0" smtClean="0"/>
              <a:t>#</a:t>
            </a:r>
            <a:r>
              <a:rPr lang="zh-CN" altLang="zh-CN" sz="2400" dirty="0"/>
              <a:t>分别构造獾和貂两个集合</a:t>
            </a:r>
          </a:p>
          <a:p>
            <a:pPr marL="785792" lvl="2" indent="0">
              <a:buNone/>
            </a:pPr>
            <a:r>
              <a:rPr lang="en-US" altLang="zh-CN" sz="2400" dirty="0" err="1"/>
              <a:t>Huan</a:t>
            </a:r>
            <a:r>
              <a:rPr lang="en-US" altLang="zh-CN" sz="2400" dirty="0"/>
              <a:t>={'</a:t>
            </a:r>
            <a:r>
              <a:rPr lang="zh-CN" altLang="zh-CN" sz="2400" dirty="0"/>
              <a:t>猪獾</a:t>
            </a:r>
            <a:r>
              <a:rPr lang="en-US" altLang="zh-CN" sz="2400" dirty="0"/>
              <a:t>','</a:t>
            </a:r>
            <a:r>
              <a:rPr lang="zh-CN" altLang="zh-CN" sz="2400" dirty="0"/>
              <a:t>蜜獾</a:t>
            </a:r>
            <a:r>
              <a:rPr lang="en-US" altLang="zh-CN" sz="2400" dirty="0"/>
              <a:t>','</a:t>
            </a:r>
            <a:r>
              <a:rPr lang="zh-CN" altLang="zh-CN" sz="2400" dirty="0"/>
              <a:t>狼獾</a:t>
            </a:r>
            <a:r>
              <a:rPr lang="en-US" altLang="zh-CN" sz="2400" dirty="0"/>
              <a:t>',}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Diao</a:t>
            </a:r>
            <a:r>
              <a:rPr lang="en-US" altLang="zh-CN" sz="2400" dirty="0"/>
              <a:t>={'</a:t>
            </a:r>
            <a:r>
              <a:rPr lang="zh-CN" altLang="zh-CN" sz="2400" dirty="0"/>
              <a:t>紫貂</a:t>
            </a:r>
            <a:r>
              <a:rPr lang="en-US" altLang="zh-CN" sz="2400" dirty="0"/>
              <a:t>','</a:t>
            </a:r>
            <a:r>
              <a:rPr lang="zh-CN" altLang="zh-CN" sz="2400" dirty="0"/>
              <a:t>松貂</a:t>
            </a:r>
            <a:r>
              <a:rPr lang="en-US" altLang="zh-CN" sz="2400" dirty="0"/>
              <a:t>','</a:t>
            </a:r>
            <a:r>
              <a:rPr lang="zh-CN" altLang="zh-CN" sz="2400" dirty="0"/>
              <a:t>美洲水鼬</a:t>
            </a:r>
            <a:r>
              <a:rPr lang="en-US" altLang="zh-CN" sz="2400" dirty="0"/>
              <a:t>','</a:t>
            </a:r>
            <a:r>
              <a:rPr lang="zh-CN" altLang="zh-CN" sz="2400" dirty="0"/>
              <a:t>狼獾</a:t>
            </a:r>
            <a:r>
              <a:rPr lang="en-US" altLang="zh-CN" sz="2400" dirty="0"/>
              <a:t>'}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交集</a:t>
            </a:r>
          </a:p>
          <a:p>
            <a:pPr marL="785792" lvl="2" indent="0">
              <a:buNone/>
            </a:pPr>
            <a:r>
              <a:rPr lang="en-US" altLang="zh-CN" sz="2400" dirty="0" err="1"/>
              <a:t>DiaoXiong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Huan&amp;Diao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</a:t>
            </a:r>
            <a:r>
              <a:rPr lang="zh-CN" altLang="zh-CN" sz="2400" dirty="0"/>
              <a:t>貂熊是：</a:t>
            </a:r>
            <a:r>
              <a:rPr lang="en-US" altLang="zh-CN" sz="2400" dirty="0"/>
              <a:t>',</a:t>
            </a:r>
            <a:r>
              <a:rPr lang="en-US" altLang="zh-CN" sz="2400" dirty="0" err="1"/>
              <a:t>DiaoXiong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并集</a:t>
            </a:r>
          </a:p>
          <a:p>
            <a:pPr marL="785792" lvl="2" indent="0">
              <a:buNone/>
            </a:pPr>
            <a:r>
              <a:rPr lang="en-US" altLang="zh-CN" sz="2400" dirty="0" err="1"/>
              <a:t>Youke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Huan|Diao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</a:t>
            </a:r>
            <a:r>
              <a:rPr lang="zh-CN" altLang="zh-CN" sz="2400" dirty="0"/>
              <a:t>鼬科的是：</a:t>
            </a:r>
            <a:r>
              <a:rPr lang="en-US" altLang="zh-CN" sz="2400" dirty="0"/>
              <a:t>',</a:t>
            </a:r>
            <a:r>
              <a:rPr lang="en-US" altLang="zh-CN" sz="2400" dirty="0" err="1"/>
              <a:t>Youke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差集</a:t>
            </a:r>
          </a:p>
          <a:p>
            <a:pPr marL="785792" lvl="2" indent="0">
              <a:buNone/>
            </a:pPr>
            <a:r>
              <a:rPr lang="en-US" altLang="zh-CN" sz="2400" dirty="0" err="1"/>
              <a:t>DiaoT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Diao-Huan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print('</a:t>
            </a:r>
            <a:r>
              <a:rPr lang="zh-CN" altLang="zh-CN" sz="2400" dirty="0"/>
              <a:t>除去獾的貂类：</a:t>
            </a:r>
            <a:r>
              <a:rPr lang="en-US" altLang="zh-CN" sz="2400" dirty="0"/>
              <a:t>',</a:t>
            </a:r>
            <a:r>
              <a:rPr lang="en-US" altLang="zh-CN" sz="2400" dirty="0" err="1"/>
              <a:t>DiaoT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CF5C6-CF9E-4011-B07A-36D8A586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247" y="1521530"/>
            <a:ext cx="2663165" cy="164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imgsa.baidu.com/timg?image&amp;quality=80&amp;size=b9999_10000&amp;sec=1537514348290&amp;di=19b5905b427ba7a9e644989f83297ba1&amp;imgtype=0&amp;src=http%3A%2F%2Fimgsrc.baidu.com%2Fimgad%2Fpic%2Fitem%2Fa686c9177f3e67093d71cfdc31c79f3df8dc55a4.jpg">
            <a:extLst>
              <a:ext uri="{FF2B5EF4-FFF2-40B4-BE49-F238E27FC236}">
                <a16:creationId xmlns:a16="http://schemas.microsoft.com/office/drawing/2014/main" id="{8A4CAC0B-6F05-46FE-AC20-A00E7C1BD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71" y="1521531"/>
            <a:ext cx="2463293" cy="164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925571" y="3501245"/>
            <a:ext cx="5239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B0F0"/>
                </a:solidFill>
              </a:rPr>
              <a:t>非洲有一种凶猛的小型鼬科动物，名为狼獾，也被称为</a:t>
            </a:r>
            <a:r>
              <a:rPr lang="zh-CN" altLang="zh-CN" sz="2000" dirty="0" smtClean="0">
                <a:solidFill>
                  <a:srgbClr val="00B0F0"/>
                </a:solidFill>
              </a:rPr>
              <a:t>貂熊</a:t>
            </a:r>
            <a:r>
              <a:rPr lang="zh-CN" altLang="en-US" sz="2000" dirty="0" smtClean="0">
                <a:solidFill>
                  <a:srgbClr val="00B0F0"/>
                </a:solidFill>
              </a:rPr>
              <a:t>。江湖人称“平头哥”。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0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数据文件读写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机器学习</a:t>
            </a:r>
            <a:r>
              <a:rPr lang="zh-CN" altLang="zh-CN" sz="2400" dirty="0"/>
              <a:t>的本质是数据处理，及在此基础上的算法运行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实际</a:t>
            </a:r>
            <a:r>
              <a:rPr lang="zh-CN" altLang="zh-CN" sz="2400" dirty="0"/>
              <a:t>应用中，经常使用大量的数据</a:t>
            </a:r>
            <a:r>
              <a:rPr lang="zh-CN" altLang="zh-CN" sz="2400" dirty="0" smtClean="0"/>
              <a:t>，需要</a:t>
            </a:r>
            <a:r>
              <a:rPr lang="zh-CN" altLang="zh-CN" sz="2400" dirty="0"/>
              <a:t>使用</a:t>
            </a:r>
            <a:r>
              <a:rPr lang="zh-CN" altLang="zh-CN" sz="2400" dirty="0">
                <a:solidFill>
                  <a:srgbClr val="FF0000"/>
                </a:solidFill>
              </a:rPr>
              <a:t>数据文件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5026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2.3.1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打开与关闭文件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zh-CN" sz="2400" b="1" dirty="0"/>
              <a:t>打开文件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打开文件的内置函数是</a:t>
            </a:r>
            <a:r>
              <a:rPr lang="en-US" altLang="zh-CN" sz="2400" dirty="0">
                <a:solidFill>
                  <a:srgbClr val="FF0000"/>
                </a:solidFill>
              </a:rPr>
              <a:t>open</a:t>
            </a:r>
            <a:r>
              <a:rPr lang="en-US" altLang="zh-CN" sz="2400" dirty="0"/>
              <a:t>()</a:t>
            </a:r>
            <a:r>
              <a:rPr lang="zh-CN" altLang="zh-CN" sz="2400" dirty="0"/>
              <a:t>函数，打开文件后会创建一个文件对象。对文件的访问通过这个文件对象进行。</a:t>
            </a:r>
          </a:p>
          <a:p>
            <a:pPr marL="0" indent="0">
              <a:buNone/>
            </a:pPr>
            <a:r>
              <a:rPr lang="zh-CN" altLang="zh-CN" sz="2400" dirty="0"/>
              <a:t>语法：</a:t>
            </a:r>
            <a:r>
              <a:rPr lang="en-US" altLang="zh-CN" sz="2400" dirty="0"/>
              <a:t>open(</a:t>
            </a:r>
            <a:r>
              <a:rPr lang="en-US" altLang="zh-CN" sz="2400" dirty="0" err="1"/>
              <a:t>file_name</a:t>
            </a:r>
            <a:r>
              <a:rPr lang="en-US" altLang="zh-CN" sz="2400" dirty="0"/>
              <a:t> [, </a:t>
            </a:r>
            <a:r>
              <a:rPr lang="en-US" altLang="zh-CN" sz="2400" dirty="0" err="1"/>
              <a:t>access_mode</a:t>
            </a:r>
            <a:r>
              <a:rPr lang="en-US" altLang="zh-CN" sz="2400" dirty="0"/>
              <a:t>][, buffering])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主要参数：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file_name</a:t>
            </a:r>
            <a:r>
              <a:rPr lang="zh-CN" altLang="zh-CN" sz="2400" dirty="0"/>
              <a:t>：字符串类型，要访问的文件名称。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access_mode</a:t>
            </a:r>
            <a:r>
              <a:rPr lang="zh-CN" altLang="zh-CN" sz="2400" dirty="0"/>
              <a:t>：文件的打开模式，读取、写入或追加等。可选参数，默认为</a:t>
            </a:r>
            <a:r>
              <a:rPr lang="en-US" altLang="zh-CN" sz="2400" dirty="0"/>
              <a:t>r(</a:t>
            </a:r>
            <a:r>
              <a:rPr lang="zh-CN" altLang="zh-CN" sz="2400" dirty="0"/>
              <a:t>只读模式</a:t>
            </a:r>
            <a:r>
              <a:rPr lang="en-US" altLang="zh-CN" sz="2400" dirty="0"/>
              <a:t>)</a:t>
            </a:r>
            <a:r>
              <a:rPr lang="zh-CN" altLang="zh-CN" sz="2400" dirty="0"/>
              <a:t>。写数据常用的是</a:t>
            </a:r>
            <a:r>
              <a:rPr lang="en-US" altLang="zh-CN" sz="2400" dirty="0"/>
              <a:t>w’</a:t>
            </a:r>
            <a:r>
              <a:rPr lang="zh-CN" altLang="zh-CN" sz="2400" dirty="0"/>
              <a:t>、</a:t>
            </a:r>
            <a:r>
              <a:rPr lang="en-US" altLang="zh-CN" sz="2400" dirty="0"/>
              <a:t>‘a’ </a:t>
            </a:r>
            <a:r>
              <a:rPr lang="zh-CN" altLang="zh-CN" sz="2400" dirty="0"/>
              <a:t>模式</a:t>
            </a:r>
            <a:r>
              <a:rPr lang="en-US" altLang="zh-CN" sz="2400" dirty="0"/>
              <a:t>, </a:t>
            </a:r>
            <a:r>
              <a:rPr lang="zh-CN" altLang="zh-CN" sz="2400" dirty="0"/>
              <a:t>分别表示改写和添加。</a:t>
            </a:r>
          </a:p>
          <a:p>
            <a:pPr marL="0" indent="0">
              <a:buNone/>
            </a:pPr>
            <a:r>
              <a:rPr lang="zh-CN" altLang="zh-CN" sz="2400" dirty="0"/>
              <a:t>如：</a:t>
            </a:r>
            <a:r>
              <a:rPr lang="en-US" altLang="zh-CN" sz="2400" dirty="0"/>
              <a:t>f = open('datafile.txt', 'w’)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357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zh-CN" b="1" dirty="0"/>
              <a:t>写入</a:t>
            </a:r>
            <a:r>
              <a:rPr lang="zh-CN" altLang="zh-CN" b="1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向文件中写入数据，使用文件对象的</a:t>
            </a:r>
            <a:r>
              <a:rPr lang="en-US" altLang="zh-CN" sz="2400" dirty="0">
                <a:solidFill>
                  <a:srgbClr val="FF0000"/>
                </a:solidFill>
              </a:rPr>
              <a:t>write</a:t>
            </a:r>
            <a:r>
              <a:rPr lang="en-US" altLang="zh-CN" sz="2400" dirty="0"/>
              <a:t>()</a:t>
            </a:r>
            <a:r>
              <a:rPr lang="zh-CN" altLang="zh-CN" sz="2400" dirty="0"/>
              <a:t>方法，参数为要写入文件的字符串。</a:t>
            </a:r>
          </a:p>
          <a:p>
            <a:r>
              <a:rPr lang="zh-CN" altLang="zh-CN" sz="2400" dirty="0"/>
              <a:t>如：</a:t>
            </a:r>
            <a:r>
              <a:rPr lang="en-US" altLang="zh-CN" sz="2400" dirty="0" err="1"/>
              <a:t>f.write</a:t>
            </a:r>
            <a:r>
              <a:rPr lang="en-US" altLang="zh-CN" sz="2400" dirty="0"/>
              <a:t>(‘some data’)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874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zh-CN" altLang="zh-CN" b="1" dirty="0"/>
              <a:t>关闭</a:t>
            </a:r>
            <a:r>
              <a:rPr lang="zh-CN" altLang="zh-CN" b="1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关闭</a:t>
            </a:r>
            <a:r>
              <a:rPr lang="zh-CN" altLang="zh-CN" sz="2400" dirty="0"/>
              <a:t>使用文件对象的</a:t>
            </a:r>
            <a:r>
              <a:rPr lang="en-US" altLang="zh-CN" sz="2400" dirty="0">
                <a:solidFill>
                  <a:srgbClr val="FF0000"/>
                </a:solidFill>
              </a:rPr>
              <a:t>close</a:t>
            </a:r>
            <a:r>
              <a:rPr lang="zh-CN" altLang="zh-CN" sz="2400" dirty="0"/>
              <a:t>方法。</a:t>
            </a:r>
          </a:p>
          <a:p>
            <a:r>
              <a:rPr lang="zh-CN" altLang="zh-CN" sz="2400" dirty="0"/>
              <a:t>如：</a:t>
            </a:r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265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1291552"/>
            <a:ext cx="10058400" cy="283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2.19</a:t>
            </a:r>
            <a:r>
              <a:rPr lang="zh-CN" altLang="zh-CN" sz="2400" dirty="0"/>
              <a:t>】打开文件并写入数据。</a:t>
            </a:r>
          </a:p>
          <a:p>
            <a:pPr marL="785792" lvl="2" indent="0">
              <a:buNone/>
            </a:pPr>
            <a:r>
              <a:rPr lang="en-US" altLang="zh-CN" sz="2400" dirty="0"/>
              <a:t>filename = 'INFO.txt'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f=open(</a:t>
            </a:r>
            <a:r>
              <a:rPr lang="en-US" altLang="zh-CN" sz="2400" dirty="0" err="1"/>
              <a:t>filename,'w</a:t>
            </a:r>
            <a:r>
              <a:rPr lang="en-US" altLang="zh-CN" sz="2400" dirty="0"/>
              <a:t>')    #</a:t>
            </a:r>
            <a:r>
              <a:rPr lang="zh-CN" altLang="zh-CN" sz="2400" dirty="0"/>
              <a:t>清空原文件数据，文件不存在则创建新文件</a:t>
            </a:r>
          </a:p>
          <a:p>
            <a:pPr marL="785792" lvl="2" indent="0">
              <a:buNone/>
            </a:pPr>
            <a:r>
              <a:rPr lang="en-US" altLang="zh-CN" sz="2400" dirty="0" err="1"/>
              <a:t>f.write</a:t>
            </a:r>
            <a:r>
              <a:rPr lang="en-US" altLang="zh-CN" sz="2400" dirty="0"/>
              <a:t>("I am </a:t>
            </a:r>
            <a:r>
              <a:rPr lang="en-US" altLang="zh-CN" sz="2400" dirty="0" err="1"/>
              <a:t>ZhangSanFeng</a:t>
            </a:r>
            <a:r>
              <a:rPr lang="en-US" altLang="zh-CN" sz="2400" dirty="0"/>
              <a:t>.\n")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f.write</a:t>
            </a:r>
            <a:r>
              <a:rPr lang="en-US" altLang="zh-CN" sz="2400" dirty="0"/>
              <a:t>("I am now studying in ECNU.\n")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8542" y="4130113"/>
            <a:ext cx="10308657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运行后，程序在当前目录生成了一个</a:t>
            </a:r>
            <a:r>
              <a:rPr lang="en-US" altLang="zh-CN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INFO.txt</a:t>
            </a:r>
            <a:r>
              <a:rPr lang="zh-CN" altLang="zh-CN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文件，内容为三行数据。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7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1" y="254920"/>
            <a:ext cx="11056060" cy="699595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zh-CN" dirty="0" smtClean="0"/>
              <a:t>的特点：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/>
              <a:t>面向对象</a:t>
            </a:r>
          </a:p>
          <a:p>
            <a:pPr lvl="0"/>
            <a:r>
              <a:rPr lang="zh-CN" altLang="zh-CN" sz="2400" dirty="0"/>
              <a:t>数据类型丰富</a:t>
            </a:r>
          </a:p>
          <a:p>
            <a:r>
              <a:rPr lang="zh-CN" altLang="zh-CN" sz="2400" dirty="0" smtClean="0"/>
              <a:t>具有功能强大的模块库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易拓展</a:t>
            </a:r>
          </a:p>
          <a:p>
            <a:pPr lvl="0"/>
            <a:r>
              <a:rPr lang="zh-CN" altLang="zh-CN" sz="2400" dirty="0"/>
              <a:t>可移植性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8390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文件的读写也会产生</a:t>
            </a:r>
            <a:r>
              <a:rPr lang="zh-CN" altLang="zh-CN" sz="2400" dirty="0" smtClean="0"/>
              <a:t>错误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例如</a:t>
            </a:r>
            <a:r>
              <a:rPr lang="zh-CN" altLang="zh-CN" sz="2400" dirty="0"/>
              <a:t>读取一个不存在的文件或者没有正常关闭的文件，会产生</a:t>
            </a:r>
            <a:r>
              <a:rPr lang="en-US" altLang="zh-CN" sz="2400" dirty="0" err="1"/>
              <a:t>IOError</a:t>
            </a:r>
            <a:r>
              <a:rPr lang="zh-CN" altLang="zh-CN" sz="2400" dirty="0"/>
              <a:t>错误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为了</a:t>
            </a:r>
            <a:r>
              <a:rPr lang="zh-CN" altLang="zh-CN" sz="2400" dirty="0"/>
              <a:t>避免此类问题，可以使用</a:t>
            </a:r>
            <a:r>
              <a:rPr lang="en-US" altLang="zh-CN" sz="2400" dirty="0"/>
              <a:t>try ... finally</a:t>
            </a:r>
            <a:r>
              <a:rPr lang="zh-CN" altLang="zh-CN" sz="2400" dirty="0"/>
              <a:t>语句，不过更方便的是使用</a:t>
            </a:r>
            <a:r>
              <a:rPr lang="en-US" altLang="zh-CN" sz="2400" dirty="0"/>
              <a:t>Python</a:t>
            </a:r>
            <a:r>
              <a:rPr lang="zh-CN" altLang="zh-CN" sz="2400" dirty="0"/>
              <a:t>提供的</a:t>
            </a:r>
            <a:r>
              <a:rPr lang="en-US" altLang="zh-CN" sz="2400" b="1" dirty="0">
                <a:solidFill>
                  <a:srgbClr val="C00000"/>
                </a:solidFill>
              </a:rPr>
              <a:t>with</a:t>
            </a:r>
            <a:r>
              <a:rPr lang="zh-CN" altLang="zh-CN" sz="2400" dirty="0"/>
              <a:t>语句。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8956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2.3.2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读取文件内容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文件对象中也提供了读取文件的方法，包括</a:t>
            </a:r>
            <a:r>
              <a:rPr lang="en-US" altLang="zh-CN" sz="2400" dirty="0">
                <a:solidFill>
                  <a:srgbClr val="FF0000"/>
                </a:solidFill>
              </a:rPr>
              <a:t>read()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readline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zh-CN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readlines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zh-CN" sz="2400" dirty="0"/>
              <a:t>等方法。其功能分别如下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file.read</a:t>
            </a:r>
            <a:r>
              <a:rPr lang="en-US" altLang="zh-CN" sz="2400" dirty="0"/>
              <a:t>([count</a:t>
            </a:r>
            <a:r>
              <a:rPr lang="en-US" altLang="zh-CN" sz="2400" dirty="0" smtClean="0"/>
              <a:t>])</a:t>
            </a:r>
            <a:r>
              <a:rPr lang="zh-CN" altLang="en-US" sz="2400" dirty="0" smtClean="0"/>
              <a:t>：</a:t>
            </a:r>
            <a:r>
              <a:rPr lang="zh-CN" altLang="zh-CN" sz="2400" dirty="0" smtClean="0">
                <a:solidFill>
                  <a:srgbClr val="FF0000"/>
                </a:solidFill>
              </a:rPr>
              <a:t>默认</a:t>
            </a:r>
            <a:r>
              <a:rPr lang="zh-CN" altLang="zh-CN" sz="2400" dirty="0">
                <a:solidFill>
                  <a:srgbClr val="FF0000"/>
                </a:solidFill>
              </a:rPr>
              <a:t>读整个文件</a:t>
            </a:r>
            <a:r>
              <a:rPr lang="zh-CN" altLang="zh-CN" sz="2400" dirty="0"/>
              <a:t>。如果设置了参数</a:t>
            </a:r>
            <a:r>
              <a:rPr lang="en-US" altLang="zh-CN" sz="2400" dirty="0"/>
              <a:t>count</a:t>
            </a:r>
            <a:r>
              <a:rPr lang="zh-CN" altLang="zh-CN" sz="2400" dirty="0"/>
              <a:t>，则读取</a:t>
            </a:r>
            <a:r>
              <a:rPr lang="en-US" altLang="zh-CN" sz="2400" dirty="0"/>
              <a:t>count</a:t>
            </a:r>
            <a:r>
              <a:rPr lang="zh-CN" altLang="zh-CN" sz="2400" dirty="0"/>
              <a:t>个字节，</a:t>
            </a:r>
            <a:r>
              <a:rPr lang="zh-CN" altLang="zh-CN" sz="2400" dirty="0">
                <a:solidFill>
                  <a:srgbClr val="FF0000"/>
                </a:solidFill>
              </a:rPr>
              <a:t>返回值为字符串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file.readline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从</a:t>
            </a:r>
            <a:r>
              <a:rPr lang="zh-CN" altLang="zh-CN" sz="2400" dirty="0"/>
              <a:t>当前位置开始，读取文件中的一行，</a:t>
            </a:r>
            <a:r>
              <a:rPr lang="zh-CN" altLang="zh-CN" sz="2400" dirty="0">
                <a:solidFill>
                  <a:srgbClr val="FF0000"/>
                </a:solidFill>
              </a:rPr>
              <a:t>返回值为字符串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file.readlines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从</a:t>
            </a:r>
            <a:r>
              <a:rPr lang="zh-CN" altLang="zh-CN" sz="2400" dirty="0"/>
              <a:t>当前位置开始读取文件的所有行，</a:t>
            </a:r>
            <a:r>
              <a:rPr lang="zh-CN" altLang="zh-CN" sz="2400" dirty="0">
                <a:solidFill>
                  <a:srgbClr val="FF0000"/>
                </a:solidFill>
              </a:rPr>
              <a:t>返回值为列表</a:t>
            </a:r>
            <a:r>
              <a:rPr lang="zh-CN" altLang="zh-CN" sz="2400" dirty="0"/>
              <a:t>，每行为列表的一项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400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2.21</a:t>
            </a:r>
            <a:r>
              <a:rPr lang="zh-CN" altLang="zh-CN" sz="2400" dirty="0"/>
              <a:t>】</a:t>
            </a:r>
            <a:r>
              <a:rPr lang="en-US" altLang="zh-CN" sz="2400" dirty="0"/>
              <a:t>read()</a:t>
            </a:r>
            <a:r>
              <a:rPr lang="zh-CN" altLang="zh-CN" sz="2400" dirty="0"/>
              <a:t>函数读取整个文件。</a:t>
            </a:r>
          </a:p>
          <a:p>
            <a:pPr marL="785792" lvl="2" indent="0">
              <a:buNone/>
            </a:pPr>
            <a:r>
              <a:rPr lang="en-US" altLang="zh-CN" sz="2400" dirty="0"/>
              <a:t>with open("INFO.txt") as f:   # </a:t>
            </a:r>
            <a:r>
              <a:rPr lang="zh-CN" altLang="zh-CN" sz="2400" dirty="0"/>
              <a:t>默认模式为‘</a:t>
            </a:r>
            <a:r>
              <a:rPr lang="en-US" altLang="zh-CN" sz="2400" dirty="0"/>
              <a:t>r</a:t>
            </a:r>
            <a:r>
              <a:rPr lang="zh-CN" altLang="zh-CN" sz="2400" dirty="0"/>
              <a:t>’，只读模式</a:t>
            </a:r>
          </a:p>
          <a:p>
            <a:pPr marL="785792" lvl="2" indent="0">
              <a:buNone/>
            </a:pPr>
            <a:r>
              <a:rPr lang="en-US" altLang="zh-CN" sz="2400" dirty="0"/>
              <a:t>    ct10 = </a:t>
            </a:r>
            <a:r>
              <a:rPr lang="en-US" altLang="zh-CN" sz="2400" dirty="0" err="1"/>
              <a:t>f.read</a:t>
            </a:r>
            <a:r>
              <a:rPr lang="en-US" altLang="zh-CN" sz="2400" dirty="0"/>
              <a:t>(5)          # </a:t>
            </a:r>
            <a:r>
              <a:rPr lang="zh-CN" altLang="zh-CN" sz="2400" dirty="0"/>
              <a:t>读</a:t>
            </a:r>
            <a:r>
              <a:rPr lang="en-US" altLang="zh-CN" sz="2400" dirty="0"/>
              <a:t>5</a:t>
            </a:r>
            <a:r>
              <a:rPr lang="zh-CN" altLang="zh-CN" sz="2400" dirty="0"/>
              <a:t>个字符</a:t>
            </a:r>
          </a:p>
          <a:p>
            <a:pPr marL="785792" lvl="2" indent="0">
              <a:buNone/>
            </a:pPr>
            <a:r>
              <a:rPr lang="en-US" altLang="zh-CN" sz="2400" dirty="0"/>
              <a:t>    print(ct10)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print('======')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contents = </a:t>
            </a:r>
            <a:r>
              <a:rPr lang="en-US" altLang="zh-CN" sz="2400" dirty="0" err="1"/>
              <a:t>f.read</a:t>
            </a:r>
            <a:r>
              <a:rPr lang="en-US" altLang="zh-CN" sz="2400" dirty="0"/>
              <a:t>()       # </a:t>
            </a:r>
            <a:r>
              <a:rPr lang="zh-CN" altLang="zh-CN" sz="2400" dirty="0"/>
              <a:t>从当前位置，读文件全部内容</a:t>
            </a:r>
          </a:p>
          <a:p>
            <a:pPr marL="785792" lvl="2" indent="0">
              <a:buNone/>
            </a:pPr>
            <a:r>
              <a:rPr lang="en-US" altLang="zh-CN" sz="2400" dirty="0"/>
              <a:t>    print(contents)    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701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有时读取的数据具有特殊字符或需要去掉的空格，如</a:t>
            </a:r>
            <a:r>
              <a:rPr lang="en-US" altLang="zh-CN" sz="2400" dirty="0"/>
              <a:t>\n</a:t>
            </a:r>
            <a:r>
              <a:rPr lang="zh-CN" altLang="zh-CN" sz="2400" dirty="0"/>
              <a:t>（换行）、</a:t>
            </a:r>
            <a:r>
              <a:rPr lang="en-US" altLang="zh-CN" sz="2400" dirty="0"/>
              <a:t>\r</a:t>
            </a:r>
            <a:r>
              <a:rPr lang="zh-CN" altLang="zh-CN" sz="2400" dirty="0"/>
              <a:t>（回车）、</a:t>
            </a:r>
            <a:r>
              <a:rPr lang="en-US" altLang="zh-CN" sz="2400" dirty="0"/>
              <a:t>\t</a:t>
            </a:r>
            <a:r>
              <a:rPr lang="zh-CN" altLang="zh-CN" sz="2400" dirty="0"/>
              <a:t>（制表符）、</a:t>
            </a:r>
            <a:r>
              <a:rPr lang="en-US" altLang="zh-CN" sz="2400" dirty="0"/>
              <a:t>' '</a:t>
            </a:r>
            <a:r>
              <a:rPr lang="zh-CN" altLang="zh-CN" sz="2400" dirty="0"/>
              <a:t>（空格）等</a:t>
            </a:r>
            <a:r>
              <a:rPr lang="zh-CN" altLang="zh-CN" sz="2400" dirty="0" smtClean="0"/>
              <a:t>，常用去</a:t>
            </a:r>
            <a:r>
              <a:rPr lang="zh-CN" altLang="zh-CN" sz="2400" dirty="0"/>
              <a:t>空白符</a:t>
            </a:r>
            <a:r>
              <a:rPr lang="zh-CN" altLang="zh-CN" sz="2400" dirty="0" smtClean="0"/>
              <a:t>函数</a:t>
            </a:r>
            <a:r>
              <a:rPr lang="en-US" altLang="zh-CN" sz="2400" dirty="0" smtClean="0"/>
              <a:t>:</a:t>
            </a:r>
            <a:endParaRPr lang="zh-CN" altLang="zh-CN" sz="2400" dirty="0"/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strip</a:t>
            </a:r>
            <a:r>
              <a:rPr lang="en-US" altLang="zh-CN" sz="2400" dirty="0"/>
              <a:t>()</a:t>
            </a:r>
            <a:r>
              <a:rPr lang="zh-CN" altLang="zh-CN" sz="2400" dirty="0"/>
              <a:t>：去除头、尾的字符和空白符。</a:t>
            </a:r>
          </a:p>
          <a:p>
            <a:pPr lvl="0"/>
            <a:r>
              <a:rPr lang="en-US" altLang="zh-CN" sz="2400" dirty="0" err="1">
                <a:solidFill>
                  <a:srgbClr val="FF0000"/>
                </a:solidFill>
              </a:rPr>
              <a:t>lstrip</a:t>
            </a:r>
            <a:r>
              <a:rPr lang="en-US" altLang="zh-CN" sz="2400" dirty="0"/>
              <a:t>()</a:t>
            </a:r>
            <a:r>
              <a:rPr lang="zh-CN" altLang="zh-CN" sz="2400" dirty="0"/>
              <a:t>：用来去除开头字符、空白符。</a:t>
            </a:r>
          </a:p>
          <a:p>
            <a:pPr lvl="0"/>
            <a:r>
              <a:rPr lang="en-US" altLang="zh-CN" sz="2400" dirty="0" err="1">
                <a:solidFill>
                  <a:srgbClr val="FF0000"/>
                </a:solidFill>
              </a:rPr>
              <a:t>rstrip</a:t>
            </a:r>
            <a:r>
              <a:rPr lang="en-US" altLang="zh-CN" sz="2400" dirty="0"/>
              <a:t>()</a:t>
            </a:r>
            <a:r>
              <a:rPr lang="zh-CN" altLang="zh-CN" sz="2400" dirty="0"/>
              <a:t>：用来去除结尾字符、空白符。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8575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2.22</a:t>
            </a:r>
            <a:r>
              <a:rPr lang="zh-CN" altLang="zh-CN" sz="2400" dirty="0"/>
              <a:t>】使用</a:t>
            </a:r>
            <a:r>
              <a:rPr lang="en-US" altLang="zh-CN" sz="2400" dirty="0" err="1"/>
              <a:t>readline</a:t>
            </a:r>
            <a:r>
              <a:rPr lang="en-US" altLang="zh-CN" sz="2400" dirty="0"/>
              <a:t>()</a:t>
            </a:r>
            <a:r>
              <a:rPr lang="zh-CN" altLang="zh-CN" sz="2400" dirty="0"/>
              <a:t>函数逐行读取。</a:t>
            </a:r>
          </a:p>
          <a:p>
            <a:pPr marL="785792" lvl="2" indent="0">
              <a:buNone/>
            </a:pPr>
            <a:r>
              <a:rPr lang="en-US" altLang="zh-CN" sz="2400" dirty="0"/>
              <a:t>with open('data.txt') as f:   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line1 = </a:t>
            </a:r>
            <a:r>
              <a:rPr lang="en-US" altLang="zh-CN" sz="2400" dirty="0" err="1"/>
              <a:t>f.readline</a:t>
            </a:r>
            <a:r>
              <a:rPr lang="en-US" altLang="zh-CN" sz="2400" dirty="0"/>
              <a:t>()  # </a:t>
            </a:r>
            <a:r>
              <a:rPr lang="zh-CN" altLang="zh-CN" sz="2400" dirty="0"/>
              <a:t>读取第一行数据（此时已经指向第一行末尾）</a:t>
            </a:r>
          </a:p>
          <a:p>
            <a:pPr marL="785792" lvl="2" indent="0">
              <a:buNone/>
            </a:pPr>
            <a:r>
              <a:rPr lang="en-US" altLang="zh-CN" sz="2400" dirty="0"/>
              <a:t>    line2 = </a:t>
            </a:r>
            <a:r>
              <a:rPr lang="en-US" altLang="zh-CN" sz="2400" dirty="0" err="1"/>
              <a:t>f.readline</a:t>
            </a:r>
            <a:r>
              <a:rPr lang="en-US" altLang="zh-CN" sz="2400" dirty="0"/>
              <a:t>()  # </a:t>
            </a:r>
            <a:r>
              <a:rPr lang="zh-CN" altLang="zh-CN" sz="2400" dirty="0"/>
              <a:t>从上一次读取末尾开始读取（第二行）</a:t>
            </a:r>
          </a:p>
          <a:p>
            <a:pPr marL="785792" lvl="2" indent="0">
              <a:buNone/>
            </a:pPr>
            <a:r>
              <a:rPr lang="en-US" altLang="zh-CN" sz="2400" dirty="0"/>
              <a:t>    print(line1)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print(line2)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print(line1.strip())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print(line2.strip())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print(line1.split())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252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2.23</a:t>
            </a:r>
            <a:r>
              <a:rPr lang="zh-CN" altLang="zh-CN" sz="2400" dirty="0"/>
              <a:t>】使用</a:t>
            </a:r>
            <a:r>
              <a:rPr lang="en-US" altLang="zh-CN" sz="2400" dirty="0" err="1"/>
              <a:t>readlines</a:t>
            </a:r>
            <a:r>
              <a:rPr lang="en-US" altLang="zh-CN" sz="2400" dirty="0"/>
              <a:t>()</a:t>
            </a:r>
            <a:r>
              <a:rPr lang="zh-CN" altLang="zh-CN" sz="2400" dirty="0"/>
              <a:t>一次读取多行：</a:t>
            </a:r>
          </a:p>
          <a:p>
            <a:pPr marL="785792" lvl="2" indent="0">
              <a:buNone/>
            </a:pPr>
            <a:r>
              <a:rPr lang="en-US" altLang="zh-CN" sz="2400" dirty="0"/>
              <a:t>with open('data.txt') as f: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lines = </a:t>
            </a:r>
            <a:r>
              <a:rPr lang="en-US" altLang="zh-CN" sz="2400" dirty="0" err="1"/>
              <a:t>f.readlines</a:t>
            </a:r>
            <a:r>
              <a:rPr lang="en-US" altLang="zh-CN" sz="2400" dirty="0"/>
              <a:t>()  #</a:t>
            </a:r>
            <a:r>
              <a:rPr lang="zh-CN" altLang="zh-CN" sz="2400" dirty="0"/>
              <a:t>文件数据读到一个列表，每个元素对应一行</a:t>
            </a:r>
          </a:p>
          <a:p>
            <a:pPr marL="785792" lvl="2" indent="0">
              <a:buNone/>
            </a:pPr>
            <a:r>
              <a:rPr lang="en-US" altLang="zh-CN" sz="2400" dirty="0"/>
              <a:t>print(lines)               #</a:t>
            </a:r>
            <a:r>
              <a:rPr lang="zh-CN" altLang="zh-CN" sz="2400" dirty="0"/>
              <a:t>每一行数据都包含了换行符</a:t>
            </a:r>
          </a:p>
          <a:p>
            <a:pPr marL="785792" lvl="2" indent="0">
              <a:buNone/>
            </a:pPr>
            <a:r>
              <a:rPr lang="en-US" altLang="zh-CN" sz="2400" dirty="0"/>
              <a:t>print('================================')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for line in lines: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line.rstrip</a:t>
            </a:r>
            <a:r>
              <a:rPr lang="en-US" altLang="zh-CN" sz="2400" dirty="0"/>
              <a:t>())   #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rstrip</a:t>
            </a:r>
            <a:r>
              <a:rPr lang="en-US" altLang="zh-CN" sz="2400" dirty="0"/>
              <a:t>()</a:t>
            </a:r>
            <a:r>
              <a:rPr lang="zh-CN" altLang="zh-CN" sz="2400" dirty="0"/>
              <a:t>处理空格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407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2.24</a:t>
            </a:r>
            <a:r>
              <a:rPr lang="zh-CN" altLang="zh-CN" sz="2400" dirty="0"/>
              <a:t>】使用</a:t>
            </a:r>
            <a:r>
              <a:rPr lang="en-US" altLang="zh-CN" sz="2400" dirty="0"/>
              <a:t>for</a:t>
            </a:r>
            <a:r>
              <a:rPr lang="zh-CN" altLang="zh-CN" sz="2400" dirty="0"/>
              <a:t>循环逐行读取文件。</a:t>
            </a:r>
          </a:p>
          <a:p>
            <a:pPr marL="785792" lvl="2" indent="0">
              <a:buNone/>
            </a:pPr>
            <a:r>
              <a:rPr lang="en-US" altLang="zh-CN" sz="2400" dirty="0"/>
              <a:t>#</a:t>
            </a:r>
            <a:r>
              <a:rPr lang="zh-CN" altLang="zh-CN" sz="2400" dirty="0"/>
              <a:t>逐行读取</a:t>
            </a:r>
          </a:p>
          <a:p>
            <a:pPr marL="785792" lvl="2" indent="0">
              <a:buNone/>
            </a:pPr>
            <a:r>
              <a:rPr lang="en-US" altLang="zh-CN" sz="2400" dirty="0"/>
              <a:t>with open('data.txt') as f: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for </a:t>
            </a:r>
            <a:r>
              <a:rPr lang="en-US" altLang="zh-CN" sz="2400" dirty="0" err="1"/>
              <a:t>lineData</a:t>
            </a:r>
            <a:r>
              <a:rPr lang="en-US" altLang="zh-CN" sz="2400" dirty="0"/>
              <a:t> in f: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    print(</a:t>
            </a:r>
            <a:r>
              <a:rPr lang="en-US" altLang="zh-CN" sz="2400" dirty="0" err="1"/>
              <a:t>lineData.rstrip</a:t>
            </a:r>
            <a:r>
              <a:rPr lang="en-US" altLang="zh-CN" sz="2400" dirty="0"/>
              <a:t>()) # </a:t>
            </a:r>
            <a:r>
              <a:rPr lang="zh-CN" altLang="zh-CN" sz="2400" dirty="0"/>
              <a:t>去掉每行末尾的换行符</a:t>
            </a:r>
          </a:p>
          <a:p>
            <a:pPr marL="785792" lvl="2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93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2.3.3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将数据写入文件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如果需要对文件写入数据，打开方式需要选择‘</a:t>
            </a:r>
            <a:r>
              <a:rPr lang="en-US" altLang="zh-CN" sz="2400" dirty="0"/>
              <a:t>w</a:t>
            </a:r>
            <a:r>
              <a:rPr lang="zh-CN" altLang="zh-CN" sz="2400" dirty="0"/>
              <a:t>’（写入）或者‘</a:t>
            </a:r>
            <a:r>
              <a:rPr lang="en-US" altLang="zh-CN" sz="2400" dirty="0"/>
              <a:t>a</a:t>
            </a:r>
            <a:r>
              <a:rPr lang="zh-CN" altLang="zh-CN" sz="2400" dirty="0"/>
              <a:t>’（追加） 模式，才能对文件内容进行改写或添加。写入文件可以使用</a:t>
            </a:r>
            <a:r>
              <a:rPr lang="en-US" altLang="zh-CN" sz="2400" dirty="0"/>
              <a:t>Python</a:t>
            </a:r>
            <a:r>
              <a:rPr lang="zh-CN" altLang="zh-CN" sz="2400" dirty="0"/>
              <a:t>提供的</a:t>
            </a:r>
            <a:r>
              <a:rPr lang="en-US" altLang="zh-CN" sz="2400" dirty="0"/>
              <a:t>write</a:t>
            </a:r>
            <a:r>
              <a:rPr lang="zh-CN" altLang="zh-CN" sz="2400" dirty="0"/>
              <a:t>方法。</a:t>
            </a:r>
            <a:r>
              <a:rPr lang="en-US" altLang="zh-CN" sz="2400" dirty="0"/>
              <a:t>write</a:t>
            </a:r>
            <a:r>
              <a:rPr lang="zh-CN" altLang="zh-CN" sz="2400" dirty="0"/>
              <a:t>方法的语法如下：</a:t>
            </a:r>
          </a:p>
          <a:p>
            <a:pPr marL="785792" lvl="2" indent="0">
              <a:buNone/>
            </a:pPr>
            <a:r>
              <a:rPr lang="en-US" altLang="zh-CN" sz="2400" dirty="0" err="1"/>
              <a:t>fileObject.write</a:t>
            </a:r>
            <a:r>
              <a:rPr lang="en-US" altLang="zh-CN" sz="2400" dirty="0"/>
              <a:t>(byte)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其中，参数</a:t>
            </a:r>
            <a:r>
              <a:rPr lang="en-US" altLang="zh-CN" sz="2400" dirty="0"/>
              <a:t>byte</a:t>
            </a:r>
            <a:r>
              <a:rPr lang="zh-CN" altLang="zh-CN" sz="2400" dirty="0"/>
              <a:t>为待写入文件的字符串或字节。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89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2.25</a:t>
            </a:r>
            <a:r>
              <a:rPr lang="zh-CN" altLang="zh-CN" sz="2400" dirty="0"/>
              <a:t>】新建文本文件并写入内容。</a:t>
            </a:r>
          </a:p>
          <a:p>
            <a:pPr marL="785792" lvl="2" indent="0">
              <a:buNone/>
            </a:pPr>
            <a:r>
              <a:rPr lang="en-US" altLang="zh-CN" sz="2400" dirty="0"/>
              <a:t>filename = 'write_data.txt'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with open(</a:t>
            </a:r>
            <a:r>
              <a:rPr lang="en-US" altLang="zh-CN" sz="2400" dirty="0" err="1"/>
              <a:t>filename,'w</a:t>
            </a:r>
            <a:r>
              <a:rPr lang="en-US" altLang="zh-CN" sz="2400" dirty="0"/>
              <a:t>') as f:   # 'w'</a:t>
            </a:r>
            <a:r>
              <a:rPr lang="zh-CN" altLang="zh-CN" sz="2400" dirty="0"/>
              <a:t>表示写数据，会清空原文件</a:t>
            </a:r>
          </a:p>
          <a:p>
            <a:pPr marL="785792" lvl="2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f.write</a:t>
            </a:r>
            <a:r>
              <a:rPr lang="en-US" altLang="zh-CN" sz="2400" dirty="0"/>
              <a:t>("I am </a:t>
            </a:r>
            <a:r>
              <a:rPr lang="en-US" altLang="zh-CN" sz="2400" dirty="0" err="1"/>
              <a:t>ZhangSanFeng</a:t>
            </a:r>
            <a:r>
              <a:rPr lang="en-US" altLang="zh-CN" sz="2400" dirty="0"/>
              <a:t>.\n")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f.write</a:t>
            </a:r>
            <a:r>
              <a:rPr lang="en-US" altLang="zh-CN" sz="2400" dirty="0"/>
              <a:t>("I am now studying in ECNU.\n")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510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2.3.4 Pandas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存取文件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3171" y="1280160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Pandas</a:t>
            </a:r>
            <a:r>
              <a:rPr lang="zh-CN" altLang="zh-CN" sz="2400" dirty="0" smtClean="0"/>
              <a:t>的核心功能是数据计算和处理，对外部文件读写数据也是</a:t>
            </a:r>
            <a:r>
              <a:rPr lang="en-US" altLang="zh-CN" sz="2400" dirty="0" smtClean="0"/>
              <a:t>Pandas</a:t>
            </a:r>
            <a:r>
              <a:rPr lang="zh-CN" altLang="zh-CN" sz="2400" dirty="0" smtClean="0"/>
              <a:t>功能的一部分。而且，可以使用</a:t>
            </a:r>
            <a:r>
              <a:rPr lang="en-US" altLang="zh-CN" sz="2400" dirty="0" smtClean="0"/>
              <a:t>Pandas</a:t>
            </a:r>
            <a:r>
              <a:rPr lang="zh-CN" altLang="zh-CN" sz="2400" dirty="0" smtClean="0"/>
              <a:t>在数据读写阶段对数据做一定的预处理，为接下来的数据分析做准备。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49436"/>
              </p:ext>
            </p:extLst>
          </p:nvPr>
        </p:nvGraphicFramePr>
        <p:xfrm>
          <a:off x="1571295" y="2978328"/>
          <a:ext cx="824214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0724">
                  <a:extLst>
                    <a:ext uri="{9D8B030D-6E8A-4147-A177-3AD203B41FA5}">
                      <a16:colId xmlns:a16="http://schemas.microsoft.com/office/drawing/2014/main" val="636630725"/>
                    </a:ext>
                  </a:extLst>
                </a:gridCol>
                <a:gridCol w="2256931">
                  <a:extLst>
                    <a:ext uri="{9D8B030D-6E8A-4147-A177-3AD203B41FA5}">
                      <a16:colId xmlns:a16="http://schemas.microsoft.com/office/drawing/2014/main" val="1028913876"/>
                    </a:ext>
                  </a:extLst>
                </a:gridCol>
                <a:gridCol w="4214494">
                  <a:extLst>
                    <a:ext uri="{9D8B030D-6E8A-4147-A177-3AD203B41FA5}">
                      <a16:colId xmlns:a16="http://schemas.microsoft.com/office/drawing/2014/main" val="1694740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5730"/>
                      <a:r>
                        <a:rPr lang="zh-CN" sz="1800" kern="100">
                          <a:effectLst/>
                        </a:rPr>
                        <a:t>读函数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/>
                      <a:r>
                        <a:rPr lang="zh-CN" sz="1800" kern="100" dirty="0">
                          <a:effectLst/>
                        </a:rPr>
                        <a:t>写函数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effectLst/>
                        </a:rPr>
                        <a:t>功能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234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read_csv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to_csv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effectLst/>
                        </a:rPr>
                        <a:t>将</a:t>
                      </a:r>
                      <a:r>
                        <a:rPr lang="en-US" sz="1800" kern="100">
                          <a:effectLst/>
                        </a:rPr>
                        <a:t>CSV</a:t>
                      </a:r>
                      <a:r>
                        <a:rPr lang="zh-CN" sz="1800" kern="100">
                          <a:effectLst/>
                        </a:rPr>
                        <a:t>文件读入</a:t>
                      </a:r>
                      <a:r>
                        <a:rPr lang="en-US" sz="1800" kern="100">
                          <a:effectLst/>
                        </a:rPr>
                        <a:t>DataFrame</a:t>
                      </a:r>
                      <a:r>
                        <a:rPr lang="zh-CN" sz="1800" kern="100">
                          <a:effectLst/>
                        </a:rPr>
                        <a:t>，默认逗号分隔。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38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read_excel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to_excel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effectLst/>
                        </a:rPr>
                        <a:t>将</a:t>
                      </a:r>
                      <a:r>
                        <a:rPr lang="en-US" sz="1800" kern="100">
                          <a:effectLst/>
                        </a:rPr>
                        <a:t>Excel</a:t>
                      </a:r>
                      <a:r>
                        <a:rPr lang="zh-CN" sz="1800" kern="100">
                          <a:effectLst/>
                        </a:rPr>
                        <a:t>文件读取到</a:t>
                      </a:r>
                      <a:r>
                        <a:rPr lang="en-US" sz="1800" kern="100">
                          <a:effectLst/>
                        </a:rPr>
                        <a:t>Pandas DataFrame</a:t>
                      </a:r>
                      <a:r>
                        <a:rPr lang="zh-CN" sz="1800" kern="100">
                          <a:effectLst/>
                        </a:rPr>
                        <a:t>中。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11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read_sql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to_sql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effectLst/>
                        </a:rPr>
                        <a:t>将</a:t>
                      </a:r>
                      <a:r>
                        <a:rPr lang="en-US" sz="1800" kern="100">
                          <a:effectLst/>
                        </a:rPr>
                        <a:t>SQL</a:t>
                      </a:r>
                      <a:r>
                        <a:rPr lang="zh-CN" sz="1800" kern="100">
                          <a:effectLst/>
                        </a:rPr>
                        <a:t>查询或数据库表读取到</a:t>
                      </a:r>
                      <a:r>
                        <a:rPr lang="en-US" sz="1800" kern="100">
                          <a:effectLst/>
                        </a:rPr>
                        <a:t>DataFrame</a:t>
                      </a:r>
                      <a:r>
                        <a:rPr lang="zh-CN" sz="1800" kern="100">
                          <a:effectLst/>
                        </a:rPr>
                        <a:t>中。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921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read_json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to_json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effectLst/>
                        </a:rPr>
                        <a:t>读写</a:t>
                      </a:r>
                      <a:r>
                        <a:rPr lang="en-US" sz="1800" kern="100">
                          <a:effectLst/>
                        </a:rPr>
                        <a:t>JSON</a:t>
                      </a:r>
                      <a:r>
                        <a:rPr lang="zh-CN" sz="1800" kern="100">
                          <a:effectLst/>
                        </a:rPr>
                        <a:t>格式文件和字符串。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read_html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/>
                      <a:r>
                        <a:rPr lang="en-US" sz="1800" kern="100">
                          <a:effectLst/>
                        </a:rPr>
                        <a:t>to_html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800" kern="100" dirty="0">
                          <a:effectLst/>
                        </a:rPr>
                        <a:t>可以读写</a:t>
                      </a:r>
                      <a:r>
                        <a:rPr lang="en-US" sz="1800" kern="100" dirty="0">
                          <a:effectLst/>
                        </a:rPr>
                        <a:t>HTML</a:t>
                      </a:r>
                      <a:r>
                        <a:rPr lang="zh-CN" sz="1800" kern="100" dirty="0">
                          <a:effectLst/>
                        </a:rPr>
                        <a:t>字符串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文件</a:t>
                      </a:r>
                      <a:r>
                        <a:rPr lang="en-US" sz="1800" kern="100" dirty="0">
                          <a:effectLst/>
                        </a:rPr>
                        <a:t>/ URL</a:t>
                      </a:r>
                      <a:r>
                        <a:rPr lang="zh-CN" sz="1800" kern="100" dirty="0">
                          <a:effectLst/>
                        </a:rPr>
                        <a:t>，将</a:t>
                      </a:r>
                      <a:r>
                        <a:rPr lang="en-US" sz="1800" kern="100" dirty="0">
                          <a:effectLst/>
                        </a:rPr>
                        <a:t>HTML</a:t>
                      </a:r>
                      <a:r>
                        <a:rPr lang="zh-CN" sz="1800" kern="100" dirty="0">
                          <a:effectLst/>
                        </a:rPr>
                        <a:t>表解析为</a:t>
                      </a:r>
                      <a:r>
                        <a:rPr lang="en-US" sz="1800" kern="100" dirty="0">
                          <a:effectLst/>
                        </a:rPr>
                        <a:t>Pandas</a:t>
                      </a:r>
                      <a:r>
                        <a:rPr lang="zh-CN" sz="1800" kern="100" dirty="0">
                          <a:effectLst/>
                        </a:rPr>
                        <a:t>列表</a:t>
                      </a:r>
                      <a:r>
                        <a:rPr lang="en-US" sz="1800" kern="100" dirty="0" err="1">
                          <a:effectLst/>
                        </a:rPr>
                        <a:t>DataFrames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40709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79077" y="2605353"/>
            <a:ext cx="44265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5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2.2 Pandas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主要读写函数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4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596" y="0"/>
            <a:ext cx="10058400" cy="756134"/>
          </a:xfrm>
        </p:spPr>
        <p:txBody>
          <a:bodyPr>
            <a:normAutofit/>
          </a:bodyPr>
          <a:lstStyle/>
          <a:p>
            <a:r>
              <a:rPr lang="zh-CN" altLang="zh-CN" sz="3200" dirty="0" smtClean="0"/>
              <a:t>【例】</a:t>
            </a:r>
            <a:r>
              <a:rPr lang="en-US" altLang="zh-CN" sz="3200" dirty="0"/>
              <a:t>Python</a:t>
            </a:r>
            <a:r>
              <a:rPr lang="zh-CN" altLang="zh-CN" sz="3200" dirty="0"/>
              <a:t>语言综合示例——天天学习，天天向上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866273"/>
            <a:ext cx="8831812" cy="55505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import random    #</a:t>
            </a:r>
            <a:r>
              <a:rPr lang="zh-CN" altLang="zh-CN" dirty="0"/>
              <a:t>包含随机数模块，以生成随机数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#</a:t>
            </a:r>
            <a:r>
              <a:rPr lang="zh-CN" altLang="zh-CN" dirty="0"/>
              <a:t>定义</a:t>
            </a:r>
            <a:r>
              <a:rPr lang="en-US" altLang="zh-CN" dirty="0" err="1"/>
              <a:t>fib_loop</a:t>
            </a:r>
            <a:r>
              <a:rPr lang="zh-CN" altLang="zh-CN" dirty="0"/>
              <a:t>函数，构造斐波那契数列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fib_loop</a:t>
            </a:r>
            <a:r>
              <a:rPr lang="en-US" altLang="zh-CN" dirty="0"/>
              <a:t>(n):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listNum</a:t>
            </a:r>
            <a:r>
              <a:rPr lang="en-US" altLang="zh-CN" dirty="0"/>
              <a:t>=[]    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a, b = 0, 1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#for</a:t>
            </a:r>
            <a:r>
              <a:rPr lang="zh-CN" altLang="zh-CN" dirty="0"/>
              <a:t>结构，循环体重复运行</a:t>
            </a:r>
            <a:r>
              <a:rPr lang="en-US" altLang="zh-CN" dirty="0"/>
              <a:t>n</a:t>
            </a:r>
            <a:r>
              <a:rPr lang="zh-CN" altLang="zh-CN" dirty="0"/>
              <a:t>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a, b = b, a + b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listNum.append</a:t>
            </a:r>
            <a:r>
              <a:rPr lang="en-US" altLang="zh-CN" dirty="0"/>
              <a:t>(a) 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print(</a:t>
            </a:r>
            <a:r>
              <a:rPr lang="en-US" altLang="zh-CN" dirty="0" err="1"/>
              <a:t>i,listNum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listNum</a:t>
            </a:r>
            <a:r>
              <a:rPr lang="en-US" altLang="zh-CN" dirty="0"/>
              <a:t>         #</a:t>
            </a:r>
            <a:r>
              <a:rPr lang="zh-CN" altLang="zh-CN" dirty="0"/>
              <a:t>返回一个数据列表</a:t>
            </a:r>
            <a:r>
              <a:rPr lang="en-US" altLang="zh-CN" dirty="0" err="1"/>
              <a:t>listNum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listPlan</a:t>
            </a:r>
            <a:r>
              <a:rPr lang="en-US" altLang="zh-CN" dirty="0"/>
              <a:t>=['</a:t>
            </a:r>
            <a:r>
              <a:rPr lang="zh-CN" altLang="zh-CN" dirty="0"/>
              <a:t>吃零食</a:t>
            </a:r>
            <a:r>
              <a:rPr lang="en-US" altLang="zh-CN" dirty="0"/>
              <a:t>','</a:t>
            </a:r>
            <a:r>
              <a:rPr lang="zh-CN" altLang="zh-CN" dirty="0"/>
              <a:t>学习</a:t>
            </a:r>
            <a:r>
              <a:rPr lang="en-US" altLang="zh-CN" dirty="0"/>
              <a:t>','</a:t>
            </a:r>
            <a:r>
              <a:rPr lang="zh-CN" altLang="zh-CN" dirty="0"/>
              <a:t>学习</a:t>
            </a:r>
            <a:r>
              <a:rPr lang="en-US" altLang="zh-CN" dirty="0"/>
              <a:t>','</a:t>
            </a:r>
            <a:r>
              <a:rPr lang="zh-CN" altLang="zh-CN" dirty="0"/>
              <a:t>学习</a:t>
            </a:r>
            <a:r>
              <a:rPr lang="en-US" altLang="zh-CN" dirty="0"/>
              <a:t>','</a:t>
            </a:r>
            <a:r>
              <a:rPr lang="zh-CN" altLang="zh-CN" dirty="0"/>
              <a:t>看电影</a:t>
            </a:r>
            <a:r>
              <a:rPr lang="en-US" altLang="zh-CN" dirty="0"/>
              <a:t>','</a:t>
            </a:r>
            <a:r>
              <a:rPr lang="zh-CN" altLang="zh-CN" dirty="0"/>
              <a:t>学习</a:t>
            </a:r>
            <a:r>
              <a:rPr lang="en-US" altLang="zh-CN" dirty="0"/>
              <a:t>','</a:t>
            </a:r>
            <a:r>
              <a:rPr lang="zh-CN" altLang="zh-CN" dirty="0"/>
              <a:t>旅游</a:t>
            </a:r>
            <a:r>
              <a:rPr lang="en-US" altLang="zh-CN" dirty="0"/>
              <a:t>','</a:t>
            </a:r>
            <a:r>
              <a:rPr lang="zh-CN" altLang="zh-CN" dirty="0"/>
              <a:t>睡觉</a:t>
            </a:r>
            <a:r>
              <a:rPr lang="en-US" altLang="zh-CN" dirty="0"/>
              <a:t>','</a:t>
            </a:r>
            <a:r>
              <a:rPr lang="zh-CN" altLang="zh-CN" dirty="0"/>
              <a:t>学习</a:t>
            </a:r>
            <a:r>
              <a:rPr lang="en-US" altLang="zh-CN" dirty="0"/>
              <a:t>']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listNum</a:t>
            </a:r>
            <a:r>
              <a:rPr lang="en-US" altLang="zh-CN" dirty="0"/>
              <a:t>=</a:t>
            </a:r>
            <a:r>
              <a:rPr lang="en-US" altLang="zh-CN" dirty="0" err="1"/>
              <a:t>fib_loop</a:t>
            </a:r>
            <a:r>
              <a:rPr lang="en-US" altLang="zh-CN" dirty="0"/>
              <a:t>(6)        #</a:t>
            </a:r>
            <a:r>
              <a:rPr lang="zh-CN" altLang="zh-CN" dirty="0"/>
              <a:t>调用</a:t>
            </a:r>
            <a:r>
              <a:rPr lang="en-US" altLang="zh-CN" dirty="0" err="1"/>
              <a:t>fib_loop</a:t>
            </a:r>
            <a:r>
              <a:rPr lang="zh-CN" altLang="zh-CN" dirty="0"/>
              <a:t>函数生成斐波那契数列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varIdx</a:t>
            </a:r>
            <a:r>
              <a:rPr lang="en-US" altLang="zh-CN" dirty="0"/>
              <a:t>=</a:t>
            </a:r>
            <a:r>
              <a:rPr lang="en-US" altLang="zh-CN" dirty="0" err="1"/>
              <a:t>random.randint</a:t>
            </a:r>
            <a:r>
              <a:rPr lang="en-US" altLang="zh-CN" dirty="0"/>
              <a:t>(0,5)  #</a:t>
            </a:r>
            <a:r>
              <a:rPr lang="zh-CN" altLang="zh-CN" dirty="0"/>
              <a:t>生成</a:t>
            </a:r>
            <a:r>
              <a:rPr lang="en-US" altLang="zh-CN" dirty="0"/>
              <a:t>0~4</a:t>
            </a:r>
            <a:r>
              <a:rPr lang="zh-CN" altLang="zh-CN" dirty="0"/>
              <a:t>的随机数</a:t>
            </a:r>
            <a:r>
              <a:rPr lang="en-US" altLang="zh-CN" dirty="0" err="1"/>
              <a:t>varIdx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varRandom</a:t>
            </a:r>
            <a:r>
              <a:rPr lang="en-US" altLang="zh-CN" dirty="0"/>
              <a:t>=</a:t>
            </a:r>
            <a:r>
              <a:rPr lang="en-US" altLang="zh-CN" dirty="0" err="1"/>
              <a:t>listNum</a:t>
            </a:r>
            <a:r>
              <a:rPr lang="en-US" altLang="zh-CN" dirty="0"/>
              <a:t>[</a:t>
            </a:r>
            <a:r>
              <a:rPr lang="en-US" altLang="zh-CN" dirty="0" err="1"/>
              <a:t>varIdx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print('</a:t>
            </a:r>
            <a:r>
              <a:rPr lang="zh-CN" altLang="zh-CN" dirty="0"/>
              <a:t>今日运程：宜</a:t>
            </a:r>
            <a:r>
              <a:rPr lang="en-US" altLang="zh-CN" dirty="0"/>
              <a:t>',</a:t>
            </a:r>
            <a:r>
              <a:rPr lang="en-US" altLang="zh-CN" dirty="0" err="1"/>
              <a:t>listPlan</a:t>
            </a:r>
            <a:r>
              <a:rPr lang="en-US" altLang="zh-CN" dirty="0"/>
              <a:t>[</a:t>
            </a:r>
            <a:r>
              <a:rPr lang="en-US" altLang="zh-CN" dirty="0" err="1"/>
              <a:t>varRandom</a:t>
            </a:r>
            <a:r>
              <a:rPr lang="en-US" altLang="zh-CN" dirty="0"/>
              <a:t>])  #</a:t>
            </a:r>
            <a:r>
              <a:rPr lang="zh-CN" altLang="zh-CN" dirty="0"/>
              <a:t>根据随机编号抽取今日计划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32" y="2724727"/>
            <a:ext cx="4993532" cy="7204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7931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read_csv</a:t>
            </a:r>
            <a:r>
              <a:rPr lang="zh-CN" altLang="zh-CN" b="1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功能</a:t>
            </a:r>
            <a:r>
              <a:rPr lang="zh-CN" altLang="zh-CN" sz="2400" dirty="0"/>
              <a:t>：从文件、</a:t>
            </a:r>
            <a:r>
              <a:rPr lang="en-US" altLang="zh-CN" sz="2400" dirty="0"/>
              <a:t>URL</a:t>
            </a:r>
            <a:r>
              <a:rPr lang="zh-CN" altLang="zh-CN" sz="2400" dirty="0"/>
              <a:t>、文件新对象中加载带有分隔符的数据，默认分隔符是逗号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read_csv</a:t>
            </a:r>
            <a:r>
              <a:rPr lang="zh-CN" altLang="zh-CN" sz="2400" dirty="0"/>
              <a:t>的格式如下：</a:t>
            </a:r>
          </a:p>
          <a:p>
            <a:pPr marL="785792" lvl="2" indent="0">
              <a:buNone/>
            </a:pPr>
            <a:r>
              <a:rPr lang="en-US" altLang="zh-CN" sz="2400" dirty="0" err="1"/>
              <a:t>pd.read_csv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filepath_or_buffer,sep,header,encoding,index_col,columns</a:t>
            </a:r>
            <a:r>
              <a:rPr lang="en-US" altLang="zh-CN" sz="2400" dirty="0"/>
              <a:t>…)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该函数有</a:t>
            </a:r>
            <a:r>
              <a:rPr lang="en-US" altLang="zh-CN" sz="2400" dirty="0"/>
              <a:t>20</a:t>
            </a:r>
            <a:r>
              <a:rPr lang="zh-CN" altLang="zh-CN" sz="2400" dirty="0"/>
              <a:t>多个参数，其主要参数如下：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filepath_or_buffer</a:t>
            </a:r>
            <a:r>
              <a:rPr lang="zh-CN" altLang="zh-CN" sz="2400" dirty="0"/>
              <a:t>：字符型，代表文件名或数据对象的路径，也可以是</a:t>
            </a:r>
            <a:r>
              <a:rPr lang="en-US" altLang="zh-CN" sz="2400" dirty="0"/>
              <a:t>URL</a:t>
            </a:r>
            <a:r>
              <a:rPr lang="zh-CN" altLang="zh-CN" sz="2400" dirty="0"/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sep</a:t>
            </a:r>
            <a:r>
              <a:rPr lang="zh-CN" altLang="zh-CN" sz="2400" dirty="0"/>
              <a:t>：字符型，数据的分隔符。</a:t>
            </a:r>
            <a:r>
              <a:rPr lang="en-US" altLang="zh-CN" sz="2400" dirty="0" err="1"/>
              <a:t>read_csv</a:t>
            </a:r>
            <a:r>
              <a:rPr lang="zh-CN" altLang="zh-CN" sz="2400" dirty="0"/>
              <a:t>中默认是逗号；</a:t>
            </a:r>
            <a:r>
              <a:rPr lang="en-US" altLang="zh-CN" sz="2400" dirty="0" err="1"/>
              <a:t>read_table</a:t>
            </a:r>
            <a:r>
              <a:rPr lang="zh-CN" altLang="zh-CN" sz="2400" dirty="0"/>
              <a:t>中默认是</a:t>
            </a:r>
            <a:r>
              <a:rPr lang="en-US" altLang="zh-CN" sz="2400" dirty="0"/>
              <a:t>tab</a:t>
            </a:r>
            <a:r>
              <a:rPr lang="zh-CN" altLang="zh-CN" sz="2400" dirty="0"/>
              <a:t>空格。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header</a:t>
            </a:r>
            <a:r>
              <a:rPr lang="zh-CN" altLang="zh-CN" sz="2400" dirty="0"/>
              <a:t>：整型或整数列表</a:t>
            </a:r>
            <a:r>
              <a:rPr lang="en-US" altLang="zh-CN" sz="2400" dirty="0"/>
              <a:t>, </a:t>
            </a:r>
            <a:r>
              <a:rPr lang="zh-CN" altLang="zh-CN" sz="2400" dirty="0"/>
              <a:t>默认为</a:t>
            </a:r>
            <a:r>
              <a:rPr lang="en-US" altLang="zh-CN" sz="2400" dirty="0"/>
              <a:t>None</a:t>
            </a:r>
            <a:r>
              <a:rPr lang="zh-CN" altLang="zh-CN" sz="2400" dirty="0"/>
              <a:t>，代表列名的行号或数据的起始行。</a:t>
            </a:r>
            <a:r>
              <a:rPr lang="en-US" altLang="zh-CN" sz="2400" dirty="0"/>
              <a:t>Pandas</a:t>
            </a:r>
            <a:r>
              <a:rPr lang="zh-CN" altLang="zh-CN" sz="2400" dirty="0"/>
              <a:t>读文件时默认第一行为关键字行。如果数据没有关键字，需要将</a:t>
            </a:r>
            <a:r>
              <a:rPr lang="en-US" altLang="zh-CN" sz="2400" dirty="0"/>
              <a:t>header</a:t>
            </a:r>
            <a:r>
              <a:rPr lang="zh-CN" altLang="zh-CN" sz="2400" dirty="0"/>
              <a:t>设置为</a:t>
            </a:r>
            <a:r>
              <a:rPr lang="en-US" altLang="zh-CN" sz="2400" dirty="0"/>
              <a:t>None</a:t>
            </a:r>
            <a:r>
              <a:rPr lang="zh-CN" altLang="zh-CN" sz="2400" dirty="0"/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encoding</a:t>
            </a:r>
            <a:r>
              <a:rPr lang="zh-CN" altLang="zh-CN" sz="2400" dirty="0"/>
              <a:t>：字符型，可选参数，注明数据的编码，默认为</a:t>
            </a:r>
            <a:r>
              <a:rPr lang="en-US" altLang="zh-CN" sz="2400" dirty="0"/>
              <a:t>”utf-8”</a:t>
            </a:r>
            <a:r>
              <a:rPr lang="zh-CN" altLang="zh-CN" sz="2400" dirty="0"/>
              <a:t>。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index_col</a:t>
            </a:r>
            <a:r>
              <a:rPr lang="zh-CN" altLang="zh-CN" sz="2400" dirty="0"/>
              <a:t>：整数，默认为</a:t>
            </a:r>
            <a:r>
              <a:rPr lang="en-US" altLang="zh-CN" sz="2400" dirty="0"/>
              <a:t>None</a:t>
            </a:r>
            <a:r>
              <a:rPr lang="zh-CN" altLang="zh-CN" sz="2400" dirty="0"/>
              <a:t>，指定行索引的列号。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5593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2.29</a:t>
            </a:r>
            <a:r>
              <a:rPr lang="zh-CN" altLang="zh-CN" sz="2400" dirty="0"/>
              <a:t>】读取无标题数据并设置标题名。</a:t>
            </a:r>
          </a:p>
          <a:p>
            <a:pPr marL="785792" lvl="2" indent="0">
              <a:buNone/>
            </a:pPr>
            <a:r>
              <a:rPr lang="en-US" altLang="zh-CN" sz="2400" dirty="0"/>
              <a:t>import pandas as </a:t>
            </a:r>
            <a:r>
              <a:rPr lang="en-US" altLang="zh-CN" sz="2400" dirty="0" err="1"/>
              <a:t>pd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data1=</a:t>
            </a:r>
            <a:r>
              <a:rPr lang="en-US" altLang="zh-CN" sz="2400" dirty="0" err="1"/>
              <a:t>pd.read_table</a:t>
            </a:r>
            <a:r>
              <a:rPr lang="en-US" altLang="zh-CN" sz="2400" dirty="0"/>
              <a:t>('data.txt',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=' ',header=</a:t>
            </a:r>
            <a:r>
              <a:rPr lang="en-US" altLang="zh-CN" sz="2400" dirty="0" err="1"/>
              <a:t>None,names</a:t>
            </a:r>
            <a:r>
              <a:rPr lang="en-US" altLang="zh-CN" sz="2400" dirty="0"/>
              <a:t>=["H","W","C"])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print(data1)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097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2.3.5 </a:t>
            </a:r>
            <a:r>
              <a:rPr lang="en-US" altLang="zh-CN" b="0" i="0" u="none" strike="noStrike" kern="100" baseline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存取文件</a:t>
            </a:r>
            <a:r>
              <a:rPr lang="zh-CN" altLang="en-US" b="0" i="0" u="none" strike="noStrike" kern="1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09353" y="1096477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"/>
              <a:defRPr sz="2000" kern="1200" baseline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/>
              <a:t>NumPy</a:t>
            </a:r>
            <a:r>
              <a:rPr lang="zh-CN" altLang="zh-CN" sz="2400" dirty="0"/>
              <a:t>也可以非常方便地存取文件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57511"/>
              </p:ext>
            </p:extLst>
          </p:nvPr>
        </p:nvGraphicFramePr>
        <p:xfrm>
          <a:off x="1893750" y="2317245"/>
          <a:ext cx="8460213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429">
                  <a:extLst>
                    <a:ext uri="{9D8B030D-6E8A-4147-A177-3AD203B41FA5}">
                      <a16:colId xmlns:a16="http://schemas.microsoft.com/office/drawing/2014/main" val="3221741822"/>
                    </a:ext>
                  </a:extLst>
                </a:gridCol>
                <a:gridCol w="1729513">
                  <a:extLst>
                    <a:ext uri="{9D8B030D-6E8A-4147-A177-3AD203B41FA5}">
                      <a16:colId xmlns:a16="http://schemas.microsoft.com/office/drawing/2014/main" val="885942954"/>
                    </a:ext>
                  </a:extLst>
                </a:gridCol>
                <a:gridCol w="4933271">
                  <a:extLst>
                    <a:ext uri="{9D8B030D-6E8A-4147-A177-3AD203B41FA5}">
                      <a16:colId xmlns:a16="http://schemas.microsoft.com/office/drawing/2014/main" val="3088299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读函数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写函数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功能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26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fromfile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tofile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存取二进制格式文件。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439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save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load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存取</a:t>
                      </a:r>
                      <a:r>
                        <a:rPr lang="en-US" sz="2400" kern="100">
                          <a:effectLst/>
                        </a:rPr>
                        <a:t>NumPy</a:t>
                      </a:r>
                      <a:r>
                        <a:rPr lang="zh-CN" sz="2400" kern="100">
                          <a:effectLst/>
                        </a:rPr>
                        <a:t>专用的二进制格式文件。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3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savetxt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loadtxt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存取文本文件，也可以访问</a:t>
                      </a:r>
                      <a:r>
                        <a:rPr lang="en-US" sz="2400" kern="100" dirty="0">
                          <a:effectLst/>
                        </a:rPr>
                        <a:t>csv</a:t>
                      </a:r>
                      <a:r>
                        <a:rPr lang="zh-CN" sz="2400" kern="100" dirty="0">
                          <a:effectLst/>
                        </a:rPr>
                        <a:t>文件。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79921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39761" y="1910969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400" b="1" kern="0" dirty="0">
                <a:solidFill>
                  <a:srgbClr val="000000"/>
                </a:solidFill>
                <a:cs typeface="宋体" panose="02010600030101010101" pitchFamily="2" charset="-122"/>
              </a:rPr>
              <a:t>主要读写函数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1324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loadtxt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savetxt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400" dirty="0"/>
              <a:t>基本格式：</a:t>
            </a:r>
          </a:p>
          <a:p>
            <a:pPr marL="785792" lvl="2" indent="0">
              <a:buNone/>
            </a:pPr>
            <a:r>
              <a:rPr lang="en-US" altLang="zh-CN" sz="2400" dirty="0" err="1"/>
              <a:t>np.</a:t>
            </a:r>
            <a:r>
              <a:rPr lang="en-US" altLang="zh-CN" sz="2400" dirty="0" err="1">
                <a:solidFill>
                  <a:srgbClr val="FF0000"/>
                </a:solidFill>
              </a:rPr>
              <a:t>loadtxt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fname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=, comments='#', delimiter=None, converters=None, </a:t>
            </a:r>
            <a:r>
              <a:rPr lang="en-US" altLang="zh-CN" sz="2400" dirty="0" err="1"/>
              <a:t>skiprows</a:t>
            </a:r>
            <a:r>
              <a:rPr lang="en-US" altLang="zh-CN" sz="2400" dirty="0"/>
              <a:t>=0, </a:t>
            </a:r>
            <a:r>
              <a:rPr lang="en-US" altLang="zh-CN" sz="2400" dirty="0" err="1"/>
              <a:t>usecols</a:t>
            </a:r>
            <a:r>
              <a:rPr lang="en-US" altLang="zh-CN" sz="2400" dirty="0"/>
              <a:t>=None, unpack=False, </a:t>
            </a:r>
            <a:r>
              <a:rPr lang="en-US" altLang="zh-CN" sz="2400" dirty="0" err="1"/>
              <a:t>ndmin</a:t>
            </a:r>
            <a:r>
              <a:rPr lang="en-US" altLang="zh-CN" sz="2400" dirty="0"/>
              <a:t>=0, encoding='bytes')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np.</a:t>
            </a:r>
            <a:r>
              <a:rPr lang="en-US" altLang="zh-CN" sz="2400" dirty="0" err="1">
                <a:solidFill>
                  <a:srgbClr val="FF0000"/>
                </a:solidFill>
              </a:rPr>
              <a:t>savetxt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fname,X,fmt</a:t>
            </a:r>
            <a:r>
              <a:rPr lang="en-US" altLang="zh-CN" sz="2400" dirty="0"/>
              <a:t>=’%.18e’,delimiter=’ ’,newline=’\</a:t>
            </a:r>
            <a:r>
              <a:rPr lang="en-US" altLang="zh-CN" sz="2400" dirty="0" err="1"/>
              <a:t>n’,header</a:t>
            </a:r>
            <a:r>
              <a:rPr lang="en-US" altLang="zh-CN" sz="2400" dirty="0"/>
              <a:t>=’’,footer=’’,comments=’#’,encoding=None)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400" dirty="0"/>
              <a:t>常用参数解析</a:t>
            </a:r>
            <a:r>
              <a:rPr lang="en-US" altLang="zh-CN" sz="2400" dirty="0"/>
              <a:t>—— </a:t>
            </a:r>
            <a:endParaRPr lang="zh-CN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frame</a:t>
            </a:r>
            <a:r>
              <a:rPr lang="zh-CN" altLang="zh-CN" sz="2400" dirty="0"/>
              <a:t>：文件、字符串或产生器，可以是</a:t>
            </a:r>
            <a:r>
              <a:rPr lang="en-US" altLang="zh-CN" sz="2400" dirty="0"/>
              <a:t>.</a:t>
            </a:r>
            <a:r>
              <a:rPr lang="en-US" altLang="zh-CN" sz="2400" dirty="0" err="1"/>
              <a:t>gz</a:t>
            </a:r>
            <a:r>
              <a:rPr lang="zh-CN" altLang="zh-CN" sz="2400" dirty="0"/>
              <a:t>或</a:t>
            </a:r>
            <a:r>
              <a:rPr lang="en-US" altLang="zh-CN" sz="2400" dirty="0"/>
              <a:t>.bz2</a:t>
            </a:r>
            <a:r>
              <a:rPr lang="zh-CN" altLang="zh-CN" sz="2400" dirty="0"/>
              <a:t>的压缩文件。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X</a:t>
            </a:r>
            <a:r>
              <a:rPr lang="zh-CN" altLang="zh-CN" sz="2400" dirty="0"/>
              <a:t>：准备存储到文件的数据，一维或二维的数组形式。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dtype</a:t>
            </a:r>
            <a:r>
              <a:rPr lang="zh-CN" altLang="zh-CN" sz="2400" dirty="0"/>
              <a:t>：数据类型，可选。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delimiter</a:t>
            </a:r>
            <a:r>
              <a:rPr lang="zh-CN" altLang="zh-CN" sz="2400" dirty="0"/>
              <a:t>：分隔字符串，默认是空格。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usecols</a:t>
            </a:r>
            <a:r>
              <a:rPr lang="zh-CN" altLang="zh-CN" sz="2400" dirty="0"/>
              <a:t>：选取数据的列。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3160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2.31</a:t>
            </a:r>
            <a:r>
              <a:rPr lang="zh-CN" altLang="zh-CN" sz="2400" dirty="0"/>
              <a:t>】使用</a:t>
            </a:r>
            <a:r>
              <a:rPr lang="en-US" altLang="zh-CN" sz="2400" dirty="0" err="1"/>
              <a:t>loadtxt</a:t>
            </a:r>
            <a:r>
              <a:rPr lang="zh-CN" altLang="zh-CN" sz="2400" dirty="0"/>
              <a:t>读取文件。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采用字符串数组读取文件</a:t>
            </a:r>
          </a:p>
          <a:p>
            <a:pPr marL="785792" lvl="2" indent="0">
              <a:buNone/>
            </a:pPr>
            <a:r>
              <a:rPr lang="en-US" altLang="zh-CN" sz="2400" dirty="0" err="1"/>
              <a:t>tmp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np.loadtxt</a:t>
            </a:r>
            <a:r>
              <a:rPr lang="en-US" altLang="zh-CN" sz="2400" dirty="0"/>
              <a:t>("data.txt",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np.str</a:t>
            </a:r>
            <a:r>
              <a:rPr lang="en-US" altLang="zh-CN" sz="2400" dirty="0"/>
              <a:t>, delimiter=" 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print("----</a:t>
            </a:r>
            <a:r>
              <a:rPr lang="zh-CN" altLang="zh-CN" sz="2400" dirty="0"/>
              <a:t>分隔线</a:t>
            </a:r>
            <a:r>
              <a:rPr lang="en-US" altLang="zh-CN" sz="2400" dirty="0"/>
              <a:t>-----------")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tmp1 = </a:t>
            </a:r>
            <a:r>
              <a:rPr lang="en-US" altLang="zh-CN" sz="2400" dirty="0" err="1"/>
              <a:t>np.loadtxt</a:t>
            </a:r>
            <a:r>
              <a:rPr lang="en-US" altLang="zh-CN" sz="2400" dirty="0"/>
              <a:t>("data.txt",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np.str,usecols</a:t>
            </a:r>
            <a:r>
              <a:rPr lang="en-US" altLang="zh-CN" sz="2400" dirty="0"/>
              <a:t>=(1,2))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print(tmp1)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935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799" y="1113822"/>
            <a:ext cx="974718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【例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2.32】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使用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savetxt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函数存数据。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ea"/>
              <a:ea typeface="+mj-ea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numpy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as np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 = y = z =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np.arange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(0,50,4.5)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#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把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数组保留一位小数写入文件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np.savetxt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('X.txt', x, delimiter=',',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fmt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='%5.1f')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#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把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数组保留三位小数写入文件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np.savetxt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('formatX.txt', x,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fmt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='%7.3f')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#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把三个数组按原格式写入文件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np.savetxt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('XYZ.txt', 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x,y,z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731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本章习题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96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基本数据类型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B80B98-5C62-4AC2-94F2-A9EBAB46F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</a:rPr>
              <a:t>Python3 </a:t>
            </a:r>
            <a:r>
              <a:rPr lang="zh-CN" altLang="zh-CN" sz="2400" dirty="0">
                <a:solidFill>
                  <a:srgbClr val="002060"/>
                </a:solidFill>
                <a:latin typeface="+mj-ea"/>
                <a:ea typeface="+mj-ea"/>
              </a:rPr>
              <a:t>中有六个标准的数据类型：</a:t>
            </a: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Number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（数字）</a:t>
            </a: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String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（字符串）</a:t>
            </a: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List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（列表）</a:t>
            </a: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Tuple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（元组）</a:t>
            </a:r>
          </a:p>
          <a:p>
            <a:pPr lvl="1" latinLnBrk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Set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（集合）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Dictionary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（字典）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01168" lvl="1" indent="0">
              <a:buNone/>
            </a:pPr>
            <a:endParaRPr lang="en-US" altLang="zh-CN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879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zh-CN" b="1" dirty="0"/>
              <a:t>可变类型与不可变</a:t>
            </a:r>
            <a:r>
              <a:rPr lang="zh-CN" altLang="zh-CN" b="1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可变数据类型在声明时会开辟一个内存空间，使用</a:t>
            </a:r>
            <a:r>
              <a:rPr lang="en-US" altLang="zh-CN" sz="2400" dirty="0"/>
              <a:t>Python</a:t>
            </a:r>
            <a:r>
              <a:rPr lang="zh-CN" altLang="zh-CN" sz="2400" dirty="0"/>
              <a:t>的内置方法对内存中的数据进行修改时，</a:t>
            </a:r>
            <a:r>
              <a:rPr lang="zh-CN" altLang="zh-CN" sz="2400" dirty="0">
                <a:solidFill>
                  <a:srgbClr val="FF0000"/>
                </a:solidFill>
              </a:rPr>
              <a:t>内存地址不发生变化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>
                <a:solidFill>
                  <a:srgbClr val="FF0000"/>
                </a:solidFill>
              </a:rPr>
              <a:t>可变</a:t>
            </a:r>
            <a:r>
              <a:rPr lang="zh-CN" altLang="zh-CN" sz="2400" dirty="0">
                <a:solidFill>
                  <a:srgbClr val="FF0000"/>
                </a:solidFill>
              </a:rPr>
              <a:t>数据包括列表、字典和集合。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78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BFBB5-F157-431E-B24D-1DB15F49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不可变类型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FD2A8-B07D-424A-9E42-17A52A4D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不可变数据类型在声明时候也会开辟一块内存，不能改变这个数据的值。当</a:t>
            </a:r>
            <a:r>
              <a:rPr lang="zh-CN" altLang="zh-CN" sz="2400" dirty="0" smtClean="0"/>
              <a:t>改变赋值</a:t>
            </a:r>
            <a:r>
              <a:rPr lang="zh-CN" altLang="zh-CN" sz="2400" dirty="0"/>
              <a:t>时，会</a:t>
            </a:r>
            <a:r>
              <a:rPr lang="zh-CN" altLang="zh-CN" sz="2400" dirty="0">
                <a:solidFill>
                  <a:srgbClr val="FF0000"/>
                </a:solidFill>
              </a:rPr>
              <a:t>重新开辟一块内存空间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>
                <a:solidFill>
                  <a:srgbClr val="FF0000"/>
                </a:solidFill>
              </a:rPr>
              <a:t>不可</a:t>
            </a:r>
            <a:r>
              <a:rPr lang="zh-CN" altLang="zh-CN" sz="2400" dirty="0">
                <a:solidFill>
                  <a:srgbClr val="FF0000"/>
                </a:solidFill>
              </a:rPr>
              <a:t>变数据有数字、字符串和元组。</a:t>
            </a:r>
          </a:p>
        </p:txBody>
      </p:sp>
    </p:spTree>
    <p:extLst>
      <p:ext uri="{BB962C8B-B14F-4D97-AF65-F5344CB8AC3E}">
        <p14:creationId xmlns:p14="http://schemas.microsoft.com/office/powerpoint/2010/main" val="6464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sz="2400" dirty="0" smtClean="0"/>
              <a:t>Python </a:t>
            </a:r>
            <a:r>
              <a:rPr lang="zh-CN" altLang="zh-CN" sz="2400" dirty="0"/>
              <a:t>的六个标准数据类型中：</a:t>
            </a:r>
            <a:endParaRPr lang="zh-CN" altLang="zh-CN" sz="2800" dirty="0"/>
          </a:p>
          <a:p>
            <a:pPr lvl="0" latinLnBrk="1"/>
            <a:r>
              <a:rPr lang="zh-CN" altLang="zh-CN" sz="2400" dirty="0">
                <a:solidFill>
                  <a:srgbClr val="FF0000"/>
                </a:solidFill>
              </a:rPr>
              <a:t>不可变数据</a:t>
            </a:r>
            <a:r>
              <a:rPr lang="zh-CN" altLang="zh-CN" sz="2400" dirty="0"/>
              <a:t>（</a:t>
            </a:r>
            <a:r>
              <a:rPr lang="en-US" altLang="zh-CN" sz="2400" dirty="0"/>
              <a:t>3 </a:t>
            </a:r>
            <a:r>
              <a:rPr lang="zh-CN" altLang="zh-CN" sz="2400" dirty="0"/>
              <a:t>个）：</a:t>
            </a:r>
            <a:r>
              <a:rPr lang="en-US" altLang="zh-CN" sz="2400" dirty="0"/>
              <a:t>Number</a:t>
            </a:r>
            <a:r>
              <a:rPr lang="zh-CN" altLang="zh-CN" sz="2400" dirty="0"/>
              <a:t>（数字）、</a:t>
            </a:r>
            <a:r>
              <a:rPr lang="en-US" altLang="zh-CN" sz="2400" dirty="0"/>
              <a:t>String</a:t>
            </a:r>
            <a:r>
              <a:rPr lang="zh-CN" altLang="zh-CN" sz="2400" dirty="0"/>
              <a:t>（字符串）、</a:t>
            </a:r>
            <a:r>
              <a:rPr lang="en-US" altLang="zh-CN" sz="2400" dirty="0"/>
              <a:t>Tuple</a:t>
            </a:r>
            <a:r>
              <a:rPr lang="zh-CN" altLang="zh-CN" sz="2400" dirty="0"/>
              <a:t>（元组）；</a:t>
            </a:r>
            <a:endParaRPr lang="zh-CN" altLang="zh-CN" sz="2800" dirty="0"/>
          </a:p>
          <a:p>
            <a:r>
              <a:rPr lang="zh-CN" altLang="zh-CN" sz="2400" dirty="0">
                <a:solidFill>
                  <a:srgbClr val="FF0000"/>
                </a:solidFill>
              </a:rPr>
              <a:t>可变数据</a:t>
            </a:r>
            <a:r>
              <a:rPr lang="zh-CN" altLang="zh-CN" sz="2400" dirty="0"/>
              <a:t>（</a:t>
            </a:r>
            <a:r>
              <a:rPr lang="en-US" altLang="zh-CN" sz="2400" dirty="0"/>
              <a:t>3 </a:t>
            </a:r>
            <a:r>
              <a:rPr lang="zh-CN" altLang="zh-CN" sz="2400" dirty="0"/>
              <a:t>个）：</a:t>
            </a:r>
            <a:r>
              <a:rPr lang="en-US" altLang="zh-CN" sz="2400" dirty="0"/>
              <a:t>List</a:t>
            </a:r>
            <a:r>
              <a:rPr lang="zh-CN" altLang="zh-CN" sz="2400" dirty="0"/>
              <a:t>（列表）、</a:t>
            </a:r>
            <a:r>
              <a:rPr lang="en-US" altLang="zh-CN" sz="2400" dirty="0"/>
              <a:t>Dictionary</a:t>
            </a:r>
            <a:r>
              <a:rPr lang="zh-CN" altLang="zh-CN" sz="2400" dirty="0"/>
              <a:t>（字典）、</a:t>
            </a:r>
            <a:r>
              <a:rPr lang="en-US" altLang="zh-CN" sz="2400" dirty="0"/>
              <a:t>Set</a:t>
            </a:r>
            <a:r>
              <a:rPr lang="zh-CN" altLang="zh-CN" sz="2400" dirty="0"/>
              <a:t>（集合）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785752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3706</Words>
  <Application>Microsoft Office PowerPoint</Application>
  <PresentationFormat>宽屏</PresentationFormat>
  <Paragraphs>402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等线</vt:lpstr>
      <vt:lpstr>汉仪菱心体简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A000120140530A99PPBG</vt:lpstr>
      <vt:lpstr>Python机器学习</vt:lpstr>
      <vt:lpstr>第2章 Python数据处理基础 </vt:lpstr>
      <vt:lpstr>2.1 Python程序开发技术 </vt:lpstr>
      <vt:lpstr>Python的特点：</vt:lpstr>
      <vt:lpstr>【例】Python语言综合示例——天天学习，天天向上。</vt:lpstr>
      <vt:lpstr>2.2 基本数据类型 </vt:lpstr>
      <vt:lpstr>1. 可变类型与不可变类型</vt:lpstr>
      <vt:lpstr>不可变类型</vt:lpstr>
      <vt:lpstr>PowerPoint 演示文稿</vt:lpstr>
      <vt:lpstr>PowerPoint 演示文稿</vt:lpstr>
      <vt:lpstr>2. String（字符串）类型</vt:lpstr>
      <vt:lpstr>PowerPoint 演示文稿</vt:lpstr>
      <vt:lpstr>由于字符串是不可变类型，所以向字符串某位置赋值会导致错误。</vt:lpstr>
      <vt:lpstr>PowerPoint 演示文稿</vt:lpstr>
      <vt:lpstr>3. List（列表）类型</vt:lpstr>
      <vt:lpstr>PowerPoint 演示文稿</vt:lpstr>
      <vt:lpstr>PowerPoint 演示文稿</vt:lpstr>
      <vt:lpstr>PowerPoint 演示文稿</vt:lpstr>
      <vt:lpstr>PowerPoint 演示文稿</vt:lpstr>
      <vt:lpstr>4. Tuple（元组）类型</vt:lpstr>
      <vt:lpstr>PowerPoint 演示文稿</vt:lpstr>
      <vt:lpstr>5. Dictionary（字典）</vt:lpstr>
      <vt:lpstr>1)字典的访问 </vt:lpstr>
      <vt:lpstr>PowerPoint 演示文稿</vt:lpstr>
      <vt:lpstr>PowerPoint 演示文稿</vt:lpstr>
      <vt:lpstr>PowerPoint 演示文稿</vt:lpstr>
      <vt:lpstr>5. Set（集合）类型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数据文件读写 </vt:lpstr>
      <vt:lpstr>2.3.1 打开与关闭文件</vt:lpstr>
      <vt:lpstr>2. 写入文件</vt:lpstr>
      <vt:lpstr>3. 关闭文件</vt:lpstr>
      <vt:lpstr>PowerPoint 演示文稿</vt:lpstr>
      <vt:lpstr>PowerPoint 演示文稿</vt:lpstr>
      <vt:lpstr>2.3.2 读取文件内容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2.3.3 将数据写入文件 </vt:lpstr>
      <vt:lpstr>PowerPoint 演示文稿</vt:lpstr>
      <vt:lpstr>2.3.4 Pandas存取文件 </vt:lpstr>
      <vt:lpstr>1. read_csv函数</vt:lpstr>
      <vt:lpstr>PowerPoint 演示文稿</vt:lpstr>
      <vt:lpstr>2.3.5 NumPy存取文件 </vt:lpstr>
      <vt:lpstr>1. loadtxt()和savetxt()</vt:lpstr>
      <vt:lpstr>PowerPoint 演示文稿</vt:lpstr>
      <vt:lpstr>PowerPoint 演示文稿</vt:lpstr>
      <vt:lpstr>2.4 本章习题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124</cp:revision>
  <dcterms:created xsi:type="dcterms:W3CDTF">2021-11-08T10:29:40Z</dcterms:created>
  <dcterms:modified xsi:type="dcterms:W3CDTF">2021-11-12T13:24:50Z</dcterms:modified>
</cp:coreProperties>
</file>