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401" r:id="rId2"/>
    <p:sldId id="275" r:id="rId3"/>
    <p:sldId id="276" r:id="rId4"/>
    <p:sldId id="403" r:id="rId5"/>
    <p:sldId id="404" r:id="rId6"/>
    <p:sldId id="277" r:id="rId7"/>
    <p:sldId id="406" r:id="rId8"/>
    <p:sldId id="407" r:id="rId9"/>
    <p:sldId id="408" r:id="rId10"/>
    <p:sldId id="409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417" r:id="rId19"/>
    <p:sldId id="418" r:id="rId20"/>
    <p:sldId id="419" r:id="rId21"/>
    <p:sldId id="420" r:id="rId22"/>
    <p:sldId id="421" r:id="rId23"/>
    <p:sldId id="422" r:id="rId24"/>
    <p:sldId id="423" r:id="rId25"/>
    <p:sldId id="424" r:id="rId26"/>
    <p:sldId id="425" r:id="rId27"/>
    <p:sldId id="426" r:id="rId28"/>
    <p:sldId id="427" r:id="rId29"/>
    <p:sldId id="428" r:id="rId30"/>
    <p:sldId id="429" r:id="rId31"/>
    <p:sldId id="430" r:id="rId32"/>
    <p:sldId id="431" r:id="rId33"/>
    <p:sldId id="432" r:id="rId34"/>
    <p:sldId id="433" r:id="rId35"/>
    <p:sldId id="434" r:id="rId36"/>
    <p:sldId id="435" r:id="rId37"/>
    <p:sldId id="436" r:id="rId38"/>
    <p:sldId id="437" r:id="rId39"/>
    <p:sldId id="438" r:id="rId40"/>
    <p:sldId id="439" r:id="rId41"/>
    <p:sldId id="440" r:id="rId42"/>
    <p:sldId id="441" r:id="rId43"/>
    <p:sldId id="442" r:id="rId44"/>
    <p:sldId id="443" r:id="rId45"/>
    <p:sldId id="444" r:id="rId46"/>
    <p:sldId id="445" r:id="rId47"/>
    <p:sldId id="446" r:id="rId48"/>
    <p:sldId id="303" r:id="rId49"/>
    <p:sldId id="400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8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4483100" y="4810085"/>
            <a:ext cx="6654800" cy="467211"/>
          </a:xfrm>
          <a:noFill/>
        </p:spPr>
        <p:txBody>
          <a:bodyPr>
            <a:prstTxWarp prst="textArchUp">
              <a:avLst/>
            </a:prstTxWarp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580008" y="1509303"/>
            <a:ext cx="9031984" cy="1720077"/>
          </a:xfrm>
        </p:spPr>
        <p:txBody>
          <a:bodyPr>
            <a:prstTxWarp prst="textArchDown">
              <a:avLst/>
            </a:prstTxWarp>
            <a:noAutofit/>
          </a:bodyPr>
          <a:lstStyle>
            <a:lvl1pPr algn="ctr">
              <a:defRPr sz="4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26612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0" orient="horz" pos="1620">
          <p15:clr>
            <a:srgbClr val="FBAE40"/>
          </p15:clr>
        </p15:guide>
        <p15:guide id="2" pos="496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18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835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46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79" indent="-357179">
              <a:buClr>
                <a:schemeClr val="accent2"/>
              </a:buClr>
              <a:buFont typeface="Wingdings 2" panose="05020102010507070707" pitchFamily="18" charset="2"/>
              <a:buChar char=""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72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4" y="3400424"/>
            <a:ext cx="4090217" cy="35747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7599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05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07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69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09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80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83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58799" y="162557"/>
            <a:ext cx="11056060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58801" y="1026615"/>
            <a:ext cx="11056060" cy="5193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4"/>
          <a:srcRect r="221"/>
          <a:stretch/>
        </p:blipFill>
        <p:spPr>
          <a:xfrm>
            <a:off x="-799" y="5751541"/>
            <a:ext cx="12193601" cy="110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>
              <a:lumMod val="65000"/>
              <a:lumOff val="35000"/>
            </a:schemeClr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57179" indent="-357179" algn="just" defTabSz="914377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2"/>
        </a:buClr>
        <a:buSzPct val="100000"/>
        <a:buFont typeface="Wingdings 2" panose="05020102010507070707" pitchFamily="18" charset="2"/>
        <a:buChar char=""/>
        <a:defRPr sz="2000" kern="1200" baseline="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179" indent="-357179" algn="just" defTabSz="914377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rgbClr val="7D7D7D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>
                <a:alpha val="7000"/>
              </a:srgbClr>
            </a:gs>
            <a:gs pos="57000">
              <a:srgbClr val="7030A0">
                <a:alpha val="51000"/>
              </a:srgbClr>
            </a:gs>
            <a:gs pos="100000">
              <a:srgbClr val="C00000">
                <a:alpha val="1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915288" y="2403383"/>
            <a:ext cx="9031984" cy="1720077"/>
          </a:xfrm>
        </p:spPr>
        <p:txBody>
          <a:bodyPr>
            <a:prstTxWarp prst="textCanUp">
              <a:avLst/>
            </a:prstTxWarp>
          </a:bodyPr>
          <a:lstStyle/>
          <a:p>
            <a:r>
              <a:rPr lang="en-US" altLang="zh-CN" sz="8800" dirty="0" smtClean="0">
                <a:effectLst>
                  <a:glow rad="101600">
                    <a:schemeClr val="accent5">
                      <a:lumMod val="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Python</a:t>
            </a:r>
            <a:r>
              <a:rPr lang="zh-CN" altLang="en-US" sz="6600" dirty="0" smtClean="0">
                <a:effectLst>
                  <a:glow rad="101600">
                    <a:schemeClr val="accent5">
                      <a:lumMod val="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机器学习</a:t>
            </a:r>
            <a:endParaRPr lang="zh-CN" altLang="en-US" sz="6600" dirty="0">
              <a:effectLst>
                <a:glow rad="101600">
                  <a:schemeClr val="accent5">
                    <a:lumMod val="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8509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C9981C-2FE1-4906-8287-D9B09B2C3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3.2</a:t>
            </a:r>
            <a:r>
              <a:rPr lang="zh-CN" altLang="zh-CN" sz="2400" dirty="0"/>
              <a:t>】创建二维数组。</a:t>
            </a:r>
          </a:p>
          <a:p>
            <a:pPr marL="785792" lvl="2" indent="0"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numpy</a:t>
            </a:r>
            <a:r>
              <a:rPr lang="en-US" altLang="zh-CN" sz="2400" dirty="0"/>
              <a:t> as np 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a = </a:t>
            </a:r>
            <a:r>
              <a:rPr lang="en-US" altLang="zh-CN" sz="2400" dirty="0" err="1"/>
              <a:t>np.array</a:t>
            </a:r>
            <a:r>
              <a:rPr lang="en-US" altLang="zh-CN" sz="2400" dirty="0"/>
              <a:t>([[1,2], [3,4]])  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print(a)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7882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3.3</a:t>
            </a:r>
            <a:r>
              <a:rPr lang="zh-CN" altLang="zh-CN" sz="2400" dirty="0"/>
              <a:t>】使用</a:t>
            </a:r>
            <a:r>
              <a:rPr lang="en-US" altLang="zh-CN" sz="2400" dirty="0" err="1">
                <a:solidFill>
                  <a:srgbClr val="FF0000"/>
                </a:solidFill>
              </a:rPr>
              <a:t>ndmin</a:t>
            </a:r>
            <a:r>
              <a:rPr lang="zh-CN" altLang="zh-CN" sz="2400" dirty="0"/>
              <a:t>参数设置数组的最小维度。</a:t>
            </a:r>
          </a:p>
          <a:p>
            <a:pPr marL="785792" lvl="2" indent="0"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numpy</a:t>
            </a:r>
            <a:r>
              <a:rPr lang="en-US" altLang="zh-CN" sz="2400" dirty="0"/>
              <a:t> as np 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a = </a:t>
            </a:r>
            <a:r>
              <a:rPr lang="en-US" altLang="zh-CN" sz="2400" dirty="0" err="1"/>
              <a:t>np.array</a:t>
            </a:r>
            <a:r>
              <a:rPr lang="en-US" altLang="zh-CN" sz="2400" dirty="0"/>
              <a:t>([1,2,3,4,5], </a:t>
            </a:r>
            <a:r>
              <a:rPr lang="en-US" altLang="zh-CN" sz="2400" dirty="0" err="1"/>
              <a:t>ndmin</a:t>
            </a:r>
            <a:r>
              <a:rPr lang="en-US" altLang="zh-CN" sz="2400" dirty="0"/>
              <a:t>=2)  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print(a)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229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3.4</a:t>
            </a:r>
            <a:r>
              <a:rPr lang="zh-CN" altLang="zh-CN" sz="2400" dirty="0"/>
              <a:t>】使用</a:t>
            </a:r>
            <a:r>
              <a:rPr lang="en-US" altLang="zh-CN" sz="2400" dirty="0" err="1">
                <a:solidFill>
                  <a:srgbClr val="FF0000"/>
                </a:solidFill>
              </a:rPr>
              <a:t>dtype</a:t>
            </a:r>
            <a:r>
              <a:rPr lang="en-US" altLang="zh-CN" sz="2400" dirty="0"/>
              <a:t> </a:t>
            </a:r>
            <a:r>
              <a:rPr lang="zh-CN" altLang="zh-CN" sz="2400" dirty="0"/>
              <a:t>参数设置为数组类型为复数。 </a:t>
            </a:r>
          </a:p>
          <a:p>
            <a:pPr marL="785792" lvl="2" indent="0"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numpy</a:t>
            </a:r>
            <a:r>
              <a:rPr lang="en-US" altLang="zh-CN" sz="2400" dirty="0"/>
              <a:t> as np 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a = </a:t>
            </a:r>
            <a:r>
              <a:rPr lang="en-US" altLang="zh-CN" sz="2400" dirty="0" err="1"/>
              <a:t>np.array</a:t>
            </a:r>
            <a:r>
              <a:rPr lang="en-US" altLang="zh-CN" sz="2400" dirty="0"/>
              <a:t>([1,2,3], </a:t>
            </a:r>
            <a:r>
              <a:rPr lang="en-US" altLang="zh-CN" sz="2400" dirty="0" err="1"/>
              <a:t>dtype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np.complex</a:t>
            </a:r>
            <a:r>
              <a:rPr lang="en-US" altLang="zh-CN" sz="2400" dirty="0"/>
              <a:t>)  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print(a)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936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0F6290-0F9D-4555-97A7-AA041EF3D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862" y="957444"/>
            <a:ext cx="10848593" cy="5760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err="1"/>
              <a:t>NumPy</a:t>
            </a:r>
            <a:r>
              <a:rPr lang="zh-CN" altLang="zh-CN" sz="2400" dirty="0"/>
              <a:t>内置了</a:t>
            </a:r>
            <a:r>
              <a:rPr lang="en-US" altLang="zh-CN" sz="2400" dirty="0"/>
              <a:t>24</a:t>
            </a:r>
            <a:r>
              <a:rPr lang="zh-CN" altLang="zh-CN" sz="2400" dirty="0"/>
              <a:t>种数组标量（</a:t>
            </a:r>
            <a:r>
              <a:rPr lang="en-US" altLang="zh-CN" sz="2400" dirty="0"/>
              <a:t>array scaler</a:t>
            </a:r>
            <a:r>
              <a:rPr lang="zh-CN" altLang="zh-CN" sz="2400" dirty="0"/>
              <a:t>）类型，也支持</a:t>
            </a:r>
            <a:r>
              <a:rPr lang="en-US" altLang="zh-CN" sz="2400" dirty="0"/>
              <a:t>Python</a:t>
            </a:r>
            <a:r>
              <a:rPr lang="zh-CN" altLang="zh-CN" sz="2400" dirty="0"/>
              <a:t>的基本</a:t>
            </a:r>
            <a:r>
              <a:rPr lang="zh-CN" altLang="zh-CN" sz="2400" dirty="0" smtClean="0"/>
              <a:t>数据类型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391082"/>
              </p:ext>
            </p:extLst>
          </p:nvPr>
        </p:nvGraphicFramePr>
        <p:xfrm>
          <a:off x="2582499" y="1533508"/>
          <a:ext cx="7008660" cy="4663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0379">
                  <a:extLst>
                    <a:ext uri="{9D8B030D-6E8A-4147-A177-3AD203B41FA5}">
                      <a16:colId xmlns:a16="http://schemas.microsoft.com/office/drawing/2014/main" val="2877954839"/>
                    </a:ext>
                  </a:extLst>
                </a:gridCol>
                <a:gridCol w="5478281">
                  <a:extLst>
                    <a:ext uri="{9D8B030D-6E8A-4147-A177-3AD203B41FA5}">
                      <a16:colId xmlns:a16="http://schemas.microsoft.com/office/drawing/2014/main" val="132830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名称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描述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9693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bool_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布尔型，</a:t>
                      </a:r>
                      <a:r>
                        <a:rPr lang="en-US" sz="1800" kern="0">
                          <a:effectLst/>
                        </a:rPr>
                        <a:t>True</a:t>
                      </a:r>
                      <a:r>
                        <a:rPr lang="zh-CN" sz="1800" kern="0">
                          <a:effectLst/>
                        </a:rPr>
                        <a:t>或</a:t>
                      </a:r>
                      <a:r>
                        <a:rPr lang="en-US" sz="1800" kern="0">
                          <a:effectLst/>
                        </a:rPr>
                        <a:t>False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9407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int8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有符号字节类型，范围为 </a:t>
                      </a:r>
                      <a:r>
                        <a:rPr lang="en-US" sz="1800" kern="0">
                          <a:effectLst/>
                        </a:rPr>
                        <a:t>-128~127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0060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int16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有符号</a:t>
                      </a:r>
                      <a:r>
                        <a:rPr lang="en-US" sz="1800" kern="0">
                          <a:effectLst/>
                        </a:rPr>
                        <a:t>16</a:t>
                      </a:r>
                      <a:r>
                        <a:rPr lang="zh-CN" sz="1800" kern="0">
                          <a:effectLst/>
                        </a:rPr>
                        <a:t>位整数，范围为 </a:t>
                      </a:r>
                      <a:r>
                        <a:rPr lang="en-US" sz="1800" kern="0">
                          <a:effectLst/>
                        </a:rPr>
                        <a:t>-32768~ 32767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3156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int32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有符号</a:t>
                      </a:r>
                      <a:r>
                        <a:rPr lang="en-US" sz="1800" kern="0">
                          <a:effectLst/>
                        </a:rPr>
                        <a:t>32</a:t>
                      </a:r>
                      <a:r>
                        <a:rPr lang="zh-CN" sz="1800" kern="0">
                          <a:effectLst/>
                        </a:rPr>
                        <a:t>位整数，范围为 </a:t>
                      </a:r>
                      <a:r>
                        <a:rPr lang="en-US" sz="1800" kern="0">
                          <a:effectLst/>
                        </a:rPr>
                        <a:t>-2</a:t>
                      </a:r>
                      <a:r>
                        <a:rPr lang="en-US" sz="1800" kern="0" baseline="30000">
                          <a:effectLst/>
                        </a:rPr>
                        <a:t>31</a:t>
                      </a:r>
                      <a:r>
                        <a:rPr lang="en-US" sz="1800" kern="0">
                          <a:effectLst/>
                        </a:rPr>
                        <a:t>~ 2</a:t>
                      </a:r>
                      <a:r>
                        <a:rPr lang="en-US" sz="1800" kern="0" baseline="30000">
                          <a:effectLst/>
                        </a:rPr>
                        <a:t>31</a:t>
                      </a:r>
                      <a:r>
                        <a:rPr lang="en-US" sz="1800" kern="0">
                          <a:effectLst/>
                        </a:rPr>
                        <a:t>-1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8824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int64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有符号</a:t>
                      </a:r>
                      <a:r>
                        <a:rPr lang="en-US" sz="1800" kern="0">
                          <a:effectLst/>
                        </a:rPr>
                        <a:t>64</a:t>
                      </a:r>
                      <a:r>
                        <a:rPr lang="zh-CN" sz="1800" kern="0">
                          <a:effectLst/>
                        </a:rPr>
                        <a:t>位整数，范围为 </a:t>
                      </a:r>
                      <a:r>
                        <a:rPr lang="en-US" sz="1800" kern="0">
                          <a:effectLst/>
                        </a:rPr>
                        <a:t>-2</a:t>
                      </a:r>
                      <a:r>
                        <a:rPr lang="en-US" sz="1800" kern="0" baseline="30000">
                          <a:effectLst/>
                        </a:rPr>
                        <a:t>63</a:t>
                      </a:r>
                      <a:r>
                        <a:rPr lang="en-US" sz="1800" kern="0">
                          <a:effectLst/>
                        </a:rPr>
                        <a:t>~2</a:t>
                      </a:r>
                      <a:r>
                        <a:rPr lang="en-US" sz="1800" kern="0" baseline="30000">
                          <a:effectLst/>
                        </a:rPr>
                        <a:t>63</a:t>
                      </a:r>
                      <a:r>
                        <a:rPr lang="en-US" sz="1800" kern="0">
                          <a:effectLst/>
                        </a:rPr>
                        <a:t>-1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6363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uint8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无符号字节类型，范围为 </a:t>
                      </a:r>
                      <a:r>
                        <a:rPr lang="en-US" sz="1800" kern="0">
                          <a:effectLst/>
                        </a:rPr>
                        <a:t>0 ~ 255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8782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uint16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无符号</a:t>
                      </a:r>
                      <a:r>
                        <a:rPr lang="en-US" sz="1800" kern="0">
                          <a:effectLst/>
                        </a:rPr>
                        <a:t>16</a:t>
                      </a:r>
                      <a:r>
                        <a:rPr lang="zh-CN" sz="1800" kern="0">
                          <a:effectLst/>
                        </a:rPr>
                        <a:t>位整数，范围为 </a:t>
                      </a:r>
                      <a:r>
                        <a:rPr lang="en-US" sz="1800" kern="0">
                          <a:effectLst/>
                        </a:rPr>
                        <a:t>0 ~ 65535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1458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uint32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无符号</a:t>
                      </a:r>
                      <a:r>
                        <a:rPr lang="en-US" sz="1800" kern="0">
                          <a:effectLst/>
                        </a:rPr>
                        <a:t>32</a:t>
                      </a:r>
                      <a:r>
                        <a:rPr lang="zh-CN" sz="1800" kern="0">
                          <a:effectLst/>
                        </a:rPr>
                        <a:t>位整数，范围为 </a:t>
                      </a:r>
                      <a:r>
                        <a:rPr lang="en-US" sz="1800" kern="0">
                          <a:effectLst/>
                        </a:rPr>
                        <a:t>0 ~ 2</a:t>
                      </a:r>
                      <a:r>
                        <a:rPr lang="en-US" sz="1800" kern="0" baseline="30000">
                          <a:effectLst/>
                        </a:rPr>
                        <a:t>32</a:t>
                      </a:r>
                      <a:r>
                        <a:rPr lang="en-US" sz="1800" kern="0">
                          <a:effectLst/>
                        </a:rPr>
                        <a:t>-1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6495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uint64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无符号</a:t>
                      </a:r>
                      <a:r>
                        <a:rPr lang="en-US" sz="1800" kern="0">
                          <a:effectLst/>
                        </a:rPr>
                        <a:t>64</a:t>
                      </a:r>
                      <a:r>
                        <a:rPr lang="zh-CN" sz="1800" kern="0">
                          <a:effectLst/>
                        </a:rPr>
                        <a:t>位整数，范围为 </a:t>
                      </a:r>
                      <a:r>
                        <a:rPr lang="en-US" sz="1800" kern="0">
                          <a:effectLst/>
                        </a:rPr>
                        <a:t>0 ~ 2</a:t>
                      </a:r>
                      <a:r>
                        <a:rPr lang="en-US" sz="1800" kern="0" baseline="30000">
                          <a:effectLst/>
                        </a:rPr>
                        <a:t>64</a:t>
                      </a:r>
                      <a:r>
                        <a:rPr lang="en-US" sz="1800" kern="0">
                          <a:effectLst/>
                        </a:rPr>
                        <a:t>-1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888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float_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64</a:t>
                      </a:r>
                      <a:r>
                        <a:rPr lang="zh-CN" sz="1800" kern="0">
                          <a:effectLst/>
                        </a:rPr>
                        <a:t>位浮点数，同</a:t>
                      </a:r>
                      <a:r>
                        <a:rPr lang="en-US" sz="1800" kern="0">
                          <a:effectLst/>
                        </a:rPr>
                        <a:t>float64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4401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float16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16</a:t>
                      </a:r>
                      <a:r>
                        <a:rPr lang="zh-CN" sz="1800" kern="0">
                          <a:effectLst/>
                        </a:rPr>
                        <a:t>位浮点数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1250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float32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32</a:t>
                      </a:r>
                      <a:r>
                        <a:rPr lang="zh-CN" sz="1800" kern="0">
                          <a:effectLst/>
                        </a:rPr>
                        <a:t>位浮点数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3322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float64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64</a:t>
                      </a:r>
                      <a:r>
                        <a:rPr lang="zh-CN" sz="1800" kern="0">
                          <a:effectLst/>
                        </a:rPr>
                        <a:t>位（双精度）浮点数，同</a:t>
                      </a:r>
                      <a:r>
                        <a:rPr lang="en-US" sz="1800" kern="0">
                          <a:effectLst/>
                        </a:rPr>
                        <a:t>float_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6236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complex_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128 </a:t>
                      </a:r>
                      <a:r>
                        <a:rPr lang="zh-CN" sz="1800" kern="0">
                          <a:effectLst/>
                        </a:rPr>
                        <a:t>位复数，同</a:t>
                      </a:r>
                      <a:r>
                        <a:rPr lang="en-US" sz="1800" kern="0">
                          <a:effectLst/>
                        </a:rPr>
                        <a:t>complex128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7767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complex64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32</a:t>
                      </a:r>
                      <a:r>
                        <a:rPr lang="zh-CN" sz="1800" kern="0">
                          <a:effectLst/>
                        </a:rPr>
                        <a:t>位复数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8440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complex128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128</a:t>
                      </a:r>
                      <a:r>
                        <a:rPr lang="zh-CN" sz="1800" kern="0" dirty="0">
                          <a:effectLst/>
                        </a:rPr>
                        <a:t>位复数，同</a:t>
                      </a:r>
                      <a:r>
                        <a:rPr lang="en-US" sz="1800" kern="0" dirty="0">
                          <a:effectLst/>
                        </a:rPr>
                        <a:t>complex_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0537546"/>
                  </a:ext>
                </a:extLst>
              </a:tr>
            </a:tbl>
          </a:graphicData>
        </a:graphic>
      </p:graphicFrame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58799" y="162557"/>
            <a:ext cx="11056060" cy="699595"/>
          </a:xfrm>
        </p:spPr>
        <p:txBody>
          <a:bodyPr/>
          <a:lstStyle/>
          <a:p>
            <a:pPr marR="0" rtl="0"/>
            <a:r>
              <a:rPr lang="en-US" altLang="zh-CN" b="0" i="0" u="none" strike="noStrike" kern="1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3.1.2 </a:t>
            </a:r>
            <a:r>
              <a:rPr lang="en-US" altLang="zh-CN" b="0" i="0" u="none" strike="noStrike" kern="100" baseline="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NumPy</a:t>
            </a:r>
            <a:r>
              <a:rPr lang="en-US" altLang="zh-CN" b="0" i="0" u="none" strike="noStrike" kern="1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b="0" i="0" u="none" strike="noStrike" kern="1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数据类型</a:t>
            </a:r>
            <a:r>
              <a:rPr lang="zh-CN" altLang="en-US" b="0" i="0" u="none" strike="noStrike" kern="100" baseline="0" dirty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6104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C60663-D9EA-41ED-9CDD-B948A6B00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smtClean="0"/>
              <a:t>1.</a:t>
            </a:r>
            <a:r>
              <a:rPr lang="zh-CN" altLang="en-US" sz="2400" b="1" dirty="0" smtClean="0"/>
              <a:t>数据类型</a:t>
            </a:r>
            <a:r>
              <a:rPr lang="zh-CN" altLang="en-US" sz="2400" b="1" dirty="0"/>
              <a:t>对象 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dtype</a:t>
            </a:r>
            <a:r>
              <a:rPr lang="en-US" altLang="zh-CN" sz="2400" b="1" dirty="0"/>
              <a:t>)</a:t>
            </a:r>
          </a:p>
          <a:p>
            <a:pPr marL="0" indent="0">
              <a:buNone/>
            </a:pPr>
            <a:r>
              <a:rPr lang="en-US" altLang="zh-CN" sz="2400" dirty="0" err="1"/>
              <a:t>Numpy</a:t>
            </a:r>
            <a:r>
              <a:rPr lang="zh-CN" altLang="zh-CN" sz="2400" dirty="0"/>
              <a:t>中的</a:t>
            </a:r>
            <a:r>
              <a:rPr lang="en-US" altLang="zh-CN" sz="2400" dirty="0" err="1"/>
              <a:t>dtype</a:t>
            </a:r>
            <a:r>
              <a:rPr lang="en-US" altLang="zh-CN" sz="2400" dirty="0"/>
              <a:t>(data type object)</a:t>
            </a:r>
            <a:r>
              <a:rPr lang="zh-CN" altLang="zh-CN" sz="2400" dirty="0"/>
              <a:t>是由</a:t>
            </a:r>
            <a:r>
              <a:rPr lang="en-US" altLang="zh-CN" sz="2400" dirty="0" err="1"/>
              <a:t>nump.dtype</a:t>
            </a:r>
            <a:r>
              <a:rPr lang="zh-CN" altLang="zh-CN" sz="2400" dirty="0"/>
              <a:t>类产生的数据类型对象，其作用是描述数组元素对应的内存</a:t>
            </a:r>
            <a:r>
              <a:rPr lang="zh-CN" altLang="zh-CN" sz="2400" dirty="0" smtClean="0"/>
              <a:t>区域的使用。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zh-CN" sz="2400" dirty="0" smtClean="0"/>
              <a:t>其</a:t>
            </a:r>
            <a:r>
              <a:rPr lang="zh-CN" altLang="zh-CN" sz="2400" dirty="0"/>
              <a:t>内部结构包括数据类型、数据的字节数、各组成部分的顺序、各字段的名称等。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1821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构造</a:t>
            </a:r>
            <a:r>
              <a:rPr lang="en-US" altLang="zh-CN" sz="2400" dirty="0" err="1"/>
              <a:t>dtype</a:t>
            </a:r>
            <a:r>
              <a:rPr lang="en-US" altLang="zh-CN" sz="2400" dirty="0"/>
              <a:t> </a:t>
            </a:r>
            <a:r>
              <a:rPr lang="zh-CN" altLang="zh-CN" sz="2400" dirty="0"/>
              <a:t>对象的语法为：</a:t>
            </a:r>
          </a:p>
          <a:p>
            <a:pPr marL="785792" lvl="2" indent="0">
              <a:buNone/>
            </a:pPr>
            <a:r>
              <a:rPr lang="en-US" altLang="zh-CN" sz="2400" dirty="0" err="1"/>
              <a:t>numpy.dtype</a:t>
            </a:r>
            <a:r>
              <a:rPr lang="en-US" altLang="zh-CN" sz="2400" dirty="0"/>
              <a:t>(object, align, copy)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主要参数：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400" dirty="0"/>
              <a:t>object - </a:t>
            </a:r>
            <a:r>
              <a:rPr lang="zh-CN" altLang="zh-CN" sz="2400" dirty="0"/>
              <a:t>要转换为</a:t>
            </a:r>
            <a:r>
              <a:rPr lang="en-US" altLang="zh-CN" sz="2400" dirty="0" err="1"/>
              <a:t>dtype</a:t>
            </a:r>
            <a:r>
              <a:rPr lang="zh-CN" altLang="zh-CN" sz="2400" dirty="0"/>
              <a:t>对象的数据对象。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400" dirty="0"/>
              <a:t>align - </a:t>
            </a:r>
            <a:r>
              <a:rPr lang="zh-CN" altLang="zh-CN" sz="2400" dirty="0"/>
              <a:t>如果为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True</a:t>
            </a:r>
            <a:r>
              <a:rPr lang="zh-CN" altLang="zh-CN" sz="2400" dirty="0"/>
              <a:t>，填充字段使其类似</a:t>
            </a:r>
            <a:r>
              <a:rPr lang="en-US" altLang="zh-CN" sz="2400" dirty="0"/>
              <a:t>C</a:t>
            </a:r>
            <a:r>
              <a:rPr lang="zh-CN" altLang="zh-CN" sz="2400" dirty="0"/>
              <a:t>的结构体。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400" dirty="0"/>
              <a:t>copy - </a:t>
            </a:r>
            <a:r>
              <a:rPr lang="zh-CN" altLang="zh-CN" sz="2400" dirty="0"/>
              <a:t>复制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dtype</a:t>
            </a:r>
            <a:r>
              <a:rPr lang="en-US" altLang="zh-CN" sz="2400" dirty="0"/>
              <a:t> </a:t>
            </a:r>
            <a:r>
              <a:rPr lang="zh-CN" altLang="zh-CN" sz="2400" dirty="0"/>
              <a:t>对象 ，如果为</a:t>
            </a:r>
            <a:r>
              <a:rPr lang="en-US" altLang="zh-CN" sz="2400" dirty="0"/>
              <a:t>False</a:t>
            </a:r>
            <a:r>
              <a:rPr lang="zh-CN" altLang="zh-CN" sz="2400" dirty="0"/>
              <a:t>，则是对内置数据类型对象的引用。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4530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59C5E-D3F1-4390-A083-73F836FF8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19" y="657160"/>
            <a:ext cx="11056060" cy="519321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3.6</a:t>
            </a:r>
            <a:r>
              <a:rPr lang="zh-CN" altLang="zh-CN" sz="2400" dirty="0"/>
              <a:t>】使用</a:t>
            </a:r>
            <a:r>
              <a:rPr lang="en-US" altLang="zh-CN" sz="2400" dirty="0" err="1"/>
              <a:t>dtype</a:t>
            </a:r>
            <a:r>
              <a:rPr lang="zh-CN" altLang="zh-CN" sz="2400" dirty="0"/>
              <a:t>对象设置数据类型。</a:t>
            </a:r>
          </a:p>
          <a:p>
            <a:pPr marL="785792" lvl="2" indent="0"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numpy</a:t>
            </a:r>
            <a:r>
              <a:rPr lang="en-US" altLang="zh-CN" sz="2400" dirty="0"/>
              <a:t> as np 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x=</a:t>
            </a:r>
            <a:r>
              <a:rPr lang="en-US" altLang="zh-CN" sz="2400" dirty="0" err="1"/>
              <a:t>np.array</a:t>
            </a:r>
            <a:r>
              <a:rPr lang="en-US" altLang="zh-CN" sz="2400" dirty="0"/>
              <a:t>(5,dtype="float32")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print('x</a:t>
            </a:r>
            <a:r>
              <a:rPr lang="zh-CN" altLang="zh-CN" sz="2400" dirty="0"/>
              <a:t>为</a:t>
            </a:r>
            <a:r>
              <a:rPr lang="en-US" altLang="zh-CN" sz="2400" dirty="0"/>
              <a:t>:',x)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print('x</a:t>
            </a:r>
            <a:r>
              <a:rPr lang="zh-CN" altLang="zh-CN" sz="2400" dirty="0"/>
              <a:t>对象的</a:t>
            </a:r>
            <a:r>
              <a:rPr lang="en-US" altLang="zh-CN" sz="2400" dirty="0"/>
              <a:t>data</a:t>
            </a:r>
            <a:r>
              <a:rPr lang="zh-CN" altLang="zh-CN" sz="2400" dirty="0"/>
              <a:t>属性：</a:t>
            </a:r>
            <a:r>
              <a:rPr lang="en-US" altLang="zh-CN" sz="2400" dirty="0"/>
              <a:t> ',</a:t>
            </a:r>
            <a:r>
              <a:rPr lang="en-US" altLang="zh-CN" sz="2400" dirty="0" err="1"/>
              <a:t>x.data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print('x</a:t>
            </a:r>
            <a:r>
              <a:rPr lang="zh-CN" altLang="zh-CN" sz="2400" dirty="0"/>
              <a:t>对象的</a:t>
            </a:r>
            <a:r>
              <a:rPr lang="en-US" altLang="zh-CN" sz="2400" dirty="0"/>
              <a:t>size</a:t>
            </a:r>
            <a:r>
              <a:rPr lang="zh-CN" altLang="zh-CN" sz="2400" dirty="0"/>
              <a:t>属性：</a:t>
            </a:r>
            <a:r>
              <a:rPr lang="en-US" altLang="zh-CN" sz="2400" dirty="0"/>
              <a:t>',</a:t>
            </a:r>
            <a:r>
              <a:rPr lang="en-US" altLang="zh-CN" sz="2400" dirty="0" err="1"/>
              <a:t>x.size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print('x</a:t>
            </a:r>
            <a:r>
              <a:rPr lang="zh-CN" altLang="zh-CN" sz="2400" dirty="0"/>
              <a:t>对象的维数：</a:t>
            </a:r>
            <a:r>
              <a:rPr lang="en-US" altLang="zh-CN" sz="2400" dirty="0"/>
              <a:t>',</a:t>
            </a:r>
            <a:r>
              <a:rPr lang="en-US" altLang="zh-CN" sz="2400" dirty="0" err="1"/>
              <a:t>x.ndim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y=</a:t>
            </a:r>
            <a:r>
              <a:rPr lang="en-US" altLang="zh-CN" sz="2400" dirty="0" err="1"/>
              <a:t>np.array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x,dtype</a:t>
            </a:r>
            <a:r>
              <a:rPr lang="en-US" altLang="zh-CN" sz="2400" dirty="0"/>
              <a:t>="bool_")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print('</a:t>
            </a:r>
            <a:r>
              <a:rPr lang="zh-CN" altLang="zh-CN" sz="2400" dirty="0"/>
              <a:t>转换为</a:t>
            </a:r>
            <a:r>
              <a:rPr lang="en-US" altLang="zh-CN" sz="2400" dirty="0"/>
              <a:t>bool</a:t>
            </a:r>
            <a:r>
              <a:rPr lang="zh-CN" altLang="zh-CN" sz="2400" dirty="0"/>
              <a:t>类型的</a:t>
            </a:r>
            <a:r>
              <a:rPr lang="en-US" altLang="zh-CN" sz="2400" dirty="0"/>
              <a:t>x</a:t>
            </a:r>
            <a:r>
              <a:rPr lang="zh-CN" altLang="zh-CN" sz="2400" dirty="0"/>
              <a:t>为：</a:t>
            </a:r>
            <a:r>
              <a:rPr lang="en-US" altLang="zh-CN" sz="2400" dirty="0"/>
              <a:t>',y)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z=</a:t>
            </a:r>
            <a:r>
              <a:rPr lang="en-US" altLang="zh-CN" sz="2400" dirty="0" err="1"/>
              <a:t>np.array</a:t>
            </a:r>
            <a:r>
              <a:rPr lang="en-US" altLang="zh-CN" sz="2400" dirty="0"/>
              <a:t>(</a:t>
            </a:r>
            <a:r>
              <a:rPr lang="en-US" altLang="zh-CN" sz="2400" dirty="0" err="1"/>
              <a:t>y,dtype</a:t>
            </a:r>
            <a:r>
              <a:rPr lang="en-US" altLang="zh-CN" sz="2400" dirty="0"/>
              <a:t>="float16")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print('True</a:t>
            </a:r>
            <a:r>
              <a:rPr lang="zh-CN" altLang="zh-CN" sz="2400" dirty="0"/>
              <a:t>值转换为</a:t>
            </a:r>
            <a:r>
              <a:rPr lang="en-US" altLang="zh-CN" sz="2400" dirty="0"/>
              <a:t>float16</a:t>
            </a:r>
            <a:r>
              <a:rPr lang="zh-CN" altLang="zh-CN" sz="2400" dirty="0"/>
              <a:t>类型为：</a:t>
            </a:r>
            <a:r>
              <a:rPr lang="en-US" altLang="zh-CN" sz="2400" dirty="0"/>
              <a:t>',z)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2583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5F2EBB-754C-46E9-9D60-F47BB4230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zh-CN" altLang="zh-CN" sz="2400" dirty="0"/>
              <a:t>．常用术语</a:t>
            </a:r>
          </a:p>
          <a:p>
            <a:pPr marL="0" indent="0">
              <a:buNone/>
            </a:pPr>
            <a:r>
              <a:rPr lang="en-US" altLang="zh-CN" sz="2400" dirty="0"/>
              <a:t>1) </a:t>
            </a:r>
            <a:r>
              <a:rPr lang="zh-CN" altLang="zh-CN" sz="2400" dirty="0"/>
              <a:t>轴（</a:t>
            </a:r>
            <a:r>
              <a:rPr lang="en-US" altLang="zh-CN" sz="2400" dirty="0"/>
              <a:t>axis</a:t>
            </a:r>
            <a:r>
              <a:rPr lang="zh-CN" altLang="zh-CN" sz="2400" dirty="0"/>
              <a:t>）：每一个线性数组称为一个轴，轴即数组的维度（</a:t>
            </a:r>
            <a:r>
              <a:rPr lang="en-US" altLang="zh-CN" sz="2400" dirty="0"/>
              <a:t>dimensions</a:t>
            </a:r>
            <a:r>
              <a:rPr lang="zh-CN" altLang="zh-CN" sz="2400" dirty="0"/>
              <a:t>）。例如将二维数组看作一维数组，此一维数组中每个元素又是一个一维数组。则每个一维数组是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NumPy</a:t>
            </a:r>
            <a:r>
              <a:rPr lang="en-US" altLang="zh-CN" sz="2400" dirty="0"/>
              <a:t> </a:t>
            </a:r>
            <a:r>
              <a:rPr lang="zh-CN" altLang="zh-CN" sz="2400" dirty="0"/>
              <a:t>中的一个轴（</a:t>
            </a:r>
            <a:r>
              <a:rPr lang="en-US" altLang="zh-CN" sz="2400" dirty="0"/>
              <a:t>axis</a:t>
            </a:r>
            <a:r>
              <a:rPr lang="zh-CN" altLang="zh-CN" sz="2400" dirty="0"/>
              <a:t>）。第一个轴相当于是底层数组，第二个轴是底层数组中的数组。</a:t>
            </a:r>
          </a:p>
          <a:p>
            <a:pPr marL="0" indent="0">
              <a:buNone/>
            </a:pPr>
            <a:r>
              <a:rPr lang="en-US" altLang="zh-CN" sz="2400" dirty="0"/>
              <a:t>2) </a:t>
            </a:r>
            <a:r>
              <a:rPr lang="zh-CN" altLang="zh-CN" sz="2400" dirty="0"/>
              <a:t>秩（</a:t>
            </a:r>
            <a:r>
              <a:rPr lang="en-US" altLang="zh-CN" sz="2400" dirty="0"/>
              <a:t>rank</a:t>
            </a:r>
            <a:r>
              <a:rPr lang="zh-CN" altLang="zh-CN" sz="2400" dirty="0"/>
              <a:t>）：秩描述</a:t>
            </a:r>
            <a:r>
              <a:rPr lang="en-US" altLang="zh-CN" sz="2400" dirty="0" err="1" smtClean="0"/>
              <a:t>NumPy</a:t>
            </a:r>
            <a:r>
              <a:rPr lang="zh-CN" altLang="zh-CN" sz="2400" dirty="0" smtClean="0"/>
              <a:t>数组</a:t>
            </a:r>
            <a:r>
              <a:rPr lang="zh-CN" altLang="zh-CN" sz="2400" dirty="0"/>
              <a:t>的维数，即轴的数量。一维数组的秩</a:t>
            </a:r>
            <a:r>
              <a:rPr lang="zh-CN" altLang="zh-CN" sz="2400" dirty="0" smtClean="0"/>
              <a:t>为</a:t>
            </a:r>
            <a:r>
              <a:rPr lang="en-US" altLang="zh-CN" sz="2400" dirty="0" smtClean="0"/>
              <a:t>1</a:t>
            </a:r>
            <a:r>
              <a:rPr lang="zh-CN" altLang="zh-CN" sz="2400" dirty="0"/>
              <a:t>，二维数组的秩为</a:t>
            </a:r>
            <a:r>
              <a:rPr lang="en-US" altLang="zh-CN" sz="2400" dirty="0"/>
              <a:t> 2</a:t>
            </a:r>
            <a:r>
              <a:rPr lang="zh-CN" altLang="zh-CN" sz="2400" dirty="0"/>
              <a:t>，以此类推。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58801" y="153320"/>
            <a:ext cx="11056060" cy="699595"/>
          </a:xfrm>
        </p:spPr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3.1.3 NumPy 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数组属性</a:t>
            </a:r>
            <a:r>
              <a:rPr lang="zh-CN" altLang="en-US" b="0" i="0" u="none" strike="noStrike" kern="100" baseline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2338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31F9C-CF0F-4192-9177-34F384414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2400" dirty="0"/>
              <a:t>2) </a:t>
            </a:r>
            <a:r>
              <a:rPr lang="en-US" altLang="zh-CN" sz="2400" dirty="0" err="1">
                <a:solidFill>
                  <a:srgbClr val="FF0000"/>
                </a:solidFill>
              </a:rPr>
              <a:t>ndarray.shape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lang="zh-CN" altLang="zh-CN" sz="2400" dirty="0"/>
              <a:t>代表数组的维度，返回值为一个元组。这个元组的长度就是</a:t>
            </a:r>
            <a:r>
              <a:rPr lang="en-US" altLang="zh-CN" sz="2400" dirty="0" err="1" smtClean="0"/>
              <a:t>ndim</a:t>
            </a:r>
            <a:r>
              <a:rPr lang="zh-CN" altLang="zh-CN" sz="2400" dirty="0" smtClean="0"/>
              <a:t>属性</a:t>
            </a:r>
            <a:r>
              <a:rPr lang="en-US" altLang="zh-CN" sz="2400" dirty="0"/>
              <a:t>(</a:t>
            </a:r>
            <a:r>
              <a:rPr lang="zh-CN" altLang="zh-CN" sz="2400" dirty="0"/>
              <a:t>秩</a:t>
            </a:r>
            <a:r>
              <a:rPr lang="en-US" altLang="zh-CN" sz="2400" dirty="0"/>
              <a:t>)</a:t>
            </a:r>
            <a:r>
              <a:rPr lang="zh-CN" altLang="zh-CN" sz="2400" dirty="0"/>
              <a:t>。另外，</a:t>
            </a:r>
            <a:r>
              <a:rPr lang="en-US" altLang="zh-CN" sz="2400" dirty="0" err="1"/>
              <a:t>ndarray.shape</a:t>
            </a:r>
            <a:r>
              <a:rPr lang="zh-CN" altLang="zh-CN" sz="2400" dirty="0"/>
              <a:t>也可以用于调整数组大小。</a:t>
            </a:r>
          </a:p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3.10</a:t>
            </a:r>
            <a:r>
              <a:rPr lang="zh-CN" altLang="zh-CN" sz="2400" dirty="0"/>
              <a:t>】显示数组的维度。</a:t>
            </a:r>
          </a:p>
          <a:p>
            <a:pPr marL="785792" lvl="2" indent="0"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numpy</a:t>
            </a:r>
            <a:r>
              <a:rPr lang="en-US" altLang="zh-CN" sz="2400" dirty="0"/>
              <a:t> as np   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a = </a:t>
            </a:r>
            <a:r>
              <a:rPr lang="en-US" altLang="zh-CN" sz="2400" dirty="0" err="1"/>
              <a:t>np.array</a:t>
            </a:r>
            <a:r>
              <a:rPr lang="en-US" altLang="zh-CN" sz="2400" dirty="0"/>
              <a:t>([[1,2,3],[4,5,6]])  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 (</a:t>
            </a:r>
            <a:r>
              <a:rPr lang="en-US" altLang="zh-CN" sz="2400" dirty="0" err="1"/>
              <a:t>a.shape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0254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27826A-17A4-462C-A765-191A25AAD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1" y="814178"/>
            <a:ext cx="11056060" cy="5193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3.11</a:t>
            </a:r>
            <a:r>
              <a:rPr lang="zh-CN" altLang="zh-CN" sz="2400" dirty="0"/>
              <a:t>】调整数组大小。</a:t>
            </a:r>
          </a:p>
          <a:p>
            <a:pPr marL="785792" lvl="2" indent="0"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numpy</a:t>
            </a:r>
            <a:r>
              <a:rPr lang="en-US" altLang="zh-CN" sz="2400" dirty="0"/>
              <a:t> as np  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a = </a:t>
            </a:r>
            <a:r>
              <a:rPr lang="en-US" altLang="zh-CN" sz="2400" dirty="0" err="1"/>
              <a:t>np.array</a:t>
            </a:r>
            <a:r>
              <a:rPr lang="en-US" altLang="zh-CN" sz="2400" dirty="0"/>
              <a:t>([[1,2,3],[4,5,6]]) 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 err="1">
                <a:solidFill>
                  <a:srgbClr val="FF0000"/>
                </a:solidFill>
              </a:rPr>
              <a:t>a.shape</a:t>
            </a:r>
            <a:r>
              <a:rPr lang="en-US" altLang="zh-CN" sz="2400" dirty="0">
                <a:solidFill>
                  <a:srgbClr val="FF0000"/>
                </a:solidFill>
              </a:rPr>
              <a:t> =  (3,2)  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 marL="785792" lvl="2" indent="0">
              <a:buNone/>
            </a:pPr>
            <a:r>
              <a:rPr lang="en-US" altLang="zh-CN" sz="2400" dirty="0"/>
              <a:t>print (a)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3060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章 </a:t>
            </a:r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Python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常用机器学习库</a:t>
            </a:r>
            <a:r>
              <a:rPr lang="zh-CN" altLang="en-US" b="0" i="0" u="none" strike="noStrike" kern="100" baseline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47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302813-A82D-46AF-AAD7-ABD8EE0A8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NumPy</a:t>
            </a:r>
            <a:r>
              <a:rPr lang="zh-CN" altLang="en-US" sz="2400" dirty="0"/>
              <a:t>中的 </a:t>
            </a:r>
            <a:r>
              <a:rPr lang="en-US" altLang="zh-CN" sz="2400" dirty="0">
                <a:solidFill>
                  <a:srgbClr val="FF0000"/>
                </a:solidFill>
              </a:rPr>
              <a:t>reshape</a:t>
            </a:r>
            <a:r>
              <a:rPr lang="en-US" altLang="zh-CN" sz="2400" dirty="0"/>
              <a:t> </a:t>
            </a:r>
            <a:r>
              <a:rPr lang="zh-CN" altLang="en-US" sz="2400" dirty="0"/>
              <a:t>函数也可以调整数组大小。</a:t>
            </a:r>
            <a:endParaRPr lang="en-US" altLang="zh-CN" sz="2400" dirty="0"/>
          </a:p>
          <a:p>
            <a:pPr marL="785792" lvl="2" indent="0">
              <a:buNone/>
            </a:pPr>
            <a:r>
              <a:rPr lang="en-US" altLang="zh-CN" sz="2400" dirty="0" smtClean="0"/>
              <a:t>import </a:t>
            </a:r>
            <a:r>
              <a:rPr lang="en-US" altLang="zh-CN" sz="2400" dirty="0" err="1"/>
              <a:t>numpy</a:t>
            </a:r>
            <a:r>
              <a:rPr lang="en-US" altLang="zh-CN" sz="2400" dirty="0"/>
              <a:t> as np </a:t>
            </a:r>
            <a:r>
              <a:rPr lang="en-US" altLang="zh-CN" sz="2400" dirty="0" smtClean="0"/>
              <a:t> </a:t>
            </a:r>
            <a:endParaRPr lang="en-US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a = </a:t>
            </a:r>
            <a:r>
              <a:rPr lang="en-US" altLang="zh-CN" sz="2400" dirty="0" err="1"/>
              <a:t>np.array</a:t>
            </a:r>
            <a:r>
              <a:rPr lang="en-US" altLang="zh-CN" sz="2400" dirty="0"/>
              <a:t>([[1,2,3],[4,5,6]]) </a:t>
            </a:r>
          </a:p>
          <a:p>
            <a:pPr marL="785792" lvl="2" indent="0">
              <a:buNone/>
            </a:pPr>
            <a:r>
              <a:rPr lang="en-US" altLang="zh-CN" sz="2400" dirty="0"/>
              <a:t>b = </a:t>
            </a:r>
            <a:r>
              <a:rPr lang="en-US" altLang="zh-CN" sz="2400" dirty="0" err="1"/>
              <a:t>a.reshape</a:t>
            </a:r>
            <a:r>
              <a:rPr lang="en-US" altLang="zh-CN" sz="2400" dirty="0"/>
              <a:t>(3,2)  </a:t>
            </a:r>
          </a:p>
          <a:p>
            <a:pPr marL="785792" lvl="2" indent="0">
              <a:buNone/>
            </a:pPr>
            <a:r>
              <a:rPr lang="en-US" altLang="zh-CN" sz="2400" dirty="0"/>
              <a:t>print (b)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8789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43E44F-E91F-4EF5-9C8C-D8415167D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1" y="934251"/>
            <a:ext cx="11056060" cy="5193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除了</a:t>
            </a:r>
            <a:r>
              <a:rPr lang="en-US" altLang="zh-CN" sz="2400" dirty="0" smtClean="0"/>
              <a:t>array</a:t>
            </a:r>
            <a:r>
              <a:rPr lang="zh-CN" altLang="zh-CN" sz="2400" dirty="0" smtClean="0"/>
              <a:t>函数，</a:t>
            </a:r>
            <a:r>
              <a:rPr lang="zh-CN" altLang="zh-CN" sz="2400" dirty="0"/>
              <a:t>还有其他几种</a:t>
            </a:r>
            <a:r>
              <a:rPr lang="zh-CN" altLang="zh-CN" sz="2400" dirty="0" smtClean="0"/>
              <a:t>方式可以创建数组。</a:t>
            </a:r>
            <a:endParaRPr lang="en-US" altLang="zh-CN" sz="2400" dirty="0" smtClean="0"/>
          </a:p>
          <a:p>
            <a:endParaRPr lang="zh-CN" altLang="zh-CN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58801" y="162557"/>
            <a:ext cx="11056060" cy="699595"/>
          </a:xfrm>
        </p:spPr>
        <p:txBody>
          <a:bodyPr/>
          <a:lstStyle/>
          <a:p>
            <a:pPr marR="0" rtl="0"/>
            <a:r>
              <a:rPr lang="en-US" altLang="zh-CN" b="0" i="0" u="none" strike="noStrike" kern="1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3.1.4 </a:t>
            </a:r>
            <a:r>
              <a:rPr lang="zh-CN" altLang="en-US" b="0" i="0" u="none" strike="noStrike" kern="1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其他创建数组的方式</a:t>
            </a:r>
            <a:r>
              <a:rPr lang="zh-CN" altLang="en-US" b="0" i="0" u="none" strike="noStrike" kern="100" baseline="0" dirty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8477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DA4C4B-7B47-4080-BACD-ED3EC8CAC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365" y="601743"/>
            <a:ext cx="11056060" cy="5193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1.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>
                <a:solidFill>
                  <a:srgbClr val="FF0000"/>
                </a:solidFill>
              </a:rPr>
              <a:t>numpy.empty</a:t>
            </a:r>
            <a:r>
              <a:rPr lang="zh-CN" altLang="en-US" sz="2400" b="1" dirty="0"/>
              <a:t>：</a:t>
            </a:r>
            <a:r>
              <a:rPr lang="zh-CN" altLang="en-US" sz="2400" dirty="0"/>
              <a:t>创建一个指定形状（</a:t>
            </a:r>
            <a:r>
              <a:rPr lang="en-US" altLang="zh-CN" sz="2400" dirty="0"/>
              <a:t>shape</a:t>
            </a:r>
            <a:r>
              <a:rPr lang="zh-CN" altLang="en-US" sz="2400" dirty="0"/>
              <a:t>）、数据类型（</a:t>
            </a:r>
            <a:r>
              <a:rPr lang="en-US" altLang="zh-CN" sz="2400" dirty="0" err="1"/>
              <a:t>dtype</a:t>
            </a:r>
            <a:r>
              <a:rPr lang="zh-CN" altLang="en-US" sz="2400" dirty="0"/>
              <a:t>）且未初始化的数组。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b="1" dirty="0"/>
              <a:t>例如：</a:t>
            </a:r>
            <a:r>
              <a:rPr lang="en-US" altLang="zh-CN" sz="2400" b="1" dirty="0" err="1"/>
              <a:t>numpy.empty</a:t>
            </a:r>
            <a:r>
              <a:rPr lang="en-US" altLang="zh-CN" sz="2400" b="1" dirty="0"/>
              <a:t>(shape, </a:t>
            </a:r>
            <a:r>
              <a:rPr lang="en-US" altLang="zh-CN" sz="2400" b="1" dirty="0" err="1"/>
              <a:t>dtype</a:t>
            </a:r>
            <a:r>
              <a:rPr lang="en-US" altLang="zh-CN" sz="2400" b="1" dirty="0"/>
              <a:t> = float, order = 'C')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0B439BA-17A1-4FA7-9E69-33697972A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101991"/>
              </p:ext>
            </p:extLst>
          </p:nvPr>
        </p:nvGraphicFramePr>
        <p:xfrm>
          <a:off x="2692973" y="2435239"/>
          <a:ext cx="6820482" cy="2499360"/>
        </p:xfrm>
        <a:graphic>
          <a:graphicData uri="http://schemas.openxmlformats.org/drawingml/2006/table">
            <a:tbl>
              <a:tblPr/>
              <a:tblGrid>
                <a:gridCol w="1952918">
                  <a:extLst>
                    <a:ext uri="{9D8B030D-6E8A-4147-A177-3AD203B41FA5}">
                      <a16:colId xmlns:a16="http://schemas.microsoft.com/office/drawing/2014/main" val="3062394727"/>
                    </a:ext>
                  </a:extLst>
                </a:gridCol>
                <a:gridCol w="4867564">
                  <a:extLst>
                    <a:ext uri="{9D8B030D-6E8A-4147-A177-3AD203B41FA5}">
                      <a16:colId xmlns:a16="http://schemas.microsoft.com/office/drawing/2014/main" val="3826792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400">
                          <a:solidFill>
                            <a:srgbClr val="FFFFFF"/>
                          </a:solidFill>
                          <a:effectLst/>
                        </a:rPr>
                        <a:t>参数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40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181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shape</a:t>
                      </a:r>
                    </a:p>
                  </a:txBody>
                  <a:tcPr marL="31750" marR="31750" marT="44450" marB="4445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400">
                          <a:effectLst/>
                        </a:rPr>
                        <a:t>数组形状</a:t>
                      </a:r>
                    </a:p>
                  </a:txBody>
                  <a:tcPr marL="31750" marR="31750" marT="44450" marB="4445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600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dtype</a:t>
                      </a:r>
                    </a:p>
                  </a:txBody>
                  <a:tcPr marL="31750" marR="31750" marT="44450" marB="4445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400">
                          <a:effectLst/>
                        </a:rPr>
                        <a:t>数据类型，可选</a:t>
                      </a:r>
                    </a:p>
                  </a:txBody>
                  <a:tcPr marL="31750" marR="31750" marT="44450" marB="4445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68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order</a:t>
                      </a:r>
                    </a:p>
                  </a:txBody>
                  <a:tcPr marL="31750" marR="31750" marT="44450" marB="4445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400" dirty="0">
                          <a:effectLst/>
                        </a:rPr>
                        <a:t>有</a:t>
                      </a:r>
                      <a:r>
                        <a:rPr lang="en-US" altLang="zh-CN" sz="2400" dirty="0">
                          <a:effectLst/>
                        </a:rPr>
                        <a:t>"C"</a:t>
                      </a:r>
                      <a:r>
                        <a:rPr lang="zh-CN" altLang="en-US" sz="2400" dirty="0">
                          <a:effectLst/>
                        </a:rPr>
                        <a:t>和</a:t>
                      </a:r>
                      <a:r>
                        <a:rPr lang="en-US" altLang="zh-CN" sz="2400" dirty="0">
                          <a:effectLst/>
                        </a:rPr>
                        <a:t>"F"</a:t>
                      </a:r>
                      <a:r>
                        <a:rPr lang="zh-CN" altLang="en-US" sz="2400" dirty="0">
                          <a:effectLst/>
                        </a:rPr>
                        <a:t>两个选项</a:t>
                      </a:r>
                      <a:r>
                        <a:rPr lang="en-US" altLang="zh-CN" sz="2400" dirty="0">
                          <a:effectLst/>
                        </a:rPr>
                        <a:t>,</a:t>
                      </a:r>
                      <a:r>
                        <a:rPr lang="zh-CN" altLang="en-US" sz="2400" dirty="0">
                          <a:effectLst/>
                        </a:rPr>
                        <a:t>分别代表，行优先和列优先，在计算机内存中的存储元素的顺序。</a:t>
                      </a:r>
                    </a:p>
                  </a:txBody>
                  <a:tcPr marL="31750" marR="31750" marT="44450" marB="4445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873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28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777A63-B09D-42A1-B7C8-AFE241C6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37" y="749524"/>
            <a:ext cx="11056060" cy="5193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例</a:t>
            </a:r>
            <a:r>
              <a:rPr lang="en-US" altLang="zh-CN" sz="2400" dirty="0"/>
              <a:t>1</a:t>
            </a:r>
            <a:r>
              <a:rPr lang="zh-CN" altLang="en-US" sz="2400" dirty="0"/>
              <a:t>：创建一个空数组</a:t>
            </a:r>
            <a:endParaRPr lang="en-US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numpy</a:t>
            </a:r>
            <a:r>
              <a:rPr lang="en-US" altLang="zh-CN" sz="2400" dirty="0"/>
              <a:t> as np </a:t>
            </a:r>
          </a:p>
          <a:p>
            <a:pPr marL="785792" lvl="2" indent="0">
              <a:buNone/>
            </a:pPr>
            <a:r>
              <a:rPr lang="en-US" altLang="zh-CN" sz="2400" dirty="0"/>
              <a:t>x = </a:t>
            </a:r>
            <a:r>
              <a:rPr lang="en-US" altLang="zh-CN" sz="2400" dirty="0" err="1"/>
              <a:t>np.empty</a:t>
            </a:r>
            <a:r>
              <a:rPr lang="en-US" altLang="zh-CN" sz="2400" dirty="0"/>
              <a:t>([3,2], </a:t>
            </a:r>
            <a:r>
              <a:rPr lang="en-US" altLang="zh-CN" sz="2400" dirty="0" err="1"/>
              <a:t>dtype</a:t>
            </a:r>
            <a:r>
              <a:rPr lang="en-US" altLang="zh-CN" sz="2400" dirty="0"/>
              <a:t> = int) </a:t>
            </a:r>
          </a:p>
          <a:p>
            <a:pPr marL="785792" lvl="2" indent="0">
              <a:buNone/>
            </a:pPr>
            <a:r>
              <a:rPr lang="en-US" altLang="zh-CN" sz="2400" dirty="0"/>
              <a:t>print (x)</a:t>
            </a:r>
          </a:p>
          <a:p>
            <a:pPr marL="0" indent="0">
              <a:buNone/>
            </a:pPr>
            <a:r>
              <a:rPr lang="zh-CN" altLang="en-US" sz="2400" b="1" dirty="0" smtClean="0"/>
              <a:t>注意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zh-CN" altLang="en-US" sz="2400" dirty="0"/>
              <a:t>数组元素为随机值，</a:t>
            </a:r>
            <a:r>
              <a:rPr lang="zh-CN" altLang="en-US" sz="2400" dirty="0" smtClean="0"/>
              <a:t>因为空间未</a:t>
            </a:r>
            <a:r>
              <a:rPr lang="zh-CN" altLang="en-US" sz="2400" dirty="0"/>
              <a:t>初始化。</a:t>
            </a:r>
          </a:p>
        </p:txBody>
      </p:sp>
    </p:spTree>
    <p:extLst>
      <p:ext uri="{BB962C8B-B14F-4D97-AF65-F5344CB8AC3E}">
        <p14:creationId xmlns:p14="http://schemas.microsoft.com/office/powerpoint/2010/main" val="407104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BD759E-80D7-4719-813E-DA517F1FE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65" y="703343"/>
            <a:ext cx="11056060" cy="5193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2.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numpy.zeros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 dirty="0" smtClean="0"/>
              <a:t>创建</a:t>
            </a:r>
            <a:r>
              <a:rPr lang="zh-CN" altLang="en-US" sz="2400" dirty="0"/>
              <a:t>指定大小的数组，以 </a:t>
            </a:r>
            <a:r>
              <a:rPr lang="en-US" altLang="zh-CN" sz="2400" dirty="0"/>
              <a:t>0 </a:t>
            </a:r>
            <a:r>
              <a:rPr lang="zh-CN" altLang="en-US" sz="2400" dirty="0"/>
              <a:t>填充。</a:t>
            </a:r>
            <a:endParaRPr lang="en-US" altLang="zh-CN" sz="2400" b="1" dirty="0"/>
          </a:p>
          <a:p>
            <a:pPr marL="0" indent="0">
              <a:buNone/>
            </a:pPr>
            <a:r>
              <a:rPr lang="zh-CN" altLang="en-US" sz="2400" dirty="0"/>
              <a:t>格式：</a:t>
            </a:r>
            <a:r>
              <a:rPr lang="en-US" altLang="zh-CN" sz="2400" dirty="0" err="1"/>
              <a:t>umpy.zeros</a:t>
            </a:r>
            <a:r>
              <a:rPr lang="en-US" altLang="zh-CN" sz="2400" dirty="0"/>
              <a:t>(shape, </a:t>
            </a:r>
            <a:r>
              <a:rPr lang="en-US" altLang="zh-CN" sz="2400" dirty="0" err="1"/>
              <a:t>dtype</a:t>
            </a:r>
            <a:r>
              <a:rPr lang="en-US" altLang="zh-CN" sz="2400" dirty="0"/>
              <a:t> = float, order = 'C’)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65BE159-7F61-46EF-AB04-FDAD75B51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097366"/>
              </p:ext>
            </p:extLst>
          </p:nvPr>
        </p:nvGraphicFramePr>
        <p:xfrm>
          <a:off x="2541604" y="2826753"/>
          <a:ext cx="7119632" cy="2133600"/>
        </p:xfrm>
        <a:graphic>
          <a:graphicData uri="http://schemas.openxmlformats.org/drawingml/2006/table">
            <a:tbl>
              <a:tblPr/>
              <a:tblGrid>
                <a:gridCol w="2141232">
                  <a:extLst>
                    <a:ext uri="{9D8B030D-6E8A-4147-A177-3AD203B41FA5}">
                      <a16:colId xmlns:a16="http://schemas.microsoft.com/office/drawing/2014/main" val="4049277888"/>
                    </a:ext>
                  </a:extLst>
                </a:gridCol>
                <a:gridCol w="4978400">
                  <a:extLst>
                    <a:ext uri="{9D8B030D-6E8A-4147-A177-3AD203B41FA5}">
                      <a16:colId xmlns:a16="http://schemas.microsoft.com/office/drawing/2014/main" val="23267451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400" dirty="0">
                          <a:solidFill>
                            <a:srgbClr val="FFFFFF"/>
                          </a:solidFill>
                          <a:effectLst/>
                        </a:rPr>
                        <a:t>参数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400" dirty="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890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shape</a:t>
                      </a:r>
                    </a:p>
                  </a:txBody>
                  <a:tcPr marL="31750" marR="31750" marT="44450" marB="4445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400" dirty="0">
                          <a:effectLst/>
                        </a:rPr>
                        <a:t>数组形状</a:t>
                      </a:r>
                    </a:p>
                  </a:txBody>
                  <a:tcPr marL="31750" marR="31750" marT="44450" marB="4445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417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dtype</a:t>
                      </a:r>
                    </a:p>
                  </a:txBody>
                  <a:tcPr marL="31750" marR="31750" marT="44450" marB="4445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400">
                          <a:effectLst/>
                        </a:rPr>
                        <a:t>数据类型，可选</a:t>
                      </a:r>
                    </a:p>
                  </a:txBody>
                  <a:tcPr marL="31750" marR="31750" marT="44450" marB="4445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651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order</a:t>
                      </a:r>
                    </a:p>
                  </a:txBody>
                  <a:tcPr marL="31750" marR="31750" marT="44450" marB="4445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'C' </a:t>
                      </a:r>
                      <a:r>
                        <a:rPr lang="zh-CN" altLang="en-US" sz="2400" dirty="0">
                          <a:effectLst/>
                        </a:rPr>
                        <a:t>用于 </a:t>
                      </a:r>
                      <a:r>
                        <a:rPr lang="en-US" sz="2400" dirty="0">
                          <a:effectLst/>
                        </a:rPr>
                        <a:t>C </a:t>
                      </a:r>
                      <a:r>
                        <a:rPr lang="zh-CN" altLang="en-US" sz="2400" dirty="0">
                          <a:effectLst/>
                        </a:rPr>
                        <a:t>的行数组，或者 </a:t>
                      </a:r>
                      <a:r>
                        <a:rPr lang="en-US" altLang="zh-CN" sz="2400" dirty="0">
                          <a:effectLst/>
                        </a:rPr>
                        <a:t>'</a:t>
                      </a:r>
                      <a:r>
                        <a:rPr lang="en-US" sz="2400" dirty="0">
                          <a:effectLst/>
                        </a:rPr>
                        <a:t>F' </a:t>
                      </a:r>
                      <a:r>
                        <a:rPr lang="zh-CN" altLang="en-US" sz="2400" dirty="0">
                          <a:effectLst/>
                        </a:rPr>
                        <a:t>用于 </a:t>
                      </a:r>
                      <a:r>
                        <a:rPr lang="en-US" sz="2400" dirty="0">
                          <a:effectLst/>
                        </a:rPr>
                        <a:t>FORTRAN </a:t>
                      </a:r>
                      <a:r>
                        <a:rPr lang="zh-CN" altLang="en-US" sz="2400" dirty="0">
                          <a:effectLst/>
                        </a:rPr>
                        <a:t>的列数组</a:t>
                      </a:r>
                    </a:p>
                  </a:txBody>
                  <a:tcPr marL="31750" marR="31750" marT="44450" marB="4445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428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7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199C5B-CAAC-409A-95CD-764F40E91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020" y="500141"/>
            <a:ext cx="11056060" cy="51932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3.14</a:t>
            </a:r>
            <a:r>
              <a:rPr lang="zh-CN" altLang="zh-CN" sz="2400" dirty="0"/>
              <a:t>】创建一个全</a:t>
            </a:r>
            <a:r>
              <a:rPr lang="en-US" altLang="zh-CN" sz="2400" dirty="0"/>
              <a:t>0</a:t>
            </a:r>
            <a:r>
              <a:rPr lang="zh-CN" altLang="zh-CN" sz="2400" dirty="0"/>
              <a:t>数组。</a:t>
            </a:r>
          </a:p>
          <a:p>
            <a:pPr marL="785792" lvl="2" indent="0"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numpy</a:t>
            </a:r>
            <a:r>
              <a:rPr lang="en-US" altLang="zh-CN" sz="2400" dirty="0"/>
              <a:t> as np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# </a:t>
            </a:r>
            <a:r>
              <a:rPr lang="zh-CN" altLang="zh-CN" sz="2400" dirty="0"/>
              <a:t>默认为浮点数</a:t>
            </a:r>
          </a:p>
          <a:p>
            <a:pPr marL="785792" lvl="2" indent="0">
              <a:buNone/>
            </a:pPr>
            <a:r>
              <a:rPr lang="en-US" altLang="zh-CN" sz="2400" dirty="0"/>
              <a:t>x = </a:t>
            </a:r>
            <a:r>
              <a:rPr lang="en-US" altLang="zh-CN" sz="2400" dirty="0" err="1"/>
              <a:t>np.zeros</a:t>
            </a:r>
            <a:r>
              <a:rPr lang="en-US" altLang="zh-CN" sz="2400" dirty="0"/>
              <a:t>(5) 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print(x) 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# </a:t>
            </a:r>
            <a:r>
              <a:rPr lang="zh-CN" altLang="zh-CN" sz="2400" dirty="0"/>
              <a:t>设置类型为整数</a:t>
            </a:r>
          </a:p>
          <a:p>
            <a:pPr marL="785792" lvl="2" indent="0">
              <a:buNone/>
            </a:pPr>
            <a:r>
              <a:rPr lang="en-US" altLang="zh-CN" sz="2400" dirty="0"/>
              <a:t>y = </a:t>
            </a:r>
            <a:r>
              <a:rPr lang="en-US" altLang="zh-CN" sz="2400" dirty="0" err="1"/>
              <a:t>np.zeros</a:t>
            </a:r>
            <a:r>
              <a:rPr lang="en-US" altLang="zh-CN" sz="2400" dirty="0"/>
              <a:t>((5,), </a:t>
            </a:r>
            <a:r>
              <a:rPr lang="en-US" altLang="zh-CN" sz="2400" dirty="0" err="1"/>
              <a:t>dtype</a:t>
            </a:r>
            <a:r>
              <a:rPr lang="en-US" altLang="zh-CN" sz="2400" dirty="0"/>
              <a:t> = np.int) 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print(y) 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# </a:t>
            </a:r>
            <a:r>
              <a:rPr lang="zh-CN" altLang="zh-CN" sz="2400" dirty="0"/>
              <a:t>自定义类型</a:t>
            </a:r>
          </a:p>
          <a:p>
            <a:pPr marL="785792" lvl="2" indent="0">
              <a:buNone/>
            </a:pPr>
            <a:r>
              <a:rPr lang="en-US" altLang="zh-CN" sz="2400" dirty="0"/>
              <a:t>z = </a:t>
            </a:r>
            <a:r>
              <a:rPr lang="en-US" altLang="zh-CN" sz="2400" dirty="0" err="1"/>
              <a:t>np.zeros</a:t>
            </a:r>
            <a:r>
              <a:rPr lang="en-US" altLang="zh-CN" sz="2400" dirty="0"/>
              <a:t>((2,2), </a:t>
            </a:r>
            <a:r>
              <a:rPr lang="en-US" altLang="zh-CN" sz="2400" dirty="0" err="1"/>
              <a:t>dtype</a:t>
            </a:r>
            <a:r>
              <a:rPr lang="en-US" altLang="zh-CN" sz="2400" dirty="0"/>
              <a:t> = [('x', 'i4'), ('y', 'i4')])  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print(z)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6594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064123-A6D2-447C-8291-9D51FD015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128" y="403951"/>
            <a:ext cx="7543801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3.</a:t>
            </a:r>
            <a:r>
              <a:rPr lang="zh-CN" altLang="en-US" sz="2400" b="1" dirty="0" smtClean="0"/>
              <a:t>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numpy.ones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 dirty="0" smtClean="0"/>
              <a:t>创建</a:t>
            </a:r>
            <a:r>
              <a:rPr lang="zh-CN" altLang="en-US" sz="2400" dirty="0"/>
              <a:t>指定形状的数组，数组元素以 </a:t>
            </a:r>
            <a:r>
              <a:rPr lang="en-US" altLang="zh-CN" sz="2400" dirty="0"/>
              <a:t>1</a:t>
            </a:r>
            <a:r>
              <a:rPr lang="zh-CN" altLang="en-US" sz="2400" dirty="0"/>
              <a:t>来填充。</a:t>
            </a:r>
          </a:p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3.15</a:t>
            </a:r>
            <a:r>
              <a:rPr lang="zh-CN" altLang="zh-CN" sz="2400" dirty="0"/>
              <a:t>】建立一个全</a:t>
            </a:r>
            <a:r>
              <a:rPr lang="en-US" altLang="zh-CN" sz="2400" dirty="0"/>
              <a:t>1</a:t>
            </a:r>
            <a:r>
              <a:rPr lang="zh-CN" altLang="zh-CN" sz="2400" dirty="0"/>
              <a:t>数组。</a:t>
            </a:r>
          </a:p>
          <a:p>
            <a:pPr marL="785792" lvl="2" indent="0"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numpy</a:t>
            </a:r>
            <a:r>
              <a:rPr lang="en-US" altLang="zh-CN" sz="2400" dirty="0"/>
              <a:t> as np 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# </a:t>
            </a:r>
            <a:r>
              <a:rPr lang="zh-CN" altLang="zh-CN" sz="2400" dirty="0"/>
              <a:t>默认为浮点数</a:t>
            </a:r>
          </a:p>
          <a:p>
            <a:pPr marL="785792" lvl="2" indent="0">
              <a:buNone/>
            </a:pPr>
            <a:r>
              <a:rPr lang="en-US" altLang="zh-CN" sz="2400" dirty="0"/>
              <a:t>x = </a:t>
            </a:r>
            <a:r>
              <a:rPr lang="en-US" altLang="zh-CN" sz="2400" dirty="0" err="1"/>
              <a:t>np.ones</a:t>
            </a:r>
            <a:r>
              <a:rPr lang="en-US" altLang="zh-CN" sz="2400" dirty="0"/>
              <a:t>(5) 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print(x) 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# </a:t>
            </a:r>
            <a:r>
              <a:rPr lang="zh-CN" altLang="zh-CN" sz="2400" dirty="0"/>
              <a:t>自定义类型</a:t>
            </a:r>
          </a:p>
          <a:p>
            <a:pPr marL="785792" lvl="2" indent="0">
              <a:buNone/>
            </a:pPr>
            <a:r>
              <a:rPr lang="en-US" altLang="zh-CN" sz="2400" dirty="0"/>
              <a:t>x = </a:t>
            </a:r>
            <a:r>
              <a:rPr lang="en-US" altLang="zh-CN" sz="2400" dirty="0" err="1"/>
              <a:t>np.ones</a:t>
            </a:r>
            <a:r>
              <a:rPr lang="en-US" altLang="zh-CN" sz="2400" dirty="0"/>
              <a:t>([2,2], </a:t>
            </a:r>
            <a:r>
              <a:rPr lang="en-US" altLang="zh-CN" sz="2400" dirty="0" err="1"/>
              <a:t>dtype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print(x)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0108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15881-FA9A-49D2-8C6C-EE6D879D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1" y="513539"/>
            <a:ext cx="11056060" cy="699595"/>
          </a:xfrm>
        </p:spPr>
        <p:txBody>
          <a:bodyPr>
            <a:noAutofit/>
          </a:bodyPr>
          <a:lstStyle/>
          <a:p>
            <a:r>
              <a:rPr lang="en-US" altLang="zh-CN" b="1" dirty="0"/>
              <a:t>4</a:t>
            </a:r>
            <a:r>
              <a:rPr lang="zh-CN" altLang="zh-CN" b="1" dirty="0"/>
              <a:t>．产生数列的</a:t>
            </a:r>
            <a:r>
              <a:rPr lang="zh-CN" altLang="zh-CN" b="1" dirty="0" smtClean="0"/>
              <a:t>函数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400" dirty="0"/>
              <a:t>——</a:t>
            </a:r>
            <a:r>
              <a:rPr lang="en-US" altLang="zh-CN" sz="2400" dirty="0" err="1">
                <a:solidFill>
                  <a:srgbClr val="FF0000"/>
                </a:solidFill>
              </a:rPr>
              <a:t>arange</a:t>
            </a:r>
            <a:r>
              <a:rPr lang="zh-CN" altLang="zh-CN" sz="2400" dirty="0">
                <a:solidFill>
                  <a:srgbClr val="FF0000"/>
                </a:solidFill>
              </a:rPr>
              <a:t>函数、</a:t>
            </a:r>
            <a:r>
              <a:rPr lang="en-US" altLang="zh-CN" sz="2400" dirty="0" err="1">
                <a:solidFill>
                  <a:srgbClr val="FF0000"/>
                </a:solidFill>
              </a:rPr>
              <a:t>linspace</a:t>
            </a:r>
            <a:r>
              <a:rPr lang="zh-CN" altLang="zh-CN" sz="2400" dirty="0">
                <a:solidFill>
                  <a:srgbClr val="FF0000"/>
                </a:solidFill>
              </a:rPr>
              <a:t>函数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range</a:t>
            </a:r>
            <a:r>
              <a:rPr lang="zh-CN" altLang="zh-CN" sz="2400" dirty="0">
                <a:solidFill>
                  <a:srgbClr val="FF0000"/>
                </a:solidFill>
              </a:rPr>
              <a:t>函数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CC8516-C6E4-43FD-8FDE-DBB9C15B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1" y="1856509"/>
            <a:ext cx="11056060" cy="4363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800" dirty="0"/>
              <a:t>在进行科学运算时，经常用到基本的简单</a:t>
            </a:r>
            <a:r>
              <a:rPr lang="zh-CN" altLang="zh-CN" sz="2800" dirty="0" smtClean="0"/>
              <a:t>数列</a:t>
            </a:r>
            <a:r>
              <a:rPr lang="zh-CN" altLang="en-US" sz="2800" dirty="0" smtClean="0"/>
              <a:t>。</a:t>
            </a:r>
            <a:r>
              <a:rPr lang="en-US" altLang="zh-CN" sz="2800" dirty="0" smtClean="0"/>
              <a:t>Python</a:t>
            </a:r>
            <a:r>
              <a:rPr lang="zh-CN" altLang="zh-CN" sz="2800" dirty="0"/>
              <a:t>中提供了</a:t>
            </a:r>
            <a:r>
              <a:rPr lang="en-US" altLang="zh-CN" sz="2800" dirty="0"/>
              <a:t>range()</a:t>
            </a:r>
            <a:r>
              <a:rPr lang="zh-CN" altLang="zh-CN" sz="2800" dirty="0"/>
              <a:t>函数</a:t>
            </a:r>
            <a:r>
              <a:rPr lang="zh-CN" altLang="zh-CN" sz="2800" dirty="0" smtClean="0"/>
              <a:t>。</a:t>
            </a:r>
            <a:r>
              <a:rPr lang="en-US" altLang="zh-CN" sz="2800" dirty="0" err="1" smtClean="0"/>
              <a:t>NumPy</a:t>
            </a:r>
            <a:r>
              <a:rPr lang="zh-CN" altLang="zh-CN" sz="2800" dirty="0"/>
              <a:t>中也有类似的函数，如</a:t>
            </a:r>
            <a:r>
              <a:rPr lang="en-US" altLang="zh-CN" sz="2800" dirty="0" err="1"/>
              <a:t>arange</a:t>
            </a:r>
            <a:r>
              <a:rPr lang="en-US" altLang="zh-CN" sz="2800" dirty="0"/>
              <a:t>()</a:t>
            </a:r>
            <a:r>
              <a:rPr lang="zh-CN" altLang="zh-CN" sz="2800" dirty="0"/>
              <a:t>、</a:t>
            </a:r>
            <a:r>
              <a:rPr lang="en-US" altLang="zh-CN" sz="2800" dirty="0" err="1"/>
              <a:t>linspace</a:t>
            </a:r>
            <a:r>
              <a:rPr lang="en-US" altLang="zh-CN" sz="2800" dirty="0"/>
              <a:t>()</a:t>
            </a:r>
            <a:r>
              <a:rPr lang="zh-CN" altLang="zh-CN" sz="2800" dirty="0"/>
              <a:t>函数等。</a:t>
            </a:r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65651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FA9DF-A474-4388-A59A-8D2F6077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086E1-12B3-4302-878E-CF3CEEEB5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</a:t>
            </a:r>
            <a:r>
              <a:rPr lang="en-US" altLang="zh-CN" sz="2400" b="1" dirty="0" smtClean="0"/>
              <a:t>range</a:t>
            </a:r>
            <a:r>
              <a:rPr lang="en-US" altLang="zh-CN" sz="2400" b="1" dirty="0"/>
              <a:t>()</a:t>
            </a:r>
            <a:r>
              <a:rPr lang="zh-CN" altLang="zh-CN" sz="2400" b="1" dirty="0"/>
              <a:t>函数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Python</a:t>
            </a:r>
            <a:r>
              <a:rPr lang="zh-CN" altLang="zh-CN" sz="2400" dirty="0"/>
              <a:t>内置的</a:t>
            </a:r>
            <a:r>
              <a:rPr lang="en-US" altLang="zh-CN" sz="2400" dirty="0"/>
              <a:t>range</a:t>
            </a:r>
            <a:r>
              <a:rPr lang="zh-CN" altLang="zh-CN" sz="2400" dirty="0"/>
              <a:t>函数可以创建一维数组，指定开始值、终值和步长。注意数组不包括终值。</a:t>
            </a:r>
          </a:p>
          <a:p>
            <a:pPr marL="785792" lvl="2" indent="0">
              <a:buNone/>
            </a:pPr>
            <a:r>
              <a:rPr lang="zh-CN" altLang="zh-CN" sz="2400" dirty="0"/>
              <a:t>函数形式：</a:t>
            </a:r>
            <a:r>
              <a:rPr lang="en-US" altLang="zh-CN" sz="2400" dirty="0"/>
              <a:t>range(start, stop [,step])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可以</a:t>
            </a:r>
            <a:r>
              <a:rPr lang="zh-CN" altLang="zh-CN" sz="2400" dirty="0" smtClean="0"/>
              <a:t>生成</a:t>
            </a:r>
            <a:r>
              <a:rPr lang="zh-CN" altLang="zh-CN" sz="2400" dirty="0"/>
              <a:t>一个数组，从</a:t>
            </a:r>
            <a:r>
              <a:rPr lang="en-US" altLang="zh-CN" sz="2400" dirty="0" smtClean="0"/>
              <a:t>start</a:t>
            </a:r>
            <a:r>
              <a:rPr lang="zh-CN" altLang="zh-CN" sz="2400" dirty="0" smtClean="0"/>
              <a:t>开始，到</a:t>
            </a:r>
            <a:r>
              <a:rPr lang="en-US" altLang="zh-CN" sz="2400" dirty="0"/>
              <a:t>stop-1</a:t>
            </a:r>
            <a:r>
              <a:rPr lang="zh-CN" altLang="zh-CN" sz="2400" dirty="0"/>
              <a:t>结束，间隔为</a:t>
            </a:r>
            <a:r>
              <a:rPr lang="en-US" altLang="zh-CN" sz="2400" dirty="0"/>
              <a:t>step</a:t>
            </a:r>
            <a:r>
              <a:rPr lang="zh-CN" altLang="zh-CN" sz="2400" dirty="0"/>
              <a:t>。缺省情况下从</a:t>
            </a:r>
            <a:r>
              <a:rPr lang="en-US" altLang="zh-CN" sz="2400" dirty="0"/>
              <a:t>0</a:t>
            </a:r>
            <a:r>
              <a:rPr lang="zh-CN" altLang="zh-CN" sz="2400" dirty="0"/>
              <a:t>开始。</a:t>
            </a:r>
            <a:r>
              <a:rPr lang="en-US" altLang="zh-CN" sz="2400" dirty="0" smtClean="0"/>
              <a:t>step</a:t>
            </a:r>
            <a:r>
              <a:rPr lang="zh-CN" altLang="zh-CN" sz="2400" dirty="0"/>
              <a:t>需要是</a:t>
            </a:r>
            <a:r>
              <a:rPr lang="zh-CN" altLang="zh-CN" sz="2400" dirty="0" smtClean="0">
                <a:solidFill>
                  <a:srgbClr val="FF0000"/>
                </a:solidFill>
              </a:rPr>
              <a:t>整数</a:t>
            </a:r>
            <a:r>
              <a:rPr lang="zh-CN" altLang="en-US" sz="2400" dirty="0" smtClean="0"/>
              <a:t>，</a:t>
            </a:r>
            <a:r>
              <a:rPr lang="zh-CN" altLang="zh-CN" sz="2400" dirty="0" smtClean="0"/>
              <a:t>默认</a:t>
            </a:r>
            <a:r>
              <a:rPr lang="zh-CN" altLang="zh-CN" sz="2400" dirty="0"/>
              <a:t>为</a:t>
            </a:r>
            <a:r>
              <a:rPr lang="en-US" altLang="zh-CN" sz="2400" dirty="0" smtClean="0"/>
              <a:t>1</a:t>
            </a:r>
            <a:r>
              <a:rPr lang="zh-CN" altLang="zh-CN" sz="2400" dirty="0" smtClean="0"/>
              <a:t>。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zh-CN" altLang="zh-CN" sz="2400" dirty="0"/>
              <a:t>例如：</a:t>
            </a:r>
            <a:r>
              <a:rPr lang="en-US" altLang="zh-CN" sz="2400" dirty="0"/>
              <a:t>arr1=range(0,5,1) 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48103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AEA04-62D9-4F47-9B76-DFD50EFB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AA08B8-1ECF-4CD6-827A-945FF4ADC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2) arrange()</a:t>
            </a:r>
            <a:r>
              <a:rPr lang="zh-CN" altLang="zh-CN" sz="2400" dirty="0"/>
              <a:t>函数</a:t>
            </a:r>
          </a:p>
          <a:p>
            <a:pPr marL="0" indent="0">
              <a:buNone/>
            </a:pPr>
            <a:r>
              <a:rPr lang="en-US" altLang="zh-CN" sz="2400" dirty="0" err="1"/>
              <a:t>NumPy</a:t>
            </a:r>
            <a:r>
              <a:rPr lang="zh-CN" altLang="zh-CN" sz="2400" dirty="0"/>
              <a:t>的</a:t>
            </a:r>
            <a:r>
              <a:rPr lang="en-US" altLang="zh-CN" sz="2400" dirty="0" err="1"/>
              <a:t>arange</a:t>
            </a:r>
            <a:r>
              <a:rPr lang="zh-CN" altLang="zh-CN" sz="2400" dirty="0"/>
              <a:t>函数功能与</a:t>
            </a:r>
            <a:r>
              <a:rPr lang="en-US" altLang="zh-CN" sz="2400" dirty="0"/>
              <a:t>range</a:t>
            </a:r>
            <a:r>
              <a:rPr lang="zh-CN" altLang="zh-CN" sz="2400" dirty="0"/>
              <a:t>函数类似，在</a:t>
            </a:r>
            <a:r>
              <a:rPr lang="en-US" altLang="zh-CN" sz="2400" dirty="0"/>
              <a:t>start</a:t>
            </a:r>
            <a:r>
              <a:rPr lang="zh-CN" altLang="zh-CN" sz="2400" dirty="0"/>
              <a:t>开始到</a:t>
            </a:r>
            <a:r>
              <a:rPr lang="en-US" altLang="zh-CN" sz="2400" dirty="0"/>
              <a:t>stop</a:t>
            </a:r>
            <a:r>
              <a:rPr lang="zh-CN" altLang="zh-CN" sz="2400" dirty="0"/>
              <a:t>范围内，生成一个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ndarray</a:t>
            </a:r>
            <a:r>
              <a:rPr lang="zh-CN" altLang="zh-CN" sz="2400" dirty="0"/>
              <a:t>数组。</a:t>
            </a:r>
          </a:p>
          <a:p>
            <a:pPr marL="785792" lvl="2" indent="0">
              <a:buNone/>
            </a:pPr>
            <a:r>
              <a:rPr lang="zh-CN" altLang="zh-CN" sz="2400" dirty="0"/>
              <a:t>函数形式：</a:t>
            </a:r>
            <a:r>
              <a:rPr lang="en-US" altLang="zh-CN" sz="2400" dirty="0" err="1"/>
              <a:t>arange</a:t>
            </a:r>
            <a:r>
              <a:rPr lang="en-US" altLang="zh-CN" sz="2400" dirty="0"/>
              <a:t>([start,] stop [, step,], </a:t>
            </a:r>
            <a:r>
              <a:rPr lang="en-US" altLang="zh-CN" sz="2400" dirty="0" err="1"/>
              <a:t>dtype</a:t>
            </a:r>
            <a:r>
              <a:rPr lang="en-US" altLang="zh-CN" sz="2400" dirty="0"/>
              <a:t>=None)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3.16</a:t>
            </a:r>
            <a:r>
              <a:rPr lang="zh-CN" altLang="zh-CN" sz="2400" dirty="0"/>
              <a:t>】生成</a:t>
            </a:r>
            <a:r>
              <a:rPr lang="en-US" altLang="zh-CN" sz="2400" dirty="0"/>
              <a:t>3</a:t>
            </a:r>
            <a:r>
              <a:rPr lang="zh-CN" altLang="zh-CN" sz="2400" dirty="0"/>
              <a:t>到</a:t>
            </a:r>
            <a:r>
              <a:rPr lang="en-US" altLang="zh-CN" sz="2400" dirty="0"/>
              <a:t>9</a:t>
            </a:r>
            <a:r>
              <a:rPr lang="zh-CN" altLang="zh-CN" sz="2400" dirty="0"/>
              <a:t>之间、步长为</a:t>
            </a:r>
            <a:r>
              <a:rPr lang="en-US" altLang="zh-CN" sz="2400" dirty="0"/>
              <a:t>0.2</a:t>
            </a:r>
            <a:r>
              <a:rPr lang="zh-CN" altLang="zh-CN" sz="2400" dirty="0"/>
              <a:t>的数组。</a:t>
            </a:r>
          </a:p>
          <a:p>
            <a:pPr marL="785792" lvl="2" indent="0"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numpy</a:t>
            </a:r>
            <a:r>
              <a:rPr lang="en-US" altLang="zh-CN" sz="2400" dirty="0"/>
              <a:t> as np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arr2=</a:t>
            </a:r>
            <a:r>
              <a:rPr lang="en-US" altLang="zh-CN" sz="2400" dirty="0" err="1"/>
              <a:t>np.arange</a:t>
            </a:r>
            <a:r>
              <a:rPr lang="en-US" altLang="zh-CN" sz="2400" dirty="0"/>
              <a:t>(3,9,0.2)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arr2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379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3.1 NumPy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endParaRPr lang="zh-CN" altLang="en-US" b="0" i="0" u="none" strike="noStrike" kern="1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F7A9F7A-94C6-486D-853F-80BF15B0218E}"/>
              </a:ext>
            </a:extLst>
          </p:cNvPr>
          <p:cNvSpPr txBox="1">
            <a:spLocks/>
          </p:cNvSpPr>
          <p:nvPr/>
        </p:nvSpPr>
        <p:spPr>
          <a:xfrm>
            <a:off x="558801" y="1026615"/>
            <a:ext cx="11056060" cy="5193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79" indent="-357179" algn="just" defTabSz="914377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"/>
              <a:defRPr sz="2000" kern="1200" baseline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357179" indent="-357179" algn="just" defTabSz="914377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 smtClean="0"/>
              <a:t>NumPy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是 </a:t>
            </a:r>
            <a:r>
              <a:rPr lang="en-US" altLang="zh-CN" sz="2400" dirty="0" smtClean="0">
                <a:solidFill>
                  <a:srgbClr val="FF0000"/>
                </a:solidFill>
              </a:rPr>
              <a:t>Numerical 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Python</a:t>
            </a:r>
            <a:r>
              <a:rPr lang="en-US" altLang="zh-CN" sz="2400" dirty="0" smtClean="0"/>
              <a:t> </a:t>
            </a:r>
            <a:r>
              <a:rPr lang="zh-CN" altLang="en-US" sz="2400" dirty="0" smtClean="0"/>
              <a:t>的简称，是高性能计算和数据分析的基础包。</a:t>
            </a:r>
            <a:endParaRPr lang="en-US" altLang="zh-CN" sz="2400" dirty="0" smtClean="0"/>
          </a:p>
          <a:p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NumPy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的一个扩充程序库。支持高维度数组与矩阵运算，此外也针对数组运算提供大量的数学函数库。</a:t>
            </a:r>
            <a:endParaRPr lang="en-US" altLang="zh-CN" sz="2400" dirty="0" smtClean="0"/>
          </a:p>
          <a:p>
            <a:r>
              <a:rPr lang="en-US" altLang="zh-CN" sz="2400" dirty="0" err="1" smtClean="0"/>
              <a:t>Numpy</a:t>
            </a:r>
            <a:r>
              <a:rPr lang="zh-CN" altLang="en-US" sz="2400" dirty="0" smtClean="0"/>
              <a:t>运算效率极好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是大量机器学习框架的基础库。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84104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F6B42-4446-4847-AD96-C6C695D1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BF811-D8B4-426C-A19D-F707B0D7D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/>
              <a:t>3) </a:t>
            </a:r>
            <a:r>
              <a:rPr lang="en-US" altLang="zh-CN" sz="2400" b="1" dirty="0" err="1"/>
              <a:t>linspace</a:t>
            </a:r>
            <a:r>
              <a:rPr lang="en-US" altLang="zh-CN" sz="2400" b="1" dirty="0"/>
              <a:t>()</a:t>
            </a:r>
            <a:r>
              <a:rPr lang="zh-CN" altLang="zh-CN" sz="2400" b="1" dirty="0"/>
              <a:t>函数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zh-CN" altLang="zh-CN" sz="2400" dirty="0"/>
              <a:t>格式：</a:t>
            </a:r>
            <a:r>
              <a:rPr lang="en-US" altLang="zh-CN" sz="2400" dirty="0" err="1"/>
              <a:t>numpy.linspace</a:t>
            </a:r>
            <a:r>
              <a:rPr lang="en-US" altLang="zh-CN" sz="2400" dirty="0"/>
              <a:t>( start, stop, 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=50, endpoint=True, </a:t>
            </a:r>
            <a:r>
              <a:rPr lang="en-US" altLang="zh-CN" sz="2400" dirty="0" err="1"/>
              <a:t>retstep</a:t>
            </a:r>
            <a:r>
              <a:rPr lang="en-US" altLang="zh-CN" sz="2400" dirty="0"/>
              <a:t>=False, </a:t>
            </a:r>
            <a:r>
              <a:rPr lang="en-US" altLang="zh-CN" sz="2400" dirty="0" err="1"/>
              <a:t>dtype</a:t>
            </a:r>
            <a:r>
              <a:rPr lang="en-US" altLang="zh-CN" sz="2400" dirty="0"/>
              <a:t>=None)</a:t>
            </a:r>
            <a:r>
              <a:rPr lang="zh-CN" altLang="zh-CN" sz="2400" dirty="0"/>
              <a:t>。</a:t>
            </a:r>
          </a:p>
          <a:p>
            <a:pPr marL="0" indent="0">
              <a:buNone/>
            </a:pPr>
            <a:r>
              <a:rPr lang="zh-CN" altLang="zh-CN" sz="2400" dirty="0"/>
              <a:t>其中</a:t>
            </a:r>
            <a:r>
              <a:rPr lang="en-US" altLang="zh-CN" sz="2400" dirty="0"/>
              <a:t>start</a:t>
            </a:r>
            <a:r>
              <a:rPr lang="zh-CN" altLang="zh-CN" sz="2400" dirty="0"/>
              <a:t>为序列的起始值</a:t>
            </a:r>
            <a:r>
              <a:rPr lang="en-US" altLang="zh-CN" sz="2400" dirty="0"/>
              <a:t>,stop</a:t>
            </a:r>
            <a:r>
              <a:rPr lang="zh-CN" altLang="zh-CN" sz="2400" dirty="0"/>
              <a:t>为结束值</a:t>
            </a:r>
            <a:r>
              <a:rPr lang="en-US" altLang="zh-CN" sz="2400" dirty="0"/>
              <a:t>,</a:t>
            </a:r>
            <a:r>
              <a:rPr lang="en-US" altLang="zh-CN" sz="2400" dirty="0" err="1"/>
              <a:t>num</a:t>
            </a:r>
            <a:r>
              <a:rPr lang="zh-CN" altLang="zh-CN" sz="2400" dirty="0"/>
              <a:t>是生成的</a:t>
            </a:r>
            <a:r>
              <a:rPr lang="zh-CN" altLang="zh-CN" sz="2400" dirty="0">
                <a:solidFill>
                  <a:srgbClr val="FF0000"/>
                </a:solidFill>
              </a:rPr>
              <a:t>样本数</a:t>
            </a:r>
            <a:r>
              <a:rPr lang="zh-CN" altLang="zh-CN" sz="2400" dirty="0"/>
              <a:t>。</a:t>
            </a:r>
          </a:p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3.17</a:t>
            </a:r>
            <a:r>
              <a:rPr lang="zh-CN" altLang="zh-CN" sz="2400" dirty="0"/>
              <a:t>】生成</a:t>
            </a:r>
            <a:r>
              <a:rPr lang="en-US" altLang="zh-CN" sz="2400" dirty="0"/>
              <a:t>1</a:t>
            </a:r>
            <a:r>
              <a:rPr lang="zh-CN" altLang="zh-CN" sz="2400" dirty="0"/>
              <a:t>到</a:t>
            </a:r>
            <a:r>
              <a:rPr lang="en-US" altLang="zh-CN" sz="2400" dirty="0"/>
              <a:t>5</a:t>
            </a:r>
            <a:r>
              <a:rPr lang="zh-CN" altLang="zh-CN" sz="2400" dirty="0"/>
              <a:t>之间的</a:t>
            </a:r>
            <a:r>
              <a:rPr lang="en-US" altLang="zh-CN" sz="2400" dirty="0"/>
              <a:t>10</a:t>
            </a:r>
            <a:r>
              <a:rPr lang="zh-CN" altLang="zh-CN" sz="2400" dirty="0"/>
              <a:t>个数。</a:t>
            </a:r>
          </a:p>
          <a:p>
            <a:pPr marL="785792" lvl="2" indent="0"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numpy</a:t>
            </a:r>
            <a:r>
              <a:rPr lang="en-US" altLang="zh-CN" sz="2400" dirty="0"/>
              <a:t> as np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arr3=</a:t>
            </a:r>
            <a:r>
              <a:rPr lang="en-US" altLang="zh-CN" sz="2400" dirty="0" err="1"/>
              <a:t>np.linspace</a:t>
            </a:r>
            <a:r>
              <a:rPr lang="en-US" altLang="zh-CN" sz="2400" dirty="0"/>
              <a:t>(1, 5, 10)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arr3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5149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/>
              <a:t>5. </a:t>
            </a:r>
            <a:r>
              <a:rPr lang="zh-CN" altLang="zh-CN" sz="2400" b="1" dirty="0"/>
              <a:t>使用随机函数创建数组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除了简单的顺序数列，</a:t>
            </a:r>
            <a:r>
              <a:rPr lang="en-US" altLang="zh-CN" sz="2400" dirty="0" err="1"/>
              <a:t>NumPy</a:t>
            </a:r>
            <a:r>
              <a:rPr lang="zh-CN" altLang="zh-CN" sz="2400" dirty="0"/>
              <a:t>还在</a:t>
            </a:r>
            <a:r>
              <a:rPr lang="en-US" altLang="zh-CN" sz="2400" dirty="0">
                <a:solidFill>
                  <a:srgbClr val="FF0000"/>
                </a:solidFill>
              </a:rPr>
              <a:t>random</a:t>
            </a:r>
            <a:r>
              <a:rPr lang="zh-CN" altLang="zh-CN" sz="2400" dirty="0">
                <a:solidFill>
                  <a:srgbClr val="FF0000"/>
                </a:solidFill>
              </a:rPr>
              <a:t>子模块</a:t>
            </a:r>
            <a:r>
              <a:rPr lang="zh-CN" altLang="zh-CN" sz="2400" dirty="0"/>
              <a:t>中提供了随机数函数，常见的随机函数见</a:t>
            </a:r>
            <a:r>
              <a:rPr lang="zh-CN" altLang="zh-CN" sz="2400" dirty="0" smtClean="0"/>
              <a:t>表。</a:t>
            </a:r>
            <a:endParaRPr lang="zh-CN" altLang="zh-CN" sz="2400" dirty="0"/>
          </a:p>
          <a:p>
            <a:endParaRPr lang="zh-CN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492932"/>
              </p:ext>
            </p:extLst>
          </p:nvPr>
        </p:nvGraphicFramePr>
        <p:xfrm>
          <a:off x="1766043" y="3142683"/>
          <a:ext cx="8641571" cy="2438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81055">
                  <a:extLst>
                    <a:ext uri="{9D8B030D-6E8A-4147-A177-3AD203B41FA5}">
                      <a16:colId xmlns:a16="http://schemas.microsoft.com/office/drawing/2014/main" val="2715350619"/>
                    </a:ext>
                  </a:extLst>
                </a:gridCol>
                <a:gridCol w="4660516">
                  <a:extLst>
                    <a:ext uri="{9D8B030D-6E8A-4147-A177-3AD203B41FA5}">
                      <a16:colId xmlns:a16="http://schemas.microsoft.com/office/drawing/2014/main" val="3073943331"/>
                    </a:ext>
                  </a:extLst>
                </a:gridCol>
              </a:tblGrid>
              <a:tr h="284196">
                <a:tc>
                  <a:txBody>
                    <a:bodyPr/>
                    <a:lstStyle/>
                    <a:p>
                      <a:pPr indent="125730"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函数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5730"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描述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1708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5730"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rand(d0,d1,...,dn)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随机产生指定维度的浮点数组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0621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5730"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randint(low[,high,size,dtype])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随机产生</a:t>
                      </a:r>
                      <a:r>
                        <a:rPr lang="en-US" sz="2000" kern="0">
                          <a:effectLst/>
                        </a:rPr>
                        <a:t>[low,high]</a:t>
                      </a:r>
                      <a:r>
                        <a:rPr lang="zh-CN" sz="2000" kern="0">
                          <a:effectLst/>
                        </a:rPr>
                        <a:t>范围内的整数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7862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5730"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random([size])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随机产生</a:t>
                      </a:r>
                      <a:r>
                        <a:rPr lang="en-US" sz="2000" kern="0" dirty="0">
                          <a:effectLst/>
                        </a:rPr>
                        <a:t>[0.0, 1.0)</a:t>
                      </a:r>
                      <a:r>
                        <a:rPr lang="zh-CN" sz="2000" kern="0" dirty="0">
                          <a:effectLst/>
                        </a:rPr>
                        <a:t>之间的浮点数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2917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5730"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uniform(start,end,size)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随机产生一组</a:t>
                      </a:r>
                      <a:r>
                        <a:rPr lang="en-US" sz="2000" kern="0">
                          <a:effectLst/>
                        </a:rPr>
                        <a:t>[start,end)</a:t>
                      </a:r>
                      <a:r>
                        <a:rPr lang="zh-CN" sz="2000" kern="0">
                          <a:effectLst/>
                        </a:rPr>
                        <a:t>范围内的均匀分布的浮点数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2850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5730"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normal (loc, scale, size)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基于给定的均值和方差，随机产生一组正态分布的浮点数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9681107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53021" y="2593499"/>
            <a:ext cx="41794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常用的</a:t>
            </a:r>
            <a:r>
              <a:rPr lang="en-US" altLang="zh-CN" sz="2000" dirty="0" err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NumPy</a:t>
            </a:r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随机函数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521764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b="1" dirty="0"/>
              <a:t>【例</a:t>
            </a:r>
            <a:r>
              <a:rPr lang="en-US" altLang="zh-CN" sz="2400" b="1" dirty="0"/>
              <a:t>3.18</a:t>
            </a:r>
            <a:r>
              <a:rPr lang="zh-CN" altLang="zh-CN" sz="2400" b="1" dirty="0"/>
              <a:t>】创建随机数组。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#</a:t>
            </a:r>
            <a:r>
              <a:rPr lang="zh-CN" altLang="zh-CN" sz="2400" dirty="0"/>
              <a:t>生成</a:t>
            </a:r>
            <a:r>
              <a:rPr lang="en-US" altLang="zh-CN" sz="2400" dirty="0"/>
              <a:t>2</a:t>
            </a:r>
            <a:r>
              <a:rPr lang="zh-CN" altLang="zh-CN" sz="2400" dirty="0"/>
              <a:t>行</a:t>
            </a:r>
            <a:r>
              <a:rPr lang="en-US" altLang="zh-CN" sz="2400" dirty="0"/>
              <a:t>3</a:t>
            </a:r>
            <a:r>
              <a:rPr lang="zh-CN" altLang="zh-CN" sz="2400" dirty="0"/>
              <a:t>列的随机浮点数组</a:t>
            </a:r>
          </a:p>
          <a:p>
            <a:pPr marL="785792" lvl="2" indent="0">
              <a:buNone/>
            </a:pPr>
            <a:r>
              <a:rPr lang="en-US" altLang="zh-CN" sz="2400" dirty="0" err="1"/>
              <a:t>np.random.rand</a:t>
            </a:r>
            <a:r>
              <a:rPr lang="en-US" altLang="zh-CN" sz="2400" dirty="0"/>
              <a:t>(2,3)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#</a:t>
            </a:r>
            <a:r>
              <a:rPr lang="zh-CN" altLang="zh-CN" sz="2400" dirty="0"/>
              <a:t>生成</a:t>
            </a:r>
            <a:r>
              <a:rPr lang="en-US" altLang="zh-CN" sz="2400" dirty="0"/>
              <a:t>2</a:t>
            </a:r>
            <a:r>
              <a:rPr lang="zh-CN" altLang="zh-CN" sz="2400" dirty="0"/>
              <a:t>行</a:t>
            </a:r>
            <a:r>
              <a:rPr lang="en-US" altLang="zh-CN" sz="2400" dirty="0"/>
              <a:t>2</a:t>
            </a:r>
            <a:r>
              <a:rPr lang="zh-CN" altLang="zh-CN" sz="2400" dirty="0"/>
              <a:t>列的随机整数数组</a:t>
            </a:r>
          </a:p>
          <a:p>
            <a:pPr marL="785792" lvl="2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err="1"/>
              <a:t>np.random.randint</a:t>
            </a:r>
            <a:r>
              <a:rPr lang="en-US" altLang="zh-CN" sz="2400" dirty="0"/>
              <a:t>(0,10,(2,2))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#</a:t>
            </a:r>
            <a:r>
              <a:rPr lang="zh-CN" altLang="zh-CN" sz="2400" dirty="0"/>
              <a:t>生成</a:t>
            </a:r>
            <a:r>
              <a:rPr lang="en-US" altLang="zh-CN" sz="2400" dirty="0"/>
              <a:t>2</a:t>
            </a:r>
            <a:r>
              <a:rPr lang="zh-CN" altLang="zh-CN" sz="2400" dirty="0"/>
              <a:t>行</a:t>
            </a:r>
            <a:r>
              <a:rPr lang="en-US" altLang="zh-CN" sz="2400" dirty="0"/>
              <a:t>3</a:t>
            </a:r>
            <a:r>
              <a:rPr lang="zh-CN" altLang="zh-CN" sz="2400" dirty="0"/>
              <a:t>列、正态分布的随机数组</a:t>
            </a:r>
          </a:p>
          <a:p>
            <a:pPr marL="785792" lvl="2" indent="0">
              <a:buNone/>
            </a:pPr>
            <a:r>
              <a:rPr lang="en-US" altLang="zh-CN" sz="2400" dirty="0" err="1"/>
              <a:t>np.random.uniform</a:t>
            </a:r>
            <a:r>
              <a:rPr lang="en-US" altLang="zh-CN" sz="2400" dirty="0"/>
              <a:t>(1,2,(2,3)) 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369604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1" y="1017379"/>
            <a:ext cx="11056060" cy="51932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/>
              <a:t>6.</a:t>
            </a:r>
            <a:r>
              <a:rPr lang="zh-CN" altLang="zh-CN" sz="2400" b="1" dirty="0"/>
              <a:t>其他数据结构转换成</a:t>
            </a:r>
            <a:r>
              <a:rPr lang="en-US" altLang="zh-CN" sz="2400" b="1" dirty="0" err="1"/>
              <a:t>ndarray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err="1"/>
              <a:t>NumPy</a:t>
            </a:r>
            <a:r>
              <a:rPr lang="zh-CN" altLang="zh-CN" sz="2400" dirty="0"/>
              <a:t>中，可以通过</a:t>
            </a:r>
            <a:r>
              <a:rPr lang="en-US" altLang="zh-CN" sz="2400" dirty="0"/>
              <a:t>array()</a:t>
            </a:r>
            <a:r>
              <a:rPr lang="zh-CN" altLang="zh-CN" sz="2400" dirty="0"/>
              <a:t>函数</a:t>
            </a:r>
            <a:r>
              <a:rPr lang="zh-CN" altLang="zh-CN" sz="2400" dirty="0" smtClean="0"/>
              <a:t>将数值</a:t>
            </a:r>
            <a:r>
              <a:rPr lang="zh-CN" altLang="zh-CN" sz="2400" dirty="0"/>
              <a:t>序列转换为</a:t>
            </a:r>
            <a:r>
              <a:rPr lang="en-US" altLang="zh-CN" sz="2400" dirty="0" err="1"/>
              <a:t>ndarray</a:t>
            </a:r>
            <a:r>
              <a:rPr lang="zh-CN" altLang="zh-CN" sz="2400" dirty="0" smtClean="0"/>
              <a:t>数组</a:t>
            </a:r>
            <a:r>
              <a:rPr lang="zh-CN" altLang="en-US" sz="2400" dirty="0" smtClean="0"/>
              <a:t>，</a:t>
            </a:r>
            <a:r>
              <a:rPr lang="zh-CN" altLang="zh-CN" sz="2400" dirty="0" smtClean="0"/>
              <a:t>如</a:t>
            </a:r>
            <a:r>
              <a:rPr lang="en-US" altLang="zh-CN" sz="2400" dirty="0"/>
              <a:t>List</a:t>
            </a:r>
            <a:r>
              <a:rPr lang="zh-CN" altLang="zh-CN" sz="2400" dirty="0"/>
              <a:t>（列表）和</a:t>
            </a:r>
            <a:r>
              <a:rPr lang="en-US" altLang="zh-CN" sz="2400" dirty="0"/>
              <a:t>Tuple</a:t>
            </a:r>
            <a:r>
              <a:rPr lang="zh-CN" altLang="zh-CN" sz="2400" dirty="0"/>
              <a:t>（元组）等。</a:t>
            </a:r>
          </a:p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3.19</a:t>
            </a:r>
            <a:r>
              <a:rPr lang="zh-CN" altLang="zh-CN" sz="2400" dirty="0"/>
              <a:t>】</a:t>
            </a:r>
            <a:r>
              <a:rPr lang="en-US" altLang="zh-CN" sz="2400" dirty="0"/>
              <a:t>List</a:t>
            </a:r>
            <a:r>
              <a:rPr lang="zh-CN" altLang="zh-CN" sz="2400" dirty="0"/>
              <a:t>类型转换成</a:t>
            </a:r>
            <a:r>
              <a:rPr lang="en-US" altLang="zh-CN" sz="2400" dirty="0" err="1"/>
              <a:t>ndarray</a:t>
            </a:r>
            <a:r>
              <a:rPr lang="zh-CN" altLang="zh-CN" sz="2400" dirty="0"/>
              <a:t>。</a:t>
            </a:r>
          </a:p>
          <a:p>
            <a:pPr marL="785792" lvl="2" indent="0"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numpy</a:t>
            </a:r>
            <a:r>
              <a:rPr lang="en-US" altLang="zh-CN" sz="2400" dirty="0"/>
              <a:t> as np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# List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data = [[2000, '</a:t>
            </a:r>
            <a:r>
              <a:rPr lang="en-US" altLang="zh-CN" sz="2400" dirty="0" err="1"/>
              <a:t>Ohino</a:t>
            </a:r>
            <a:r>
              <a:rPr lang="en-US" altLang="zh-CN" sz="2400" dirty="0"/>
              <a:t>', 1.5],       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        [2002, '</a:t>
            </a:r>
            <a:r>
              <a:rPr lang="en-US" altLang="zh-CN" sz="2400" dirty="0" err="1"/>
              <a:t>Ohino</a:t>
            </a:r>
            <a:r>
              <a:rPr lang="en-US" altLang="zh-CN" sz="2400" dirty="0"/>
              <a:t>', 3.6],    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        [2002, 'Nevada', 2.9]]  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print(type(data))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# List to array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 err="1"/>
              <a:t>ndarr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np.array</a:t>
            </a:r>
            <a:r>
              <a:rPr lang="en-US" altLang="zh-CN" sz="2400" dirty="0"/>
              <a:t>(data)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print(type(</a:t>
            </a:r>
            <a:r>
              <a:rPr lang="en-US" altLang="zh-CN" sz="2400" dirty="0" err="1"/>
              <a:t>ndarr</a:t>
            </a:r>
            <a:r>
              <a:rPr lang="en-US" altLang="zh-CN" sz="2400" dirty="0"/>
              <a:t>))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77751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21DB62-281F-43FD-B62D-0768CCAD1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715" y="1327280"/>
            <a:ext cx="9892067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 smtClean="0"/>
              <a:t>切片是指对数据序列对象取一部分的操作</a:t>
            </a:r>
            <a:r>
              <a:rPr lang="zh-CN" altLang="en-US" sz="2400" dirty="0" smtClean="0"/>
              <a:t>，</a:t>
            </a:r>
            <a:r>
              <a:rPr lang="en-US" altLang="zh-CN" sz="2400" dirty="0" err="1"/>
              <a:t>ndarray</a:t>
            </a:r>
            <a:r>
              <a:rPr lang="zh-CN" altLang="zh-CN" sz="2400" dirty="0"/>
              <a:t>数组与其他数据序列类似，也可以进行索引、切片和迭代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b="1" dirty="0"/>
              <a:t>1</a:t>
            </a:r>
            <a:r>
              <a:rPr lang="zh-CN" altLang="zh-CN" sz="2400" b="1" dirty="0"/>
              <a:t>．切片（</a:t>
            </a:r>
            <a:r>
              <a:rPr lang="en-US" altLang="zh-CN" sz="2400" b="1" dirty="0"/>
              <a:t>slice</a:t>
            </a:r>
            <a:r>
              <a:rPr lang="zh-CN" altLang="zh-CN" sz="2400" b="1" dirty="0"/>
              <a:t>）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对</a:t>
            </a:r>
            <a:r>
              <a:rPr lang="en-US" altLang="zh-CN" sz="2400" dirty="0" err="1"/>
              <a:t>ndarray</a:t>
            </a:r>
            <a:r>
              <a:rPr lang="zh-CN" altLang="zh-CN" sz="2400" dirty="0"/>
              <a:t>进行切片操作与一维数组相同，用索引标记切片的起始和终止位置。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58801" y="162557"/>
            <a:ext cx="11056060" cy="699595"/>
          </a:xfrm>
        </p:spPr>
        <p:txBody>
          <a:bodyPr/>
          <a:lstStyle/>
          <a:p>
            <a:pPr marR="0" rtl="0"/>
            <a:r>
              <a:rPr lang="en-US" altLang="zh-CN" b="0" i="0" u="none" strike="noStrike" kern="1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3.1.5 </a:t>
            </a:r>
            <a:r>
              <a:rPr lang="zh-CN" altLang="en-US" b="0" i="0" u="none" strike="noStrike" kern="1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切片、迭代和索引</a:t>
            </a:r>
            <a:r>
              <a:rPr lang="zh-CN" altLang="en-US" b="0" i="0" u="none" strike="noStrike" kern="100" baseline="0" dirty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03742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D975D-9985-47FE-8757-7EF30C59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3600" dirty="0"/>
              <a:t>二维数组切片操作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657F09-EFA1-4019-BD10-F5E304D41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因为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ndarray</a:t>
            </a:r>
            <a:r>
              <a:rPr lang="zh-CN" altLang="zh-CN" sz="2400" dirty="0"/>
              <a:t>可以是多维数组，在进行切片时，通常需要设定每个维度上的切片位置。</a:t>
            </a:r>
          </a:p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3.20</a:t>
            </a:r>
            <a:r>
              <a:rPr lang="zh-CN" altLang="zh-CN" sz="2400" dirty="0"/>
              <a:t>】二维</a:t>
            </a:r>
            <a:r>
              <a:rPr lang="en-US" altLang="zh-CN" sz="2400" dirty="0" err="1"/>
              <a:t>ndarray</a:t>
            </a:r>
            <a:r>
              <a:rPr lang="zh-CN" altLang="zh-CN" sz="2400" dirty="0"/>
              <a:t>的切片。</a:t>
            </a:r>
          </a:p>
          <a:p>
            <a:pPr marL="785792" lvl="2" indent="0"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numpy</a:t>
            </a:r>
            <a:r>
              <a:rPr lang="en-US" altLang="zh-CN" sz="2400" dirty="0"/>
              <a:t> as np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# </a:t>
            </a:r>
            <a:r>
              <a:rPr lang="zh-CN" altLang="zh-CN" sz="2400" dirty="0"/>
              <a:t>创建一个</a:t>
            </a:r>
            <a:r>
              <a:rPr lang="en-US" altLang="zh-CN" sz="2400" dirty="0"/>
              <a:t>4</a:t>
            </a:r>
            <a:r>
              <a:rPr lang="zh-CN" altLang="zh-CN" sz="2400" dirty="0"/>
              <a:t>行</a:t>
            </a:r>
            <a:r>
              <a:rPr lang="en-US" altLang="zh-CN" sz="2400" dirty="0"/>
              <a:t>6</a:t>
            </a:r>
            <a:r>
              <a:rPr lang="zh-CN" altLang="zh-CN" sz="2400" dirty="0"/>
              <a:t>列的二维数组</a:t>
            </a:r>
          </a:p>
          <a:p>
            <a:pPr marL="785792" lvl="2" indent="0">
              <a:buNone/>
            </a:pPr>
            <a:r>
              <a:rPr lang="en-US" altLang="zh-CN" sz="2400" dirty="0" err="1"/>
              <a:t>arr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np.arange</a:t>
            </a:r>
            <a:r>
              <a:rPr lang="en-US" altLang="zh-CN" sz="2400" dirty="0"/>
              <a:t>(24).reshape(4,6)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print('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 =\n',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) 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# </a:t>
            </a:r>
            <a:r>
              <a:rPr lang="zh-CN" altLang="zh-CN" sz="2400" dirty="0"/>
              <a:t>截取第</a:t>
            </a:r>
            <a:r>
              <a:rPr lang="en-US" altLang="zh-CN" sz="2400" dirty="0"/>
              <a:t>2</a:t>
            </a:r>
            <a:r>
              <a:rPr lang="zh-CN" altLang="zh-CN" sz="2400" dirty="0"/>
              <a:t>行到最后一行，第</a:t>
            </a:r>
            <a:r>
              <a:rPr lang="en-US" altLang="zh-CN" sz="2400" dirty="0"/>
              <a:t>1</a:t>
            </a:r>
            <a:r>
              <a:rPr lang="zh-CN" altLang="zh-CN" sz="2400" dirty="0"/>
              <a:t>列到第</a:t>
            </a:r>
            <a:r>
              <a:rPr lang="en-US" altLang="zh-CN" sz="2400" dirty="0"/>
              <a:t>4</a:t>
            </a:r>
            <a:r>
              <a:rPr lang="zh-CN" altLang="zh-CN" sz="2400" dirty="0"/>
              <a:t>列构成的</a:t>
            </a:r>
            <a:r>
              <a:rPr lang="en-US" altLang="zh-CN" sz="2400" dirty="0" err="1"/>
              <a:t>ndarray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arr1 = 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[1:, :3]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print('B = \n',arr1)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13342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EA801B87-E4D3-4CF6-A1A4-355805B4C5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7426" y="1013231"/>
            <a:ext cx="9254937" cy="4417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3.21</a:t>
            </a:r>
            <a:r>
              <a:rPr lang="zh-CN" altLang="zh-CN" sz="2400" dirty="0"/>
              <a:t>】使用</a:t>
            </a:r>
            <a:r>
              <a:rPr lang="en-US" altLang="zh-CN" sz="2400" dirty="0" err="1"/>
              <a:t>numpy.copy</a:t>
            </a:r>
            <a:r>
              <a:rPr lang="en-US" altLang="zh-CN" sz="2400" dirty="0"/>
              <a:t>()</a:t>
            </a:r>
            <a:r>
              <a:rPr lang="zh-CN" altLang="zh-CN" sz="2400" dirty="0"/>
              <a:t>函数对</a:t>
            </a:r>
            <a:r>
              <a:rPr lang="en-US" altLang="zh-CN" sz="2400" dirty="0" err="1"/>
              <a:t>ndarray</a:t>
            </a:r>
            <a:r>
              <a:rPr lang="zh-CN" altLang="zh-CN" sz="2400" dirty="0"/>
              <a:t>数组进行切片复制。</a:t>
            </a:r>
          </a:p>
          <a:p>
            <a:pPr marL="785792" lvl="2" indent="0"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numpy</a:t>
            </a:r>
            <a:r>
              <a:rPr lang="en-US" altLang="zh-CN" sz="2400" dirty="0"/>
              <a:t> as np 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# </a:t>
            </a:r>
            <a:r>
              <a:rPr lang="zh-CN" altLang="zh-CN" sz="2400" dirty="0"/>
              <a:t>创建一个</a:t>
            </a:r>
            <a:r>
              <a:rPr lang="en-US" altLang="zh-CN" sz="2400" dirty="0"/>
              <a:t>4</a:t>
            </a:r>
            <a:r>
              <a:rPr lang="zh-CN" altLang="zh-CN" sz="2400" dirty="0"/>
              <a:t>行</a:t>
            </a:r>
            <a:r>
              <a:rPr lang="en-US" altLang="zh-CN" sz="2400" dirty="0"/>
              <a:t>6</a:t>
            </a:r>
            <a:r>
              <a:rPr lang="zh-CN" altLang="zh-CN" sz="2400" dirty="0"/>
              <a:t>列的二维数组</a:t>
            </a:r>
          </a:p>
          <a:p>
            <a:pPr marL="785792" lvl="2" indent="0">
              <a:buNone/>
            </a:pPr>
            <a:r>
              <a:rPr lang="en-US" altLang="zh-CN" sz="2400" dirty="0" err="1"/>
              <a:t>arr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np.arange</a:t>
            </a:r>
            <a:r>
              <a:rPr lang="en-US" altLang="zh-CN" sz="2400" dirty="0"/>
              <a:t>(24).reshape(4, 6)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print('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 =\n',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) 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# </a:t>
            </a:r>
            <a:r>
              <a:rPr lang="zh-CN" altLang="zh-CN" sz="2400" dirty="0"/>
              <a:t>切片复制</a:t>
            </a:r>
            <a:r>
              <a:rPr lang="en-US" altLang="zh-CN" sz="2400" dirty="0" err="1"/>
              <a:t>arr</a:t>
            </a:r>
            <a:r>
              <a:rPr lang="zh-CN" altLang="zh-CN" sz="2400" dirty="0"/>
              <a:t>的第</a:t>
            </a:r>
            <a:r>
              <a:rPr lang="en-US" altLang="zh-CN" sz="2400" dirty="0"/>
              <a:t>2</a:t>
            </a:r>
            <a:r>
              <a:rPr lang="zh-CN" altLang="zh-CN" sz="2400" dirty="0"/>
              <a:t>行到第</a:t>
            </a:r>
            <a:r>
              <a:rPr lang="en-US" altLang="zh-CN" sz="2400" dirty="0"/>
              <a:t>4</a:t>
            </a:r>
            <a:r>
              <a:rPr lang="zh-CN" altLang="zh-CN" sz="2400" dirty="0"/>
              <a:t>行、第</a:t>
            </a:r>
            <a:r>
              <a:rPr lang="en-US" altLang="zh-CN" sz="2400" dirty="0"/>
              <a:t>1</a:t>
            </a:r>
            <a:r>
              <a:rPr lang="zh-CN" altLang="zh-CN" sz="2400" dirty="0"/>
              <a:t>列到第</a:t>
            </a:r>
            <a:r>
              <a:rPr lang="en-US" altLang="zh-CN" sz="2400" dirty="0"/>
              <a:t>4</a:t>
            </a:r>
            <a:r>
              <a:rPr lang="zh-CN" altLang="zh-CN" sz="2400" dirty="0"/>
              <a:t>列</a:t>
            </a:r>
          </a:p>
          <a:p>
            <a:pPr marL="785792" lvl="2" indent="0">
              <a:buNone/>
            </a:pPr>
            <a:r>
              <a:rPr lang="en-US" altLang="zh-CN" sz="2400" dirty="0"/>
              <a:t>arr2 = </a:t>
            </a:r>
            <a:r>
              <a:rPr lang="en-US" altLang="zh-CN" sz="2400" dirty="0" err="1"/>
              <a:t>np.copy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[1:4, 0:3])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print('A = \n',arr2) 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#</a:t>
            </a:r>
            <a:r>
              <a:rPr lang="zh-CN" altLang="zh-CN" sz="2400" dirty="0"/>
              <a:t>复制</a:t>
            </a:r>
            <a:r>
              <a:rPr lang="en-US" altLang="zh-CN" sz="2400" dirty="0"/>
              <a:t>arr2</a:t>
            </a:r>
            <a:r>
              <a:rPr lang="zh-CN" altLang="zh-CN" sz="2400" dirty="0"/>
              <a:t>到</a:t>
            </a:r>
            <a:r>
              <a:rPr lang="en-US" altLang="zh-CN" sz="2400" dirty="0"/>
              <a:t>arr3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arr3 = arr2.copy()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print('B = \n',arr3)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029137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5C05D-109E-45EF-B0D0-7BA5A2064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2.</a:t>
            </a:r>
            <a:r>
              <a:rPr lang="zh-CN" altLang="zh-CN" b="1" dirty="0"/>
              <a:t>迭代（</a:t>
            </a:r>
            <a:r>
              <a:rPr lang="en-US" altLang="zh-CN" b="1" dirty="0"/>
              <a:t>iteration</a:t>
            </a:r>
            <a:r>
              <a:rPr lang="zh-CN" altLang="zh-CN" b="1" dirty="0"/>
              <a:t>）</a:t>
            </a:r>
            <a:endParaRPr lang="zh-CN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205F97-6F54-416F-B032-ABDC2B955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ndarray</a:t>
            </a:r>
            <a:r>
              <a:rPr lang="zh-CN" altLang="zh-CN" sz="2400" dirty="0"/>
              <a:t>也可以通过</a:t>
            </a:r>
            <a:r>
              <a:rPr lang="en-US" altLang="zh-CN" sz="2400" dirty="0"/>
              <a:t>for</a:t>
            </a:r>
            <a:r>
              <a:rPr lang="zh-CN" altLang="zh-CN" sz="2400" dirty="0"/>
              <a:t>循环来实现迭代。当维数多于一维时，迭代操作使用嵌套的</a:t>
            </a:r>
            <a:r>
              <a:rPr lang="en-US" altLang="zh-CN" sz="2400" dirty="0"/>
              <a:t>for</a:t>
            </a:r>
            <a:r>
              <a:rPr lang="zh-CN" altLang="zh-CN" sz="2400" dirty="0"/>
              <a:t>循环。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795078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7A990-D680-4789-B8AD-F8F9FC443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BDEC14-06D4-4DD7-BDDA-557EC696C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/>
              <a:t>迭代时，通常按照第一条轴（默认为行）对二维数组进行扫描。如果需要按其他维度迭代，可以使用</a:t>
            </a:r>
            <a:r>
              <a:rPr lang="en-US" altLang="zh-CN" sz="2400" dirty="0" err="1"/>
              <a:t>apply_along_axis</a:t>
            </a:r>
            <a:r>
              <a:rPr lang="en-US" altLang="zh-CN" sz="2400" dirty="0"/>
              <a:t>(</a:t>
            </a:r>
            <a:r>
              <a:rPr lang="en-US" altLang="zh-CN" sz="2400" dirty="0" err="1"/>
              <a:t>func,axis,arr</a:t>
            </a:r>
            <a:r>
              <a:rPr lang="en-US" altLang="zh-CN" sz="2400" dirty="0"/>
              <a:t>)</a:t>
            </a:r>
            <a:r>
              <a:rPr lang="zh-CN" altLang="zh-CN" sz="2400" dirty="0"/>
              <a:t>函数指定</a:t>
            </a:r>
            <a:r>
              <a:rPr lang="zh-CN" altLang="zh-CN" sz="2400" dirty="0" smtClean="0"/>
              <a:t>当前轴</a:t>
            </a:r>
            <a:r>
              <a:rPr lang="zh-CN" altLang="zh-CN" sz="2400" dirty="0"/>
              <a:t>。</a:t>
            </a:r>
          </a:p>
          <a:p>
            <a:r>
              <a:rPr lang="en-US" altLang="zh-CN" sz="2400" dirty="0" err="1" smtClean="0"/>
              <a:t>NumPy</a:t>
            </a:r>
            <a:r>
              <a:rPr lang="zh-CN" altLang="zh-CN" sz="2400" dirty="0"/>
              <a:t>还包含一个循环迭代器类</a:t>
            </a:r>
            <a:r>
              <a:rPr lang="en-US" altLang="zh-CN" sz="2400" dirty="0" err="1">
                <a:solidFill>
                  <a:srgbClr val="FF0000"/>
                </a:solidFill>
              </a:rPr>
              <a:t>numpy.nditer</a:t>
            </a:r>
            <a:r>
              <a:rPr lang="zh-CN" altLang="zh-CN" sz="2400" dirty="0"/>
              <a:t>，所生成的迭代器（</a:t>
            </a:r>
            <a:r>
              <a:rPr lang="en-US" altLang="zh-CN" sz="2400" dirty="0"/>
              <a:t>Iterator</a:t>
            </a:r>
            <a:r>
              <a:rPr lang="zh-CN" altLang="zh-CN" sz="2400" dirty="0"/>
              <a:t>）对象是一个根据位置进行遍历的对象。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437142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5D726-F687-46A1-A08C-B62DE352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EDC72-6F16-4A50-9EB8-FB3379C2C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3.22</a:t>
            </a:r>
            <a:r>
              <a:rPr lang="zh-CN" altLang="zh-CN" sz="2400" dirty="0"/>
              <a:t>】使用嵌套</a:t>
            </a:r>
            <a:r>
              <a:rPr lang="en-US" altLang="zh-CN" sz="2400" dirty="0"/>
              <a:t>for</a:t>
            </a:r>
            <a:r>
              <a:rPr lang="zh-CN" altLang="zh-CN" sz="2400" dirty="0"/>
              <a:t>循环对</a:t>
            </a:r>
            <a:r>
              <a:rPr lang="en-US" altLang="zh-CN" sz="2400" dirty="0" err="1"/>
              <a:t>ndarray</a:t>
            </a:r>
            <a:r>
              <a:rPr lang="zh-CN" altLang="zh-CN" sz="2400" dirty="0"/>
              <a:t>数组进行迭代遍历。</a:t>
            </a:r>
          </a:p>
          <a:p>
            <a:pPr marL="785792" lvl="2" indent="0"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numpy</a:t>
            </a:r>
            <a:r>
              <a:rPr lang="en-US" altLang="zh-CN" sz="2400" dirty="0"/>
              <a:t> as np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a = </a:t>
            </a:r>
            <a:r>
              <a:rPr lang="en-US" altLang="zh-CN" sz="2400" dirty="0" err="1"/>
              <a:t>np.arange</a:t>
            </a:r>
            <a:r>
              <a:rPr lang="en-US" altLang="zh-CN" sz="2400" dirty="0"/>
              <a:t>(0,60,5) 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a = </a:t>
            </a:r>
            <a:r>
              <a:rPr lang="en-US" altLang="zh-CN" sz="2400" dirty="0" err="1"/>
              <a:t>a.reshape</a:t>
            </a:r>
            <a:r>
              <a:rPr lang="en-US" altLang="zh-CN" sz="2400" dirty="0"/>
              <a:t>(3,4)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for </a:t>
            </a:r>
            <a:r>
              <a:rPr lang="en-US" altLang="zh-CN" sz="2400" dirty="0" err="1"/>
              <a:t>xline</a:t>
            </a:r>
            <a:r>
              <a:rPr lang="en-US" altLang="zh-CN" sz="2400" dirty="0"/>
              <a:t> in a: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    for </a:t>
            </a:r>
            <a:r>
              <a:rPr lang="en-US" altLang="zh-CN" sz="2400" dirty="0" err="1"/>
              <a:t>yitem</a:t>
            </a:r>
            <a:r>
              <a:rPr lang="en-US" altLang="zh-CN" sz="2400" dirty="0"/>
              <a:t> in </a:t>
            </a:r>
            <a:r>
              <a:rPr lang="en-US" altLang="zh-CN" sz="2400" dirty="0" err="1"/>
              <a:t>xline</a:t>
            </a:r>
            <a:r>
              <a:rPr lang="en-US" altLang="zh-CN" sz="2400" dirty="0"/>
              <a:t>: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        print(</a:t>
            </a:r>
            <a:r>
              <a:rPr lang="en-US" altLang="zh-CN" sz="2400" dirty="0" err="1"/>
              <a:t>yitem,end</a:t>
            </a:r>
            <a:r>
              <a:rPr lang="en-US" altLang="zh-CN" sz="2400" dirty="0"/>
              <a:t>=' ')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55573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5B32E6-BB8E-442D-86E0-69BB91DBC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包括：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1.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个强大的</a:t>
            </a:r>
            <a:r>
              <a:rPr lang="en-US" altLang="zh-CN" sz="2400" dirty="0"/>
              <a:t>N</a:t>
            </a:r>
            <a:r>
              <a:rPr lang="zh-CN" altLang="en-US" sz="2400" dirty="0"/>
              <a:t>维数组</a:t>
            </a:r>
            <a:r>
              <a:rPr lang="zh-CN" altLang="en-US" sz="2400" dirty="0" smtClean="0"/>
              <a:t>对象</a:t>
            </a:r>
            <a:r>
              <a:rPr lang="en-US" altLang="zh-CN" sz="2400" dirty="0" err="1" smtClean="0"/>
              <a:t>ndarray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2.</a:t>
            </a:r>
            <a:r>
              <a:rPr lang="zh-CN" altLang="en-US" sz="2400" dirty="0" smtClean="0"/>
              <a:t>比较</a:t>
            </a:r>
            <a:r>
              <a:rPr lang="zh-CN" altLang="en-US" sz="2400" dirty="0"/>
              <a:t>成熟的（广播）函数库；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3.</a:t>
            </a:r>
            <a:r>
              <a:rPr lang="zh-CN" altLang="en-US" sz="2400" dirty="0" smtClean="0"/>
              <a:t>用于</a:t>
            </a:r>
            <a:r>
              <a:rPr lang="zh-CN" altLang="en-US" sz="2400" dirty="0"/>
              <a:t>整合</a:t>
            </a:r>
            <a:r>
              <a:rPr lang="en-US" altLang="zh-CN" sz="2400" dirty="0"/>
              <a:t>C/C++</a:t>
            </a:r>
            <a:r>
              <a:rPr lang="zh-CN" altLang="en-US" sz="2400" dirty="0"/>
              <a:t>和</a:t>
            </a:r>
            <a:r>
              <a:rPr lang="en-US" altLang="zh-CN" sz="2400" dirty="0"/>
              <a:t>Fortran</a:t>
            </a:r>
            <a:r>
              <a:rPr lang="zh-CN" altLang="en-US" sz="2400" dirty="0"/>
              <a:t>代码的工具包；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4.</a:t>
            </a:r>
            <a:r>
              <a:rPr lang="zh-CN" altLang="en-US" sz="2400" dirty="0" smtClean="0"/>
              <a:t>实用</a:t>
            </a:r>
            <a:r>
              <a:rPr lang="zh-CN" altLang="en-US" sz="2400" dirty="0"/>
              <a:t>的线性代数、傅里叶变换和随机数生成函数</a:t>
            </a:r>
            <a:r>
              <a:rPr lang="zh-CN" altLang="en-US" sz="2400" dirty="0" smtClean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867445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3.23</a:t>
            </a:r>
            <a:r>
              <a:rPr lang="zh-CN" altLang="zh-CN" sz="2400" dirty="0"/>
              <a:t>】使用</a:t>
            </a:r>
            <a:r>
              <a:rPr lang="en-US" altLang="zh-CN" sz="2400" dirty="0" err="1"/>
              <a:t>nditer</a:t>
            </a:r>
            <a:r>
              <a:rPr lang="zh-CN" altLang="zh-CN" sz="2400" dirty="0"/>
              <a:t>对象对</a:t>
            </a:r>
            <a:r>
              <a:rPr lang="en-US" altLang="zh-CN" sz="2400" dirty="0" err="1"/>
              <a:t>ndarray</a:t>
            </a:r>
            <a:r>
              <a:rPr lang="zh-CN" altLang="zh-CN" sz="2400" dirty="0"/>
              <a:t>数组进行迭代。</a:t>
            </a:r>
          </a:p>
          <a:p>
            <a:pPr marL="785792" lvl="2" indent="0"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numpy</a:t>
            </a:r>
            <a:r>
              <a:rPr lang="en-US" altLang="zh-CN" sz="2400" dirty="0"/>
              <a:t> as np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a = </a:t>
            </a:r>
            <a:r>
              <a:rPr lang="en-US" altLang="zh-CN" sz="2400" dirty="0" err="1"/>
              <a:t>np.arange</a:t>
            </a:r>
            <a:r>
              <a:rPr lang="en-US" altLang="zh-CN" sz="2400" dirty="0"/>
              <a:t>(0,60,5) 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a = </a:t>
            </a:r>
            <a:r>
              <a:rPr lang="en-US" altLang="zh-CN" sz="2400" dirty="0" err="1"/>
              <a:t>a.reshape</a:t>
            </a:r>
            <a:r>
              <a:rPr lang="en-US" altLang="zh-CN" sz="2400" dirty="0"/>
              <a:t>(3,4)  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print(a)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</a:t>
            </a:r>
            <a:r>
              <a:rPr lang="en-US" altLang="zh-CN" sz="2400" dirty="0" err="1"/>
              <a:t>np.nditer</a:t>
            </a:r>
            <a:r>
              <a:rPr lang="en-US" altLang="zh-CN" sz="2400" dirty="0"/>
              <a:t>(a))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for x in </a:t>
            </a:r>
            <a:r>
              <a:rPr lang="en-US" altLang="zh-CN" sz="2400" dirty="0" err="1"/>
              <a:t>np.nditer</a:t>
            </a:r>
            <a:r>
              <a:rPr lang="en-US" altLang="zh-CN" sz="2400" dirty="0"/>
              <a:t>(a):  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    print(</a:t>
            </a:r>
            <a:r>
              <a:rPr lang="en-US" altLang="zh-CN" sz="2400" dirty="0" err="1"/>
              <a:t>x,end</a:t>
            </a:r>
            <a:r>
              <a:rPr lang="en-US" altLang="zh-CN" sz="2400" dirty="0"/>
              <a:t>=' ')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773208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E81F8-D528-4EFA-8636-042DC10A3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469" y="46329"/>
            <a:ext cx="10436167" cy="55364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2400" dirty="0"/>
              <a:t>迭代的顺序与数组的内容布局相匹配，不受数据排序的影响。比如对上述数组的转置进行迭代，可以发现，虽然数据的显示顺序发生了变化，但不影响迭代的顺序。</a:t>
            </a:r>
          </a:p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3.24</a:t>
            </a:r>
            <a:r>
              <a:rPr lang="zh-CN" altLang="zh-CN" sz="2400" dirty="0"/>
              <a:t>】转置数组的迭代。</a:t>
            </a:r>
          </a:p>
          <a:p>
            <a:pPr marL="785792" lvl="2" indent="0"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numpy</a:t>
            </a:r>
            <a:r>
              <a:rPr lang="en-US" altLang="zh-CN" sz="2400" dirty="0"/>
              <a:t> as np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a = </a:t>
            </a:r>
            <a:r>
              <a:rPr lang="en-US" altLang="zh-CN" sz="2400" dirty="0" err="1"/>
              <a:t>np.arange</a:t>
            </a:r>
            <a:r>
              <a:rPr lang="en-US" altLang="zh-CN" sz="2400" dirty="0"/>
              <a:t>(0,60,5) 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a = </a:t>
            </a:r>
            <a:r>
              <a:rPr lang="en-US" altLang="zh-CN" sz="2400" dirty="0" err="1"/>
              <a:t>a.reshape</a:t>
            </a:r>
            <a:r>
              <a:rPr lang="en-US" altLang="zh-CN" sz="2400" dirty="0"/>
              <a:t>(3,4)  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print(a)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b = </a:t>
            </a:r>
            <a:r>
              <a:rPr lang="en-US" altLang="zh-CN" sz="2400" dirty="0" err="1"/>
              <a:t>a.T</a:t>
            </a:r>
            <a:r>
              <a:rPr lang="en-US" altLang="zh-CN" sz="2400" dirty="0"/>
              <a:t> 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print(b) 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print('Iterator in a:')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for x in </a:t>
            </a:r>
            <a:r>
              <a:rPr lang="en-US" altLang="zh-CN" sz="2400" dirty="0" err="1"/>
              <a:t>np.nditer</a:t>
            </a:r>
            <a:r>
              <a:rPr lang="en-US" altLang="zh-CN" sz="2400" dirty="0"/>
              <a:t>(a):  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    print(</a:t>
            </a:r>
            <a:r>
              <a:rPr lang="en-US" altLang="zh-CN" sz="2400" dirty="0" err="1"/>
              <a:t>x,end</a:t>
            </a:r>
            <a:r>
              <a:rPr lang="en-US" altLang="zh-CN" sz="2400" dirty="0"/>
              <a:t>='|')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print('\</a:t>
            </a:r>
            <a:r>
              <a:rPr lang="en-US" altLang="zh-CN" sz="2400" dirty="0" err="1"/>
              <a:t>nIterator</a:t>
            </a:r>
            <a:r>
              <a:rPr lang="en-US" altLang="zh-CN" sz="2400" dirty="0"/>
              <a:t> in </a:t>
            </a:r>
            <a:r>
              <a:rPr lang="en-US" altLang="zh-CN" sz="2400" dirty="0" err="1"/>
              <a:t>a.T</a:t>
            </a:r>
            <a:r>
              <a:rPr lang="en-US" altLang="zh-CN" sz="2400" dirty="0"/>
              <a:t>:')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for y in </a:t>
            </a:r>
            <a:r>
              <a:rPr lang="en-US" altLang="zh-CN" sz="2400" dirty="0" err="1"/>
              <a:t>np.nditer</a:t>
            </a:r>
            <a:r>
              <a:rPr lang="en-US" altLang="zh-CN" sz="2400" dirty="0"/>
              <a:t>(b):  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    print(</a:t>
            </a:r>
            <a:r>
              <a:rPr lang="en-US" altLang="zh-CN" sz="2400" dirty="0" err="1"/>
              <a:t>y,end</a:t>
            </a:r>
            <a:r>
              <a:rPr lang="en-US" altLang="zh-CN" sz="2400" dirty="0"/>
              <a:t>='|')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9026464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B1A7E2-9EF1-4B24-9273-1B29C488C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165" y="703343"/>
            <a:ext cx="11056060" cy="51932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2400" dirty="0"/>
              <a:t>如果需要特定的顺序，可以设置显式参数，来强制</a:t>
            </a:r>
            <a:r>
              <a:rPr lang="en-US" altLang="zh-CN" sz="2400" dirty="0" err="1"/>
              <a:t>nditer</a:t>
            </a:r>
            <a:r>
              <a:rPr lang="zh-CN" altLang="zh-CN" sz="2400" dirty="0"/>
              <a:t>对象使用某种</a:t>
            </a:r>
            <a:r>
              <a:rPr lang="zh-CN" altLang="zh-CN" sz="2400" dirty="0" smtClean="0"/>
              <a:t>顺序：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3.25</a:t>
            </a:r>
            <a:r>
              <a:rPr lang="zh-CN" altLang="zh-CN" sz="2400" dirty="0"/>
              <a:t>】数组的访问顺序。</a:t>
            </a:r>
          </a:p>
          <a:p>
            <a:pPr marL="785792" lvl="2" indent="0"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numpy</a:t>
            </a:r>
            <a:r>
              <a:rPr lang="en-US" altLang="zh-CN" sz="2400" dirty="0"/>
              <a:t> as np 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a = </a:t>
            </a:r>
            <a:r>
              <a:rPr lang="en-US" altLang="zh-CN" sz="2400" dirty="0" err="1"/>
              <a:t>np.arange</a:t>
            </a:r>
            <a:r>
              <a:rPr lang="en-US" altLang="zh-CN" sz="2400" dirty="0"/>
              <a:t>(0,60,5) 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a = </a:t>
            </a:r>
            <a:r>
              <a:rPr lang="en-US" altLang="zh-CN" sz="2400" dirty="0" err="1"/>
              <a:t>a.reshape</a:t>
            </a:r>
            <a:r>
              <a:rPr lang="en-US" altLang="zh-CN" sz="2400" dirty="0"/>
              <a:t>(3,4)  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print(a)  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print('C</a:t>
            </a:r>
            <a:r>
              <a:rPr lang="zh-CN" altLang="zh-CN" sz="2400" dirty="0"/>
              <a:t>风格的顺序：</a:t>
            </a:r>
            <a:r>
              <a:rPr lang="en-US" altLang="zh-CN" sz="2400" dirty="0"/>
              <a:t>')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for x in </a:t>
            </a:r>
            <a:r>
              <a:rPr lang="en-US" altLang="zh-CN" sz="2400" dirty="0" err="1"/>
              <a:t>np.nditer</a:t>
            </a:r>
            <a:r>
              <a:rPr lang="en-US" altLang="zh-CN" sz="2400" dirty="0"/>
              <a:t>(a, order =  'C'):  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    print(</a:t>
            </a:r>
            <a:r>
              <a:rPr lang="en-US" altLang="zh-CN" sz="2400" dirty="0" err="1"/>
              <a:t>x,end</a:t>
            </a:r>
            <a:r>
              <a:rPr lang="en-US" altLang="zh-CN" sz="2400" dirty="0"/>
              <a:t>='|')  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 '\n'  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 'F</a:t>
            </a:r>
            <a:r>
              <a:rPr lang="zh-CN" altLang="zh-CN" sz="2400" dirty="0"/>
              <a:t>风格的顺序：</a:t>
            </a:r>
            <a:r>
              <a:rPr lang="en-US" altLang="zh-CN" sz="2400" dirty="0"/>
              <a:t>'  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for y in </a:t>
            </a:r>
            <a:r>
              <a:rPr lang="en-US" altLang="zh-CN" sz="2400" dirty="0" err="1"/>
              <a:t>np.nditer</a:t>
            </a:r>
            <a:r>
              <a:rPr lang="en-US" altLang="zh-CN" sz="2400" dirty="0"/>
              <a:t>(a, order =  'F'):  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    print(</a:t>
            </a:r>
            <a:r>
              <a:rPr lang="en-US" altLang="zh-CN" sz="2400" dirty="0" err="1"/>
              <a:t>y,end</a:t>
            </a:r>
            <a:r>
              <a:rPr lang="en-US" altLang="zh-CN" sz="2400" dirty="0"/>
              <a:t>='|')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630386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BB3C7B-764B-43A7-9058-2FA10944F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/>
              <a:t>NumPy</a:t>
            </a:r>
            <a:r>
              <a:rPr lang="zh-CN" altLang="zh-CN" sz="2400" dirty="0"/>
              <a:t>中的</a:t>
            </a:r>
            <a:r>
              <a:rPr lang="en-US" altLang="zh-CN" sz="2400" dirty="0" err="1"/>
              <a:t>ndarray</a:t>
            </a:r>
            <a:r>
              <a:rPr lang="zh-CN" altLang="zh-CN" sz="2400" dirty="0"/>
              <a:t>可以直接进行基本运算，包括条件运算、统计运算，以及基本数组运算等。</a:t>
            </a:r>
          </a:p>
          <a:p>
            <a:pPr marL="0" indent="0">
              <a:buNone/>
            </a:pPr>
            <a:r>
              <a:rPr lang="en-US" altLang="zh-CN" sz="2400" b="1" dirty="0"/>
              <a:t>1.</a:t>
            </a:r>
            <a:r>
              <a:rPr lang="zh-CN" altLang="zh-CN" sz="2400" b="1" dirty="0"/>
              <a:t>条件运算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err="1"/>
              <a:t>NumPy</a:t>
            </a:r>
            <a:r>
              <a:rPr lang="zh-CN" altLang="zh-CN" sz="2400" dirty="0"/>
              <a:t>里的条件运算既包括常见的比较大小运算，还可以使用</a:t>
            </a:r>
            <a:r>
              <a:rPr lang="en-US" altLang="zh-CN" sz="2400" dirty="0"/>
              <a:t>where</a:t>
            </a:r>
            <a:r>
              <a:rPr lang="zh-CN" altLang="zh-CN" sz="2400" dirty="0"/>
              <a:t>函数实现查找操作。</a:t>
            </a:r>
            <a:r>
              <a:rPr lang="en-US" altLang="zh-CN" sz="2400" dirty="0"/>
              <a:t>where</a:t>
            </a:r>
            <a:r>
              <a:rPr lang="zh-CN" altLang="zh-CN" sz="2400" dirty="0"/>
              <a:t>函数格式如下：</a:t>
            </a:r>
          </a:p>
          <a:p>
            <a:pPr marL="785792" lvl="2" indent="0">
              <a:buNone/>
            </a:pPr>
            <a:r>
              <a:rPr lang="en-US" altLang="zh-CN" sz="2400" dirty="0"/>
              <a:t>where(condition, x if true, y if false)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根据条件表达式</a:t>
            </a:r>
            <a:r>
              <a:rPr lang="en-US" altLang="zh-CN" sz="2400" dirty="0"/>
              <a:t>condition</a:t>
            </a:r>
            <a:r>
              <a:rPr lang="zh-CN" altLang="zh-CN" sz="2400" dirty="0"/>
              <a:t>的值返回特定的数组。当条件为真时返回</a:t>
            </a:r>
            <a:r>
              <a:rPr lang="en-US" altLang="zh-CN" sz="2400" dirty="0"/>
              <a:t>x</a:t>
            </a:r>
            <a:r>
              <a:rPr lang="zh-CN" altLang="zh-CN" sz="2400" dirty="0"/>
              <a:t>数组，条件为假时返回</a:t>
            </a:r>
            <a:r>
              <a:rPr lang="en-US" altLang="zh-CN" sz="2400" dirty="0"/>
              <a:t>y</a:t>
            </a:r>
            <a:r>
              <a:rPr lang="zh-CN" altLang="zh-CN" sz="2400" dirty="0"/>
              <a:t>数组。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58799" y="162557"/>
            <a:ext cx="11056060" cy="699595"/>
          </a:xfrm>
        </p:spPr>
        <p:txBody>
          <a:bodyPr/>
          <a:lstStyle/>
          <a:p>
            <a:pPr marR="0" rtl="0"/>
            <a:r>
              <a:rPr lang="en-US" altLang="zh-CN" b="0" i="0" u="none" strike="noStrike" kern="1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3.1.6 </a:t>
            </a:r>
            <a:r>
              <a:rPr lang="en-US" altLang="zh-CN" b="0" i="0" u="none" strike="noStrike" kern="100" baseline="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NumPy</a:t>
            </a:r>
            <a:r>
              <a:rPr lang="zh-CN" altLang="en-US" b="0" i="0" u="none" strike="noStrike" kern="1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计算</a:t>
            </a:r>
            <a:endParaRPr lang="zh-CN" altLang="en-US" b="0" i="0" u="none" strike="noStrike" kern="100" baseline="0" dirty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93706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2CA853-A56F-4FF1-9E91-025451C88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741" y="301359"/>
            <a:ext cx="10445404" cy="5752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3.26</a:t>
            </a:r>
            <a:r>
              <a:rPr lang="zh-CN" altLang="zh-CN" sz="2400" dirty="0"/>
              <a:t>】简单条件运算。</a:t>
            </a:r>
          </a:p>
          <a:p>
            <a:pPr marL="785792" lvl="2" indent="0"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numpy</a:t>
            </a:r>
            <a:r>
              <a:rPr lang="en-US" altLang="zh-CN" sz="2400" dirty="0"/>
              <a:t> as np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 err="1"/>
              <a:t>stus_score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np.array</a:t>
            </a:r>
            <a:r>
              <a:rPr lang="en-US" altLang="zh-CN" sz="2400" dirty="0"/>
              <a:t>([[80, 88], [82, 81], [84, 75], [86, 83], [75, 81]])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result=[</a:t>
            </a:r>
            <a:r>
              <a:rPr lang="en-US" altLang="zh-CN" sz="2400" dirty="0" err="1"/>
              <a:t>stus_score</a:t>
            </a:r>
            <a:r>
              <a:rPr lang="en-US" altLang="zh-CN" sz="2400" dirty="0"/>
              <a:t>&gt; 80]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print(result)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698043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3.27</a:t>
            </a:r>
            <a:r>
              <a:rPr lang="zh-CN" altLang="zh-CN" sz="2400" dirty="0"/>
              <a:t>】</a:t>
            </a:r>
            <a:r>
              <a:rPr lang="en-US" altLang="zh-CN" sz="2400" dirty="0" err="1"/>
              <a:t>np.where</a:t>
            </a:r>
            <a:r>
              <a:rPr lang="zh-CN" altLang="zh-CN" sz="2400" dirty="0"/>
              <a:t>函数实现数据筛选。</a:t>
            </a:r>
          </a:p>
          <a:p>
            <a:pPr marL="785792" lvl="2" indent="0"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numpy</a:t>
            </a:r>
            <a:r>
              <a:rPr lang="en-US" altLang="zh-CN" sz="2400" dirty="0"/>
              <a:t> as np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 err="1"/>
              <a:t>num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np.random.normal</a:t>
            </a:r>
            <a:r>
              <a:rPr lang="en-US" altLang="zh-CN" sz="2400" dirty="0"/>
              <a:t>(0, 1, (3,4))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 err="1"/>
              <a:t>num</a:t>
            </a:r>
            <a:r>
              <a:rPr lang="en-US" altLang="zh-CN" sz="2400" dirty="0"/>
              <a:t>[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&lt;0.5]=0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</a:t>
            </a:r>
            <a:r>
              <a:rPr lang="en-US" altLang="zh-CN" sz="2400" dirty="0" err="1"/>
              <a:t>np.where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&gt;0.5,1,0))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16069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/>
              <a:t>2</a:t>
            </a:r>
            <a:r>
              <a:rPr lang="zh-CN" altLang="zh-CN" sz="2400" b="1" dirty="0"/>
              <a:t>．统计计算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err="1"/>
              <a:t>NumPy</a:t>
            </a:r>
            <a:r>
              <a:rPr lang="zh-CN" altLang="zh-CN" sz="2400" dirty="0"/>
              <a:t>提供了丰富的统计函数，常用统计函数如下表</a:t>
            </a:r>
            <a:r>
              <a:rPr lang="en-US" altLang="zh-CN" sz="2400" dirty="0"/>
              <a:t>3.7</a:t>
            </a:r>
            <a:r>
              <a:rPr lang="zh-CN" altLang="zh-CN" sz="2400" dirty="0"/>
              <a:t>所示。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533663"/>
              </p:ext>
            </p:extLst>
          </p:nvPr>
        </p:nvGraphicFramePr>
        <p:xfrm>
          <a:off x="2534072" y="2376055"/>
          <a:ext cx="6803892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2068">
                  <a:extLst>
                    <a:ext uri="{9D8B030D-6E8A-4147-A177-3AD203B41FA5}">
                      <a16:colId xmlns:a16="http://schemas.microsoft.com/office/drawing/2014/main" val="1560628425"/>
                    </a:ext>
                  </a:extLst>
                </a:gridCol>
                <a:gridCol w="4311824">
                  <a:extLst>
                    <a:ext uri="{9D8B030D-6E8A-4147-A177-3AD203B41FA5}">
                      <a16:colId xmlns:a16="http://schemas.microsoft.com/office/drawing/2014/main" val="16634344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125730"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函数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5730"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描述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8281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5730"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argmax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5730"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求最大值的索引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3239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5730"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argmin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573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求最小值的索引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7677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5730"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cumsum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5730"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从第一元素开始累加各元素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0967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5730"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max 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5730"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求最大值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8254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5730"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mean 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573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求算术平均值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6433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5730"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min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573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求最小值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1457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5730"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std 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573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求数组元素沿给定轴的标准偏差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3938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5730"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Sum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573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求和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7341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3860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3.28</a:t>
            </a:r>
            <a:r>
              <a:rPr lang="zh-CN" altLang="zh-CN" sz="2400" dirty="0"/>
              <a:t>】</a:t>
            </a:r>
            <a:r>
              <a:rPr lang="en-US" altLang="zh-CN" sz="2400" dirty="0" err="1"/>
              <a:t>ndarray</a:t>
            </a:r>
            <a:r>
              <a:rPr lang="zh-CN" altLang="zh-CN" sz="2400" dirty="0"/>
              <a:t>的统计计算。</a:t>
            </a:r>
          </a:p>
          <a:p>
            <a:pPr marL="785792" lvl="2" indent="0">
              <a:buNone/>
            </a:pPr>
            <a:r>
              <a:rPr lang="en-US" altLang="zh-CN" sz="2400" dirty="0" err="1"/>
              <a:t>stus_score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np.array</a:t>
            </a:r>
            <a:r>
              <a:rPr lang="en-US" altLang="zh-CN" sz="2400" dirty="0"/>
              <a:t>([[80, 88], [82, 81], [84, 75], [86, 83], [75, 81]])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# </a:t>
            </a:r>
            <a:r>
              <a:rPr lang="zh-CN" altLang="zh-CN" sz="2400" dirty="0"/>
              <a:t>求每一列的最大值</a:t>
            </a:r>
            <a:r>
              <a:rPr lang="en-US" altLang="zh-CN" sz="2400" dirty="0"/>
              <a:t>(0</a:t>
            </a:r>
            <a:r>
              <a:rPr lang="zh-CN" altLang="zh-CN" sz="2400" dirty="0"/>
              <a:t>表示列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result = </a:t>
            </a:r>
            <a:r>
              <a:rPr lang="en-US" altLang="zh-CN" sz="2400" dirty="0" err="1"/>
              <a:t>np.amax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stus_score</a:t>
            </a:r>
            <a:r>
              <a:rPr lang="en-US" altLang="zh-CN" sz="2400" dirty="0"/>
              <a:t>, axis=0)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print(result)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# </a:t>
            </a:r>
            <a:r>
              <a:rPr lang="zh-CN" altLang="zh-CN" sz="2400" dirty="0"/>
              <a:t>求每一行的最大值</a:t>
            </a:r>
            <a:r>
              <a:rPr lang="en-US" altLang="zh-CN" sz="2400" dirty="0"/>
              <a:t>(1</a:t>
            </a:r>
            <a:r>
              <a:rPr lang="zh-CN" altLang="zh-CN" sz="2400" dirty="0"/>
              <a:t>表示行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result = </a:t>
            </a:r>
            <a:r>
              <a:rPr lang="en-US" altLang="zh-CN" sz="2400" dirty="0" err="1"/>
              <a:t>np.amax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stus_score</a:t>
            </a:r>
            <a:r>
              <a:rPr lang="en-US" altLang="zh-CN" sz="2400" dirty="0"/>
              <a:t>, axis=1)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print(result)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# </a:t>
            </a:r>
            <a:r>
              <a:rPr lang="zh-CN" altLang="zh-CN" sz="2400" dirty="0"/>
              <a:t>求每一行的最小值</a:t>
            </a:r>
            <a:r>
              <a:rPr lang="en-US" altLang="zh-CN" sz="2400" dirty="0"/>
              <a:t>(1</a:t>
            </a:r>
            <a:r>
              <a:rPr lang="zh-CN" altLang="zh-CN" sz="2400" dirty="0"/>
              <a:t>表示行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result = </a:t>
            </a:r>
            <a:r>
              <a:rPr lang="en-US" altLang="zh-CN" sz="2400" dirty="0" err="1"/>
              <a:t>np.amin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stus_score</a:t>
            </a:r>
            <a:r>
              <a:rPr lang="en-US" altLang="zh-CN" sz="2400" dirty="0"/>
              <a:t>, axis=1)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print(result)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# </a:t>
            </a:r>
            <a:r>
              <a:rPr lang="zh-CN" altLang="zh-CN" sz="2400" dirty="0"/>
              <a:t>求每一列的平均值</a:t>
            </a:r>
            <a:r>
              <a:rPr lang="en-US" altLang="zh-CN" sz="2400" dirty="0"/>
              <a:t>(0</a:t>
            </a:r>
            <a:r>
              <a:rPr lang="zh-CN" altLang="zh-CN" sz="2400" dirty="0"/>
              <a:t>表示列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result = </a:t>
            </a:r>
            <a:r>
              <a:rPr lang="en-US" altLang="zh-CN" sz="2400" dirty="0" err="1"/>
              <a:t>np.mean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stus_score</a:t>
            </a:r>
            <a:r>
              <a:rPr lang="en-US" altLang="zh-CN" sz="2400" dirty="0"/>
              <a:t>, axis=0)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print(result)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866914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3.7 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本章习题</a:t>
            </a:r>
            <a:r>
              <a:rPr lang="zh-CN" altLang="en-US" b="0" i="0" u="none" strike="noStrike" kern="100" baseline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2880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endParaRPr lang="zh-CN" altLang="en-US" b="0" i="0" u="none" strike="noStrike" kern="1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4" descr="https://gimg2.baidu.com/image_search/src=http%3A%2F%2Fhbimg.b0.upaiyun.com%2Faadcfba81a7f40e8b5d26a7d79f64c8b8a3128ee21494-tRaHKg_fw658&amp;refer=http%3A%2F%2Fhbimg.b0.upaiyun.com&amp;app=2002&amp;size=f9999,10000&amp;q=a80&amp;n=0&amp;g=0n&amp;fmt=jpeg?sec=1638959850&amp;t=a2606a44280bb8c3e665e0379a46166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81" t="10730" r="10255" b="13363"/>
          <a:stretch/>
        </p:blipFill>
        <p:spPr bwMode="auto">
          <a:xfrm>
            <a:off x="7361382" y="2179782"/>
            <a:ext cx="3066473" cy="356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414509" y="2736837"/>
            <a:ext cx="227033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0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3800D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谢谢</a:t>
            </a:r>
            <a:endParaRPr lang="zh-CN" altLang="en-US" sz="6000" b="1" dirty="0">
              <a:ln w="12700">
                <a:solidFill>
                  <a:schemeClr val="accent5"/>
                </a:solidFill>
                <a:prstDash val="solid"/>
              </a:ln>
              <a:solidFill>
                <a:srgbClr val="F3800D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654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33CDF6-C51D-48AC-ACDC-8A14FAD4F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NumPy </a:t>
            </a:r>
            <a:r>
              <a:rPr lang="zh-CN" altLang="en-US" sz="2400" dirty="0"/>
              <a:t>通常与 </a:t>
            </a:r>
            <a:r>
              <a:rPr lang="en-US" altLang="zh-CN" sz="2400" b="1" dirty="0"/>
              <a:t>SciPy</a:t>
            </a:r>
            <a:r>
              <a:rPr lang="zh-CN" altLang="en-US" sz="2400" dirty="0"/>
              <a:t>（</a:t>
            </a:r>
            <a:r>
              <a:rPr lang="en-US" altLang="zh-CN" sz="2400" dirty="0"/>
              <a:t>Scientific Python</a:t>
            </a:r>
            <a:r>
              <a:rPr lang="zh-CN" altLang="en-US" sz="2400" dirty="0"/>
              <a:t>）和 </a:t>
            </a:r>
            <a:r>
              <a:rPr lang="en-US" altLang="zh-CN" sz="2400" b="1" dirty="0"/>
              <a:t>Matplotlib</a:t>
            </a:r>
            <a:r>
              <a:rPr lang="zh-CN" altLang="en-US" sz="2400" dirty="0"/>
              <a:t>（绘图库）一起</a:t>
            </a:r>
            <a:r>
              <a:rPr lang="zh-CN" altLang="en-US" sz="2400" dirty="0" smtClean="0"/>
              <a:t>使用， </a:t>
            </a:r>
            <a:r>
              <a:rPr lang="zh-CN" altLang="en-US" sz="2400" dirty="0"/>
              <a:t>这种</a:t>
            </a:r>
            <a:r>
              <a:rPr lang="zh-CN" altLang="en-US" sz="2400" dirty="0" smtClean="0"/>
              <a:t>组合是一个流行的计算框架，可以作为 </a:t>
            </a:r>
            <a:r>
              <a:rPr lang="en-US" altLang="zh-CN" sz="2400" dirty="0" err="1"/>
              <a:t>MatLab</a:t>
            </a:r>
            <a:r>
              <a:rPr lang="en-US" altLang="zh-CN" sz="2400" dirty="0"/>
              <a:t> </a:t>
            </a:r>
            <a:r>
              <a:rPr lang="zh-CN" altLang="en-US" sz="2400" dirty="0"/>
              <a:t>的替代方案。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402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3.1.1 ndarray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对象</a:t>
            </a:r>
            <a:r>
              <a:rPr lang="zh-CN" altLang="en-US" b="0" i="0" u="none" strike="noStrike" kern="100" baseline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0C6D4E1-A146-4FAF-A040-0AC1FA554D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2400" dirty="0" err="1"/>
              <a:t>NumPy</a:t>
            </a:r>
            <a:r>
              <a:rPr lang="zh-CN" altLang="zh-CN" sz="2400" dirty="0"/>
              <a:t>的强大功能主要基于底层的一个</a:t>
            </a:r>
            <a:r>
              <a:rPr lang="en-US" altLang="zh-CN" sz="2400" dirty="0" err="1">
                <a:solidFill>
                  <a:srgbClr val="FF0000"/>
                </a:solidFill>
              </a:rPr>
              <a:t>ndarray</a:t>
            </a:r>
            <a:r>
              <a:rPr lang="zh-CN" altLang="zh-CN" sz="2400" dirty="0"/>
              <a:t>结构，其可以生成</a:t>
            </a:r>
            <a:r>
              <a:rPr lang="en-US" altLang="zh-CN" sz="2400" dirty="0"/>
              <a:t>N </a:t>
            </a:r>
            <a:r>
              <a:rPr lang="zh-CN" altLang="zh-CN" sz="2400" dirty="0"/>
              <a:t>维数组对象。</a:t>
            </a:r>
          </a:p>
          <a:p>
            <a:pPr marL="0" indent="0">
              <a:buNone/>
            </a:pPr>
            <a:r>
              <a:rPr lang="en-US" altLang="zh-CN" sz="2400" dirty="0" err="1"/>
              <a:t>ndarray</a:t>
            </a:r>
            <a:r>
              <a:rPr lang="zh-CN" altLang="zh-CN" sz="2400" dirty="0" smtClean="0"/>
              <a:t>内部构成</a:t>
            </a:r>
            <a:r>
              <a:rPr lang="zh-CN" altLang="zh-CN" sz="2400" dirty="0"/>
              <a:t>：</a:t>
            </a:r>
          </a:p>
          <a:p>
            <a:pPr marL="0" lvl="0" indent="0">
              <a:buNone/>
            </a:pPr>
            <a:r>
              <a:rPr lang="en-US" altLang="zh-CN" sz="2400" dirty="0"/>
              <a:t>1)</a:t>
            </a:r>
            <a:r>
              <a:rPr lang="zh-CN" altLang="zh-CN" sz="2400" dirty="0"/>
              <a:t>数组形状</a:t>
            </a:r>
            <a:r>
              <a:rPr lang="en-US" altLang="zh-CN" sz="2400" dirty="0">
                <a:solidFill>
                  <a:srgbClr val="FF0000"/>
                </a:solidFill>
              </a:rPr>
              <a:t>shape</a:t>
            </a:r>
            <a:r>
              <a:rPr lang="zh-CN" altLang="zh-CN" sz="2400" dirty="0" smtClean="0"/>
              <a:t>：一</a:t>
            </a:r>
            <a:r>
              <a:rPr lang="zh-CN" altLang="zh-CN" sz="2400" dirty="0"/>
              <a:t>个表示数组各维大小的整数元组。</a:t>
            </a:r>
          </a:p>
          <a:p>
            <a:pPr marL="0" lvl="0" indent="0">
              <a:buNone/>
            </a:pPr>
            <a:r>
              <a:rPr lang="en-US" altLang="zh-CN" sz="2400" dirty="0"/>
              <a:t>2)</a:t>
            </a:r>
            <a:r>
              <a:rPr lang="zh-CN" altLang="zh-CN" sz="2400" dirty="0"/>
              <a:t>数组数据</a:t>
            </a:r>
            <a:r>
              <a:rPr lang="en-US" altLang="zh-CN" sz="2400" dirty="0">
                <a:solidFill>
                  <a:srgbClr val="FF0000"/>
                </a:solidFill>
              </a:rPr>
              <a:t>data</a:t>
            </a:r>
            <a:r>
              <a:rPr lang="zh-CN" altLang="zh-CN" sz="2400" dirty="0"/>
              <a:t>：一个指向内存中数据的指针。</a:t>
            </a:r>
          </a:p>
          <a:p>
            <a:pPr marL="0" lvl="0" indent="0">
              <a:buNone/>
            </a:pPr>
            <a:r>
              <a:rPr lang="en-US" altLang="zh-CN" sz="2400" dirty="0"/>
              <a:t>3)</a:t>
            </a:r>
            <a:r>
              <a:rPr lang="zh-CN" altLang="zh-CN" sz="2400" dirty="0"/>
              <a:t>数据类型</a:t>
            </a:r>
            <a:r>
              <a:rPr lang="en-US" altLang="zh-CN" sz="2400" dirty="0" err="1">
                <a:solidFill>
                  <a:srgbClr val="FF0000"/>
                </a:solidFill>
              </a:rPr>
              <a:t>dtype</a:t>
            </a:r>
            <a:r>
              <a:rPr lang="zh-CN" altLang="zh-CN" sz="2400" dirty="0" smtClean="0"/>
              <a:t>：一</a:t>
            </a:r>
            <a:r>
              <a:rPr lang="zh-CN" altLang="zh-CN" sz="2400" dirty="0"/>
              <a:t>个描述数组的类型对象</a:t>
            </a:r>
            <a:r>
              <a:rPr lang="zh-CN" altLang="zh-CN" sz="2400" dirty="0" smtClean="0"/>
              <a:t>。</a:t>
            </a:r>
            <a:endParaRPr lang="zh-CN" altLang="zh-CN" sz="2400" dirty="0"/>
          </a:p>
          <a:p>
            <a:pPr marL="0" lvl="0" indent="0">
              <a:buNone/>
            </a:pPr>
            <a:r>
              <a:rPr lang="en-US" altLang="zh-CN" sz="2400" dirty="0"/>
              <a:t>4)</a:t>
            </a:r>
            <a:r>
              <a:rPr lang="zh-CN" altLang="zh-CN" sz="2400" dirty="0"/>
              <a:t>跨度</a:t>
            </a:r>
            <a:r>
              <a:rPr lang="en-US" altLang="zh-CN" sz="2400" dirty="0" smtClean="0">
                <a:solidFill>
                  <a:srgbClr val="FF0000"/>
                </a:solidFill>
              </a:rPr>
              <a:t>strides</a:t>
            </a:r>
            <a:r>
              <a:rPr lang="zh-CN" altLang="zh-CN" sz="2400" dirty="0" smtClean="0"/>
              <a:t>：</a:t>
            </a:r>
            <a:r>
              <a:rPr lang="zh-CN" altLang="zh-CN" sz="2400" dirty="0"/>
              <a:t>一个元组</a:t>
            </a:r>
            <a:r>
              <a:rPr lang="zh-CN" altLang="zh-CN" sz="2400" dirty="0" smtClean="0"/>
              <a:t>，表示</a:t>
            </a:r>
            <a:r>
              <a:rPr lang="zh-CN" altLang="zh-CN" sz="2400" dirty="0"/>
              <a:t>当前维度移动到下一个位置需要跨越的字节数</a:t>
            </a:r>
            <a:r>
              <a:rPr lang="zh-CN" altLang="zh-CN" sz="2400" dirty="0" smtClean="0"/>
              <a:t>。</a:t>
            </a:r>
            <a:endParaRPr lang="zh-CN" altLang="zh-CN" sz="2400" dirty="0"/>
          </a:p>
          <a:p>
            <a:pPr marL="0" lvl="0" indent="0">
              <a:buNone/>
            </a:pPr>
            <a:r>
              <a:rPr lang="en-US" altLang="zh-CN" sz="2400" dirty="0"/>
              <a:t>5)</a:t>
            </a:r>
            <a:r>
              <a:rPr lang="zh-CN" altLang="zh-CN" sz="2400" dirty="0"/>
              <a:t>数组顺序</a:t>
            </a:r>
            <a:r>
              <a:rPr lang="en-US" altLang="zh-CN" sz="2400" dirty="0">
                <a:solidFill>
                  <a:srgbClr val="FF0000"/>
                </a:solidFill>
              </a:rPr>
              <a:t>order</a:t>
            </a:r>
            <a:r>
              <a:rPr lang="zh-CN" altLang="zh-CN" sz="2400" dirty="0"/>
              <a:t>：访问数组元素的主顺序，如“</a:t>
            </a:r>
            <a:r>
              <a:rPr lang="en-US" altLang="zh-CN" sz="2400" dirty="0"/>
              <a:t>C</a:t>
            </a:r>
            <a:r>
              <a:rPr lang="zh-CN" altLang="zh-CN" sz="2400" dirty="0"/>
              <a:t>”为行主序，“</a:t>
            </a:r>
            <a:r>
              <a:rPr lang="en-US" altLang="zh-CN" sz="2400" dirty="0"/>
              <a:t>F</a:t>
            </a:r>
            <a:r>
              <a:rPr lang="zh-CN" altLang="zh-CN" sz="2400" dirty="0"/>
              <a:t>”为列主序等。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4272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639617" y="4941168"/>
            <a:ext cx="6341329" cy="639894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ndarray</a:t>
            </a:r>
            <a:r>
              <a:rPr lang="zh-CN" altLang="zh-CN" dirty="0"/>
              <a:t>的数据结构</a:t>
            </a:r>
            <a:endParaRPr lang="zh-CN" altLang="en-US" dirty="0"/>
          </a:p>
        </p:txBody>
      </p:sp>
      <p:pic>
        <p:nvPicPr>
          <p:cNvPr id="4" name="图片 3" descr="C:\0《人工智能基础》\《Python机器学习从入门到实战-微课视频版》\3.1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" t="2239" r="8167" b="74202"/>
          <a:stretch/>
        </p:blipFill>
        <p:spPr bwMode="auto">
          <a:xfrm>
            <a:off x="781220" y="910423"/>
            <a:ext cx="10302415" cy="41880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0589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355F9-AB51-4591-AEAE-FCFE14251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816" y="286605"/>
            <a:ext cx="7543800" cy="702302"/>
          </a:xfrm>
        </p:spPr>
        <p:txBody>
          <a:bodyPr>
            <a:normAutofit/>
          </a:bodyPr>
          <a:lstStyle/>
          <a:p>
            <a:r>
              <a:rPr lang="en-US" altLang="zh-CN" dirty="0"/>
              <a:t>2. </a:t>
            </a:r>
            <a:r>
              <a:rPr lang="zh-CN" altLang="zh-CN" dirty="0"/>
              <a:t>创建</a:t>
            </a:r>
            <a:r>
              <a:rPr lang="en-US" altLang="zh-CN" dirty="0" err="1"/>
              <a:t>ndarray</a:t>
            </a:r>
            <a:endParaRPr lang="zh-CN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473180-22CB-45E7-9E40-2ACE3ED73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025" y="988907"/>
            <a:ext cx="864381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array </a:t>
            </a:r>
            <a:r>
              <a:rPr lang="zh-CN" altLang="en-US" sz="2400" dirty="0" smtClean="0"/>
              <a:t>函数：</a:t>
            </a:r>
            <a:endParaRPr lang="en-US" altLang="zh-CN" sz="2400" dirty="0"/>
          </a:p>
          <a:p>
            <a:pPr marL="785792" lvl="2" indent="0">
              <a:buNone/>
            </a:pPr>
            <a:r>
              <a:rPr lang="en-US" altLang="zh-CN" sz="2400" dirty="0" err="1"/>
              <a:t>numpy.</a:t>
            </a:r>
            <a:r>
              <a:rPr lang="en-US" altLang="zh-CN" sz="2400" dirty="0" err="1">
                <a:solidFill>
                  <a:srgbClr val="FF0000"/>
                </a:solidFill>
              </a:rPr>
              <a:t>array</a:t>
            </a:r>
            <a:r>
              <a:rPr lang="en-US" altLang="zh-CN" sz="2400" dirty="0"/>
              <a:t>(object, </a:t>
            </a:r>
            <a:r>
              <a:rPr lang="en-US" altLang="zh-CN" sz="2400" dirty="0" err="1"/>
              <a:t>dtype</a:t>
            </a:r>
            <a:r>
              <a:rPr lang="en-US" altLang="zh-CN" sz="2400" dirty="0"/>
              <a:t> = None, copy = True, order = None, </a:t>
            </a:r>
            <a:r>
              <a:rPr lang="en-US" altLang="zh-CN" sz="2400" dirty="0" err="1"/>
              <a:t>subok</a:t>
            </a:r>
            <a:r>
              <a:rPr lang="en-US" altLang="zh-CN" sz="2400" dirty="0"/>
              <a:t> = False, </a:t>
            </a:r>
            <a:r>
              <a:rPr lang="en-US" altLang="zh-CN" sz="2400" dirty="0" err="1"/>
              <a:t>ndmin</a:t>
            </a:r>
            <a:r>
              <a:rPr lang="en-US" altLang="zh-CN" sz="2400" dirty="0"/>
              <a:t> = 0)</a:t>
            </a:r>
          </a:p>
          <a:p>
            <a:pPr marL="0" indent="0">
              <a:buNone/>
            </a:pPr>
            <a:r>
              <a:rPr lang="zh-CN" altLang="en-US" sz="2400" dirty="0"/>
              <a:t>参数说明：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B530440-4668-426E-B819-9F7A7FD4C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1114"/>
              </p:ext>
            </p:extLst>
          </p:nvPr>
        </p:nvGraphicFramePr>
        <p:xfrm>
          <a:off x="2057061" y="2898988"/>
          <a:ext cx="7982865" cy="3009900"/>
        </p:xfrm>
        <a:graphic>
          <a:graphicData uri="http://schemas.openxmlformats.org/drawingml/2006/table">
            <a:tbl>
              <a:tblPr/>
              <a:tblGrid>
                <a:gridCol w="2863419">
                  <a:extLst>
                    <a:ext uri="{9D8B030D-6E8A-4147-A177-3AD203B41FA5}">
                      <a16:colId xmlns:a16="http://schemas.microsoft.com/office/drawing/2014/main" val="103769269"/>
                    </a:ext>
                  </a:extLst>
                </a:gridCol>
                <a:gridCol w="5119446">
                  <a:extLst>
                    <a:ext uri="{9D8B030D-6E8A-4147-A177-3AD203B41FA5}">
                      <a16:colId xmlns:a16="http://schemas.microsoft.com/office/drawing/2014/main" val="16910552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dirty="0">
                          <a:solidFill>
                            <a:srgbClr val="FFFFFF"/>
                          </a:solidFill>
                          <a:effectLst/>
                        </a:rPr>
                        <a:t>名称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042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object</a:t>
                      </a:r>
                    </a:p>
                  </a:txBody>
                  <a:tcPr marL="31750" marR="31750" marT="44450" marB="4445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>
                          <a:effectLst/>
                        </a:rPr>
                        <a:t>数组或嵌套的数列</a:t>
                      </a:r>
                    </a:p>
                  </a:txBody>
                  <a:tcPr marL="31750" marR="31750" marT="44450" marB="4445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334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effectLst/>
                        </a:rPr>
                        <a:t>dtype</a:t>
                      </a:r>
                      <a:endParaRPr lang="en-US" sz="2000" dirty="0">
                        <a:effectLst/>
                      </a:endParaRPr>
                    </a:p>
                  </a:txBody>
                  <a:tcPr marL="31750" marR="31750" marT="44450" marB="4445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dirty="0">
                          <a:effectLst/>
                        </a:rPr>
                        <a:t>数组元素的数据类型，可选</a:t>
                      </a:r>
                    </a:p>
                  </a:txBody>
                  <a:tcPr marL="31750" marR="31750" marT="44450" marB="4445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19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copy</a:t>
                      </a:r>
                    </a:p>
                  </a:txBody>
                  <a:tcPr marL="31750" marR="31750" marT="44450" marB="4445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>
                          <a:effectLst/>
                        </a:rPr>
                        <a:t>对象是否需要复制，可选</a:t>
                      </a:r>
                    </a:p>
                  </a:txBody>
                  <a:tcPr marL="31750" marR="31750" marT="44450" marB="4445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270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order</a:t>
                      </a:r>
                    </a:p>
                  </a:txBody>
                  <a:tcPr marL="31750" marR="31750" marT="44450" marB="4445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>
                          <a:effectLst/>
                        </a:rPr>
                        <a:t>创建数组的样式，</a:t>
                      </a:r>
                      <a:r>
                        <a:rPr lang="en-US" altLang="zh-CN" sz="2000">
                          <a:effectLst/>
                        </a:rPr>
                        <a:t>C</a:t>
                      </a:r>
                      <a:r>
                        <a:rPr lang="zh-CN" altLang="en-US" sz="2000">
                          <a:effectLst/>
                        </a:rPr>
                        <a:t>为行方向，</a:t>
                      </a:r>
                      <a:r>
                        <a:rPr lang="en-US" altLang="zh-CN" sz="2000">
                          <a:effectLst/>
                        </a:rPr>
                        <a:t>F</a:t>
                      </a:r>
                      <a:r>
                        <a:rPr lang="zh-CN" altLang="en-US" sz="2000">
                          <a:effectLst/>
                        </a:rPr>
                        <a:t>为列方向，</a:t>
                      </a:r>
                      <a:r>
                        <a:rPr lang="en-US" altLang="zh-CN" sz="2000">
                          <a:effectLst/>
                        </a:rPr>
                        <a:t>A</a:t>
                      </a:r>
                      <a:r>
                        <a:rPr lang="zh-CN" altLang="en-US" sz="2000">
                          <a:effectLst/>
                        </a:rPr>
                        <a:t>为任意方向（默认）</a:t>
                      </a:r>
                    </a:p>
                  </a:txBody>
                  <a:tcPr marL="31750" marR="31750" marT="44450" marB="4445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65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subok</a:t>
                      </a:r>
                    </a:p>
                  </a:txBody>
                  <a:tcPr marL="31750" marR="31750" marT="44450" marB="4445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>
                          <a:effectLst/>
                        </a:rPr>
                        <a:t>默认返回一个与基类类型一致的数组</a:t>
                      </a:r>
                    </a:p>
                  </a:txBody>
                  <a:tcPr marL="31750" marR="31750" marT="44450" marB="4445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316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ndimin</a:t>
                      </a:r>
                    </a:p>
                  </a:txBody>
                  <a:tcPr marL="31750" marR="31750" marT="44450" marB="4445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dirty="0">
                          <a:effectLst/>
                        </a:rPr>
                        <a:t>指定生成数组的最小维度</a:t>
                      </a:r>
                    </a:p>
                  </a:txBody>
                  <a:tcPr marL="31750" marR="31750" marT="44450" marB="4445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137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01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B9FE24-B07C-4C30-B0EE-87845BBB4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3.1</a:t>
            </a:r>
            <a:r>
              <a:rPr lang="zh-CN" altLang="zh-CN" sz="2400" dirty="0"/>
              <a:t>】建立一个一维</a:t>
            </a:r>
            <a:r>
              <a:rPr lang="en-US" altLang="zh-CN" sz="2400" dirty="0" err="1"/>
              <a:t>ndarray</a:t>
            </a:r>
            <a:r>
              <a:rPr lang="zh-CN" altLang="zh-CN" sz="2400" dirty="0"/>
              <a:t>数组。</a:t>
            </a:r>
          </a:p>
          <a:p>
            <a:pPr marL="785792" lvl="2" indent="0"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numpy</a:t>
            </a:r>
            <a:r>
              <a:rPr lang="en-US" altLang="zh-CN" sz="2400" dirty="0"/>
              <a:t> as np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a = </a:t>
            </a:r>
            <a:r>
              <a:rPr lang="en-US" altLang="zh-CN" sz="2400" dirty="0" err="1"/>
              <a:t>np.array</a:t>
            </a:r>
            <a:r>
              <a:rPr lang="en-US" altLang="zh-CN" sz="2400" dirty="0"/>
              <a:t>([1,2,3])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print(a)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7803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40530A99PPBG">
  <a:themeElements>
    <a:clrScheme name="自定义 23">
      <a:dk1>
        <a:srgbClr val="2F2F2F"/>
      </a:dk1>
      <a:lt1>
        <a:srgbClr val="FFFFFF"/>
      </a:lt1>
      <a:dk2>
        <a:srgbClr val="FFFFFF"/>
      </a:dk2>
      <a:lt2>
        <a:srgbClr val="5F5F5F"/>
      </a:lt2>
      <a:accent1>
        <a:srgbClr val="0A3142"/>
      </a:accent1>
      <a:accent2>
        <a:srgbClr val="2A305C"/>
      </a:accent2>
      <a:accent3>
        <a:srgbClr val="5478C4"/>
      </a:accent3>
      <a:accent4>
        <a:srgbClr val="409EA6"/>
      </a:accent4>
      <a:accent5>
        <a:srgbClr val="86D7D4"/>
      </a:accent5>
      <a:accent6>
        <a:srgbClr val="FFC000"/>
      </a:accent6>
      <a:hlink>
        <a:srgbClr val="0A3142"/>
      </a:hlink>
      <a:folHlink>
        <a:srgbClr val="00B0F0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宋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2835</Words>
  <Application>Microsoft Office PowerPoint</Application>
  <PresentationFormat>宽屏</PresentationFormat>
  <Paragraphs>362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1" baseType="lpstr">
      <vt:lpstr>等线</vt:lpstr>
      <vt:lpstr>汉仪菱心体简</vt:lpstr>
      <vt:lpstr>宋体</vt:lpstr>
      <vt:lpstr>微软雅黑</vt:lpstr>
      <vt:lpstr>幼圆</vt:lpstr>
      <vt:lpstr>Arial</vt:lpstr>
      <vt:lpstr>Arial Black</vt:lpstr>
      <vt:lpstr>Calibri</vt:lpstr>
      <vt:lpstr>Times New Roman</vt:lpstr>
      <vt:lpstr>Wingdings</vt:lpstr>
      <vt:lpstr>Wingdings 2</vt:lpstr>
      <vt:lpstr>A000120140530A99PPBG</vt:lpstr>
      <vt:lpstr>Python机器学习</vt:lpstr>
      <vt:lpstr>第3章 Python常用机器学习库 </vt:lpstr>
      <vt:lpstr>3.1 NumPy </vt:lpstr>
      <vt:lpstr>PowerPoint 演示文稿</vt:lpstr>
      <vt:lpstr>PowerPoint 演示文稿</vt:lpstr>
      <vt:lpstr>3.1.1 ndarray对象 </vt:lpstr>
      <vt:lpstr>PowerPoint 演示文稿</vt:lpstr>
      <vt:lpstr>2. 创建ndarray</vt:lpstr>
      <vt:lpstr>PowerPoint 演示文稿</vt:lpstr>
      <vt:lpstr>PowerPoint 演示文稿</vt:lpstr>
      <vt:lpstr>PowerPoint 演示文稿</vt:lpstr>
      <vt:lpstr>PowerPoint 演示文稿</vt:lpstr>
      <vt:lpstr>3.1.2 NumPy 数据类型 </vt:lpstr>
      <vt:lpstr>PowerPoint 演示文稿</vt:lpstr>
      <vt:lpstr>PowerPoint 演示文稿</vt:lpstr>
      <vt:lpstr>PowerPoint 演示文稿</vt:lpstr>
      <vt:lpstr>3.1.3 NumPy 数组属性 </vt:lpstr>
      <vt:lpstr>PowerPoint 演示文稿</vt:lpstr>
      <vt:lpstr>PowerPoint 演示文稿</vt:lpstr>
      <vt:lpstr>PowerPoint 演示文稿</vt:lpstr>
      <vt:lpstr>3.1.4 其他创建数组的方式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4．产生数列的函数 ——arange函数、linspace函数、range函数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3.1.5 切片、迭代和索引 </vt:lpstr>
      <vt:lpstr>二维数组切片操作</vt:lpstr>
      <vt:lpstr>PowerPoint 演示文稿</vt:lpstr>
      <vt:lpstr>2.迭代（iteration）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3.1.6 NumPy计算</vt:lpstr>
      <vt:lpstr>PowerPoint 演示文稿</vt:lpstr>
      <vt:lpstr>PowerPoint 演示文稿</vt:lpstr>
      <vt:lpstr>PowerPoint 演示文稿</vt:lpstr>
      <vt:lpstr>PowerPoint 演示文稿</vt:lpstr>
      <vt:lpstr>3.7 本章习题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目录</dc:title>
  <dc:creator>yan liu</dc:creator>
  <cp:lastModifiedBy>yan liu</cp:lastModifiedBy>
  <cp:revision>69</cp:revision>
  <dcterms:created xsi:type="dcterms:W3CDTF">2021-11-08T10:29:40Z</dcterms:created>
  <dcterms:modified xsi:type="dcterms:W3CDTF">2021-11-12T13:29:06Z</dcterms:modified>
</cp:coreProperties>
</file>