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01" r:id="rId2"/>
    <p:sldId id="275" r:id="rId3"/>
    <p:sldId id="283" r:id="rId4"/>
    <p:sldId id="402" r:id="rId5"/>
    <p:sldId id="284" r:id="rId6"/>
    <p:sldId id="403" r:id="rId7"/>
    <p:sldId id="404" r:id="rId8"/>
    <p:sldId id="405" r:id="rId9"/>
    <p:sldId id="406" r:id="rId10"/>
    <p:sldId id="285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286" r:id="rId19"/>
    <p:sldId id="40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15288" y="2403383"/>
            <a:ext cx="9031984" cy="1720077"/>
          </a:xfrm>
        </p:spPr>
        <p:txBody>
          <a:bodyPr>
            <a:prstTxWarp prst="textCanUp">
              <a:avLst/>
            </a:prstTxWarp>
          </a:bodyPr>
          <a:lstStyle/>
          <a:p>
            <a:r>
              <a:rPr lang="en-US" altLang="zh-CN" sz="88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r>
              <a:rPr lang="zh-CN" altLang="en-US" sz="66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机器学习</a:t>
            </a:r>
            <a:endParaRPr lang="zh-CN" altLang="en-US" sz="66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3.2.2 DataFrame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DataFrame</a:t>
            </a:r>
            <a:r>
              <a:rPr lang="zh-CN" altLang="zh-CN" sz="2400" dirty="0"/>
              <a:t>是一个表格型的</a:t>
            </a:r>
            <a:r>
              <a:rPr lang="zh-CN" altLang="zh-CN" sz="2400" dirty="0" smtClean="0"/>
              <a:t>数据结构。</a:t>
            </a:r>
            <a:r>
              <a:rPr lang="zh-CN" altLang="zh-CN" sz="2400" dirty="0"/>
              <a:t>列索引（</a:t>
            </a:r>
            <a:r>
              <a:rPr lang="en-US" altLang="zh-CN" sz="2400" dirty="0"/>
              <a:t>columns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对应字段名</a:t>
            </a:r>
            <a:r>
              <a:rPr lang="zh-CN" altLang="zh-CN" sz="2400" dirty="0"/>
              <a:t>，行索引（</a:t>
            </a:r>
            <a:r>
              <a:rPr lang="en-US" altLang="zh-CN" sz="2400" dirty="0"/>
              <a:t>index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对应行</a:t>
            </a:r>
            <a:r>
              <a:rPr lang="zh-CN" altLang="zh-CN" sz="2400" dirty="0"/>
              <a:t>号，值（</a:t>
            </a:r>
            <a:r>
              <a:rPr lang="en-US" altLang="zh-CN" sz="2400" dirty="0"/>
              <a:t>values</a:t>
            </a:r>
            <a:r>
              <a:rPr lang="zh-CN" altLang="zh-CN" sz="2400" dirty="0"/>
              <a:t>）是一个二维数组。每一列表示一个独立的属性，各个列的数据类型（数值、字符串、布尔值等）可以不同。</a:t>
            </a:r>
          </a:p>
          <a:p>
            <a:r>
              <a:rPr lang="en-US" altLang="zh-CN" sz="2400" dirty="0" err="1"/>
              <a:t>DataFrame</a:t>
            </a:r>
            <a:r>
              <a:rPr lang="zh-CN" altLang="zh-CN" sz="2400" dirty="0">
                <a:solidFill>
                  <a:srgbClr val="FF0000"/>
                </a:solidFill>
              </a:rPr>
              <a:t>既有行索引也有列索引</a:t>
            </a:r>
            <a:r>
              <a:rPr lang="zh-CN" altLang="zh-CN" sz="2400" dirty="0"/>
              <a:t>，所以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也可以看成是</a:t>
            </a:r>
            <a:r>
              <a:rPr lang="en-US" altLang="zh-CN" sz="2400" dirty="0"/>
              <a:t>Series</a:t>
            </a:r>
            <a:r>
              <a:rPr lang="zh-CN" altLang="zh-CN" sz="2400" dirty="0"/>
              <a:t>的容器。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45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zh-CN" sz="2400" dirty="0"/>
              <a:t>创建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对象</a:t>
            </a:r>
          </a:p>
          <a:p>
            <a:pPr marL="0" indent="0">
              <a:buNone/>
            </a:pPr>
            <a:r>
              <a:rPr lang="zh-CN" altLang="zh-CN" sz="2400" dirty="0"/>
              <a:t>构建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的办法有很多，基本方法是使用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（）函数构造，格式如下：</a:t>
            </a:r>
          </a:p>
          <a:p>
            <a:pPr marL="785792" lvl="2" indent="0">
              <a:buNone/>
            </a:pPr>
            <a:r>
              <a:rPr lang="en-US" altLang="zh-CN" sz="2400" dirty="0" err="1"/>
              <a:t>DataFrame</a:t>
            </a:r>
            <a:r>
              <a:rPr lang="en-US" altLang="zh-CN" sz="2400" dirty="0"/>
              <a:t>([data, index, columns,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, copy])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 smtClean="0"/>
              <a:t>】</a:t>
            </a:r>
            <a:r>
              <a:rPr lang="zh-CN" altLang="en-US" sz="2400" b="1" dirty="0" smtClean="0"/>
              <a:t>：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smtClean="0"/>
              <a:t>1)  </a:t>
            </a:r>
            <a:r>
              <a:rPr lang="zh-CN" altLang="zh-CN" sz="2400" dirty="0" smtClean="0"/>
              <a:t>从</a:t>
            </a:r>
            <a:r>
              <a:rPr lang="zh-CN" altLang="zh-CN" sz="2400" dirty="0"/>
              <a:t>字典构建</a:t>
            </a:r>
            <a:r>
              <a:rPr lang="en-US" altLang="zh-CN" sz="2400" dirty="0" err="1"/>
              <a:t>DataFrame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）从数组创建</a:t>
            </a:r>
            <a:r>
              <a:rPr lang="en-US" altLang="zh-CN" sz="2400" dirty="0" err="1"/>
              <a:t>Dataframe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b="1" dirty="0"/>
              <a:t>3</a:t>
            </a:r>
            <a:r>
              <a:rPr lang="zh-CN" altLang="zh-CN" sz="2400" b="1" dirty="0"/>
              <a:t>）从</a:t>
            </a:r>
            <a:r>
              <a:rPr lang="en-US" altLang="zh-CN" sz="2400" b="1" dirty="0"/>
              <a:t>csv</a:t>
            </a:r>
            <a:r>
              <a:rPr lang="zh-CN" altLang="zh-CN" sz="2400" b="1" dirty="0"/>
              <a:t>文件中读取数据到</a:t>
            </a:r>
            <a:r>
              <a:rPr lang="en-US" altLang="zh-CN" sz="2400" b="1" dirty="0" err="1" smtClean="0"/>
              <a:t>DataFrame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441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39162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799" y="554182"/>
            <a:ext cx="11056060" cy="51932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2. </a:t>
            </a:r>
            <a:r>
              <a:rPr lang="zh-CN" altLang="zh-CN" sz="2400" b="1" dirty="0">
                <a:solidFill>
                  <a:srgbClr val="FF0000"/>
                </a:solidFill>
              </a:rPr>
              <a:t>访问</a:t>
            </a:r>
            <a:r>
              <a:rPr lang="en-US" altLang="zh-CN" sz="2400" b="1" dirty="0" err="1">
                <a:solidFill>
                  <a:srgbClr val="FF0000"/>
                </a:solidFill>
              </a:rPr>
              <a:t>DataFrame</a:t>
            </a:r>
            <a:r>
              <a:rPr lang="zh-CN" altLang="zh-CN" sz="2400" b="1" dirty="0">
                <a:solidFill>
                  <a:srgbClr val="FF0000"/>
                </a:solidFill>
              </a:rPr>
              <a:t>对象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 smtClean="0"/>
              <a:t>可以</a:t>
            </a:r>
            <a:r>
              <a:rPr lang="zh-CN" altLang="zh-CN" sz="2400" dirty="0"/>
              <a:t>通过</a:t>
            </a:r>
            <a:r>
              <a:rPr lang="zh-CN" altLang="zh-CN" sz="2400" dirty="0" smtClean="0"/>
              <a:t>索引对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进行</a:t>
            </a:r>
            <a:r>
              <a:rPr lang="zh-CN" altLang="zh-CN" sz="2400" dirty="0" smtClean="0"/>
              <a:t>访问，</a:t>
            </a:r>
            <a:r>
              <a:rPr lang="zh-CN" altLang="zh-CN" sz="2400" dirty="0"/>
              <a:t>可以获取其中的一个或多</a:t>
            </a:r>
            <a:r>
              <a:rPr lang="zh-CN" altLang="zh-CN" sz="2400" dirty="0" smtClean="0"/>
              <a:t>个</a:t>
            </a:r>
            <a:r>
              <a:rPr lang="zh-CN" altLang="en-US" sz="2400" dirty="0" smtClean="0"/>
              <a:t>行和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或</a:t>
            </a:r>
            <a:r>
              <a:rPr lang="zh-CN" altLang="zh-CN" sz="2400" dirty="0" smtClean="0"/>
              <a:t>列</a:t>
            </a:r>
            <a:r>
              <a:rPr lang="zh-CN" altLang="zh-CN" sz="2400" dirty="0"/>
              <a:t>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3" y="1653531"/>
            <a:ext cx="7574170" cy="4969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551" y="1563612"/>
            <a:ext cx="2357719" cy="19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3. </a:t>
            </a:r>
            <a:r>
              <a:rPr lang="zh-CN" altLang="zh-CN" sz="2400" b="1" dirty="0"/>
              <a:t>修改</a:t>
            </a:r>
            <a:r>
              <a:rPr lang="en-US" altLang="zh-CN" sz="2400" b="1" dirty="0" err="1"/>
              <a:t>DataFrame</a:t>
            </a:r>
            <a:r>
              <a:rPr lang="zh-CN" altLang="zh-CN" sz="2400" b="1" dirty="0"/>
              <a:t>数据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）修改数据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/>
              <a:t>通过赋值语句修改数据，可以修改指定行、列的数据，还可以把要修改的数据查询筛选出来，或重新赋值。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）增加列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DataFrame</a:t>
            </a:r>
            <a:r>
              <a:rPr lang="zh-CN" altLang="zh-CN" sz="2400" dirty="0"/>
              <a:t>对象可以添加新的列，通过赋值语句赋值时，只要列索引名不存在，就添加新列，否则就修改列值，这与字典的特性相似。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3</a:t>
            </a:r>
            <a:r>
              <a:rPr lang="zh-CN" altLang="zh-CN" sz="2400" b="1" dirty="0"/>
              <a:t>）合并添加数据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DataFrame</a:t>
            </a:r>
            <a:r>
              <a:rPr lang="zh-CN" altLang="zh-CN" sz="2400" dirty="0"/>
              <a:t>对象可以增加新列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如果需要增加几行数据，需要将数据存入一个新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对象，然后将两个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对象进行合并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】</a:t>
            </a:r>
            <a:r>
              <a:rPr lang="zh-CN" altLang="en-US" sz="2400" b="1" dirty="0" smtClean="0"/>
              <a:t>见示例。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579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4</a:t>
            </a:r>
            <a:r>
              <a:rPr lang="zh-CN" altLang="zh-CN" sz="2400" b="1" dirty="0"/>
              <a:t>）删除</a:t>
            </a:r>
            <a:r>
              <a:rPr lang="en-US" altLang="zh-CN" sz="2400" b="1" dirty="0" err="1"/>
              <a:t>DataFrame</a:t>
            </a:r>
            <a:r>
              <a:rPr lang="zh-CN" altLang="zh-CN" sz="2400" b="1" dirty="0"/>
              <a:t>对象的数据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Drop</a:t>
            </a:r>
            <a:r>
              <a:rPr lang="zh-CN" altLang="zh-CN" sz="2400" dirty="0"/>
              <a:t>函数可以按行列删除数据，</a:t>
            </a:r>
            <a:r>
              <a:rPr lang="en-US" altLang="zh-CN" sz="2400" dirty="0"/>
              <a:t>drop</a:t>
            </a:r>
            <a:r>
              <a:rPr lang="zh-CN" altLang="zh-CN" sz="2400" dirty="0"/>
              <a:t>函数基本格式：</a:t>
            </a:r>
          </a:p>
          <a:p>
            <a:pPr marL="785792" lvl="2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对象</a:t>
            </a:r>
            <a:r>
              <a:rPr lang="en-US" altLang="zh-CN" sz="2400" dirty="0"/>
              <a:t>&gt;.drop(</a:t>
            </a:r>
            <a:r>
              <a:rPr lang="zh-CN" altLang="zh-CN" sz="2400" dirty="0"/>
              <a:t>索引值或索引列表，</a:t>
            </a:r>
            <a:r>
              <a:rPr lang="en-US" altLang="zh-CN" sz="2400" dirty="0"/>
              <a:t>axis=0, </a:t>
            </a:r>
            <a:r>
              <a:rPr lang="en-US" altLang="zh-CN" sz="2400" dirty="0" err="1"/>
              <a:t>inplace</a:t>
            </a:r>
            <a:r>
              <a:rPr lang="en-US" altLang="zh-CN" sz="2400" dirty="0"/>
              <a:t>=False……)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主要参数：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axis</a:t>
            </a:r>
            <a:r>
              <a:rPr lang="zh-CN" altLang="zh-CN" sz="2400" dirty="0"/>
              <a:t>：默认为</a:t>
            </a:r>
            <a:r>
              <a:rPr lang="en-US" altLang="zh-CN" sz="2400" dirty="0"/>
              <a:t>0</a:t>
            </a:r>
            <a:r>
              <a:rPr lang="zh-CN" altLang="zh-CN" sz="2400" dirty="0"/>
              <a:t>，为行索引值或列索引列表；值为</a:t>
            </a:r>
            <a:r>
              <a:rPr lang="en-US" altLang="zh-CN" sz="2400" dirty="0"/>
              <a:t>0</a:t>
            </a:r>
            <a:r>
              <a:rPr lang="zh-CN" altLang="zh-CN" sz="2400" dirty="0"/>
              <a:t>表示删除行，值为</a:t>
            </a:r>
            <a:r>
              <a:rPr lang="en-US" altLang="zh-CN" sz="2400" dirty="0"/>
              <a:t>1</a:t>
            </a:r>
            <a:r>
              <a:rPr lang="zh-CN" altLang="zh-CN" sz="2400" dirty="0"/>
              <a:t>表示删除列。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inplace</a:t>
            </a:r>
            <a:r>
              <a:rPr lang="zh-CN" altLang="zh-CN" sz="2400" dirty="0"/>
              <a:t>：逻辑型，表示操作是否对原数据生效。默认为</a:t>
            </a:r>
            <a:r>
              <a:rPr lang="en-US" altLang="zh-CN" sz="2400" dirty="0"/>
              <a:t>False</a:t>
            </a:r>
            <a:r>
              <a:rPr lang="zh-CN" altLang="zh-CN" sz="2400" dirty="0"/>
              <a:t>，产生新对象，原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对象内容不变。</a:t>
            </a:r>
          </a:p>
          <a:p>
            <a:pPr marL="0" indent="0">
              <a:buNone/>
            </a:pPr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】</a:t>
            </a:r>
            <a:r>
              <a:rPr lang="zh-CN" altLang="en-US" sz="2400" b="1" dirty="0"/>
              <a:t>见示例。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038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汇总和描述性统计计算</a:t>
            </a:r>
            <a:endParaRPr lang="zh-CN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Pandas</a:t>
            </a:r>
            <a:r>
              <a:rPr lang="zh-CN" altLang="zh-CN" sz="2400" dirty="0" smtClean="0"/>
              <a:t>的</a:t>
            </a:r>
            <a:r>
              <a:rPr lang="en-US" altLang="zh-CN" sz="2400" dirty="0" err="1" smtClean="0"/>
              <a:t>Serise</a:t>
            </a:r>
            <a:r>
              <a:rPr lang="zh-CN" altLang="zh-CN" sz="2400" dirty="0" smtClean="0"/>
              <a:t>对象和</a:t>
            </a:r>
            <a:r>
              <a:rPr lang="en-US" altLang="zh-CN" sz="2400" dirty="0" err="1" smtClean="0"/>
              <a:t>DataFrame</a:t>
            </a:r>
            <a:r>
              <a:rPr lang="zh-CN" altLang="zh-CN" sz="2400" dirty="0" smtClean="0"/>
              <a:t>对象都继承了</a:t>
            </a:r>
            <a:r>
              <a:rPr lang="en-US" altLang="zh-CN" sz="2400" dirty="0" err="1" smtClean="0"/>
              <a:t>NumPy</a:t>
            </a:r>
            <a:r>
              <a:rPr lang="zh-CN" altLang="zh-CN" sz="2400" dirty="0" smtClean="0"/>
              <a:t>的统计函数，拥有常用的数学和统计方法，可以对一列或多列数据进行统计分析。</a:t>
            </a:r>
          </a:p>
          <a:p>
            <a:pPr marL="0" indent="0">
              <a:buNone/>
            </a:pPr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】</a:t>
            </a:r>
            <a:r>
              <a:rPr lang="zh-CN" altLang="en-US" sz="2400" b="1" dirty="0"/>
              <a:t>见示例。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57020"/>
              </p:ext>
            </p:extLst>
          </p:nvPr>
        </p:nvGraphicFramePr>
        <p:xfrm>
          <a:off x="2725664" y="2982108"/>
          <a:ext cx="7757609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9887">
                  <a:extLst>
                    <a:ext uri="{9D8B030D-6E8A-4147-A177-3AD203B41FA5}">
                      <a16:colId xmlns:a16="http://schemas.microsoft.com/office/drawing/2014/main" val="758548952"/>
                    </a:ext>
                  </a:extLst>
                </a:gridCol>
                <a:gridCol w="5387722">
                  <a:extLst>
                    <a:ext uri="{9D8B030D-6E8A-4147-A177-3AD203B41FA5}">
                      <a16:colId xmlns:a16="http://schemas.microsoft.com/office/drawing/2014/main" val="2394260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函数名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功能说明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433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count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统计数据值的数量，不包括</a:t>
                      </a:r>
                      <a:r>
                        <a:rPr lang="en-US" sz="1800" kern="0">
                          <a:effectLst/>
                        </a:rPr>
                        <a:t>NA</a:t>
                      </a:r>
                      <a:r>
                        <a:rPr lang="zh-CN" sz="1800" kern="0">
                          <a:effectLst/>
                        </a:rPr>
                        <a:t>值。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820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describe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对</a:t>
                      </a:r>
                      <a:r>
                        <a:rPr lang="en-US" sz="1800" kern="0">
                          <a:effectLst/>
                        </a:rPr>
                        <a:t>Series</a:t>
                      </a:r>
                      <a:r>
                        <a:rPr lang="zh-CN" sz="1800" kern="0">
                          <a:effectLst/>
                        </a:rPr>
                        <a:t>、</a:t>
                      </a:r>
                      <a:r>
                        <a:rPr lang="en-US" sz="1800" kern="0">
                          <a:effectLst/>
                        </a:rPr>
                        <a:t>DataFrame</a:t>
                      </a:r>
                      <a:r>
                        <a:rPr lang="zh-CN" sz="1800" kern="0">
                          <a:effectLst/>
                        </a:rPr>
                        <a:t>的列计算汇总统计。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19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min,max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计算最小值、最大值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718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argmin,argmax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计算最小值、最大值的索引位置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982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idxmin,idxmax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计算最小值、最大值的索引值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96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sum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计算总和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49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mean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计算平均值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442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median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返回中位数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39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var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计算样本值的方差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999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std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计算样本值的标准差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714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cumsum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计算样本值的累计和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202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diff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计算一阶差分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29978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9477" y="2612776"/>
            <a:ext cx="4568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常用的描述和汇总统计函数</a:t>
            </a:r>
            <a:endParaRPr kumimoji="0" lang="zh-CN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Pandas</a:t>
            </a:r>
            <a:r>
              <a:rPr lang="zh-CN" altLang="zh-CN" sz="2400" dirty="0"/>
              <a:t>基于</a:t>
            </a:r>
            <a:r>
              <a:rPr lang="en-US" altLang="zh-CN" sz="2400" dirty="0" err="1"/>
              <a:t>NumPy</a:t>
            </a:r>
            <a:r>
              <a:rPr lang="zh-CN" altLang="zh-CN" sz="2400" dirty="0"/>
              <a:t>模块，但需要注意的是，两个模块求方差的方法略有区别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比较</a:t>
            </a:r>
            <a:r>
              <a:rPr lang="zh-CN" altLang="zh-CN" sz="2400" dirty="0"/>
              <a:t>【例</a:t>
            </a:r>
            <a:r>
              <a:rPr lang="en-US" altLang="zh-CN" sz="2400" dirty="0"/>
              <a:t>3.46</a:t>
            </a:r>
            <a:r>
              <a:rPr lang="zh-CN" altLang="zh-CN" sz="2400" dirty="0" smtClean="0"/>
              <a:t>】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/>
              <a:t>3.47</a:t>
            </a:r>
            <a:r>
              <a:rPr lang="zh-CN" altLang="zh-CN" sz="2400" dirty="0" smtClean="0"/>
              <a:t>】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zh-CN" altLang="en-US" sz="2400" dirty="0" smtClean="0"/>
              <a:t>说明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()</a:t>
            </a:r>
            <a:r>
              <a:rPr lang="zh-CN" altLang="zh-CN" sz="2400" dirty="0"/>
              <a:t>函数</a:t>
            </a:r>
            <a:r>
              <a:rPr lang="en-US" altLang="zh-CN" sz="2400" dirty="0"/>
              <a:t> </a:t>
            </a:r>
            <a:r>
              <a:rPr lang="zh-CN" altLang="zh-CN" sz="2400" dirty="0"/>
              <a:t>和 </a:t>
            </a:r>
            <a:r>
              <a:rPr lang="en-US" altLang="zh-CN" sz="2400" dirty="0"/>
              <a:t>Pandas 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() </a:t>
            </a:r>
            <a:r>
              <a:rPr lang="zh-CN" altLang="zh-CN" sz="2400" dirty="0"/>
              <a:t>函数的默认参数</a:t>
            </a:r>
            <a:r>
              <a:rPr lang="en-US" altLang="zh-CN" sz="2400" dirty="0" err="1"/>
              <a:t>ddof</a:t>
            </a:r>
            <a:r>
              <a:rPr lang="zh-CN" altLang="zh-CN" sz="2400" dirty="0"/>
              <a:t>不同。</a:t>
            </a:r>
            <a:r>
              <a:rPr lang="en-US" altLang="zh-CN" sz="2400" dirty="0" err="1"/>
              <a:t>ddof</a:t>
            </a:r>
            <a:r>
              <a:rPr lang="zh-CN" altLang="zh-CN" sz="2400" dirty="0"/>
              <a:t>参数表示标准偏差类型，</a:t>
            </a:r>
            <a:r>
              <a:rPr lang="en-US" altLang="zh-CN" sz="2400" dirty="0" err="1"/>
              <a:t>NumPy</a:t>
            </a:r>
            <a:r>
              <a:rPr lang="zh-CN" altLang="zh-CN" sz="2400" dirty="0"/>
              <a:t>中</a:t>
            </a:r>
            <a:r>
              <a:rPr lang="en-US" altLang="zh-CN" sz="2400" dirty="0" err="1"/>
              <a:t>ddof</a:t>
            </a:r>
            <a:r>
              <a:rPr lang="zh-CN" altLang="zh-CN" sz="2400" dirty="0"/>
              <a:t>默认是</a:t>
            </a:r>
            <a:r>
              <a:rPr lang="en-US" altLang="zh-CN" sz="2400" dirty="0"/>
              <a:t>0</a:t>
            </a:r>
            <a:r>
              <a:rPr lang="zh-CN" altLang="zh-CN" sz="2400" dirty="0"/>
              <a:t>，计算的是总体标准偏差；在</a:t>
            </a:r>
            <a:r>
              <a:rPr lang="en-US" altLang="zh-CN" sz="2400" dirty="0"/>
              <a:t>Pandas</a:t>
            </a:r>
            <a:r>
              <a:rPr lang="zh-CN" altLang="zh-CN" sz="2400" dirty="0"/>
              <a:t>中</a:t>
            </a:r>
            <a:r>
              <a:rPr lang="en-US" altLang="zh-CN" sz="2400" dirty="0" err="1"/>
              <a:t>ddof</a:t>
            </a:r>
            <a:r>
              <a:rPr lang="zh-CN" altLang="zh-CN" sz="2400" dirty="0"/>
              <a:t>的值默认是</a:t>
            </a:r>
            <a:r>
              <a:rPr lang="en-US" altLang="zh-CN" sz="2400" dirty="0"/>
              <a:t>1</a:t>
            </a:r>
            <a:r>
              <a:rPr lang="zh-CN" altLang="zh-CN" sz="2400" dirty="0"/>
              <a:t>，计算的是样本</a:t>
            </a:r>
            <a:r>
              <a:rPr lang="zh-CN" altLang="zh-CN" sz="2400" dirty="0" smtClean="0"/>
              <a:t>标准偏差。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11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</a:t>
            </a:r>
            <a:r>
              <a:rPr lang="en-US" altLang="zh-CN" sz="2400" dirty="0"/>
              <a:t>3.48</a:t>
            </a:r>
            <a:r>
              <a:rPr lang="zh-CN" altLang="zh-CN" sz="2400" dirty="0"/>
              <a:t>】综合示例——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分词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在文本处理中，分词是一项基本任务，能够表达内容相关性、提取页面关键词、主题标签等。下面使用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，对英文句子进行基本的单词频率提取。</a:t>
            </a:r>
          </a:p>
          <a:p>
            <a:pPr marL="0" indent="0"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】</a:t>
            </a:r>
            <a:r>
              <a:rPr lang="zh-CN" altLang="en-US" sz="2400" b="1" dirty="0"/>
              <a:t>见示例。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007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3.2.3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数据对齐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1.</a:t>
            </a:r>
            <a:r>
              <a:rPr lang="zh-CN" altLang="zh-CN" sz="2400" b="1" dirty="0"/>
              <a:t>算术运算的数据</a:t>
            </a:r>
            <a:r>
              <a:rPr lang="zh-CN" altLang="zh-CN" sz="2400" b="1" dirty="0" smtClean="0"/>
              <a:t>对齐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】</a:t>
            </a:r>
            <a:r>
              <a:rPr lang="zh-CN" altLang="en-US" sz="2400" b="1" dirty="0"/>
              <a:t>见示例。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2.</a:t>
            </a:r>
            <a:r>
              <a:rPr lang="zh-CN" altLang="zh-CN" sz="2400" b="1" dirty="0"/>
              <a:t>缺失数据的</a:t>
            </a:r>
            <a:r>
              <a:rPr lang="zh-CN" altLang="zh-CN" sz="2400" b="1" dirty="0" smtClean="0"/>
              <a:t>处理</a:t>
            </a:r>
            <a:endParaRPr lang="en-US" altLang="zh-CN" sz="2400" b="1" dirty="0" smtClean="0"/>
          </a:p>
          <a:p>
            <a:pPr marL="785792" lvl="2" indent="0"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）过滤缺失值</a:t>
            </a:r>
          </a:p>
          <a:p>
            <a:pPr marL="785792" lvl="2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）使用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notnull</a:t>
            </a:r>
            <a:r>
              <a:rPr lang="en-US" altLang="zh-CN" sz="2400" dirty="0"/>
              <a:t>()</a:t>
            </a:r>
            <a:r>
              <a:rPr lang="zh-CN" altLang="zh-CN" sz="2400" dirty="0"/>
              <a:t>函数</a:t>
            </a:r>
          </a:p>
          <a:p>
            <a:pPr marL="785792" lvl="2" indent="0">
              <a:buNone/>
            </a:pPr>
            <a:r>
              <a:rPr lang="en-US" altLang="zh-CN" sz="2400" dirty="0"/>
              <a:t>3</a:t>
            </a:r>
            <a:r>
              <a:rPr lang="zh-CN" altLang="zh-CN" sz="2400" dirty="0"/>
              <a:t>）填充缺失</a:t>
            </a:r>
            <a:r>
              <a:rPr lang="zh-CN" altLang="zh-CN" sz="2400" dirty="0" smtClean="0"/>
              <a:t>数据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如</a:t>
            </a:r>
            <a:r>
              <a:rPr lang="zh-CN" altLang="zh-CN" sz="2400" dirty="0"/>
              <a:t>：</a:t>
            </a:r>
            <a:r>
              <a:rPr lang="en-US" altLang="zh-CN" sz="2400" dirty="0" err="1" smtClean="0"/>
              <a:t>df.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fillna</a:t>
            </a:r>
            <a:r>
              <a:rPr lang="en-US" altLang="zh-CN" sz="2400" dirty="0" smtClean="0"/>
              <a:t>( )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】</a:t>
            </a:r>
            <a:r>
              <a:rPr lang="zh-CN" altLang="en-US" sz="2400" b="1" dirty="0"/>
              <a:t>见示例。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487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章 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常用机器学习库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3.2 Pandas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Pandas(Python Data Analysis Library)</a:t>
            </a:r>
            <a:r>
              <a:rPr lang="zh-CN" altLang="zh-CN" sz="2400" dirty="0"/>
              <a:t>是</a:t>
            </a:r>
            <a:r>
              <a:rPr lang="en-US" altLang="zh-CN" sz="2400" dirty="0"/>
              <a:t>Python</a:t>
            </a:r>
            <a:r>
              <a:rPr lang="zh-CN" altLang="zh-CN" sz="2400" dirty="0"/>
              <a:t>的一个数据分析包，是基于</a:t>
            </a:r>
            <a:r>
              <a:rPr lang="en-US" altLang="zh-CN" sz="2400" dirty="0" err="1"/>
              <a:t>NumPy</a:t>
            </a:r>
            <a:r>
              <a:rPr lang="zh-CN" altLang="zh-CN" sz="2400" dirty="0"/>
              <a:t>的一种工具，为了解决数据分析任务而创建的。</a:t>
            </a:r>
          </a:p>
          <a:p>
            <a:r>
              <a:rPr lang="en-US" altLang="zh-CN" sz="2400" dirty="0"/>
              <a:t>Pandas</a:t>
            </a:r>
            <a:r>
              <a:rPr lang="zh-CN" altLang="zh-CN" sz="2400" dirty="0"/>
              <a:t>使用强大的</a:t>
            </a:r>
            <a:r>
              <a:rPr lang="zh-CN" altLang="zh-CN" sz="2400" dirty="0" smtClean="0"/>
              <a:t>数据结构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提供</a:t>
            </a:r>
            <a:r>
              <a:rPr lang="zh-CN" altLang="zh-CN" sz="2400" dirty="0"/>
              <a:t>高性能的数据操作和分析</a:t>
            </a:r>
            <a:r>
              <a:rPr lang="zh-CN" altLang="zh-CN" sz="2400" dirty="0" smtClean="0"/>
              <a:t>工具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能够</a:t>
            </a:r>
            <a:r>
              <a:rPr lang="zh-CN" altLang="zh-CN" sz="2400" dirty="0"/>
              <a:t>高效分析数据。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749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Pandas</a:t>
            </a:r>
            <a:r>
              <a:rPr lang="zh-CN" altLang="zh-CN" sz="2400" dirty="0"/>
              <a:t>主要处理以下三种数据结构： 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Series</a:t>
            </a:r>
            <a:r>
              <a:rPr lang="zh-CN" altLang="zh-CN" sz="2400" dirty="0"/>
              <a:t>：一维数组，与</a:t>
            </a:r>
            <a:r>
              <a:rPr lang="en-US" altLang="zh-CN" sz="2400" dirty="0" err="1" smtClean="0"/>
              <a:t>NumPy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一维</a:t>
            </a:r>
            <a:r>
              <a:rPr lang="en-US" altLang="zh-CN" sz="2400" dirty="0" err="1" smtClean="0"/>
              <a:t>ndarray</a:t>
            </a:r>
            <a:r>
              <a:rPr lang="zh-CN" altLang="zh-CN" sz="2400" dirty="0"/>
              <a:t>类似。数据结构</a:t>
            </a:r>
            <a:r>
              <a:rPr lang="zh-CN" altLang="zh-CN" sz="2400" dirty="0" smtClean="0"/>
              <a:t>接近</a:t>
            </a:r>
            <a:r>
              <a:rPr lang="en-US" altLang="zh-CN" sz="2400" dirty="0" smtClean="0"/>
              <a:t>List</a:t>
            </a:r>
            <a:r>
              <a:rPr lang="zh-CN" altLang="zh-CN" sz="2400" dirty="0" smtClean="0"/>
              <a:t>列表</a:t>
            </a:r>
            <a:r>
              <a:rPr lang="zh-CN" altLang="zh-CN" sz="2400" dirty="0"/>
              <a:t>，数据元素可以是不同的数据类型。 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</a:t>
            </a:r>
            <a:r>
              <a:rPr lang="en-US" altLang="zh-CN" sz="2400" dirty="0" err="1">
                <a:solidFill>
                  <a:srgbClr val="FF0000"/>
                </a:solidFill>
              </a:rPr>
              <a:t>DataFrame</a:t>
            </a:r>
            <a:r>
              <a:rPr lang="zh-CN" altLang="zh-CN" sz="2400" dirty="0"/>
              <a:t>：二维数据结构。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可以理解成</a:t>
            </a:r>
            <a:r>
              <a:rPr lang="en-US" altLang="zh-CN" sz="2400" dirty="0"/>
              <a:t>Series</a:t>
            </a:r>
            <a:r>
              <a:rPr lang="zh-CN" altLang="zh-CN" sz="2400" dirty="0"/>
              <a:t>的容器，其内部的每项元素都可以看作一个</a:t>
            </a:r>
            <a:r>
              <a:rPr lang="en-US" altLang="zh-CN" sz="2400" dirty="0"/>
              <a:t>Series</a:t>
            </a:r>
            <a:r>
              <a:rPr lang="zh-CN" altLang="zh-CN" sz="2400" dirty="0" smtClean="0"/>
              <a:t>。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Panel</a:t>
            </a:r>
            <a:r>
              <a:rPr lang="zh-CN" altLang="zh-CN" sz="2400" dirty="0"/>
              <a:t>：三维数组，可以理解为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的容器，其内部的每项元素都可以看作一个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zh-CN" altLang="zh-CN" sz="2400" dirty="0"/>
              <a:t>这些数据结都是</a:t>
            </a:r>
            <a:r>
              <a:rPr lang="zh-CN" altLang="zh-CN" sz="2400" dirty="0">
                <a:solidFill>
                  <a:srgbClr val="FF0000"/>
                </a:solidFill>
              </a:rPr>
              <a:t>构建在</a:t>
            </a:r>
            <a:r>
              <a:rPr lang="en-US" altLang="zh-CN" sz="2400" dirty="0" err="1">
                <a:solidFill>
                  <a:srgbClr val="FF0000"/>
                </a:solidFill>
              </a:rPr>
              <a:t>NumPy</a:t>
            </a:r>
            <a:r>
              <a:rPr lang="zh-CN" altLang="zh-CN" sz="2400" dirty="0">
                <a:solidFill>
                  <a:srgbClr val="FF0000"/>
                </a:solidFill>
              </a:rPr>
              <a:t>数组的基础之上</a:t>
            </a:r>
            <a:r>
              <a:rPr lang="zh-CN" altLang="zh-CN" sz="2400" dirty="0"/>
              <a:t>，运算速度很快。</a:t>
            </a:r>
          </a:p>
        </p:txBody>
      </p:sp>
    </p:spTree>
    <p:extLst>
      <p:ext uri="{BB962C8B-B14F-4D97-AF65-F5344CB8AC3E}">
        <p14:creationId xmlns:p14="http://schemas.microsoft.com/office/powerpoint/2010/main" val="252048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3.2.1 Series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数据结构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由一组数据以及一组与之相关的数据标签（即索引）</a:t>
            </a:r>
            <a:r>
              <a:rPr lang="zh-CN" altLang="zh-CN" sz="2400" dirty="0" smtClean="0"/>
              <a:t>组成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399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zh-CN" sz="2400" dirty="0"/>
              <a:t>创建</a:t>
            </a:r>
            <a:r>
              <a:rPr lang="en-US" altLang="zh-CN" sz="2400" dirty="0"/>
              <a:t>Series</a:t>
            </a:r>
            <a:r>
              <a:rPr lang="zh-CN" altLang="zh-CN" sz="2400" dirty="0"/>
              <a:t>对象</a:t>
            </a:r>
          </a:p>
          <a:p>
            <a:pPr marL="0" indent="0">
              <a:buNone/>
            </a:pPr>
            <a:r>
              <a:rPr lang="zh-CN" altLang="zh-CN" sz="2400" dirty="0" smtClean="0"/>
              <a:t>使用</a:t>
            </a:r>
            <a:r>
              <a:rPr lang="zh-CN" altLang="zh-CN" sz="2400" dirty="0"/>
              <a:t>函数：</a:t>
            </a:r>
            <a:r>
              <a:rPr lang="en-US" altLang="zh-CN" sz="2400" dirty="0" err="1">
                <a:solidFill>
                  <a:srgbClr val="FF0000"/>
                </a:solidFill>
              </a:rPr>
              <a:t>pd.Series</a:t>
            </a:r>
            <a:r>
              <a:rPr lang="en-US" altLang="zh-CN" sz="2400" dirty="0">
                <a:solidFill>
                  <a:srgbClr val="FF0000"/>
                </a:solidFill>
              </a:rPr>
              <a:t>(data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index)</a:t>
            </a:r>
          </a:p>
          <a:p>
            <a:pPr marL="0" indent="0">
              <a:buNone/>
            </a:pPr>
            <a:r>
              <a:rPr lang="en-US" altLang="zh-CN" sz="2400" dirty="0" smtClean="0"/>
              <a:t>data</a:t>
            </a:r>
            <a:r>
              <a:rPr lang="zh-CN" altLang="zh-CN" sz="2400" dirty="0"/>
              <a:t>表示数据</a:t>
            </a:r>
            <a:r>
              <a:rPr lang="zh-CN" altLang="zh-CN" sz="2400" dirty="0" smtClean="0"/>
              <a:t>值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index</a:t>
            </a:r>
            <a:r>
              <a:rPr lang="zh-CN" altLang="zh-CN" sz="2400" dirty="0"/>
              <a:t>是</a:t>
            </a:r>
            <a:r>
              <a:rPr lang="zh-CN" altLang="zh-CN" sz="2400" dirty="0" smtClean="0"/>
              <a:t>索引，</a:t>
            </a:r>
            <a:r>
              <a:rPr lang="zh-CN" altLang="zh-CN" sz="2400" dirty="0"/>
              <a:t>缺省情况</a:t>
            </a:r>
            <a:r>
              <a:rPr lang="zh-CN" altLang="zh-CN" sz="2400" dirty="0" smtClean="0"/>
              <a:t>下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0</a:t>
            </a:r>
            <a:r>
              <a:rPr lang="zh-CN" altLang="zh-CN" sz="2400" dirty="0"/>
              <a:t>到</a:t>
            </a:r>
            <a:r>
              <a:rPr lang="en-US" altLang="zh-CN" sz="2400" dirty="0"/>
              <a:t>N-1(N</a:t>
            </a:r>
            <a:r>
              <a:rPr lang="zh-CN" altLang="zh-CN" sz="2400" dirty="0"/>
              <a:t>为数据的长度</a:t>
            </a:r>
            <a:r>
              <a:rPr lang="en-US" altLang="zh-CN" sz="2400" dirty="0"/>
              <a:t>)</a:t>
            </a:r>
            <a:r>
              <a:rPr lang="zh-CN" altLang="zh-CN" sz="2400" dirty="0"/>
              <a:t>的整数型索引。访问</a:t>
            </a:r>
            <a:r>
              <a:rPr lang="en-US" altLang="zh-CN" sz="2400" dirty="0"/>
              <a:t>Series</a:t>
            </a:r>
            <a:r>
              <a:rPr lang="zh-CN" altLang="zh-CN" sz="2400" dirty="0" smtClean="0"/>
              <a:t>对象成员</a:t>
            </a:r>
            <a:r>
              <a:rPr lang="zh-CN" altLang="en-US" sz="2400" dirty="0" smtClean="0">
                <a:solidFill>
                  <a:srgbClr val="FF0000"/>
                </a:solidFill>
              </a:rPr>
              <a:t>可以用</a:t>
            </a:r>
            <a:r>
              <a:rPr lang="zh-CN" altLang="zh-CN" sz="2400" dirty="0" smtClean="0">
                <a:solidFill>
                  <a:srgbClr val="FF0000"/>
                </a:solidFill>
              </a:rPr>
              <a:t>索引</a:t>
            </a:r>
            <a:r>
              <a:rPr lang="zh-CN" altLang="en-US" sz="2400" dirty="0" smtClean="0">
                <a:solidFill>
                  <a:srgbClr val="FF0000"/>
                </a:solidFill>
              </a:rPr>
              <a:t>编号</a:t>
            </a:r>
            <a:r>
              <a:rPr lang="zh-CN" altLang="zh-CN" sz="2400" dirty="0" smtClean="0">
                <a:solidFill>
                  <a:srgbClr val="FF0000"/>
                </a:solidFill>
              </a:rPr>
              <a:t>，</a:t>
            </a:r>
            <a:r>
              <a:rPr lang="zh-CN" altLang="zh-CN" sz="2400" dirty="0">
                <a:solidFill>
                  <a:srgbClr val="FF0000"/>
                </a:solidFill>
              </a:rPr>
              <a:t>也可以按索引</a:t>
            </a:r>
            <a:r>
              <a:rPr lang="zh-CN" altLang="zh-CN" sz="2400" dirty="0" smtClean="0">
                <a:solidFill>
                  <a:srgbClr val="FF0000"/>
                </a:solidFill>
              </a:rPr>
              <a:t>名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3.29</a:t>
            </a:r>
            <a:r>
              <a:rPr lang="zh-CN" altLang="zh-CN" sz="2400" dirty="0"/>
              <a:t>】创建一个</a:t>
            </a:r>
            <a:r>
              <a:rPr lang="en-US" altLang="zh-CN" sz="2400" dirty="0"/>
              <a:t>Series</a:t>
            </a:r>
            <a:r>
              <a:rPr lang="zh-CN" altLang="zh-CN" sz="2400" dirty="0"/>
              <a:t>对象。</a:t>
            </a:r>
          </a:p>
          <a:p>
            <a:pPr marL="785792" lvl="2" indent="0">
              <a:buNone/>
            </a:pPr>
            <a:r>
              <a:rPr lang="en-US" altLang="zh-CN" sz="2400" dirty="0"/>
              <a:t>import pandas as </a:t>
            </a:r>
            <a:r>
              <a:rPr lang="en-US" altLang="zh-CN" sz="2400" dirty="0" err="1"/>
              <a:t>pd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s = </a:t>
            </a:r>
            <a:r>
              <a:rPr lang="en-US" altLang="zh-CN" sz="2400" dirty="0" err="1"/>
              <a:t>pd.Series</a:t>
            </a:r>
            <a:r>
              <a:rPr lang="en-US" altLang="zh-CN" sz="2400" dirty="0"/>
              <a:t>([1,3,5,9,6,8])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print(s)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0207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3.30</a:t>
            </a:r>
            <a:r>
              <a:rPr lang="zh-CN" altLang="zh-CN" sz="2400" dirty="0"/>
              <a:t>】为一个地理位置数据创建</a:t>
            </a:r>
            <a:r>
              <a:rPr lang="en-US" altLang="zh-CN" sz="2400" dirty="0"/>
              <a:t>Series</a:t>
            </a:r>
            <a:r>
              <a:rPr lang="zh-CN" altLang="zh-CN" sz="2400" dirty="0"/>
              <a:t>对象。</a:t>
            </a:r>
          </a:p>
          <a:p>
            <a:pPr marL="785792" lvl="2" indent="0">
              <a:buNone/>
            </a:pPr>
            <a:r>
              <a:rPr lang="en-US" altLang="zh-CN" sz="2400" dirty="0"/>
              <a:t>import pandas as </a:t>
            </a:r>
            <a:r>
              <a:rPr lang="en-US" altLang="zh-CN" sz="2400" dirty="0" err="1"/>
              <a:t>pd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使用列表创建，索引值为默认值。</a:t>
            </a:r>
          </a:p>
          <a:p>
            <a:pPr marL="785792" lvl="2" indent="0">
              <a:buNone/>
            </a:pPr>
            <a:r>
              <a:rPr lang="en-US" altLang="zh-CN" sz="2400" dirty="0"/>
              <a:t>print('--------   </a:t>
            </a:r>
            <a:r>
              <a:rPr lang="zh-CN" altLang="zh-CN" sz="2400" dirty="0"/>
              <a:t>列表创建</a:t>
            </a:r>
            <a:r>
              <a:rPr lang="en-US" altLang="zh-CN" sz="2400" dirty="0"/>
              <a:t>series   ----------')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s1=</a:t>
            </a:r>
            <a:r>
              <a:rPr lang="en-US" altLang="zh-CN" sz="2400" dirty="0" err="1"/>
              <a:t>pd.Series</a:t>
            </a:r>
            <a:r>
              <a:rPr lang="en-US" altLang="zh-CN" sz="2400" dirty="0"/>
              <a:t>([1,1,1,1,1])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print(s1)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print('--------   </a:t>
            </a:r>
            <a:r>
              <a:rPr lang="zh-CN" altLang="zh-CN" sz="2400" dirty="0"/>
              <a:t>字典创建</a:t>
            </a:r>
            <a:r>
              <a:rPr lang="en-US" altLang="zh-CN" sz="2400" dirty="0"/>
              <a:t>series   ----------')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使用字典创建，索引值为字典的</a:t>
            </a:r>
            <a:r>
              <a:rPr lang="en-US" altLang="zh-CN" sz="2400" dirty="0"/>
              <a:t>key</a:t>
            </a:r>
            <a:r>
              <a:rPr lang="zh-CN" altLang="zh-CN" sz="2400" dirty="0"/>
              <a:t>值</a:t>
            </a:r>
          </a:p>
          <a:p>
            <a:pPr marL="785792" lvl="2" indent="0">
              <a:buNone/>
            </a:pPr>
            <a:r>
              <a:rPr lang="en-US" altLang="zh-CN" sz="2400" dirty="0"/>
              <a:t>s2=</a:t>
            </a:r>
            <a:r>
              <a:rPr lang="en-US" altLang="zh-CN" sz="2400" dirty="0" err="1"/>
              <a:t>pd.Series</a:t>
            </a:r>
            <a:r>
              <a:rPr lang="en-US" altLang="zh-CN" sz="2400" dirty="0"/>
              <a:t>({'Longitude':39,'Latitude':116,'Temperature':23})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print('First value in s2:',s2['Longitude'])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print('-------- </a:t>
            </a:r>
            <a:r>
              <a:rPr lang="zh-CN" altLang="zh-CN" sz="2400" dirty="0"/>
              <a:t>用序列作</a:t>
            </a:r>
            <a:r>
              <a:rPr lang="en-US" altLang="zh-CN" sz="2400" dirty="0"/>
              <a:t>series</a:t>
            </a:r>
            <a:r>
              <a:rPr lang="zh-CN" altLang="zh-CN" sz="2400" dirty="0"/>
              <a:t>索引</a:t>
            </a:r>
            <a:r>
              <a:rPr lang="en-US" altLang="zh-CN" sz="2400" dirty="0"/>
              <a:t> ----------')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使用</a:t>
            </a:r>
            <a:r>
              <a:rPr lang="en-US" altLang="zh-CN" sz="2400" dirty="0"/>
              <a:t>range</a:t>
            </a:r>
            <a:r>
              <a:rPr lang="zh-CN" altLang="zh-CN" sz="2400" dirty="0"/>
              <a:t>函数生成的迭代序列设置索引值</a:t>
            </a:r>
          </a:p>
          <a:p>
            <a:pPr marL="785792" lvl="2" indent="0">
              <a:buNone/>
            </a:pPr>
            <a:r>
              <a:rPr lang="en-US" altLang="zh-CN" sz="2400" dirty="0"/>
              <a:t>s3=</a:t>
            </a:r>
            <a:r>
              <a:rPr lang="en-US" altLang="zh-CN" sz="2400" dirty="0" err="1"/>
              <a:t>pd.Series</a:t>
            </a:r>
            <a:r>
              <a:rPr lang="en-US" altLang="zh-CN" sz="2400" dirty="0"/>
              <a:t>([3.4,0.8,2.1,0.3,1.5],range(5,10))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print('First value in s3:',s3[5])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802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访问</a:t>
            </a:r>
            <a:r>
              <a:rPr lang="en-US" altLang="zh-CN" dirty="0"/>
              <a:t>Series</a:t>
            </a:r>
            <a:r>
              <a:rPr lang="zh-CN" altLang="zh-CN" dirty="0"/>
              <a:t>数据对象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）修改数据</a:t>
            </a:r>
          </a:p>
          <a:p>
            <a:pPr marL="0" indent="0">
              <a:buNone/>
            </a:pPr>
            <a:r>
              <a:rPr lang="zh-CN" altLang="zh-CN" dirty="0"/>
              <a:t>可以通过赋值操作直接修改</a:t>
            </a:r>
            <a:r>
              <a:rPr lang="en-US" altLang="zh-CN" dirty="0"/>
              <a:t>Series</a:t>
            </a:r>
            <a:r>
              <a:rPr lang="zh-CN" altLang="zh-CN" dirty="0"/>
              <a:t>对象成员的值，还可以为多个对象成员批量修改数据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）按条件表达式筛选</a:t>
            </a:r>
            <a:r>
              <a:rPr lang="zh-CN" altLang="zh-CN" dirty="0" smtClean="0"/>
              <a:t>数据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zh-CN" dirty="0"/>
              <a:t>）增加对象</a:t>
            </a:r>
            <a:r>
              <a:rPr lang="zh-CN" altLang="zh-CN" dirty="0" smtClean="0"/>
              <a:t>成员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两个</a:t>
            </a:r>
            <a:r>
              <a:rPr lang="en-US" altLang="zh-CN" dirty="0"/>
              <a:t>Series</a:t>
            </a:r>
            <a:r>
              <a:rPr lang="zh-CN" altLang="zh-CN" dirty="0"/>
              <a:t>对象可以通过</a:t>
            </a:r>
            <a:r>
              <a:rPr lang="en-US" altLang="zh-CN" dirty="0"/>
              <a:t>append</a:t>
            </a:r>
            <a:r>
              <a:rPr lang="zh-CN" altLang="zh-CN" dirty="0"/>
              <a:t>函数进行拼接，从而产生一个</a:t>
            </a:r>
            <a:r>
              <a:rPr lang="zh-CN" altLang="zh-CN" dirty="0" smtClean="0">
                <a:solidFill>
                  <a:srgbClr val="FF0000"/>
                </a:solidFill>
              </a:rPr>
              <a:t>新</a:t>
            </a:r>
            <a:r>
              <a:rPr lang="en-US" altLang="zh-CN" dirty="0" smtClean="0">
                <a:solidFill>
                  <a:srgbClr val="FF0000"/>
                </a:solidFill>
              </a:rPr>
              <a:t>Series</a:t>
            </a:r>
            <a:r>
              <a:rPr lang="zh-CN" altLang="zh-CN" dirty="0">
                <a:solidFill>
                  <a:srgbClr val="FF0000"/>
                </a:solidFill>
              </a:rPr>
              <a:t>对象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3.33</a:t>
            </a:r>
            <a:r>
              <a:rPr lang="zh-CN" altLang="zh-CN" dirty="0"/>
              <a:t>】为</a:t>
            </a:r>
            <a:r>
              <a:rPr lang="en-US" altLang="zh-CN" dirty="0"/>
              <a:t>s2</a:t>
            </a:r>
            <a:r>
              <a:rPr lang="zh-CN" altLang="zh-CN" dirty="0"/>
              <a:t>添加一项湿度数据。</a:t>
            </a:r>
          </a:p>
          <a:p>
            <a:pPr marL="785792" lvl="2" indent="0">
              <a:buNone/>
            </a:pPr>
            <a:r>
              <a:rPr lang="en-US" altLang="zh-CN" dirty="0" err="1"/>
              <a:t>stiny</a:t>
            </a:r>
            <a:r>
              <a:rPr lang="en-US" altLang="zh-CN" dirty="0"/>
              <a:t>=</a:t>
            </a:r>
            <a:r>
              <a:rPr lang="en-US" altLang="zh-CN" dirty="0" err="1"/>
              <a:t>pd.Series</a:t>
            </a:r>
            <a:r>
              <a:rPr lang="en-US" altLang="zh-CN" dirty="0"/>
              <a:t>({'humidity':84})</a:t>
            </a:r>
            <a:endParaRPr lang="zh-CN" altLang="zh-CN" dirty="0"/>
          </a:p>
          <a:p>
            <a:pPr marL="785792" lvl="2" indent="0">
              <a:buNone/>
            </a:pPr>
            <a:r>
              <a:rPr lang="en-US" altLang="zh-CN" dirty="0"/>
              <a:t>s4=s2.append(</a:t>
            </a:r>
            <a:r>
              <a:rPr lang="en-US" altLang="zh-CN" dirty="0" err="1"/>
              <a:t>stiny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39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799" y="862152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zh-CN" sz="2400" dirty="0"/>
              <a:t>）删除对象成员</a:t>
            </a:r>
          </a:p>
          <a:p>
            <a:pPr marL="0" indent="0">
              <a:buNone/>
            </a:pPr>
            <a:r>
              <a:rPr lang="zh-CN" altLang="zh-CN" sz="2400" dirty="0"/>
              <a:t>可以通过</a:t>
            </a:r>
            <a:r>
              <a:rPr lang="en-US" altLang="zh-CN" sz="2400" dirty="0">
                <a:solidFill>
                  <a:srgbClr val="FF0000"/>
                </a:solidFill>
              </a:rPr>
              <a:t>drop</a:t>
            </a:r>
            <a:r>
              <a:rPr lang="zh-CN" altLang="zh-CN" sz="2400" dirty="0"/>
              <a:t>函数删除对象</a:t>
            </a:r>
            <a:r>
              <a:rPr lang="zh-CN" altLang="zh-CN" sz="2400" dirty="0" smtClean="0"/>
              <a:t>成员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0154381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23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1156</Words>
  <Application>Microsoft Office PowerPoint</Application>
  <PresentationFormat>宽屏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汉仪菱心体简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A000120140530A99PPBG</vt:lpstr>
      <vt:lpstr>Python机器学习</vt:lpstr>
      <vt:lpstr>第3章 Python常用机器学习库 </vt:lpstr>
      <vt:lpstr>3.2 Pandas </vt:lpstr>
      <vt:lpstr>PowerPoint 演示文稿</vt:lpstr>
      <vt:lpstr>3.2.1 Series数据结构 </vt:lpstr>
      <vt:lpstr>PowerPoint 演示文稿</vt:lpstr>
      <vt:lpstr>PowerPoint 演示文稿</vt:lpstr>
      <vt:lpstr>PowerPoint 演示文稿</vt:lpstr>
      <vt:lpstr>PowerPoint 演示文稿</vt:lpstr>
      <vt:lpstr>3.2.2 DataFrame对象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3.2.3 数据对齐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144</cp:revision>
  <dcterms:created xsi:type="dcterms:W3CDTF">2021-11-08T10:29:40Z</dcterms:created>
  <dcterms:modified xsi:type="dcterms:W3CDTF">2021-11-13T10:32:24Z</dcterms:modified>
</cp:coreProperties>
</file>