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275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0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 plot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绘制曲线</a:t>
            </a:r>
            <a:r>
              <a:rPr lang="zh-CN" altLang="zh-CN" sz="2400" dirty="0" smtClean="0"/>
              <a:t>可以使用</a:t>
            </a:r>
            <a:r>
              <a:rPr lang="en-US" altLang="zh-CN" sz="2400" dirty="0" err="1" smtClean="0"/>
              <a:t>pyplot</a:t>
            </a:r>
            <a:r>
              <a:rPr lang="zh-CN" altLang="zh-CN" sz="2400" dirty="0" smtClean="0"/>
              <a:t>中的</a:t>
            </a:r>
            <a:r>
              <a:rPr lang="en-US" altLang="zh-CN" sz="2400" dirty="0" smtClean="0"/>
              <a:t>plot </a:t>
            </a:r>
            <a:r>
              <a:rPr lang="zh-CN" altLang="zh-CN" sz="2400" dirty="0" smtClean="0"/>
              <a:t>函数。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plot()</a:t>
            </a:r>
            <a:r>
              <a:rPr lang="zh-CN" altLang="zh-CN" sz="2400" dirty="0"/>
              <a:t>的基本格式如下：</a:t>
            </a:r>
          </a:p>
          <a:p>
            <a:pPr marL="785792" lvl="2" indent="0">
              <a:buNone/>
            </a:pPr>
            <a:r>
              <a:rPr lang="en-US" altLang="zh-CN" sz="2400" dirty="0" err="1"/>
              <a:t>matplotlib.pyplot.</a:t>
            </a:r>
            <a:r>
              <a:rPr lang="en-US" altLang="zh-CN" sz="2400" dirty="0" err="1">
                <a:solidFill>
                  <a:srgbClr val="FF0000"/>
                </a:solidFill>
              </a:rPr>
              <a:t>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x,y,format_string</a:t>
            </a:r>
            <a:r>
              <a:rPr lang="en-US" altLang="zh-CN" sz="2400" dirty="0"/>
              <a:t>,**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) 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参数：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x</a:t>
            </a:r>
            <a:r>
              <a:rPr lang="zh-CN" altLang="zh-CN" sz="2400" dirty="0"/>
              <a:t>：</a:t>
            </a:r>
            <a:r>
              <a:rPr lang="en-US" altLang="zh-CN" sz="2400" dirty="0"/>
              <a:t>x</a:t>
            </a:r>
            <a:r>
              <a:rPr lang="zh-CN" altLang="zh-CN" sz="2400" dirty="0"/>
              <a:t>轴数据，列表或数组，可选。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y</a:t>
            </a:r>
            <a:r>
              <a:rPr lang="zh-CN" altLang="zh-CN" sz="2400" dirty="0"/>
              <a:t>：</a:t>
            </a:r>
            <a:r>
              <a:rPr lang="en-US" altLang="zh-CN" sz="2400" dirty="0"/>
              <a:t>y</a:t>
            </a:r>
            <a:r>
              <a:rPr lang="zh-CN" altLang="zh-CN" sz="2400" dirty="0"/>
              <a:t>轴数据，列表或数组。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format_string</a:t>
            </a:r>
            <a:r>
              <a:rPr lang="zh-CN" altLang="zh-CN" sz="2400" dirty="0"/>
              <a:t>：控制曲线的格式字符串，可选。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**</a:t>
            </a:r>
            <a:r>
              <a:rPr lang="en-US" altLang="zh-CN" sz="2400" dirty="0" err="1"/>
              <a:t>kwargs</a:t>
            </a:r>
            <a:r>
              <a:rPr lang="zh-CN" altLang="zh-CN" sz="2400" dirty="0"/>
              <a:t>：第二组或更多组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x,y,format_string</a:t>
            </a:r>
            <a:r>
              <a:rPr lang="en-US" altLang="zh-CN" sz="2400" dirty="0"/>
              <a:t>)</a:t>
            </a:r>
            <a:r>
              <a:rPr lang="zh-CN" altLang="zh-CN" sz="2400" dirty="0"/>
              <a:t>参数。</a:t>
            </a:r>
          </a:p>
          <a:p>
            <a:pPr marL="0" indent="0">
              <a:buNone/>
            </a:pPr>
            <a:r>
              <a:rPr lang="zh-CN" altLang="zh-CN" sz="2400" dirty="0"/>
              <a:t>注：当绘制多条曲线时，各条曲线的</a:t>
            </a:r>
            <a:r>
              <a:rPr lang="en-US" altLang="zh-CN" sz="2400" dirty="0"/>
              <a:t>x</a:t>
            </a:r>
            <a:r>
              <a:rPr lang="zh-CN" altLang="zh-CN" sz="2400" dirty="0"/>
              <a:t>不能省略。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726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3.60</a:t>
            </a:r>
            <a:r>
              <a:rPr lang="zh-CN" altLang="zh-CN" sz="2400" dirty="0"/>
              <a:t>】绘制简单直线，结果如图</a:t>
            </a:r>
            <a:r>
              <a:rPr lang="en-US" altLang="zh-CN" sz="2400" dirty="0"/>
              <a:t>3.7</a:t>
            </a:r>
            <a:r>
              <a:rPr lang="zh-CN" altLang="zh-CN" sz="2400" dirty="0"/>
              <a:t>所示。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np.arange</a:t>
            </a:r>
            <a:r>
              <a:rPr lang="en-US" altLang="zh-CN" sz="2400" dirty="0"/>
              <a:t>(10)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plt.xlabel</a:t>
            </a:r>
            <a:r>
              <a:rPr lang="en-US" altLang="zh-CN" sz="2400" dirty="0"/>
              <a:t>('x')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plt.ylabel</a:t>
            </a:r>
            <a:r>
              <a:rPr lang="en-US" altLang="zh-CN" sz="2400" dirty="0"/>
              <a:t>('y')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a,a</a:t>
            </a:r>
            <a:r>
              <a:rPr lang="en-US" altLang="zh-CN" sz="2400" dirty="0"/>
              <a:t>*1.5,a,a*2.5,a,a*3.5,a,a*4.5)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plt.legend</a:t>
            </a:r>
            <a:r>
              <a:rPr lang="en-US" altLang="zh-CN" sz="2400" dirty="0"/>
              <a:t>(['1.5x','2.5x','3.5x','4.5x'])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plt.title</a:t>
            </a:r>
            <a:r>
              <a:rPr lang="en-US" altLang="zh-CN" sz="2400" dirty="0"/>
              <a:t>('simple lines')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 descr="C:\Users\52257\Desktop\桌面\book\maptplot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79" y="1499721"/>
            <a:ext cx="5401043" cy="3537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58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1091" y="1026069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对于数学函数来说，绘制图形通常采用多数据点拟合的方式。例如可以罗列出一定数量的</a:t>
            </a:r>
            <a:r>
              <a:rPr lang="en-US" altLang="zh-CN" sz="2400" dirty="0"/>
              <a:t>x</a:t>
            </a:r>
            <a:r>
              <a:rPr lang="zh-CN" altLang="zh-CN" sz="2400" dirty="0"/>
              <a:t>值，再通过函数求出对应的</a:t>
            </a:r>
            <a:r>
              <a:rPr lang="en-US" altLang="zh-CN" sz="2400" dirty="0"/>
              <a:t>y</a:t>
            </a:r>
            <a:r>
              <a:rPr lang="zh-CN" altLang="zh-CN" sz="2400" dirty="0"/>
              <a:t>值，从而构成一列</a:t>
            </a:r>
            <a:r>
              <a:rPr lang="en-US" altLang="zh-CN" sz="2400" dirty="0"/>
              <a:t>x</a:t>
            </a:r>
            <a:r>
              <a:rPr lang="zh-CN" altLang="zh-CN" sz="2400" dirty="0"/>
              <a:t>、</a:t>
            </a:r>
            <a:r>
              <a:rPr lang="en-US" altLang="zh-CN" sz="2400" dirty="0"/>
              <a:t>y</a:t>
            </a:r>
            <a:r>
              <a:rPr lang="zh-CN" altLang="zh-CN" sz="2400" dirty="0"/>
              <a:t>数据对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3.61</a:t>
            </a:r>
            <a:r>
              <a:rPr lang="zh-CN" altLang="zh-CN" sz="2400" dirty="0"/>
              <a:t>】绘制</a:t>
            </a:r>
            <a:r>
              <a:rPr lang="en-US" altLang="zh-CN" sz="2400" dirty="0"/>
              <a:t>sin(x)</a:t>
            </a:r>
            <a:r>
              <a:rPr lang="zh-CN" altLang="zh-CN" sz="2400" dirty="0"/>
              <a:t>函数</a:t>
            </a:r>
            <a:r>
              <a:rPr lang="zh-CN" altLang="zh-CN" sz="2400" dirty="0" smtClean="0"/>
              <a:t>图形。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x = 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(-10, 10, 100)  #</a:t>
            </a:r>
            <a:r>
              <a:rPr lang="zh-CN" altLang="zh-CN" sz="2400" dirty="0"/>
              <a:t>列举出一百个数据点</a:t>
            </a:r>
          </a:p>
          <a:p>
            <a:pPr marL="785792" lvl="2" indent="0">
              <a:buNone/>
            </a:pPr>
            <a:r>
              <a:rPr lang="en-US" altLang="zh-CN" sz="2400" dirty="0"/>
              <a:t>y = </a:t>
            </a:r>
            <a:r>
              <a:rPr lang="en-US" altLang="zh-CN" sz="2400" dirty="0" err="1"/>
              <a:t>np.sin</a:t>
            </a:r>
            <a:r>
              <a:rPr lang="en-US" altLang="zh-CN" sz="2400" dirty="0"/>
              <a:t>(x)              </a:t>
            </a:r>
            <a:r>
              <a:rPr lang="en-US" altLang="zh-CN" sz="2400" dirty="0" smtClean="0"/>
              <a:t>             </a:t>
            </a:r>
            <a:r>
              <a:rPr lang="en-US" altLang="zh-CN" sz="2400" dirty="0"/>
              <a:t>#</a:t>
            </a:r>
            <a:r>
              <a:rPr lang="zh-CN" altLang="zh-CN" sz="2400" dirty="0"/>
              <a:t>计算出对应的</a:t>
            </a:r>
            <a:r>
              <a:rPr lang="en-US" altLang="zh-CN" sz="2400" dirty="0"/>
              <a:t>y         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(x, y, marker="o")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 descr="C:\Users\52257\Desktop\桌面\book\下载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959" y="1985557"/>
            <a:ext cx="5747314" cy="3473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0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4.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其他类型的图表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在实际应用中，需要很多类型的图表。</a:t>
            </a:r>
            <a:r>
              <a:rPr lang="en-US" altLang="zh-CN" sz="2800" dirty="0" err="1"/>
              <a:t>matplotlib.pyplot</a:t>
            </a:r>
            <a:r>
              <a:rPr lang="zh-CN" altLang="zh-CN" sz="2800" dirty="0"/>
              <a:t>提供了丰富的绘图函数可供选择，包括：</a:t>
            </a:r>
            <a:r>
              <a:rPr lang="en-US" altLang="zh-CN" sz="2800" dirty="0"/>
              <a:t>scatter</a:t>
            </a:r>
            <a:r>
              <a:rPr lang="zh-CN" altLang="zh-CN" sz="2800" dirty="0"/>
              <a:t>（散点图）、</a:t>
            </a:r>
            <a:r>
              <a:rPr lang="en-US" altLang="zh-CN" sz="2800" dirty="0"/>
              <a:t>bar</a:t>
            </a:r>
            <a:r>
              <a:rPr lang="zh-CN" altLang="zh-CN" sz="2800" dirty="0"/>
              <a:t>（条形图）、</a:t>
            </a:r>
            <a:r>
              <a:rPr lang="en-US" altLang="zh-CN" sz="2800" dirty="0"/>
              <a:t>pie</a:t>
            </a:r>
            <a:r>
              <a:rPr lang="zh-CN" altLang="zh-CN" sz="2800" dirty="0"/>
              <a:t>（饼图）、</a:t>
            </a:r>
            <a:r>
              <a:rPr lang="en-US" altLang="zh-CN" sz="2800" dirty="0" err="1"/>
              <a:t>hist</a:t>
            </a:r>
            <a:r>
              <a:rPr lang="zh-CN" altLang="zh-CN" sz="2800" dirty="0"/>
              <a:t>（直方图）</a:t>
            </a:r>
            <a:r>
              <a:rPr lang="zh-CN" altLang="zh-CN" sz="2800" dirty="0" smtClean="0"/>
              <a:t>以及的</a:t>
            </a:r>
            <a:r>
              <a:rPr lang="en-US" altLang="zh-CN" sz="2800" dirty="0"/>
              <a:t>plot</a:t>
            </a:r>
            <a:r>
              <a:rPr lang="zh-CN" altLang="zh-CN" sz="2800" dirty="0"/>
              <a:t>（坐标图）。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4763" y="273120"/>
            <a:ext cx="11697855" cy="64786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scatter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函数绘制散点图</a:t>
            </a:r>
            <a:endParaRPr lang="zh-CN" altLang="zh-CN" sz="2400" dirty="0"/>
          </a:p>
          <a:p>
            <a:pPr marL="785792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matplotlib.pyplot.scatter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x,y,s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None,c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None,marker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None,cmap</a:t>
            </a:r>
            <a:r>
              <a:rPr lang="en-US" altLang="zh-CN" sz="2400" dirty="0"/>
              <a:t>=None, norm=None, </a:t>
            </a:r>
            <a:r>
              <a:rPr lang="en-US" altLang="zh-CN" sz="2400" dirty="0" err="1"/>
              <a:t>vmin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vmax</a:t>
            </a:r>
            <a:r>
              <a:rPr lang="en-US" altLang="zh-CN" sz="2400" dirty="0"/>
              <a:t>=None, alpha=None, linewidths=None, </a:t>
            </a:r>
            <a:r>
              <a:rPr lang="en-US" altLang="zh-CN" sz="2400" dirty="0" err="1"/>
              <a:t>verts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edgecolors</a:t>
            </a:r>
            <a:r>
              <a:rPr lang="en-US" altLang="zh-CN" sz="2400" dirty="0"/>
              <a:t>=None, *, data=None, **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）</a:t>
            </a:r>
            <a:r>
              <a:rPr lang="en-US" altLang="zh-CN" sz="2400" b="1" dirty="0" err="1">
                <a:solidFill>
                  <a:srgbClr val="FF0000"/>
                </a:solidFill>
              </a:rPr>
              <a:t>hist</a:t>
            </a:r>
            <a:r>
              <a:rPr lang="en-US" altLang="zh-CN" sz="2400" b="1" dirty="0"/>
              <a:t>()</a:t>
            </a:r>
            <a:r>
              <a:rPr lang="zh-CN" altLang="zh-CN" sz="2400" b="1" dirty="0" smtClean="0"/>
              <a:t>函数</a:t>
            </a:r>
            <a:r>
              <a:rPr lang="zh-CN" altLang="zh-CN" sz="2400" dirty="0" smtClean="0"/>
              <a:t>密度直方图：</a:t>
            </a:r>
            <a:endParaRPr lang="zh-CN" altLang="zh-CN" sz="2400" dirty="0"/>
          </a:p>
          <a:p>
            <a:pPr marL="785792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matplotlib.pyplot.hist</a:t>
            </a:r>
            <a:r>
              <a:rPr lang="en-US" altLang="zh-CN" sz="2400" dirty="0"/>
              <a:t>(x, bins=None, range=None, normed=False, weights=None, cumulative=False, bottom=None, </a:t>
            </a:r>
            <a:r>
              <a:rPr lang="en-US" altLang="zh-CN" sz="2400" dirty="0" err="1"/>
              <a:t>histtype</a:t>
            </a:r>
            <a:r>
              <a:rPr lang="en-US" altLang="zh-CN" sz="2400" dirty="0"/>
              <a:t>='bar', align='mid', orientation='vertical', </a:t>
            </a:r>
            <a:r>
              <a:rPr lang="en-US" altLang="zh-CN" sz="2400" dirty="0" err="1"/>
              <a:t>rwidth</a:t>
            </a:r>
            <a:r>
              <a:rPr lang="en-US" altLang="zh-CN" sz="2400" dirty="0"/>
              <a:t>=None, log=False, color=None, label=None, stacked=False, hold=None, data=None, **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zh-CN" sz="2400" b="1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bar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绘制</a:t>
            </a:r>
            <a:r>
              <a:rPr lang="zh-CN" altLang="zh-CN" sz="2400" b="1" dirty="0" smtClean="0"/>
              <a:t>条形图</a:t>
            </a:r>
            <a:r>
              <a:rPr lang="zh-CN" altLang="en-US" sz="2400" b="1" dirty="0" smtClean="0"/>
              <a:t>：</a:t>
            </a:r>
            <a:endParaRPr lang="zh-CN" altLang="zh-CN" sz="2400" dirty="0"/>
          </a:p>
          <a:p>
            <a:pPr marL="785792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matplotlib.pyplot.bar</a:t>
            </a:r>
            <a:r>
              <a:rPr lang="en-US" altLang="zh-CN" sz="2400" dirty="0"/>
              <a:t>(left, height, width=0.8, bottom=None, hold=None, data=None, **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4</a:t>
            </a:r>
            <a:r>
              <a:rPr lang="zh-CN" altLang="zh-CN" sz="2400" b="1" dirty="0"/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pie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绘制饼</a:t>
            </a:r>
            <a:r>
              <a:rPr lang="zh-CN" altLang="zh-CN" sz="2400" b="1" dirty="0" smtClean="0"/>
              <a:t>图</a:t>
            </a:r>
            <a:r>
              <a:rPr lang="zh-CN" altLang="en-US" sz="2400" b="1" dirty="0" smtClean="0"/>
              <a:t>：</a:t>
            </a:r>
            <a:endParaRPr lang="zh-CN" altLang="zh-CN" sz="2400" dirty="0"/>
          </a:p>
          <a:p>
            <a:pPr marL="785792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err="1" smtClean="0"/>
              <a:t>matplotlib.pyplot.pie</a:t>
            </a:r>
            <a:r>
              <a:rPr lang="en-US" altLang="zh-CN" sz="2400" dirty="0" smtClean="0"/>
              <a:t>(x</a:t>
            </a:r>
            <a:r>
              <a:rPr lang="en-US" altLang="zh-CN" sz="2400" dirty="0"/>
              <a:t>, explode=None, labels=None, colors=None, </a:t>
            </a:r>
            <a:r>
              <a:rPr lang="en-US" altLang="zh-CN" sz="2400" dirty="0" err="1"/>
              <a:t>autopct</a:t>
            </a:r>
            <a:r>
              <a:rPr lang="en-US" altLang="zh-CN" sz="2400" dirty="0"/>
              <a:t>=None, </a:t>
            </a:r>
            <a:r>
              <a:rPr lang="en-US" altLang="zh-CN" sz="2400" dirty="0" err="1"/>
              <a:t>pctdistance</a:t>
            </a:r>
            <a:r>
              <a:rPr lang="en-US" altLang="zh-CN" sz="2400" dirty="0"/>
              <a:t>=0.6, shadow=False, </a:t>
            </a:r>
            <a:r>
              <a:rPr lang="en-US" altLang="zh-CN" sz="2400" dirty="0" err="1"/>
              <a:t>labeldistance</a:t>
            </a:r>
            <a:r>
              <a:rPr lang="en-US" altLang="zh-CN" sz="2400" dirty="0"/>
              <a:t>=1.1, </a:t>
            </a:r>
            <a:r>
              <a:rPr lang="en-US" altLang="zh-CN" sz="2400" dirty="0" err="1"/>
              <a:t>startangle</a:t>
            </a:r>
            <a:r>
              <a:rPr lang="en-US" altLang="zh-CN" sz="2400" dirty="0"/>
              <a:t>=None, radius=None, </a:t>
            </a:r>
            <a:r>
              <a:rPr lang="en-US" altLang="zh-CN" sz="2400" dirty="0" err="1"/>
              <a:t>counterclock</a:t>
            </a:r>
            <a:r>
              <a:rPr lang="en-US" altLang="zh-CN" sz="2400" dirty="0"/>
              <a:t>=True, </a:t>
            </a:r>
            <a:r>
              <a:rPr lang="en-US" altLang="zh-CN" sz="2400" dirty="0" err="1"/>
              <a:t>wedgeprops</a:t>
            </a:r>
            <a:r>
              <a:rPr lang="en-US" altLang="zh-CN" sz="2400" dirty="0"/>
              <a:t>=None, </a:t>
            </a:r>
            <a:r>
              <a:rPr lang="en-US" altLang="zh-CN" sz="2400" dirty="0" err="1"/>
              <a:t>textprops</a:t>
            </a:r>
            <a:r>
              <a:rPr lang="en-US" altLang="zh-CN" sz="2400" dirty="0"/>
              <a:t>=None, center=(0, 0), frame=False, hold=None, data=None)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95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447043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6296" y="785984"/>
            <a:ext cx="11056060" cy="519321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3.62</a:t>
            </a:r>
            <a:r>
              <a:rPr lang="zh-CN" altLang="zh-CN" sz="2400" dirty="0"/>
              <a:t>】多个图表的</a:t>
            </a:r>
            <a:r>
              <a:rPr lang="zh-CN" altLang="zh-CN" sz="2400" dirty="0" smtClean="0"/>
              <a:t>绘制。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首先使用</a:t>
            </a:r>
            <a:r>
              <a:rPr lang="en-US" altLang="zh-CN" sz="2400" dirty="0"/>
              <a:t>subplots()</a:t>
            </a:r>
            <a:r>
              <a:rPr lang="zh-CN" altLang="zh-CN" sz="2400" dirty="0"/>
              <a:t>函数确定要绘制图表的行、列数量，然后使用</a:t>
            </a:r>
            <a:r>
              <a:rPr lang="en-US" altLang="zh-CN" sz="2400" dirty="0"/>
              <a:t>subplot()</a:t>
            </a:r>
            <a:r>
              <a:rPr lang="zh-CN" altLang="zh-CN" sz="2400" dirty="0"/>
              <a:t>方法指定当前绘图所使用的</a:t>
            </a:r>
            <a:r>
              <a:rPr lang="zh-CN" altLang="zh-CN" sz="2400" dirty="0" smtClean="0"/>
              <a:t>子图。</a:t>
            </a:r>
            <a:endParaRPr lang="en-US" altLang="zh-CN" sz="2400" dirty="0" smtClean="0"/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fig,axes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plt.subplots</a:t>
            </a:r>
            <a:r>
              <a:rPr lang="en-US" altLang="zh-CN" sz="2400" dirty="0"/>
              <a:t>(2,1)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plt.subplot</a:t>
            </a:r>
            <a:r>
              <a:rPr lang="en-US" altLang="zh-CN" sz="2400" dirty="0"/>
              <a:t>(2,1,1)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x = </a:t>
            </a:r>
            <a:r>
              <a:rPr lang="en-US" altLang="zh-CN" sz="2400" dirty="0" err="1"/>
              <a:t>np.linspace</a:t>
            </a:r>
            <a:r>
              <a:rPr lang="en-US" altLang="zh-CN" sz="2400" dirty="0"/>
              <a:t>(-10, 10, 100)  #</a:t>
            </a:r>
            <a:r>
              <a:rPr lang="zh-CN" altLang="zh-CN" sz="2400" dirty="0"/>
              <a:t>列举出一百个数据点</a:t>
            </a:r>
          </a:p>
          <a:p>
            <a:pPr marL="785792" lvl="2" indent="0">
              <a:buNone/>
            </a:pPr>
            <a:r>
              <a:rPr lang="en-US" altLang="zh-CN" sz="2400" dirty="0"/>
              <a:t>y = </a:t>
            </a:r>
            <a:r>
              <a:rPr lang="en-US" altLang="zh-CN" sz="2400" dirty="0" err="1"/>
              <a:t>np.sin</a:t>
            </a:r>
            <a:r>
              <a:rPr lang="en-US" altLang="zh-CN" sz="2400" dirty="0"/>
              <a:t>(x)               #</a:t>
            </a:r>
            <a:r>
              <a:rPr lang="zh-CN" altLang="zh-CN" sz="2400" dirty="0"/>
              <a:t>计算出对应的</a:t>
            </a:r>
            <a:r>
              <a:rPr lang="en-US" altLang="zh-CN" sz="2400" dirty="0"/>
              <a:t>y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plt.plot</a:t>
            </a:r>
            <a:r>
              <a:rPr lang="en-US" altLang="zh-CN" sz="2400" dirty="0"/>
              <a:t>(x, y, marker="o</a:t>
            </a:r>
            <a:r>
              <a:rPr lang="en-US" altLang="zh-CN" sz="2400" dirty="0" smtClean="0"/>
              <a:t>")</a:t>
            </a:r>
          </a:p>
          <a:p>
            <a:pPr marL="0" lv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             补充语句，变成下方的图表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99" y="1805529"/>
            <a:ext cx="3348681" cy="220033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99" y="4381283"/>
            <a:ext cx="3217356" cy="197333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5550979" y="5486400"/>
            <a:ext cx="2299854" cy="200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4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多子图综合练习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3.63</a:t>
            </a:r>
            <a:r>
              <a:rPr lang="zh-CN" altLang="zh-CN" sz="2400" dirty="0"/>
              <a:t>】绘制鸢尾花数据集的特征分布图，如</a:t>
            </a:r>
            <a:r>
              <a:rPr lang="zh-CN" altLang="zh-CN" sz="2400" dirty="0" smtClean="0"/>
              <a:t>图所</a:t>
            </a:r>
            <a:r>
              <a:rPr lang="zh-CN" altLang="zh-CN" sz="2400" dirty="0"/>
              <a:t>示。</a:t>
            </a:r>
          </a:p>
          <a:p>
            <a:endParaRPr lang="zh-CN" altLang="en-US" sz="2400" dirty="0"/>
          </a:p>
        </p:txBody>
      </p:sp>
      <p:pic>
        <p:nvPicPr>
          <p:cNvPr id="5" name="图片 4" descr="C:\Users\52257\Desktop\桌面\book\iris-4plo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56" y="1638032"/>
            <a:ext cx="5929898" cy="4855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1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81706" y="92359"/>
            <a:ext cx="6765639" cy="58650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matplotlib.pyplot</a:t>
            </a:r>
            <a:r>
              <a:rPr lang="en-US" altLang="zh-CN" sz="1600" dirty="0"/>
              <a:t> as </a:t>
            </a:r>
            <a:r>
              <a:rPr lang="en-US" altLang="zh-CN" sz="1600" dirty="0" err="1"/>
              <a:t>plt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import pandas as </a:t>
            </a:r>
            <a:r>
              <a:rPr lang="en-US" altLang="zh-CN" sz="1600" dirty="0" err="1"/>
              <a:t>pd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import </a:t>
            </a:r>
            <a:r>
              <a:rPr lang="en-US" altLang="zh-CN" sz="1600" dirty="0" err="1"/>
              <a:t>numpy</a:t>
            </a:r>
            <a:r>
              <a:rPr lang="en-US" altLang="zh-CN" sz="1600" dirty="0"/>
              <a:t> as np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data = </a:t>
            </a:r>
            <a:r>
              <a:rPr lang="en-US" altLang="zh-CN" sz="1600" dirty="0" err="1"/>
              <a:t>pd.read_csv</a:t>
            </a:r>
            <a:r>
              <a:rPr lang="en-US" altLang="zh-CN" sz="1600" dirty="0"/>
              <a:t>('</a:t>
            </a:r>
            <a:r>
              <a:rPr lang="en-US" altLang="zh-CN" sz="1600" dirty="0" err="1"/>
              <a:t>iris.txt',",",header</a:t>
            </a:r>
            <a:r>
              <a:rPr lang="en-US" altLang="zh-CN" sz="1600" dirty="0"/>
              <a:t>=None)   #</a:t>
            </a:r>
            <a:r>
              <a:rPr lang="zh-CN" altLang="zh-CN" sz="1600" dirty="0"/>
              <a:t>读取鸢尾花数据文件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df</a:t>
            </a:r>
            <a:r>
              <a:rPr lang="en-US" altLang="zh-CN" sz="1600" dirty="0"/>
              <a:t>=</a:t>
            </a:r>
            <a:r>
              <a:rPr lang="en-US" altLang="zh-CN" sz="1600" dirty="0" err="1"/>
              <a:t>pd.DataFrame</a:t>
            </a:r>
            <a:r>
              <a:rPr lang="en-US" altLang="zh-CN" sz="1600" dirty="0"/>
              <a:t>(data)                   </a:t>
            </a:r>
            <a:r>
              <a:rPr lang="en-US" altLang="zh-CN" sz="1600" dirty="0" smtClean="0"/>
              <a:t>         </a:t>
            </a:r>
            <a:r>
              <a:rPr lang="en-US" altLang="zh-CN" sz="1600" dirty="0"/>
              <a:t>#</a:t>
            </a:r>
            <a:r>
              <a:rPr lang="zh-CN" altLang="zh-CN" sz="1600" dirty="0"/>
              <a:t>转化为</a:t>
            </a:r>
            <a:r>
              <a:rPr lang="en-US" altLang="zh-CN" sz="1600" dirty="0" err="1"/>
              <a:t>dataframe</a:t>
            </a:r>
            <a:r>
              <a:rPr lang="zh-CN" altLang="zh-CN" sz="1600" dirty="0"/>
              <a:t>数据类型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df.columns</a:t>
            </a:r>
            <a:r>
              <a:rPr lang="en-US" altLang="zh-CN" sz="1600" dirty="0"/>
              <a:t> = ['</a:t>
            </a:r>
            <a:r>
              <a:rPr lang="en-US" altLang="zh-CN" sz="1600" dirty="0" err="1"/>
              <a:t>LenPetal</a:t>
            </a:r>
            <a:r>
              <a:rPr lang="en-US" altLang="zh-CN" sz="1600" dirty="0"/>
              <a:t>','</a:t>
            </a:r>
            <a:r>
              <a:rPr lang="en-US" altLang="zh-CN" sz="1600" dirty="0" err="1"/>
              <a:t>LenSepal</a:t>
            </a:r>
            <a:r>
              <a:rPr lang="en-US" altLang="zh-CN" sz="1600" dirty="0"/>
              <a:t>']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#</a:t>
            </a:r>
            <a:r>
              <a:rPr lang="zh-CN" altLang="zh-CN" sz="1600" dirty="0"/>
              <a:t>花瓣长度，花萼长度两个特征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plt.rcParams</a:t>
            </a:r>
            <a:r>
              <a:rPr lang="en-US" altLang="zh-CN" sz="1600" dirty="0"/>
              <a:t>['</a:t>
            </a:r>
            <a:r>
              <a:rPr lang="en-US" altLang="zh-CN" sz="1600" dirty="0" err="1"/>
              <a:t>font.sans</a:t>
            </a:r>
            <a:r>
              <a:rPr lang="en-US" altLang="zh-CN" sz="1600" dirty="0"/>
              <a:t>-serif']=['</a:t>
            </a:r>
            <a:r>
              <a:rPr lang="en-US" altLang="zh-CN" sz="1600" dirty="0" err="1"/>
              <a:t>SimHei</a:t>
            </a:r>
            <a:r>
              <a:rPr lang="en-US" altLang="zh-CN" sz="1600" dirty="0"/>
              <a:t>']       #</a:t>
            </a:r>
            <a:r>
              <a:rPr lang="zh-CN" altLang="zh-CN" sz="1600" dirty="0"/>
              <a:t>显示中文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#===========</a:t>
            </a:r>
            <a:r>
              <a:rPr lang="zh-CN" altLang="zh-CN" sz="1600" dirty="0"/>
              <a:t>图表</a:t>
            </a:r>
            <a:r>
              <a:rPr lang="en-US" altLang="zh-CN" sz="1600" dirty="0"/>
              <a:t>1=============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plt.figure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figsize</a:t>
            </a:r>
            <a:r>
              <a:rPr lang="en-US" altLang="zh-CN" sz="1600" dirty="0"/>
              <a:t>=(10, 10))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plt.subplot</a:t>
            </a:r>
            <a:r>
              <a:rPr lang="en-US" altLang="zh-CN" sz="1600" dirty="0"/>
              <a:t>(2,2,1)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plt.xlabel</a:t>
            </a:r>
            <a:r>
              <a:rPr lang="en-US" altLang="zh-CN" sz="1600" dirty="0"/>
              <a:t>("Len of Petal",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=10)        #</a:t>
            </a:r>
            <a:r>
              <a:rPr lang="zh-CN" altLang="zh-CN" sz="1600" dirty="0"/>
              <a:t>横轴标签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plt.ylabel</a:t>
            </a:r>
            <a:r>
              <a:rPr lang="en-US" altLang="zh-CN" sz="1600" dirty="0"/>
              <a:t>("Len of Sepal",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=10)    </a:t>
            </a:r>
            <a:r>
              <a:rPr lang="en-US" altLang="zh-CN" sz="1600" dirty="0" smtClean="0"/>
              <a:t>   </a:t>
            </a:r>
            <a:r>
              <a:rPr lang="en-US" altLang="zh-CN" sz="1600" dirty="0"/>
              <a:t>#</a:t>
            </a:r>
            <a:r>
              <a:rPr lang="zh-CN" altLang="zh-CN" sz="1600" dirty="0"/>
              <a:t>纵轴标签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plt.title</a:t>
            </a:r>
            <a:r>
              <a:rPr lang="en-US" altLang="zh-CN" sz="1600" dirty="0"/>
              <a:t>("</a:t>
            </a:r>
            <a:r>
              <a:rPr lang="zh-CN" altLang="zh-CN" sz="1600" dirty="0"/>
              <a:t>花瓣</a:t>
            </a:r>
            <a:r>
              <a:rPr lang="en-US" altLang="zh-CN" sz="1600" dirty="0"/>
              <a:t>/</a:t>
            </a:r>
            <a:r>
              <a:rPr lang="zh-CN" altLang="zh-CN" sz="1600" dirty="0"/>
              <a:t>花萼长度散点图</a:t>
            </a:r>
            <a:r>
              <a:rPr lang="en-US" altLang="zh-CN" sz="1600" dirty="0"/>
              <a:t>")         </a:t>
            </a:r>
            <a:r>
              <a:rPr lang="en-US" altLang="zh-CN" sz="1600" dirty="0" smtClean="0"/>
              <a:t>         </a:t>
            </a:r>
            <a:r>
              <a:rPr lang="en-US" altLang="zh-CN" sz="1600" dirty="0"/>
              <a:t>#</a:t>
            </a:r>
            <a:r>
              <a:rPr lang="zh-CN" altLang="zh-CN" sz="1600" dirty="0"/>
              <a:t>图表标题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plt.scatter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['</a:t>
            </a:r>
            <a:r>
              <a:rPr lang="en-US" altLang="zh-CN" sz="1600" dirty="0" err="1"/>
              <a:t>LenPetal</a:t>
            </a:r>
            <a:r>
              <a:rPr lang="en-US" altLang="zh-CN" sz="1600" dirty="0"/>
              <a:t>'],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['</a:t>
            </a:r>
            <a:r>
              <a:rPr lang="en-US" altLang="zh-CN" sz="1600" dirty="0" err="1"/>
              <a:t>LenSepal</a:t>
            </a:r>
            <a:r>
              <a:rPr lang="en-US" altLang="zh-CN" sz="1600" dirty="0"/>
              <a:t>'],c='red')  #</a:t>
            </a:r>
            <a:r>
              <a:rPr lang="zh-CN" altLang="zh-CN" sz="1600" dirty="0"/>
              <a:t>绘制两个</a:t>
            </a:r>
            <a:r>
              <a:rPr lang="zh-CN" altLang="zh-CN" sz="1600" dirty="0" smtClean="0"/>
              <a:t>特征数据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#===========</a:t>
            </a:r>
            <a:r>
              <a:rPr lang="zh-CN" altLang="zh-CN" sz="1600" dirty="0"/>
              <a:t>图表</a:t>
            </a:r>
            <a:r>
              <a:rPr lang="en-US" altLang="zh-CN" sz="1600" dirty="0"/>
              <a:t>2=============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plt.subplot</a:t>
            </a:r>
            <a:r>
              <a:rPr lang="en-US" altLang="zh-CN" sz="1600" dirty="0"/>
              <a:t>(2,2,2)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plt.title</a:t>
            </a:r>
            <a:r>
              <a:rPr lang="en-US" altLang="zh-CN" sz="1600" dirty="0"/>
              <a:t>("</a:t>
            </a:r>
            <a:r>
              <a:rPr lang="zh-CN" altLang="zh-CN" sz="1600" dirty="0"/>
              <a:t>花瓣长度直方图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plt.xlabel</a:t>
            </a:r>
            <a:r>
              <a:rPr lang="en-US" altLang="zh-CN" sz="1600" dirty="0"/>
              <a:t>("Len of Petal",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=10)        #</a:t>
            </a:r>
            <a:r>
              <a:rPr lang="zh-CN" altLang="zh-CN" sz="1600" dirty="0"/>
              <a:t>横轴标签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plt.ylabel</a:t>
            </a:r>
            <a:r>
              <a:rPr lang="en-US" altLang="zh-CN" sz="1600" dirty="0"/>
              <a:t>("count",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=10)             </a:t>
            </a:r>
            <a:r>
              <a:rPr lang="en-US" altLang="zh-CN" sz="1600" dirty="0" smtClean="0"/>
              <a:t>     #</a:t>
            </a:r>
            <a:r>
              <a:rPr lang="zh-CN" altLang="zh-CN" sz="1600" dirty="0"/>
              <a:t>纵轴标签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plt.hist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['</a:t>
            </a:r>
            <a:r>
              <a:rPr lang="en-US" altLang="zh-CN" sz="1600" dirty="0" err="1"/>
              <a:t>LenPetal</a:t>
            </a:r>
            <a:r>
              <a:rPr lang="en-US" altLang="zh-CN" sz="1600" dirty="0"/>
              <a:t>'],</a:t>
            </a:r>
            <a:r>
              <a:rPr lang="en-US" altLang="zh-CN" sz="1600" dirty="0" err="1"/>
              <a:t>histtype</a:t>
            </a:r>
            <a:r>
              <a:rPr lang="en-US" altLang="zh-CN" sz="1600" dirty="0"/>
              <a:t> ='step')        #</a:t>
            </a:r>
            <a:r>
              <a:rPr lang="zh-CN" altLang="zh-CN" sz="1600" dirty="0"/>
              <a:t>绘制花瓣长度分布直方图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871855" y="847436"/>
            <a:ext cx="5237018" cy="49323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#===========</a:t>
            </a:r>
            <a:r>
              <a:rPr lang="zh-CN" altLang="zh-CN" sz="1600" dirty="0"/>
              <a:t>图表</a:t>
            </a:r>
            <a:r>
              <a:rPr lang="en-US" altLang="zh-CN" sz="1600" dirty="0"/>
              <a:t>3=============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x=</a:t>
            </a:r>
            <a:r>
              <a:rPr lang="en-US" altLang="zh-CN" sz="1600" dirty="0" err="1"/>
              <a:t>np.arange</a:t>
            </a:r>
            <a:r>
              <a:rPr lang="en-US" altLang="zh-CN" sz="1600" dirty="0"/>
              <a:t>(30)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plt.subplot</a:t>
            </a:r>
            <a:r>
              <a:rPr lang="en-US" altLang="zh-CN" sz="1600" dirty="0"/>
              <a:t>(2,2,3)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plt.xlabel</a:t>
            </a:r>
            <a:r>
              <a:rPr lang="en-US" altLang="zh-CN" sz="1600" dirty="0"/>
              <a:t>("Index",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=10)           </a:t>
            </a:r>
            <a:r>
              <a:rPr lang="en-US" altLang="zh-CN" sz="1600" dirty="0" smtClean="0"/>
              <a:t>       </a:t>
            </a:r>
            <a:r>
              <a:rPr lang="en-US" altLang="zh-CN" sz="1600" dirty="0"/>
              <a:t>#</a:t>
            </a:r>
            <a:r>
              <a:rPr lang="zh-CN" altLang="zh-CN" sz="1600" dirty="0"/>
              <a:t>横轴标签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plt.ylabel</a:t>
            </a:r>
            <a:r>
              <a:rPr lang="en-US" altLang="zh-CN" sz="1600" dirty="0"/>
              <a:t>("Len of Sepal",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=10)      #</a:t>
            </a:r>
            <a:r>
              <a:rPr lang="zh-CN" altLang="zh-CN" sz="1600" dirty="0"/>
              <a:t>横轴标签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plt.title</a:t>
            </a:r>
            <a:r>
              <a:rPr lang="en-US" altLang="zh-CN" sz="1600" dirty="0"/>
              <a:t>("</a:t>
            </a:r>
            <a:r>
              <a:rPr lang="zh-CN" altLang="zh-CN" sz="1600" dirty="0"/>
              <a:t>花萼长度条形图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plt.bar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x,height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['</a:t>
            </a:r>
            <a:r>
              <a:rPr lang="en-US" altLang="zh-CN" sz="1600" dirty="0" err="1"/>
              <a:t>LenSepal</a:t>
            </a:r>
            <a:r>
              <a:rPr lang="en-US" altLang="zh-CN" sz="1600" dirty="0"/>
              <a:t>'], width=0.5)   #</a:t>
            </a:r>
            <a:r>
              <a:rPr lang="zh-CN" altLang="zh-CN" sz="1600" dirty="0"/>
              <a:t>绘制花萼数据条形图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#===========</a:t>
            </a:r>
            <a:r>
              <a:rPr lang="zh-CN" altLang="zh-CN" sz="1600" dirty="0"/>
              <a:t>图表</a:t>
            </a:r>
            <a:r>
              <a:rPr lang="en-US" altLang="zh-CN" sz="1600" dirty="0"/>
              <a:t>4=============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plt.subplot</a:t>
            </a:r>
            <a:r>
              <a:rPr lang="en-US" altLang="zh-CN" sz="1600" dirty="0"/>
              <a:t>(2,2,4)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sizes = [2,5,12,70,2,9]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explode = (0,0,0.1,0.1,0,0)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labels = ['A','B','C','D','E','F']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plt.title</a:t>
            </a:r>
            <a:r>
              <a:rPr lang="en-US" altLang="zh-CN" sz="1600" dirty="0"/>
              <a:t>("</a:t>
            </a:r>
            <a:r>
              <a:rPr lang="zh-CN" altLang="zh-CN" sz="1600" dirty="0"/>
              <a:t>花瓣长度饼图</a:t>
            </a:r>
            <a:r>
              <a:rPr lang="en-US" altLang="zh-CN" sz="1600" dirty="0"/>
              <a:t>")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plt.pie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df</a:t>
            </a:r>
            <a:r>
              <a:rPr lang="en-US" altLang="zh-CN" sz="1600" dirty="0"/>
              <a:t>['</a:t>
            </a:r>
            <a:r>
              <a:rPr lang="en-US" altLang="zh-CN" sz="1600" dirty="0" err="1"/>
              <a:t>LenPetal</a:t>
            </a:r>
            <a:r>
              <a:rPr lang="en-US" altLang="zh-CN" sz="1600" dirty="0"/>
              <a:t>'][8:14],explode=</a:t>
            </a:r>
            <a:r>
              <a:rPr lang="en-US" altLang="zh-CN" sz="1600" dirty="0" err="1"/>
              <a:t>explode,autopct</a:t>
            </a:r>
            <a:r>
              <a:rPr lang="en-US" altLang="zh-CN" sz="1600" dirty="0"/>
              <a:t>='%1.1f%%',labels=labels)  #</a:t>
            </a:r>
            <a:r>
              <a:rPr lang="zh-CN" altLang="zh-CN" sz="1600" dirty="0"/>
              <a:t>饼图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plt.legend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loc</a:t>
            </a:r>
            <a:r>
              <a:rPr lang="en-US" altLang="zh-CN" sz="1600" dirty="0"/>
              <a:t>="upper left",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=10,bbox_to_anchor=(1.1,1.05))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/>
              <a:t>plt.show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26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58799" y="795706"/>
            <a:ext cx="11056060" cy="519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5.Pandas</a:t>
            </a:r>
            <a:r>
              <a:rPr lang="zh-CN" altLang="zh-CN" sz="2400" b="1" dirty="0"/>
              <a:t>内嵌的绘图函数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Pandas</a:t>
            </a:r>
            <a:r>
              <a:rPr lang="zh-CN" altLang="zh-CN" sz="2400" dirty="0"/>
              <a:t>中内嵌的绘图函数也是基于</a:t>
            </a:r>
            <a:r>
              <a:rPr lang="en-US" altLang="zh-CN" sz="2400" dirty="0" err="1"/>
              <a:t>Matplotlib</a:t>
            </a:r>
            <a:r>
              <a:rPr lang="zh-CN" altLang="zh-CN" sz="2400" dirty="0"/>
              <a:t>的。</a:t>
            </a:r>
            <a:r>
              <a:rPr lang="en-US" altLang="zh-CN" sz="2400" dirty="0"/>
              <a:t>Series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DataFrame</a:t>
            </a:r>
            <a:r>
              <a:rPr lang="zh-CN" altLang="zh-CN" sz="2400" dirty="0"/>
              <a:t>都包含生成各类图表的</a:t>
            </a:r>
            <a:r>
              <a:rPr lang="en-US" altLang="zh-CN" sz="2400" dirty="0"/>
              <a:t>plot</a:t>
            </a:r>
            <a:r>
              <a:rPr lang="zh-CN" altLang="zh-CN" sz="2400" dirty="0"/>
              <a:t>方法，默认情况</a:t>
            </a:r>
            <a:r>
              <a:rPr lang="zh-CN" altLang="zh-CN" sz="2400" dirty="0" smtClean="0"/>
              <a:t>下生成线型</a:t>
            </a:r>
            <a:r>
              <a:rPr lang="zh-CN" altLang="zh-CN" sz="2400" dirty="0"/>
              <a:t>图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Pandas</a:t>
            </a:r>
            <a:r>
              <a:rPr lang="zh-CN" altLang="zh-CN" sz="2400" dirty="0" smtClean="0"/>
              <a:t>通过</a:t>
            </a:r>
            <a:r>
              <a:rPr lang="en-US" altLang="zh-CN" sz="2400" dirty="0"/>
              <a:t>plot</a:t>
            </a:r>
            <a:r>
              <a:rPr lang="zh-CN" altLang="zh-CN" sz="2400" dirty="0" smtClean="0"/>
              <a:t>方法的</a:t>
            </a:r>
            <a:r>
              <a:rPr lang="en-US" altLang="zh-CN" sz="2400" dirty="0"/>
              <a:t>kind</a:t>
            </a:r>
            <a:r>
              <a:rPr lang="zh-CN" altLang="zh-CN" sz="2400" dirty="0"/>
              <a:t>参数来设置图表</a:t>
            </a:r>
            <a:r>
              <a:rPr lang="zh-CN" altLang="zh-CN" sz="2400" dirty="0" smtClean="0"/>
              <a:t>类型。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DataFrame.plot</a:t>
            </a:r>
            <a:r>
              <a:rPr lang="en-US" altLang="zh-CN" sz="2400" dirty="0"/>
              <a:t>(x=None, y=None, kind=‘line’, ax=None, subplots=False, </a:t>
            </a:r>
            <a:r>
              <a:rPr lang="en-US" altLang="zh-CN" sz="2400" dirty="0" err="1"/>
              <a:t>sharex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sharey</a:t>
            </a:r>
            <a:r>
              <a:rPr lang="en-US" altLang="zh-CN" sz="2400" dirty="0"/>
              <a:t>=False, layout=None, </a:t>
            </a:r>
            <a:r>
              <a:rPr lang="en-US" altLang="zh-CN" sz="2400" dirty="0" err="1"/>
              <a:t>figsize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use_index</a:t>
            </a:r>
            <a:r>
              <a:rPr lang="en-US" altLang="zh-CN" sz="2400" dirty="0"/>
              <a:t>=True, title=None, grid=None, legend=True, style=None, </a:t>
            </a:r>
            <a:r>
              <a:rPr lang="en-US" altLang="zh-CN" sz="2400" dirty="0" err="1"/>
              <a:t>logx</a:t>
            </a:r>
            <a:r>
              <a:rPr lang="en-US" altLang="zh-CN" sz="2400" dirty="0"/>
              <a:t>=False, logy=False, </a:t>
            </a:r>
            <a:r>
              <a:rPr lang="en-US" altLang="zh-CN" sz="2400" dirty="0" err="1"/>
              <a:t>loglog</a:t>
            </a:r>
            <a:r>
              <a:rPr lang="en-US" altLang="zh-CN" sz="2400" dirty="0"/>
              <a:t>=False, </a:t>
            </a:r>
            <a:r>
              <a:rPr lang="en-US" altLang="zh-CN" sz="2400" dirty="0" err="1"/>
              <a:t>xticks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yticks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xlim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ylim</a:t>
            </a:r>
            <a:r>
              <a:rPr lang="en-US" altLang="zh-CN" sz="2400" dirty="0"/>
              <a:t>=None, rot=None, </a:t>
            </a:r>
            <a:r>
              <a:rPr lang="en-US" altLang="zh-CN" sz="2400" dirty="0" err="1"/>
              <a:t>fontsize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colormap</a:t>
            </a:r>
            <a:r>
              <a:rPr lang="en-US" altLang="zh-CN" sz="2400" dirty="0"/>
              <a:t>=None, table=False, </a:t>
            </a:r>
            <a:r>
              <a:rPr lang="en-US" altLang="zh-CN" sz="2400" dirty="0" err="1"/>
              <a:t>yerr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xerr</a:t>
            </a:r>
            <a:r>
              <a:rPr lang="en-US" altLang="zh-CN" sz="2400" dirty="0"/>
              <a:t>=None, </a:t>
            </a:r>
            <a:r>
              <a:rPr lang="en-US" altLang="zh-CN" sz="2400" dirty="0" err="1"/>
              <a:t>secondary_y</a:t>
            </a:r>
            <a:r>
              <a:rPr lang="en-US" altLang="zh-CN" sz="2400" dirty="0"/>
              <a:t>=False, </a:t>
            </a:r>
            <a:r>
              <a:rPr lang="en-US" altLang="zh-CN" sz="2400" dirty="0" err="1"/>
              <a:t>sort_columns</a:t>
            </a:r>
            <a:r>
              <a:rPr lang="en-US" altLang="zh-CN" sz="2400" dirty="0"/>
              <a:t>=False, **</a:t>
            </a:r>
            <a:r>
              <a:rPr lang="en-US" altLang="zh-CN" sz="2400" dirty="0" err="1"/>
              <a:t>kwds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主要参数——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x</a:t>
            </a:r>
            <a:r>
              <a:rPr lang="zh-CN" altLang="zh-CN" sz="2400" dirty="0"/>
              <a:t>：输入的</a:t>
            </a:r>
            <a:r>
              <a:rPr lang="en-US" altLang="zh-CN" sz="2400" dirty="0"/>
              <a:t>x</a:t>
            </a:r>
            <a:r>
              <a:rPr lang="zh-CN" altLang="zh-CN" sz="2400" dirty="0"/>
              <a:t>数据。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/>
              <a:t>y</a:t>
            </a:r>
            <a:r>
              <a:rPr lang="zh-CN" altLang="zh-CN" sz="2400" dirty="0"/>
              <a:t>：输入的</a:t>
            </a:r>
            <a:r>
              <a:rPr lang="en-US" altLang="zh-CN" sz="2400" dirty="0"/>
              <a:t>y</a:t>
            </a:r>
            <a:r>
              <a:rPr lang="zh-CN" altLang="zh-CN" sz="2400" dirty="0"/>
              <a:t>数据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kind</a:t>
            </a:r>
            <a:r>
              <a:rPr lang="zh-CN" altLang="zh-CN" sz="2400" dirty="0"/>
              <a:t>：图表类型。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453416"/>
              </p:ext>
            </p:extLst>
          </p:nvPr>
        </p:nvGraphicFramePr>
        <p:xfrm>
          <a:off x="6272527" y="4753148"/>
          <a:ext cx="4869929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4010">
                  <a:extLst>
                    <a:ext uri="{9D8B030D-6E8A-4147-A177-3AD203B41FA5}">
                      <a16:colId xmlns:a16="http://schemas.microsoft.com/office/drawing/2014/main" val="2654507162"/>
                    </a:ext>
                  </a:extLst>
                </a:gridCol>
                <a:gridCol w="2995919">
                  <a:extLst>
                    <a:ext uri="{9D8B030D-6E8A-4147-A177-3AD203B41FA5}">
                      <a16:colId xmlns:a16="http://schemas.microsoft.com/office/drawing/2014/main" val="618387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图表类型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63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‘</a:t>
                      </a:r>
                      <a:r>
                        <a:rPr lang="en-US" sz="1600" kern="0">
                          <a:effectLst/>
                        </a:rPr>
                        <a:t>line</a:t>
                      </a:r>
                      <a:r>
                        <a:rPr lang="zh-CN" sz="1600" kern="0">
                          <a:effectLst/>
                        </a:rPr>
                        <a:t>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默认值，线型图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168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‘</a:t>
                      </a:r>
                      <a:r>
                        <a:rPr lang="en-US" sz="1600" kern="0" dirty="0">
                          <a:effectLst/>
                        </a:rPr>
                        <a:t>bar</a:t>
                      </a:r>
                      <a:r>
                        <a:rPr lang="zh-CN" sz="1600" kern="0" dirty="0">
                          <a:effectLst/>
                        </a:rPr>
                        <a:t>’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垂直条形图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496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‘</a:t>
                      </a:r>
                      <a:r>
                        <a:rPr lang="en-US" sz="1600" kern="0">
                          <a:effectLst/>
                        </a:rPr>
                        <a:t>barh</a:t>
                      </a:r>
                      <a:r>
                        <a:rPr lang="zh-CN" sz="1600" kern="0">
                          <a:effectLst/>
                        </a:rPr>
                        <a:t>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水平条形图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5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‘</a:t>
                      </a:r>
                      <a:r>
                        <a:rPr lang="en-US" sz="1600" kern="0">
                          <a:effectLst/>
                        </a:rPr>
                        <a:t>hist</a:t>
                      </a:r>
                      <a:r>
                        <a:rPr lang="zh-CN" sz="1600" kern="0">
                          <a:effectLst/>
                        </a:rPr>
                        <a:t>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直方图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966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‘</a:t>
                      </a:r>
                      <a:r>
                        <a:rPr lang="en-US" sz="1600" kern="0">
                          <a:effectLst/>
                        </a:rPr>
                        <a:t>box</a:t>
                      </a:r>
                      <a:r>
                        <a:rPr lang="zh-CN" sz="1600" kern="0">
                          <a:effectLst/>
                        </a:rPr>
                        <a:t>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箱体图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949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‘</a:t>
                      </a:r>
                      <a:r>
                        <a:rPr lang="en-US" sz="1600" kern="0" dirty="0" smtClean="0">
                          <a:effectLst/>
                        </a:rPr>
                        <a:t>scatter</a:t>
                      </a:r>
                      <a:r>
                        <a:rPr lang="zh-CN" sz="1600" kern="0" dirty="0" smtClean="0">
                          <a:effectLst/>
                        </a:rPr>
                        <a:t>’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散点图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964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‘</a:t>
                      </a:r>
                      <a:r>
                        <a:rPr lang="en-US" sz="1600" kern="0">
                          <a:effectLst/>
                        </a:rPr>
                        <a:t>pie</a:t>
                      </a:r>
                      <a:r>
                        <a:rPr lang="zh-CN" sz="1600" kern="0">
                          <a:effectLst/>
                        </a:rPr>
                        <a:t>’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饼图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22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编程语言发展趋势图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799" y="862152"/>
            <a:ext cx="6627092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3.64</a:t>
            </a:r>
            <a:r>
              <a:rPr lang="zh-CN" altLang="zh-CN" sz="2400" dirty="0"/>
              <a:t>】使用</a:t>
            </a:r>
            <a:r>
              <a:rPr lang="en-US" altLang="zh-CN" sz="2400" dirty="0"/>
              <a:t>plotdata2.txt</a:t>
            </a:r>
            <a:r>
              <a:rPr lang="zh-CN" altLang="zh-CN" sz="2400" dirty="0"/>
              <a:t>中的数据，绘制如</a:t>
            </a:r>
            <a:r>
              <a:rPr lang="zh-CN" altLang="zh-CN" sz="2400" dirty="0" smtClean="0"/>
              <a:t>图的</a:t>
            </a:r>
            <a:r>
              <a:rPr lang="zh-CN" altLang="zh-CN" sz="2400" dirty="0"/>
              <a:t>编程语言发展趋势图。</a:t>
            </a:r>
          </a:p>
          <a:p>
            <a:pPr marL="785792" lvl="2" indent="0">
              <a:buNone/>
            </a:pPr>
            <a:r>
              <a:rPr lang="en-US" altLang="zh-CN" sz="2400" dirty="0"/>
              <a:t>import pandas as </a:t>
            </a:r>
            <a:r>
              <a:rPr lang="en-US" altLang="zh-CN" sz="2400" dirty="0" err="1"/>
              <a:t>pd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data = </a:t>
            </a:r>
            <a:r>
              <a:rPr lang="en-US" altLang="zh-CN" sz="2400" dirty="0" err="1"/>
              <a:t>pd.read_csv</a:t>
            </a:r>
            <a:r>
              <a:rPr lang="en-US" altLang="zh-CN" sz="2400" dirty="0"/>
              <a:t>('plotdata2.txt',' ',</a:t>
            </a:r>
            <a:r>
              <a:rPr lang="en-US" altLang="zh-CN" sz="2400" dirty="0">
                <a:solidFill>
                  <a:srgbClr val="FF0000"/>
                </a:solidFill>
              </a:rPr>
              <a:t>header=None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df</a:t>
            </a:r>
            <a:r>
              <a:rPr lang="en-US" altLang="zh-CN" sz="2400" dirty="0"/>
              <a:t>=</a:t>
            </a:r>
            <a:r>
              <a:rPr lang="en-US" altLang="zh-CN" sz="2400" dirty="0" err="1"/>
              <a:t>pd.DataFrame</a:t>
            </a:r>
            <a:r>
              <a:rPr lang="en-US" altLang="zh-CN" sz="2400" dirty="0"/>
              <a:t>(data)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df.columns</a:t>
            </a:r>
            <a:r>
              <a:rPr lang="en-US" altLang="zh-CN" sz="2400" dirty="0"/>
              <a:t>=(['python','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','java'])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ax=</a:t>
            </a:r>
            <a:r>
              <a:rPr lang="en-US" altLang="zh-CN" sz="2400" dirty="0" err="1"/>
              <a:t>df.plot</a:t>
            </a:r>
            <a:r>
              <a:rPr lang="en-US" altLang="zh-CN" sz="2400" dirty="0"/>
              <a:t>(title='User number of language')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ax.set_xlabel</a:t>
            </a:r>
            <a:r>
              <a:rPr lang="en-US" altLang="zh-CN" sz="2400" dirty="0"/>
              <a:t>('Month')   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#</a:t>
            </a:r>
            <a:r>
              <a:rPr lang="zh-CN" altLang="zh-CN" sz="2400" dirty="0"/>
              <a:t>设置</a:t>
            </a:r>
            <a:r>
              <a:rPr lang="en-US" altLang="zh-CN" sz="2400" dirty="0"/>
              <a:t>x</a:t>
            </a:r>
            <a:r>
              <a:rPr lang="zh-CN" altLang="zh-CN" sz="2400" dirty="0"/>
              <a:t>轴标签</a:t>
            </a:r>
          </a:p>
          <a:p>
            <a:pPr marL="785792" lvl="2" indent="0">
              <a:buNone/>
            </a:pPr>
            <a:r>
              <a:rPr lang="en-US" altLang="zh-CN" sz="2400" dirty="0" err="1"/>
              <a:t>ax.set_ylabel</a:t>
            </a:r>
            <a:r>
              <a:rPr lang="en-US" altLang="zh-CN" sz="2400" dirty="0"/>
              <a:t>('Number of users(Million)')  #</a:t>
            </a:r>
            <a:r>
              <a:rPr lang="zh-CN" altLang="zh-CN" sz="2400" dirty="0"/>
              <a:t>设置</a:t>
            </a:r>
            <a:r>
              <a:rPr lang="en-US" altLang="zh-CN" sz="2400" dirty="0"/>
              <a:t>y</a:t>
            </a:r>
            <a:r>
              <a:rPr lang="zh-CN" altLang="zh-CN" sz="2400" dirty="0"/>
              <a:t>轴标签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 descr="C:\Users\52257\Desktop\桌面\book\program language fi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47" y="1535913"/>
            <a:ext cx="4447090" cy="3014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7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章 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常用机器学习库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函数对比展示图表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29490" y="949036"/>
            <a:ext cx="5080000" cy="4932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3.65</a:t>
            </a:r>
            <a:r>
              <a:rPr lang="zh-CN" altLang="zh-CN" dirty="0"/>
              <a:t>】为</a:t>
            </a:r>
            <a:r>
              <a:rPr lang="en-US" altLang="zh-CN" dirty="0"/>
              <a:t>Series</a:t>
            </a:r>
            <a:r>
              <a:rPr lang="zh-CN" altLang="zh-CN" dirty="0"/>
              <a:t>数据绘制如</a:t>
            </a:r>
            <a:r>
              <a:rPr lang="zh-CN" altLang="zh-CN" dirty="0" smtClean="0"/>
              <a:t>图的</a:t>
            </a:r>
            <a:r>
              <a:rPr lang="zh-CN" altLang="zh-CN" dirty="0"/>
              <a:t>图表。</a:t>
            </a:r>
          </a:p>
          <a:p>
            <a:pPr marL="0" indent="0">
              <a:buNone/>
            </a:pPr>
            <a:r>
              <a:rPr lang="en-US" altLang="zh-CN" dirty="0"/>
              <a:t>import pandas as </a:t>
            </a:r>
            <a:r>
              <a:rPr lang="en-US" altLang="zh-CN" dirty="0" err="1"/>
              <a:t>pd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pandas import Series, </a:t>
            </a:r>
            <a:r>
              <a:rPr lang="en-US" altLang="zh-CN" dirty="0" err="1"/>
              <a:t>DataFrame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 smtClean="0"/>
              <a:t>plt</a:t>
            </a: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cumsum</a:t>
            </a:r>
            <a:r>
              <a:rPr lang="en-US" altLang="zh-CN" dirty="0"/>
              <a:t>()</a:t>
            </a:r>
            <a:r>
              <a:rPr lang="zh-CN" altLang="zh-CN" dirty="0"/>
              <a:t>函数累加数据</a:t>
            </a:r>
          </a:p>
          <a:p>
            <a:pPr marL="0" indent="0">
              <a:buNone/>
            </a:pPr>
            <a:r>
              <a:rPr lang="en-US" altLang="zh-CN" dirty="0"/>
              <a:t>s1 = Series(</a:t>
            </a:r>
            <a:r>
              <a:rPr lang="en-US" altLang="zh-CN" dirty="0" err="1"/>
              <a:t>np.random.randn</a:t>
            </a:r>
            <a:r>
              <a:rPr lang="en-US" altLang="zh-CN" dirty="0"/>
              <a:t>(1000)).</a:t>
            </a:r>
            <a:r>
              <a:rPr lang="en-US" altLang="zh-CN" dirty="0" err="1"/>
              <a:t>cumsum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s2 = Series(</a:t>
            </a:r>
            <a:r>
              <a:rPr lang="en-US" altLang="zh-CN" dirty="0" err="1"/>
              <a:t>np.random.randn</a:t>
            </a:r>
            <a:r>
              <a:rPr lang="en-US" altLang="zh-CN" dirty="0"/>
              <a:t>(1000)).</a:t>
            </a:r>
            <a:r>
              <a:rPr lang="en-US" altLang="zh-CN" dirty="0" err="1"/>
              <a:t>cumsum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dirty="0" err="1"/>
              <a:t>plt.subplot</a:t>
            </a:r>
            <a:r>
              <a:rPr lang="en-US" altLang="zh-CN" dirty="0"/>
              <a:t>(211)    #</a:t>
            </a:r>
            <a:r>
              <a:rPr lang="zh-CN" altLang="zh-CN" dirty="0"/>
              <a:t>第一个子图</a:t>
            </a:r>
          </a:p>
          <a:p>
            <a:pPr marL="0" indent="0">
              <a:buNone/>
            </a:pPr>
            <a:r>
              <a:rPr lang="en-US" altLang="zh-CN" dirty="0"/>
              <a:t># kind</a:t>
            </a:r>
            <a:r>
              <a:rPr lang="zh-CN" altLang="zh-CN" dirty="0"/>
              <a:t>参数修改图类型</a:t>
            </a:r>
          </a:p>
          <a:p>
            <a:pPr marL="0" indent="0">
              <a:buNone/>
            </a:pPr>
            <a:r>
              <a:rPr lang="en-US" altLang="zh-CN" dirty="0"/>
              <a:t>ax1=s1.plot(kind='</a:t>
            </a:r>
            <a:r>
              <a:rPr lang="en-US" altLang="zh-CN" dirty="0" err="1"/>
              <a:t>line',label</a:t>
            </a:r>
            <a:r>
              <a:rPr lang="en-US" altLang="zh-CN" dirty="0"/>
              <a:t>='S1',title='Figures of Series', style='--')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520743" y="162557"/>
            <a:ext cx="5094116" cy="36896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 </a:t>
            </a:r>
            <a:r>
              <a:rPr lang="zh-CN" altLang="zh-CN" dirty="0"/>
              <a:t>绘制第二个</a:t>
            </a:r>
            <a:r>
              <a:rPr lang="en-US" altLang="zh-CN" dirty="0"/>
              <a:t>Series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s2.plot(ax=ax1,kind='</a:t>
            </a:r>
            <a:r>
              <a:rPr lang="en-US" altLang="zh-CN" dirty="0" err="1"/>
              <a:t>line',label</a:t>
            </a:r>
            <a:r>
              <a:rPr lang="en-US" altLang="zh-CN" dirty="0"/>
              <a:t>='S2')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plt.ylabel</a:t>
            </a:r>
            <a:r>
              <a:rPr lang="en-US" altLang="zh-CN" dirty="0"/>
              <a:t>('value')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plt.legend</a:t>
            </a:r>
            <a:r>
              <a:rPr lang="en-US" altLang="zh-CN" dirty="0"/>
              <a:t>(</a:t>
            </a:r>
            <a:r>
              <a:rPr lang="en-US" altLang="zh-CN" dirty="0" err="1"/>
              <a:t>loc</a:t>
            </a:r>
            <a:r>
              <a:rPr lang="en-US" altLang="zh-CN" dirty="0"/>
              <a:t>=2)  #right left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 err="1" smtClean="0"/>
              <a:t>plt.subplot</a:t>
            </a:r>
            <a:r>
              <a:rPr lang="en-US" altLang="zh-CN" dirty="0" smtClean="0"/>
              <a:t>(212</a:t>
            </a:r>
            <a:r>
              <a:rPr lang="en-US" altLang="zh-CN" dirty="0"/>
              <a:t>)   #</a:t>
            </a:r>
            <a:r>
              <a:rPr lang="zh-CN" altLang="zh-CN" dirty="0"/>
              <a:t>第二个子图</a:t>
            </a:r>
          </a:p>
          <a:p>
            <a:pPr marL="0" indent="0">
              <a:buNone/>
            </a:pPr>
            <a:r>
              <a:rPr lang="en-US" altLang="zh-CN" dirty="0"/>
              <a:t>s1[0:10].plot(kind='</a:t>
            </a:r>
            <a:r>
              <a:rPr lang="en-US" altLang="zh-CN" dirty="0" err="1"/>
              <a:t>bar',grid</a:t>
            </a:r>
            <a:r>
              <a:rPr lang="en-US" altLang="zh-CN" dirty="0"/>
              <a:t>=</a:t>
            </a:r>
            <a:r>
              <a:rPr lang="en-US" altLang="zh-CN" dirty="0" err="1"/>
              <a:t>True,label</a:t>
            </a:r>
            <a:r>
              <a:rPr lang="en-US" altLang="zh-CN" dirty="0"/>
              <a:t>='S1')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plt.xlabel</a:t>
            </a:r>
            <a:r>
              <a:rPr lang="en-US" altLang="zh-CN" dirty="0"/>
              <a:t>('index')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plt.ylabel</a:t>
            </a:r>
            <a:r>
              <a:rPr lang="en-US" altLang="zh-CN" dirty="0"/>
              <a:t>('value')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 descr="C:\Users\52257\Desktop\桌面\book\random-plot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90" y="3584386"/>
            <a:ext cx="3630930" cy="2536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9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绘制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3D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图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mpl_toolkits.mplot3d</a:t>
            </a:r>
            <a:r>
              <a:rPr lang="zh-CN" altLang="zh-CN" sz="2400" dirty="0"/>
              <a:t>包提供了一些基本的</a:t>
            </a:r>
            <a:r>
              <a:rPr lang="en-US" altLang="zh-CN" sz="2400" dirty="0"/>
              <a:t>3D</a:t>
            </a:r>
            <a:r>
              <a:rPr lang="zh-CN" altLang="zh-CN" sz="2400" dirty="0"/>
              <a:t>绘图功能，其支持的图表类型包括散点图（</a:t>
            </a:r>
            <a:r>
              <a:rPr lang="en-US" altLang="zh-CN" sz="2400" dirty="0"/>
              <a:t>scatter</a:t>
            </a:r>
            <a:r>
              <a:rPr lang="zh-CN" altLang="zh-CN" sz="2400" dirty="0"/>
              <a:t>）、曲面图（</a:t>
            </a:r>
            <a:r>
              <a:rPr lang="en-US" altLang="zh-CN" sz="2400" dirty="0"/>
              <a:t>surf</a:t>
            </a:r>
            <a:r>
              <a:rPr lang="zh-CN" altLang="zh-CN" sz="2400" dirty="0"/>
              <a:t>）、线图（</a:t>
            </a:r>
            <a:r>
              <a:rPr lang="en-US" altLang="zh-CN" sz="2400" dirty="0"/>
              <a:t>line</a:t>
            </a:r>
            <a:r>
              <a:rPr lang="zh-CN" altLang="zh-CN" sz="2400" dirty="0"/>
              <a:t>）和网格图（</a:t>
            </a:r>
            <a:r>
              <a:rPr lang="en-US" altLang="zh-CN" sz="2400" dirty="0"/>
              <a:t>mesh</a:t>
            </a:r>
            <a:r>
              <a:rPr lang="zh-CN" altLang="zh-CN" sz="2400" dirty="0"/>
              <a:t>）。坐标轴是</a:t>
            </a:r>
            <a:r>
              <a:rPr lang="en-US" altLang="zh-CN" sz="2400" dirty="0"/>
              <a:t>Axes3D</a:t>
            </a:r>
            <a:r>
              <a:rPr lang="zh-CN" altLang="zh-CN" sz="2400" dirty="0"/>
              <a:t>，绘制时要为</a:t>
            </a:r>
            <a:r>
              <a:rPr lang="en-US" altLang="zh-CN" sz="2400" dirty="0"/>
              <a:t>3</a:t>
            </a:r>
            <a:r>
              <a:rPr lang="zh-CN" altLang="zh-CN" sz="2400" dirty="0"/>
              <a:t>个坐标轴提供数据。</a:t>
            </a:r>
          </a:p>
          <a:p>
            <a:pPr marL="0" indent="0">
              <a:buNone/>
            </a:pPr>
            <a:r>
              <a:rPr lang="en-US" altLang="zh-CN" sz="2400" dirty="0"/>
              <a:t>1) </a:t>
            </a:r>
            <a:r>
              <a:rPr lang="zh-CN" altLang="zh-CN" sz="2400" dirty="0"/>
              <a:t>函数</a:t>
            </a:r>
            <a:r>
              <a:rPr lang="en-US" altLang="zh-CN" sz="2400" dirty="0" err="1">
                <a:solidFill>
                  <a:srgbClr val="FF0000"/>
                </a:solidFill>
              </a:rPr>
              <a:t>mpl</a:t>
            </a:r>
            <a:r>
              <a:rPr lang="en-US" altLang="zh-CN" sz="2400" dirty="0">
                <a:solidFill>
                  <a:srgbClr val="FF0000"/>
                </a:solidFill>
              </a:rPr>
              <a:t>_ Axes3D.plot</a:t>
            </a:r>
            <a:r>
              <a:rPr lang="en-US" altLang="zh-CN" sz="2400" dirty="0"/>
              <a:t>()</a:t>
            </a:r>
            <a:r>
              <a:rPr lang="zh-CN" altLang="zh-CN" sz="2400" dirty="0"/>
              <a:t>可以绘制三维曲线图，其基本格式：</a:t>
            </a:r>
          </a:p>
          <a:p>
            <a:pPr marL="785792" lvl="2" indent="0">
              <a:buNone/>
            </a:pPr>
            <a:r>
              <a:rPr lang="en-US" altLang="zh-CN" sz="2400" dirty="0"/>
              <a:t>plot (</a:t>
            </a:r>
            <a:r>
              <a:rPr lang="en-US" altLang="zh-CN" sz="2400" dirty="0" err="1"/>
              <a:t>xs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ys</a:t>
            </a:r>
            <a:r>
              <a:rPr lang="en-US" altLang="zh-CN" sz="2400" dirty="0"/>
              <a:t>,* </a:t>
            </a:r>
            <a:r>
              <a:rPr lang="en-US" altLang="zh-CN" sz="2400" dirty="0" err="1"/>
              <a:t>zs</a:t>
            </a:r>
            <a:r>
              <a:rPr lang="en-US" altLang="zh-CN" sz="2400" dirty="0"/>
              <a:t> ,*</a:t>
            </a:r>
            <a:r>
              <a:rPr lang="en-US" altLang="zh-CN" sz="2400" dirty="0" err="1"/>
              <a:t>zdir</a:t>
            </a:r>
            <a:r>
              <a:rPr lang="en-US" altLang="zh-CN" sz="2400" dirty="0"/>
              <a:t> ,*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, **</a:t>
            </a:r>
            <a:r>
              <a:rPr lang="en-US" altLang="zh-CN" sz="2400" dirty="0" err="1"/>
              <a:t>kwargs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主要参数：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xs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ys</a:t>
            </a:r>
            <a:r>
              <a:rPr lang="en-US" altLang="zh-CN" sz="2400" dirty="0"/>
              <a:t> ,* </a:t>
            </a:r>
            <a:r>
              <a:rPr lang="en-US" altLang="zh-CN" sz="2400" dirty="0" err="1"/>
              <a:t>zs</a:t>
            </a:r>
            <a:r>
              <a:rPr lang="zh-CN" altLang="zh-CN" sz="2400" dirty="0"/>
              <a:t>：顶点的</a:t>
            </a:r>
            <a:r>
              <a:rPr lang="en-US" altLang="zh-CN" sz="2400" dirty="0"/>
              <a:t>x</a:t>
            </a:r>
            <a:r>
              <a:rPr lang="zh-CN" altLang="zh-CN" sz="2400" dirty="0"/>
              <a:t>、</a:t>
            </a:r>
            <a:r>
              <a:rPr lang="en-US" altLang="zh-CN" sz="2400" dirty="0"/>
              <a:t>y</a:t>
            </a:r>
            <a:r>
              <a:rPr lang="zh-CN" altLang="zh-CN" sz="2400" dirty="0"/>
              <a:t>坐标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zs</a:t>
            </a:r>
            <a:r>
              <a:rPr lang="zh-CN" altLang="zh-CN" sz="2400" dirty="0"/>
              <a:t>为</a:t>
            </a:r>
            <a:r>
              <a:rPr lang="en-US" altLang="zh-CN" sz="2400" dirty="0"/>
              <a:t>Z</a:t>
            </a:r>
            <a:r>
              <a:rPr lang="zh-CN" altLang="zh-CN" sz="2400" dirty="0"/>
              <a:t>值</a:t>
            </a:r>
            <a:r>
              <a:rPr lang="en-US" altLang="zh-CN" sz="2400" dirty="0"/>
              <a:t>, </a:t>
            </a:r>
            <a:r>
              <a:rPr lang="zh-CN" altLang="zh-CN" sz="2400" dirty="0"/>
              <a:t>绘制</a:t>
            </a:r>
            <a:r>
              <a:rPr lang="en-US" altLang="zh-CN" sz="2400" dirty="0"/>
              <a:t>3D</a:t>
            </a:r>
            <a:r>
              <a:rPr lang="zh-CN" altLang="zh-CN" sz="2400" dirty="0"/>
              <a:t>图时使用。如没有</a:t>
            </a:r>
            <a:r>
              <a:rPr lang="en-US" altLang="zh-CN" sz="2400" dirty="0" err="1"/>
              <a:t>zs</a:t>
            </a:r>
            <a:r>
              <a:rPr lang="zh-CN" altLang="zh-CN" sz="2400" dirty="0"/>
              <a:t>参数，则绘制</a:t>
            </a:r>
            <a:r>
              <a:rPr lang="en-US" altLang="zh-CN" sz="2400" dirty="0"/>
              <a:t>2D</a:t>
            </a:r>
            <a:r>
              <a:rPr lang="zh-CN" altLang="zh-CN" sz="2400" dirty="0"/>
              <a:t>图。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Zdir</a:t>
            </a:r>
            <a:r>
              <a:rPr lang="zh-CN" altLang="zh-CN" sz="2400" dirty="0"/>
              <a:t>：使用哪个方向作为</a:t>
            </a:r>
            <a:r>
              <a:rPr lang="en-US" altLang="zh-CN" sz="2400" dirty="0"/>
              <a:t>z</a:t>
            </a:r>
            <a:r>
              <a:rPr lang="zh-CN" altLang="zh-CN" sz="2400" dirty="0"/>
              <a:t>（取值</a:t>
            </a:r>
            <a:r>
              <a:rPr lang="en-US" altLang="zh-CN" sz="2400" dirty="0"/>
              <a:t>‘x’</a:t>
            </a:r>
            <a:r>
              <a:rPr lang="zh-CN" altLang="zh-CN" sz="2400" dirty="0"/>
              <a:t>、</a:t>
            </a:r>
            <a:r>
              <a:rPr lang="en-US" altLang="zh-CN" sz="2400" dirty="0"/>
              <a:t>‘y’</a:t>
            </a:r>
            <a:r>
              <a:rPr lang="zh-CN" altLang="zh-CN" sz="2400" dirty="0"/>
              <a:t>或</a:t>
            </a:r>
            <a:r>
              <a:rPr lang="en-US" altLang="zh-CN" sz="2400" dirty="0"/>
              <a:t>‘z’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86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高</a:t>
            </a:r>
            <a:r>
              <a:rPr lang="en-US" altLang="zh-CN" dirty="0"/>
              <a:t>/</a:t>
            </a:r>
            <a:r>
              <a:rPr lang="zh-CN" altLang="zh-CN" dirty="0"/>
              <a:t>低值</a:t>
            </a:r>
            <a:r>
              <a:rPr lang="en-US" altLang="zh-CN" dirty="0"/>
              <a:t>3D</a:t>
            </a:r>
            <a:r>
              <a:rPr lang="zh-CN" altLang="zh-CN" dirty="0"/>
              <a:t>散点图</a:t>
            </a:r>
            <a:endParaRPr lang="zh-CN" altLang="en-US" dirty="0"/>
          </a:p>
        </p:txBody>
      </p:sp>
      <p:pic>
        <p:nvPicPr>
          <p:cNvPr id="4" name="图片 3" descr="C:\Users\52257\Desktop\桌面\book\3D-scatt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16" y="714370"/>
            <a:ext cx="7872193" cy="5594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6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23684" y="972494"/>
            <a:ext cx="5546409" cy="49323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1800" dirty="0"/>
              <a:t>【例</a:t>
            </a:r>
            <a:r>
              <a:rPr lang="en-US" altLang="zh-CN" sz="1800" dirty="0"/>
              <a:t>3.66</a:t>
            </a:r>
            <a:r>
              <a:rPr lang="zh-CN" altLang="zh-CN" sz="1800" dirty="0"/>
              <a:t>】使用</a:t>
            </a:r>
            <a:r>
              <a:rPr lang="en-US" altLang="zh-CN" sz="1800" dirty="0"/>
              <a:t>Axes3D.scatter</a:t>
            </a:r>
            <a:r>
              <a:rPr lang="zh-CN" altLang="zh-CN" sz="1800" dirty="0"/>
              <a:t>函数绘制三维</a:t>
            </a:r>
            <a:r>
              <a:rPr lang="zh-CN" altLang="zh-CN" sz="1800" dirty="0" smtClean="0"/>
              <a:t>散点图。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numpy</a:t>
            </a:r>
            <a:r>
              <a:rPr lang="en-US" altLang="zh-CN" sz="1800" dirty="0"/>
              <a:t> as np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matplotlib.pyplot</a:t>
            </a:r>
            <a:r>
              <a:rPr lang="en-US" altLang="zh-CN" sz="1800" dirty="0"/>
              <a:t> as </a:t>
            </a:r>
            <a:r>
              <a:rPr lang="en-US" altLang="zh-CN" sz="1800" dirty="0" err="1"/>
              <a:t>plt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from mpl_toolkits.mplot3d import </a:t>
            </a:r>
            <a:r>
              <a:rPr lang="en-US" altLang="zh-CN" sz="1800" dirty="0" smtClean="0"/>
              <a:t>Axes3D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randrange</a:t>
            </a:r>
            <a:r>
              <a:rPr lang="en-US" altLang="zh-CN" sz="1800" dirty="0"/>
              <a:t>(n, </a:t>
            </a:r>
            <a:r>
              <a:rPr lang="en-US" altLang="zh-CN" sz="1800" dirty="0" err="1"/>
              <a:t>randFloor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randCeil</a:t>
            </a:r>
            <a:r>
              <a:rPr lang="en-US" altLang="zh-CN" sz="1800" dirty="0"/>
              <a:t>):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rnd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np.random.rand</a:t>
            </a:r>
            <a:r>
              <a:rPr lang="en-US" altLang="zh-CN" sz="1800" dirty="0"/>
              <a:t>(n)  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#</a:t>
            </a:r>
            <a:r>
              <a:rPr lang="zh-CN" altLang="zh-CN" sz="1800" dirty="0"/>
              <a:t>生成</a:t>
            </a:r>
            <a:r>
              <a:rPr lang="en-US" altLang="zh-CN" sz="1800" dirty="0"/>
              <a:t>n</a:t>
            </a:r>
            <a:r>
              <a:rPr lang="zh-CN" altLang="zh-CN" sz="1800" dirty="0"/>
              <a:t>个</a:t>
            </a:r>
            <a:r>
              <a:rPr lang="zh-CN" altLang="zh-CN" sz="1800" dirty="0" smtClean="0"/>
              <a:t>随机数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return (</a:t>
            </a:r>
            <a:r>
              <a:rPr lang="en-US" altLang="zh-CN" sz="1800" dirty="0" err="1"/>
              <a:t>randCeil-randFloor</a:t>
            </a:r>
            <a:r>
              <a:rPr lang="en-US" altLang="zh-CN" sz="1800" dirty="0"/>
              <a:t>) * </a:t>
            </a:r>
            <a:r>
              <a:rPr lang="en-US" altLang="zh-CN" sz="1800" dirty="0" err="1"/>
              <a:t>rnd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randFloor</a:t>
            </a:r>
            <a:r>
              <a:rPr lang="en-US" altLang="zh-CN" sz="1800" dirty="0"/>
              <a:t>  #</a:t>
            </a:r>
            <a:r>
              <a:rPr lang="zh-CN" altLang="zh-CN" sz="1800" dirty="0"/>
              <a:t>生成</a:t>
            </a:r>
            <a:r>
              <a:rPr lang="en-US" altLang="zh-CN" sz="1800" dirty="0"/>
              <a:t>n</a:t>
            </a:r>
            <a:r>
              <a:rPr lang="zh-CN" altLang="zh-CN" sz="1800" dirty="0"/>
              <a:t>个</a:t>
            </a:r>
            <a:r>
              <a:rPr lang="en-US" altLang="zh-CN" sz="1800" dirty="0" err="1"/>
              <a:t>vmin~vmax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随机数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plt.</a:t>
            </a:r>
            <a:r>
              <a:rPr lang="en-US" altLang="zh-CN" sz="1800" dirty="0" err="1">
                <a:solidFill>
                  <a:srgbClr val="FF0000"/>
                </a:solidFill>
              </a:rPr>
              <a:t>rcParams</a:t>
            </a:r>
            <a:r>
              <a:rPr lang="en-US" altLang="zh-CN" sz="1800" dirty="0"/>
              <a:t>['</a:t>
            </a:r>
            <a:r>
              <a:rPr lang="en-US" altLang="zh-CN" sz="1800" dirty="0" err="1"/>
              <a:t>font.sans</a:t>
            </a:r>
            <a:r>
              <a:rPr lang="en-US" altLang="zh-CN" sz="1800" dirty="0"/>
              <a:t>-serif']=['</a:t>
            </a:r>
            <a:r>
              <a:rPr lang="en-US" altLang="zh-CN" sz="1800" dirty="0" err="1"/>
              <a:t>SimHei</a:t>
            </a:r>
            <a:r>
              <a:rPr lang="en-US" altLang="zh-CN" sz="1800" dirty="0"/>
              <a:t>']    #</a:t>
            </a:r>
            <a:r>
              <a:rPr lang="zh-CN" altLang="zh-CN" sz="1800" dirty="0"/>
              <a:t>显示中文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fig = </a:t>
            </a:r>
            <a:r>
              <a:rPr lang="en-US" altLang="zh-CN" sz="1800" dirty="0" err="1"/>
              <a:t>plt.figure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figsize</a:t>
            </a:r>
            <a:r>
              <a:rPr lang="en-US" altLang="zh-CN" sz="1800" dirty="0"/>
              <a:t>=(10, 8))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ax = </a:t>
            </a:r>
            <a:r>
              <a:rPr lang="en-US" altLang="zh-CN" sz="1800" dirty="0" err="1"/>
              <a:t>fig.add_subplot</a:t>
            </a:r>
            <a:r>
              <a:rPr lang="en-US" altLang="zh-CN" sz="1800" dirty="0"/>
              <a:t>(111, projection="3d")  #</a:t>
            </a:r>
            <a:r>
              <a:rPr lang="zh-CN" altLang="zh-CN" sz="1800" dirty="0"/>
              <a:t>添加子</a:t>
            </a:r>
            <a:r>
              <a:rPr lang="en-US" altLang="zh-CN" sz="1800" dirty="0"/>
              <a:t>3D</a:t>
            </a:r>
            <a:r>
              <a:rPr lang="zh-CN" altLang="zh-CN" sz="1800" dirty="0"/>
              <a:t>坐标轴</a:t>
            </a:r>
            <a:r>
              <a:rPr lang="en-US" altLang="zh-CN" sz="1800" dirty="0"/>
              <a:t>,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n = </a:t>
            </a:r>
            <a:r>
              <a:rPr lang="en-US" altLang="zh-CN" sz="1800" dirty="0" smtClean="0"/>
              <a:t>100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520743" y="972493"/>
            <a:ext cx="5094116" cy="49323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for </a:t>
            </a:r>
            <a:r>
              <a:rPr lang="en-US" altLang="zh-CN" sz="1800" dirty="0" err="1"/>
              <a:t>zmin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zmax</a:t>
            </a:r>
            <a:r>
              <a:rPr lang="en-US" altLang="zh-CN" sz="1800" dirty="0"/>
              <a:t>, c, m, l in [(4, 15, 'r', 'o', '</a:t>
            </a:r>
            <a:r>
              <a:rPr lang="zh-CN" altLang="zh-CN" sz="1800" dirty="0"/>
              <a:t>低值</a:t>
            </a:r>
            <a:r>
              <a:rPr lang="en-US" altLang="zh-CN" sz="1800" dirty="0"/>
              <a:t>'),(13, 40, 'g', '*', '</a:t>
            </a:r>
            <a:r>
              <a:rPr lang="zh-CN" altLang="zh-CN" sz="1800" dirty="0"/>
              <a:t>高值</a:t>
            </a:r>
            <a:r>
              <a:rPr lang="en-US" altLang="zh-CN" sz="1800" dirty="0"/>
              <a:t>')]:  #</a:t>
            </a:r>
            <a:r>
              <a:rPr lang="zh-CN" altLang="zh-CN" sz="1800" dirty="0"/>
              <a:t>形状和颜色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x = </a:t>
            </a:r>
            <a:r>
              <a:rPr lang="en-US" altLang="zh-CN" sz="1800" dirty="0" err="1"/>
              <a:t>randrange</a:t>
            </a:r>
            <a:r>
              <a:rPr lang="en-US" altLang="zh-CN" sz="1800" dirty="0"/>
              <a:t>(n, 0, 20)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y = </a:t>
            </a:r>
            <a:r>
              <a:rPr lang="en-US" altLang="zh-CN" sz="1800" dirty="0" err="1"/>
              <a:t>randrange</a:t>
            </a:r>
            <a:r>
              <a:rPr lang="en-US" altLang="zh-CN" sz="1800" dirty="0"/>
              <a:t>(n, 0, 20)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z = </a:t>
            </a:r>
            <a:r>
              <a:rPr lang="en-US" altLang="zh-CN" sz="1800" dirty="0" err="1"/>
              <a:t>randrange</a:t>
            </a:r>
            <a:r>
              <a:rPr lang="en-US" altLang="zh-CN" sz="1800" dirty="0"/>
              <a:t>(n, </a:t>
            </a:r>
            <a:r>
              <a:rPr lang="en-US" altLang="zh-CN" sz="1800" dirty="0" err="1"/>
              <a:t>zmin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zmax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FF0000"/>
                </a:solidFill>
              </a:rPr>
              <a:t>ax.scatter</a:t>
            </a:r>
            <a:r>
              <a:rPr lang="en-US" altLang="zh-CN" sz="1800" dirty="0"/>
              <a:t>(x, y, z, c=c, marker=m, label=l, s=z * 6</a:t>
            </a:r>
            <a:r>
              <a:rPr lang="en-US" altLang="zh-CN" sz="1800" dirty="0" smtClean="0"/>
              <a:t>)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ax.set_xlabel</a:t>
            </a:r>
            <a:r>
              <a:rPr lang="en-US" altLang="zh-CN" sz="1800" dirty="0"/>
              <a:t>("X-value")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ax.set_ylabel</a:t>
            </a:r>
            <a:r>
              <a:rPr lang="en-US" altLang="zh-CN" sz="1800" dirty="0"/>
              <a:t>("Y-value")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ax.set_zlabel</a:t>
            </a:r>
            <a:r>
              <a:rPr lang="en-US" altLang="zh-CN" sz="1800" dirty="0"/>
              <a:t>("Z-value")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ax.set_title</a:t>
            </a:r>
            <a:r>
              <a:rPr lang="en-US" altLang="zh-CN" sz="1800" dirty="0"/>
              <a:t>("</a:t>
            </a:r>
            <a:r>
              <a:rPr lang="zh-CN" altLang="zh-CN" sz="1800" dirty="0"/>
              <a:t>高</a:t>
            </a:r>
            <a:r>
              <a:rPr lang="en-US" altLang="zh-CN" sz="1800" dirty="0"/>
              <a:t>/</a:t>
            </a:r>
            <a:r>
              <a:rPr lang="zh-CN" altLang="zh-CN" sz="1800" dirty="0"/>
              <a:t>低值</a:t>
            </a:r>
            <a:r>
              <a:rPr lang="en-US" altLang="zh-CN" sz="1800" dirty="0"/>
              <a:t>3D</a:t>
            </a:r>
            <a:r>
              <a:rPr lang="zh-CN" altLang="zh-CN" sz="1800" dirty="0"/>
              <a:t>散点图</a:t>
            </a:r>
            <a:r>
              <a:rPr lang="en-US" altLang="zh-CN" sz="1800" dirty="0"/>
              <a:t>", alpha=0.6, size=15, weight='bold') 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ax.legend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loc</a:t>
            </a:r>
            <a:r>
              <a:rPr lang="en-US" altLang="zh-CN" sz="1800" dirty="0"/>
              <a:t>="upper left")  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#</a:t>
            </a:r>
            <a:r>
              <a:rPr lang="zh-CN" altLang="zh-CN" sz="1800" dirty="0"/>
              <a:t>图例位于左</a:t>
            </a:r>
            <a:r>
              <a:rPr lang="zh-CN" altLang="zh-CN" sz="1800" dirty="0" smtClean="0"/>
              <a:t>上角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plt.show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69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3.7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本章习题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练习</a:t>
            </a:r>
            <a:r>
              <a:rPr lang="zh-CN" altLang="en-US" dirty="0" smtClean="0"/>
              <a:t>一：</a:t>
            </a:r>
            <a:r>
              <a:rPr lang="zh-CN" altLang="zh-CN" b="1" dirty="0" smtClean="0"/>
              <a:t>绘制</a:t>
            </a:r>
            <a:r>
              <a:rPr lang="zh-CN" altLang="zh-CN" b="1" dirty="0"/>
              <a:t>中日儿童年龄身高对照图。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1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3.3 Matplotlib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400" dirty="0" err="1"/>
              <a:t>Matplotlib</a:t>
            </a:r>
            <a:r>
              <a:rPr lang="zh-CN" altLang="zh-CN" sz="2400" dirty="0"/>
              <a:t>是</a:t>
            </a:r>
            <a:r>
              <a:rPr lang="en-US" altLang="zh-CN" sz="2400" dirty="0"/>
              <a:t>Python</a:t>
            </a:r>
            <a:r>
              <a:rPr lang="zh-CN" altLang="zh-CN" sz="2400" dirty="0"/>
              <a:t>的一个基本</a:t>
            </a:r>
            <a:r>
              <a:rPr lang="en-US" altLang="zh-CN" sz="2400" dirty="0"/>
              <a:t>2D</a:t>
            </a:r>
            <a:r>
              <a:rPr lang="zh-CN" altLang="zh-CN" sz="2400" dirty="0"/>
              <a:t>绘图库，它提供了很多参数，可以通过参数控制样式、属性等，生成跨平台的出版质量级别的图形。</a:t>
            </a:r>
          </a:p>
          <a:p>
            <a:pPr lvl="0"/>
            <a:r>
              <a:rPr lang="zh-CN" altLang="zh-CN" sz="2400" dirty="0"/>
              <a:t>使用</a:t>
            </a:r>
            <a:r>
              <a:rPr lang="en-US" altLang="zh-CN" sz="2400" dirty="0" err="1"/>
              <a:t>Matplotlib</a:t>
            </a:r>
            <a:r>
              <a:rPr lang="zh-CN" altLang="zh-CN" sz="2400" dirty="0"/>
              <a:t>，能让复杂的工作变得容易，可以生成直方图、条形图、散点图、曲线图等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en-US" altLang="zh-CN" sz="2400" dirty="0" err="1" smtClean="0"/>
              <a:t>Matplotlib</a:t>
            </a:r>
            <a:r>
              <a:rPr lang="zh-CN" altLang="zh-CN" sz="2400" dirty="0"/>
              <a:t>可用于</a:t>
            </a:r>
            <a:r>
              <a:rPr lang="en-US" altLang="zh-CN" sz="2400" dirty="0"/>
              <a:t>Python scripts</a:t>
            </a:r>
            <a:r>
              <a:rPr lang="zh-CN" altLang="zh-CN" sz="2400" dirty="0"/>
              <a:t>、</a:t>
            </a:r>
            <a:r>
              <a:rPr lang="en-US" altLang="zh-CN" sz="2400" dirty="0"/>
              <a:t>Python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IPython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r>
              <a:rPr lang="zh-CN" altLang="zh-CN" sz="2400" dirty="0"/>
              <a:t>、</a:t>
            </a:r>
            <a:r>
              <a:rPr lang="en-US" altLang="zh-CN" sz="2400" dirty="0"/>
              <a:t>web</a:t>
            </a:r>
            <a:r>
              <a:rPr lang="zh-CN" altLang="zh-CN" sz="2400" dirty="0"/>
              <a:t>应用服务器等。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554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图表的基本结构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图表的结构一般包括：</a:t>
            </a:r>
            <a:r>
              <a:rPr lang="zh-CN" altLang="zh-CN" sz="2400" dirty="0">
                <a:solidFill>
                  <a:srgbClr val="FF0000"/>
                </a:solidFill>
              </a:rPr>
              <a:t>画布、图表标题、绘图区、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zh-CN" sz="2400" dirty="0">
                <a:solidFill>
                  <a:srgbClr val="FF0000"/>
                </a:solidFill>
              </a:rPr>
              <a:t>轴（水平轴）和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zh-CN" sz="2400" dirty="0">
                <a:solidFill>
                  <a:srgbClr val="FF0000"/>
                </a:solidFill>
              </a:rPr>
              <a:t>轴（垂直轴）、图例</a:t>
            </a:r>
            <a:r>
              <a:rPr lang="zh-CN" altLang="zh-CN" sz="2400" dirty="0"/>
              <a:t>等基本元素。</a:t>
            </a:r>
            <a:endParaRPr lang="zh-CN" altLang="en-US" sz="2400" dirty="0"/>
          </a:p>
        </p:txBody>
      </p:sp>
      <p:pic>
        <p:nvPicPr>
          <p:cNvPr id="4" name="图片 3" descr="C:\0 1909上课\教材\第二稿\plot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r="22908" b="67073"/>
          <a:stretch/>
        </p:blipFill>
        <p:spPr bwMode="auto">
          <a:xfrm>
            <a:off x="2101560" y="1876294"/>
            <a:ext cx="7602455" cy="4230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620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799" y="943487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Matplotlib</a:t>
            </a:r>
            <a:r>
              <a:rPr lang="zh-CN" altLang="zh-CN" sz="2400" dirty="0"/>
              <a:t>模块中比较常用的是</a:t>
            </a:r>
            <a:r>
              <a:rPr lang="en-US" altLang="zh-CN" sz="2400" dirty="0" err="1">
                <a:solidFill>
                  <a:srgbClr val="FF0000"/>
                </a:solidFill>
              </a:rPr>
              <a:t>pyplot</a:t>
            </a:r>
            <a:r>
              <a:rPr lang="zh-CN" altLang="zh-CN" sz="2400" dirty="0"/>
              <a:t>子模块，内部包含了绘制图形所需要的功能函数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 algn="ctr">
              <a:buNone/>
            </a:pPr>
            <a:r>
              <a:rPr lang="en-US" altLang="zh-CN" sz="2400" dirty="0" err="1"/>
              <a:t>pyplot</a:t>
            </a:r>
            <a:r>
              <a:rPr lang="zh-CN" altLang="zh-CN" sz="2400" dirty="0"/>
              <a:t>模块的常用函数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97934"/>
              </p:ext>
            </p:extLst>
          </p:nvPr>
        </p:nvGraphicFramePr>
        <p:xfrm>
          <a:off x="2048586" y="2500051"/>
          <a:ext cx="7611678" cy="356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3744">
                  <a:extLst>
                    <a:ext uri="{9D8B030D-6E8A-4147-A177-3AD203B41FA5}">
                      <a16:colId xmlns:a16="http://schemas.microsoft.com/office/drawing/2014/main" val="1958159759"/>
                    </a:ext>
                  </a:extLst>
                </a:gridCol>
                <a:gridCol w="5977934">
                  <a:extLst>
                    <a:ext uri="{9D8B030D-6E8A-4147-A177-3AD203B41FA5}">
                      <a16:colId xmlns:a16="http://schemas.microsoft.com/office/drawing/2014/main" val="1607426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函数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18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figure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创建一个空白画布，可以指定画布的大小和像素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32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add_subplot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创建子图，可以指定子图的行数，列数和标号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977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subplots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建立一系列子图，返回</a:t>
                      </a:r>
                      <a:r>
                        <a:rPr lang="en-US" sz="1800" kern="100">
                          <a:effectLst/>
                        </a:rPr>
                        <a:t>fig,ax</a:t>
                      </a:r>
                      <a:r>
                        <a:rPr lang="zh-CN" sz="1800" kern="100">
                          <a:effectLst/>
                        </a:rPr>
                        <a:t>一个</a:t>
                      </a:r>
                      <a:r>
                        <a:rPr lang="en-US" sz="1800" kern="100">
                          <a:effectLst/>
                        </a:rPr>
                        <a:t>fig</a:t>
                      </a:r>
                      <a:r>
                        <a:rPr lang="zh-CN" sz="1800" kern="100">
                          <a:effectLst/>
                        </a:rPr>
                        <a:t>序列对象，建立一个</a:t>
                      </a:r>
                      <a:r>
                        <a:rPr lang="en-US" sz="1800" kern="100">
                          <a:effectLst/>
                        </a:rPr>
                        <a:t>axis</a:t>
                      </a:r>
                      <a:r>
                        <a:rPr lang="zh-CN" sz="1800" kern="100">
                          <a:effectLst/>
                        </a:rPr>
                        <a:t>序列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34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title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设置图表标题，可以指定标题的名称、颜色、字体等参数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006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xlabel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设置</a:t>
                      </a:r>
                      <a:r>
                        <a:rPr lang="en-US" sz="1800" kern="100">
                          <a:effectLst/>
                        </a:rPr>
                        <a:t>x</a:t>
                      </a:r>
                      <a:r>
                        <a:rPr lang="zh-CN" sz="1800" kern="100">
                          <a:effectLst/>
                        </a:rPr>
                        <a:t>轴名称，可以指定名称、颜色、字体等参数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24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ylabel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设置</a:t>
                      </a:r>
                      <a:r>
                        <a:rPr lang="en-US" sz="1800" kern="100">
                          <a:effectLst/>
                        </a:rPr>
                        <a:t>y</a:t>
                      </a:r>
                      <a:r>
                        <a:rPr lang="zh-CN" sz="1800" kern="100">
                          <a:effectLst/>
                        </a:rPr>
                        <a:t>轴名称，可以指定名称、颜色、字体等参数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91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xlim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指定</a:t>
                      </a:r>
                      <a:r>
                        <a:rPr lang="en-US" sz="1800" kern="100">
                          <a:effectLst/>
                        </a:rPr>
                        <a:t>x</a:t>
                      </a:r>
                      <a:r>
                        <a:rPr lang="zh-CN" sz="1800" kern="100">
                          <a:effectLst/>
                        </a:rPr>
                        <a:t>轴的刻度范围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535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ylim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指定</a:t>
                      </a:r>
                      <a:r>
                        <a:rPr lang="en-US" sz="1800" kern="100">
                          <a:effectLst/>
                        </a:rPr>
                        <a:t>y</a:t>
                      </a:r>
                      <a:r>
                        <a:rPr lang="zh-CN" sz="1800" kern="100">
                          <a:effectLst/>
                        </a:rPr>
                        <a:t>轴的刻度范围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192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legend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指定图例，及图例的大小、位置、标签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09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savefig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保存图形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8857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show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显示图形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2401005"/>
                  </a:ext>
                </a:extLst>
              </a:tr>
            </a:tbl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</p:spPr>
        <p:txBody>
          <a:bodyPr/>
          <a:lstStyle/>
          <a:p>
            <a:pPr marR="0" rtl="0"/>
            <a:r>
              <a:rPr lang="en-US" altLang="zh-CN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en-US" altLang="zh-CN" b="0" i="0" u="none" strike="noStrike" kern="100" baseline="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matplotlib.pyplot</a:t>
            </a:r>
            <a:r>
              <a:rPr lang="zh-CN" altLang="en-US" b="0" i="0" u="none" strike="noStrike" kern="1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endParaRPr lang="zh-CN" altLang="en-US" b="0" i="0" u="none" strike="noStrike" kern="1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33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799" y="989670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Matplotlib</a:t>
            </a:r>
            <a:r>
              <a:rPr lang="zh-CN" altLang="zh-CN" sz="2400" dirty="0">
                <a:solidFill>
                  <a:srgbClr val="FF0000"/>
                </a:solidFill>
              </a:rPr>
              <a:t>的图像都位于</a:t>
            </a:r>
            <a:r>
              <a:rPr lang="en-US" altLang="zh-CN" sz="2400" dirty="0">
                <a:solidFill>
                  <a:srgbClr val="FF0000"/>
                </a:solidFill>
              </a:rPr>
              <a:t>figure</a:t>
            </a:r>
            <a:r>
              <a:rPr lang="zh-CN" altLang="zh-CN" sz="2400" dirty="0">
                <a:solidFill>
                  <a:srgbClr val="FF0000"/>
                </a:solidFill>
              </a:rPr>
              <a:t>对象中</a:t>
            </a:r>
            <a:r>
              <a:rPr lang="zh-CN" altLang="zh-CN" sz="2400" dirty="0" smtClean="0"/>
              <a:t>，用</a:t>
            </a:r>
            <a:r>
              <a:rPr lang="en-US" altLang="zh-CN" sz="2400" dirty="0" err="1"/>
              <a:t>plt.figure</a:t>
            </a:r>
            <a:r>
              <a:rPr lang="zh-CN" altLang="zh-CN" sz="2400" dirty="0"/>
              <a:t>创建一个新的画布（空</a:t>
            </a:r>
            <a:r>
              <a:rPr lang="zh-CN" altLang="zh-CN" sz="2400" dirty="0" smtClean="0"/>
              <a:t>画布不能</a:t>
            </a:r>
            <a:r>
              <a:rPr lang="zh-CN" altLang="zh-CN" sz="2400" dirty="0"/>
              <a:t>直接绘图）</a:t>
            </a:r>
            <a:r>
              <a:rPr lang="zh-CN" altLang="zh-CN" sz="2400" dirty="0" smtClean="0"/>
              <a:t>。如果</a:t>
            </a:r>
            <a:r>
              <a:rPr lang="zh-CN" altLang="zh-CN" sz="2400" dirty="0"/>
              <a:t>不显式调用</a:t>
            </a:r>
            <a:r>
              <a:rPr lang="en-US" altLang="zh-CN" sz="2400" dirty="0"/>
              <a:t>figure()</a:t>
            </a:r>
            <a:r>
              <a:rPr lang="zh-CN" altLang="zh-CN" sz="2400" dirty="0"/>
              <a:t>函数，也会</a:t>
            </a:r>
            <a:r>
              <a:rPr lang="zh-CN" altLang="zh-CN" sz="2400" dirty="0">
                <a:solidFill>
                  <a:srgbClr val="FF0000"/>
                </a:solidFill>
              </a:rPr>
              <a:t>默认创建</a:t>
            </a:r>
            <a:r>
              <a:rPr lang="zh-CN" altLang="zh-CN" sz="2400" dirty="0"/>
              <a:t>一个画布供子图使用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在画布上添加</a:t>
            </a:r>
            <a:r>
              <a:rPr lang="en-US" altLang="zh-CN" sz="2400" dirty="0"/>
              <a:t>plot</a:t>
            </a:r>
            <a:r>
              <a:rPr lang="zh-CN" altLang="zh-CN" sz="2400" dirty="0"/>
              <a:t>子图用</a:t>
            </a:r>
            <a:r>
              <a:rPr lang="en-US" altLang="zh-CN" sz="2400" dirty="0" err="1"/>
              <a:t>add_subplot</a:t>
            </a:r>
            <a:r>
              <a:rPr lang="zh-CN" altLang="zh-CN" sz="2400" dirty="0" smtClean="0"/>
              <a:t>方法</a:t>
            </a:r>
            <a:r>
              <a:rPr lang="zh-CN" altLang="en-US" sz="2400" dirty="0"/>
              <a:t>，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add_subplot</a:t>
            </a:r>
            <a:r>
              <a:rPr lang="en-US" altLang="zh-CN" sz="2400" dirty="0" smtClean="0"/>
              <a:t> </a:t>
            </a:r>
            <a:r>
              <a:rPr lang="zh-CN" altLang="zh-CN" sz="2400" dirty="0"/>
              <a:t>函数的使用方法如下：</a:t>
            </a:r>
          </a:p>
          <a:p>
            <a:pPr marL="785792" lvl="2" indent="0">
              <a:buNone/>
            </a:pPr>
            <a:r>
              <a:rPr lang="en-US" altLang="zh-CN" sz="2400" dirty="0"/>
              <a:t>&lt;</a:t>
            </a:r>
            <a:r>
              <a:rPr lang="zh-CN" altLang="zh-CN" sz="2400" dirty="0"/>
              <a:t>子图对象</a:t>
            </a:r>
            <a:r>
              <a:rPr lang="en-US" altLang="zh-CN" sz="2400" dirty="0"/>
              <a:t>&gt;=&lt;figure</a:t>
            </a:r>
            <a:r>
              <a:rPr lang="zh-CN" altLang="zh-CN" sz="2400" dirty="0"/>
              <a:t>对象</a:t>
            </a:r>
            <a:r>
              <a:rPr lang="en-US" altLang="zh-CN" sz="2400" dirty="0"/>
              <a:t>&gt;.</a:t>
            </a:r>
            <a:r>
              <a:rPr lang="en-US" altLang="zh-CN" sz="2400" dirty="0" err="1"/>
              <a:t>add_subplot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nrows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ncols</a:t>
            </a:r>
            <a:r>
              <a:rPr lang="en-US" altLang="zh-CN" sz="2400" dirty="0"/>
              <a:t>, index)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参数含义：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nrows</a:t>
            </a:r>
            <a:r>
              <a:rPr lang="zh-CN" altLang="zh-CN" sz="2400" dirty="0"/>
              <a:t>：子图划分成的行数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 err="1"/>
              <a:t>ncols</a:t>
            </a:r>
            <a:r>
              <a:rPr lang="zh-CN" altLang="zh-CN" sz="2400" dirty="0"/>
              <a:t>：子图划分成的列数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/>
              <a:t>index</a:t>
            </a:r>
            <a:r>
              <a:rPr lang="zh-CN" altLang="zh-CN" sz="2400" dirty="0"/>
              <a:t>：当前子图的序号，编号从</a:t>
            </a:r>
            <a:r>
              <a:rPr lang="en-US" altLang="zh-CN" sz="2400" dirty="0"/>
              <a:t>1</a:t>
            </a:r>
            <a:r>
              <a:rPr lang="zh-CN" altLang="zh-CN" sz="2400" dirty="0"/>
              <a:t>开始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3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3.56</a:t>
            </a:r>
            <a:r>
              <a:rPr lang="zh-CN" altLang="zh-CN" sz="2400" dirty="0"/>
              <a:t>】绘制简单的</a:t>
            </a:r>
            <a:r>
              <a:rPr lang="en-US" altLang="zh-CN" sz="2400" dirty="0"/>
              <a:t>plot</a:t>
            </a:r>
            <a:r>
              <a:rPr lang="zh-CN" altLang="zh-CN" sz="2400" dirty="0"/>
              <a:t>图表，结果如图</a:t>
            </a:r>
            <a:r>
              <a:rPr lang="en-US" altLang="zh-CN" sz="2400" dirty="0"/>
              <a:t>3.3</a:t>
            </a:r>
            <a:r>
              <a:rPr lang="zh-CN" altLang="zh-CN" sz="2400" dirty="0"/>
              <a:t>所示。</a:t>
            </a:r>
          </a:p>
          <a:p>
            <a:pPr marL="785792" lvl="2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fig=</a:t>
            </a:r>
            <a:r>
              <a:rPr lang="en-US" altLang="zh-CN" sz="2400" dirty="0" err="1"/>
              <a:t>plt.figure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ax1=</a:t>
            </a:r>
            <a:r>
              <a:rPr lang="en-US" altLang="zh-CN" sz="2400" dirty="0" err="1"/>
              <a:t>fig.add_subplot</a:t>
            </a:r>
            <a:r>
              <a:rPr lang="en-US" altLang="zh-CN" sz="2400" dirty="0"/>
              <a:t>(2,2,1)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ax2=</a:t>
            </a:r>
            <a:r>
              <a:rPr lang="en-US" altLang="zh-CN" sz="2400" dirty="0" err="1"/>
              <a:t>fig.add_subplot</a:t>
            </a:r>
            <a:r>
              <a:rPr lang="en-US" altLang="zh-CN" sz="2400" dirty="0"/>
              <a:t>(2,2,2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en-US" altLang="zh-CN" sz="2400" dirty="0">
                <a:solidFill>
                  <a:srgbClr val="FF0000"/>
                </a:solidFill>
              </a:rPr>
              <a:t>   #</a:t>
            </a:r>
            <a:r>
              <a:rPr lang="zh-CN" altLang="zh-CN" sz="2400" dirty="0">
                <a:solidFill>
                  <a:srgbClr val="FF0000"/>
                </a:solidFill>
              </a:rPr>
              <a:t>这里修改成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2,2,4)</a:t>
            </a:r>
            <a:r>
              <a:rPr lang="zh-CN" altLang="zh-CN" sz="2400" dirty="0">
                <a:solidFill>
                  <a:srgbClr val="FF0000"/>
                </a:solidFill>
              </a:rPr>
              <a:t>试试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678FDA-846C-4FE7-8B09-D854340041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67" y="3263206"/>
            <a:ext cx="5482723" cy="23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3.58</a:t>
            </a:r>
            <a:r>
              <a:rPr lang="zh-CN" altLang="zh-CN" sz="2400" dirty="0"/>
              <a:t>】六个</a:t>
            </a:r>
            <a:r>
              <a:rPr lang="en-US" altLang="zh-CN" sz="2400" dirty="0"/>
              <a:t>plot</a:t>
            </a:r>
            <a:r>
              <a:rPr lang="zh-CN" altLang="zh-CN" sz="2400" dirty="0"/>
              <a:t>的绘制，结果如图</a:t>
            </a:r>
            <a:r>
              <a:rPr lang="en-US" altLang="zh-CN" sz="2400" dirty="0"/>
              <a:t>3.3</a:t>
            </a:r>
            <a:r>
              <a:rPr lang="zh-CN" altLang="zh-CN" sz="2400" dirty="0"/>
              <a:t>所示。</a:t>
            </a:r>
          </a:p>
          <a:p>
            <a:pPr marL="785792" lvl="2" indent="0">
              <a:buNone/>
            </a:pPr>
            <a:r>
              <a:rPr lang="en-US" altLang="zh-CN" sz="2400" dirty="0" err="1"/>
              <a:t>fig,axes</a:t>
            </a:r>
            <a:r>
              <a:rPr lang="en-US" altLang="zh-CN" sz="2400" dirty="0"/>
              <a:t>=</a:t>
            </a:r>
            <a:r>
              <a:rPr lang="en-US" altLang="zh-CN" sz="2400" dirty="0" err="1"/>
              <a:t>plt.subplots</a:t>
            </a:r>
            <a:r>
              <a:rPr lang="en-US" altLang="zh-CN" sz="2400" dirty="0"/>
              <a:t>(2,3)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axes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4AF62A-2148-4ECE-BF79-3BF38631A5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15" y="2522767"/>
            <a:ext cx="6430212" cy="369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799" y="952724"/>
            <a:ext cx="11056060" cy="5193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3.59</a:t>
            </a:r>
            <a:r>
              <a:rPr lang="zh-CN" altLang="zh-CN" sz="2400" dirty="0"/>
              <a:t>】在</a:t>
            </a:r>
            <a:r>
              <a:rPr lang="en-US" altLang="zh-CN" sz="2400" dirty="0"/>
              <a:t>Subplot</a:t>
            </a:r>
            <a:r>
              <a:rPr lang="zh-CN" altLang="zh-CN" sz="2400" dirty="0"/>
              <a:t>上绘制图形，结果如图</a:t>
            </a:r>
            <a:r>
              <a:rPr lang="en-US" altLang="zh-CN" sz="2400" dirty="0"/>
              <a:t>3.6</a:t>
            </a:r>
            <a:r>
              <a:rPr lang="zh-CN" altLang="zh-CN" sz="2400" dirty="0"/>
              <a:t>所示。</a:t>
            </a:r>
          </a:p>
          <a:p>
            <a:pPr marL="785792" lvl="2" indent="0">
              <a:buNone/>
            </a:pPr>
            <a:r>
              <a:rPr lang="en-US" altLang="zh-CN" sz="2400" dirty="0"/>
              <a:t>fig=</a:t>
            </a:r>
            <a:r>
              <a:rPr lang="en-US" altLang="zh-CN" sz="2400" dirty="0" err="1"/>
              <a:t>plt.</a:t>
            </a:r>
            <a:r>
              <a:rPr lang="en-US" altLang="zh-CN" sz="2400" dirty="0" err="1">
                <a:solidFill>
                  <a:srgbClr val="FF0000"/>
                </a:solidFill>
              </a:rPr>
              <a:t>figure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/>
              <a:t>ax=</a:t>
            </a:r>
            <a:r>
              <a:rPr lang="en-US" altLang="zh-CN" sz="2400" dirty="0" err="1"/>
              <a:t>fig.</a:t>
            </a:r>
            <a:r>
              <a:rPr lang="en-US" altLang="zh-CN" sz="2400" dirty="0" err="1">
                <a:solidFill>
                  <a:srgbClr val="FF0000"/>
                </a:solidFill>
              </a:rPr>
              <a:t>add_subplot</a:t>
            </a:r>
            <a:r>
              <a:rPr lang="en-US" altLang="zh-CN" sz="2400" dirty="0"/>
              <a:t>(1,1,1)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rect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plt.</a:t>
            </a:r>
            <a:r>
              <a:rPr lang="en-US" altLang="zh-CN" sz="2400" dirty="0" err="1">
                <a:solidFill>
                  <a:srgbClr val="FF0000"/>
                </a:solidFill>
              </a:rPr>
              <a:t>Rectangle</a:t>
            </a:r>
            <a:r>
              <a:rPr lang="en-US" altLang="zh-CN" sz="2400" dirty="0"/>
              <a:t>((0.2,0.75),0.4,0.15,color='</a:t>
            </a:r>
            <a:r>
              <a:rPr lang="en-US" altLang="zh-CN" sz="2400" dirty="0" err="1"/>
              <a:t>r',alpha</a:t>
            </a:r>
            <a:r>
              <a:rPr lang="en-US" altLang="zh-CN" sz="2400" dirty="0"/>
              <a:t>=0.3)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circ</a:t>
            </a:r>
            <a:r>
              <a:rPr lang="en-US" altLang="zh-CN" sz="2400" dirty="0"/>
              <a:t>=</a:t>
            </a:r>
            <a:r>
              <a:rPr lang="en-US" altLang="zh-CN" sz="2400" dirty="0" err="1"/>
              <a:t>plt.</a:t>
            </a:r>
            <a:r>
              <a:rPr lang="en-US" altLang="zh-CN" sz="2400" dirty="0" err="1">
                <a:solidFill>
                  <a:srgbClr val="FF0000"/>
                </a:solidFill>
              </a:rPr>
              <a:t>Circle</a:t>
            </a:r>
            <a:r>
              <a:rPr lang="en-US" altLang="zh-CN" sz="2400" dirty="0"/>
              <a:t>((0.7,0.2),0.15,color='</a:t>
            </a:r>
            <a:r>
              <a:rPr lang="en-US" altLang="zh-CN" sz="2400" dirty="0" err="1"/>
              <a:t>b',alpha</a:t>
            </a:r>
            <a:r>
              <a:rPr lang="en-US" altLang="zh-CN" sz="2400" dirty="0"/>
              <a:t>=0.3)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pgon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plt.</a:t>
            </a:r>
            <a:r>
              <a:rPr lang="en-US" altLang="zh-CN" sz="2400" dirty="0" err="1">
                <a:solidFill>
                  <a:srgbClr val="FF0000"/>
                </a:solidFill>
              </a:rPr>
              <a:t>Polygon</a:t>
            </a:r>
            <a:r>
              <a:rPr lang="en-US" altLang="zh-CN" sz="2400" dirty="0"/>
              <a:t>([[0.15,0.15],[0.35,0.4],[0.2,0.6]],color='</a:t>
            </a:r>
            <a:r>
              <a:rPr lang="en-US" altLang="zh-CN" sz="2400" dirty="0" err="1"/>
              <a:t>g',alpha</a:t>
            </a:r>
            <a:r>
              <a:rPr lang="en-US" altLang="zh-CN" sz="2400" dirty="0"/>
              <a:t>=0.9)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ax.</a:t>
            </a:r>
            <a:r>
              <a:rPr lang="en-US" altLang="zh-CN" sz="2400" dirty="0" err="1">
                <a:solidFill>
                  <a:srgbClr val="FF0000"/>
                </a:solidFill>
              </a:rPr>
              <a:t>add_patch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rect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ax.add_patch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circ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ax.add_patch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pgon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 marL="785792" lvl="2" indent="0">
              <a:buNone/>
            </a:pPr>
            <a:r>
              <a:rPr lang="en-US" altLang="zh-CN" sz="2400" dirty="0" err="1"/>
              <a:t>plt.</a:t>
            </a:r>
            <a:r>
              <a:rPr lang="en-US" altLang="zh-CN" sz="2400" dirty="0" err="1">
                <a:solidFill>
                  <a:srgbClr val="FF0000"/>
                </a:solidFill>
              </a:rPr>
              <a:t>show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1ABFA-EEAD-4998-AFA9-32059FA7D6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25" y="3584715"/>
            <a:ext cx="5135947" cy="30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0281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1815</Words>
  <Application>Microsoft Office PowerPoint</Application>
  <PresentationFormat>宽屏</PresentationFormat>
  <Paragraphs>230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汉仪菱心体简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A000120140530A99PPBG</vt:lpstr>
      <vt:lpstr>Python机器学习</vt:lpstr>
      <vt:lpstr>第3章 Python常用机器学习库 </vt:lpstr>
      <vt:lpstr>3.3 Matplotlib </vt:lpstr>
      <vt:lpstr>1. 图表的基本结构 </vt:lpstr>
      <vt:lpstr>2. matplotlib.pyplot </vt:lpstr>
      <vt:lpstr>PowerPoint 演示文稿</vt:lpstr>
      <vt:lpstr>PowerPoint 演示文稿</vt:lpstr>
      <vt:lpstr>PowerPoint 演示文稿</vt:lpstr>
      <vt:lpstr>PowerPoint 演示文稿</vt:lpstr>
      <vt:lpstr>3. plot函数 </vt:lpstr>
      <vt:lpstr>PowerPoint 演示文稿</vt:lpstr>
      <vt:lpstr>PowerPoint 演示文稿</vt:lpstr>
      <vt:lpstr>4. 其他类型的图表 </vt:lpstr>
      <vt:lpstr>PowerPoint 演示文稿</vt:lpstr>
      <vt:lpstr>PowerPoint 演示文稿</vt:lpstr>
      <vt:lpstr>多子图综合练习</vt:lpstr>
      <vt:lpstr>PowerPoint 演示文稿</vt:lpstr>
      <vt:lpstr>PowerPoint 演示文稿</vt:lpstr>
      <vt:lpstr>编程语言发展趋势图</vt:lpstr>
      <vt:lpstr>函数对比展示图表</vt:lpstr>
      <vt:lpstr>3. 绘制3D图 </vt:lpstr>
      <vt:lpstr>高/低值3D散点图</vt:lpstr>
      <vt:lpstr>PowerPoint 演示文稿</vt:lpstr>
      <vt:lpstr>3.7 本章习题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67</cp:revision>
  <dcterms:created xsi:type="dcterms:W3CDTF">2021-11-08T10:29:40Z</dcterms:created>
  <dcterms:modified xsi:type="dcterms:W3CDTF">2021-11-12T13:36:12Z</dcterms:modified>
</cp:coreProperties>
</file>