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401" r:id="rId2"/>
    <p:sldId id="410" r:id="rId3"/>
    <p:sldId id="402" r:id="rId4"/>
    <p:sldId id="405" r:id="rId5"/>
    <p:sldId id="407" r:id="rId6"/>
    <p:sldId id="408" r:id="rId7"/>
    <p:sldId id="403" r:id="rId8"/>
    <p:sldId id="404" r:id="rId9"/>
    <p:sldId id="409" r:id="rId10"/>
    <p:sldId id="4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F6CD-911C-4591-94B8-646E4373E1D4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30B51-D396-4C3A-8012-3096FBE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1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6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815414" y="913675"/>
            <a:ext cx="10561173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93802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5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88401" y="1716859"/>
            <a:ext cx="6963821" cy="347217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《Python</a:t>
            </a:r>
            <a:r>
              <a:rPr lang="zh-CN" altLang="en-US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机器学习</a:t>
            </a: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》</a:t>
            </a:r>
            <a:b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sz="5400" dirty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《</a:t>
            </a: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Python</a:t>
            </a:r>
            <a:r>
              <a:rPr lang="zh-CN" altLang="en-US" sz="5400" dirty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数据</a:t>
            </a:r>
            <a:r>
              <a:rPr lang="zh-CN" altLang="en-US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分析</a:t>
            </a: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》</a:t>
            </a:r>
            <a:b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</a:b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《</a:t>
            </a:r>
            <a:r>
              <a:rPr lang="zh-CN" altLang="en-US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机器学习基础</a:t>
            </a: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》</a:t>
            </a: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《</a:t>
            </a:r>
            <a:r>
              <a:rPr lang="zh-CN" altLang="en-US" sz="5400" dirty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人工智能基础</a:t>
            </a:r>
            <a:r>
              <a:rPr lang="en-US" altLang="zh-CN" sz="54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》</a:t>
            </a:r>
            <a:endParaRPr lang="zh-CN" altLang="en-US" sz="54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831" y="3213420"/>
            <a:ext cx="899866" cy="89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" name="矩形 7"/>
          <p:cNvSpPr/>
          <p:nvPr/>
        </p:nvSpPr>
        <p:spPr>
          <a:xfrm flipH="1">
            <a:off x="1024093" y="4570543"/>
            <a:ext cx="190647" cy="19064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矩形 8"/>
          <p:cNvSpPr/>
          <p:nvPr/>
        </p:nvSpPr>
        <p:spPr>
          <a:xfrm>
            <a:off x="1287348" y="4095470"/>
            <a:ext cx="931247" cy="917682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>
            <a:off x="2655145" y="1210403"/>
            <a:ext cx="1799732" cy="1799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1" name="矩形 10"/>
          <p:cNvSpPr/>
          <p:nvPr/>
        </p:nvSpPr>
        <p:spPr>
          <a:xfrm>
            <a:off x="1747028" y="2061592"/>
            <a:ext cx="2303657" cy="230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2" name="矩形 11"/>
          <p:cNvSpPr/>
          <p:nvPr/>
        </p:nvSpPr>
        <p:spPr>
          <a:xfrm>
            <a:off x="4450261" y="3269316"/>
            <a:ext cx="791882" cy="7918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矩形 12"/>
          <p:cNvSpPr/>
          <p:nvPr/>
        </p:nvSpPr>
        <p:spPr>
          <a:xfrm>
            <a:off x="3726998" y="3861324"/>
            <a:ext cx="899867" cy="89986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4" name="矩形 13"/>
          <p:cNvSpPr/>
          <p:nvPr/>
        </p:nvSpPr>
        <p:spPr>
          <a:xfrm>
            <a:off x="4846202" y="2560202"/>
            <a:ext cx="449933" cy="44993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矩形 14"/>
          <p:cNvSpPr/>
          <p:nvPr/>
        </p:nvSpPr>
        <p:spPr>
          <a:xfrm>
            <a:off x="3429378" y="1485678"/>
            <a:ext cx="1596798" cy="159679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6" name="矩形 15"/>
          <p:cNvSpPr/>
          <p:nvPr/>
        </p:nvSpPr>
        <p:spPr>
          <a:xfrm>
            <a:off x="3726998" y="3201940"/>
            <a:ext cx="539919" cy="53991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7" name="矩形 16"/>
          <p:cNvSpPr/>
          <p:nvPr/>
        </p:nvSpPr>
        <p:spPr>
          <a:xfrm>
            <a:off x="1701286" y="1491893"/>
            <a:ext cx="224966" cy="22496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8" name="矩形 17"/>
          <p:cNvSpPr/>
          <p:nvPr/>
        </p:nvSpPr>
        <p:spPr>
          <a:xfrm>
            <a:off x="398962" y="3033448"/>
            <a:ext cx="451837" cy="451837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9" name="矩形 18"/>
          <p:cNvSpPr/>
          <p:nvPr/>
        </p:nvSpPr>
        <p:spPr>
          <a:xfrm>
            <a:off x="346875" y="1665652"/>
            <a:ext cx="1079840" cy="107984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0" name="矩形 19"/>
          <p:cNvSpPr/>
          <p:nvPr/>
        </p:nvSpPr>
        <p:spPr>
          <a:xfrm>
            <a:off x="106171" y="2433175"/>
            <a:ext cx="488019" cy="488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1" name="矩形 20"/>
          <p:cNvSpPr/>
          <p:nvPr/>
        </p:nvSpPr>
        <p:spPr>
          <a:xfrm>
            <a:off x="837415" y="1552811"/>
            <a:ext cx="449933" cy="4499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pic>
        <p:nvPicPr>
          <p:cNvPr id="22" name="Picture 4" descr="https://ss1.bdstatic.com/70cFuXSh_Q1YnxGkpoWK1HF6hhy/it/u=1355186428,4041358541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79" y="2496323"/>
            <a:ext cx="1951292" cy="13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3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0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0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655961" y="1473036"/>
            <a:ext cx="2483629" cy="24836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42" name="组合 41"/>
          <p:cNvGrpSpPr/>
          <p:nvPr/>
        </p:nvGrpSpPr>
        <p:grpSpPr>
          <a:xfrm>
            <a:off x="2342573" y="1822366"/>
            <a:ext cx="1110055" cy="1072056"/>
            <a:chOff x="5512720" y="2152017"/>
            <a:chExt cx="583915" cy="496874"/>
          </a:xfrm>
          <a:solidFill>
            <a:schemeClr val="bg1"/>
          </a:solidFill>
        </p:grpSpPr>
        <p:sp>
          <p:nvSpPr>
            <p:cNvPr id="43" name="Freeform 159"/>
            <p:cNvSpPr>
              <a:spLocks/>
            </p:cNvSpPr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8"/>
            </a:p>
          </p:txBody>
        </p:sp>
        <p:sp>
          <p:nvSpPr>
            <p:cNvPr id="44" name="Freeform 160"/>
            <p:cNvSpPr>
              <a:spLocks/>
            </p:cNvSpPr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8"/>
            </a:p>
          </p:txBody>
        </p:sp>
      </p:grpSp>
      <p:sp>
        <p:nvSpPr>
          <p:cNvPr id="45" name="标题 4"/>
          <p:cNvSpPr txBox="1">
            <a:spLocks/>
          </p:cNvSpPr>
          <p:nvPr/>
        </p:nvSpPr>
        <p:spPr>
          <a:xfrm>
            <a:off x="2316953" y="2967317"/>
            <a:ext cx="1354707" cy="83943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9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内容</a:t>
            </a:r>
            <a:endParaRPr lang="en-US" altLang="zh-CN" sz="2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799940" y="1617364"/>
            <a:ext cx="2195323" cy="219532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7" name="圆角矩形 46"/>
          <p:cNvSpPr/>
          <p:nvPr/>
        </p:nvSpPr>
        <p:spPr>
          <a:xfrm>
            <a:off x="5109340" y="369014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355558" y="232134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49" name="标题 4"/>
          <p:cNvSpPr txBox="1">
            <a:spLocks/>
          </p:cNvSpPr>
          <p:nvPr/>
        </p:nvSpPr>
        <p:spPr>
          <a:xfrm>
            <a:off x="4499536" y="609165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9615728" y="564433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363406" y="1283189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859483" y="1034853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111" name="标题 4"/>
          <p:cNvSpPr txBox="1">
            <a:spLocks/>
          </p:cNvSpPr>
          <p:nvPr/>
        </p:nvSpPr>
        <p:spPr>
          <a:xfrm>
            <a:off x="5003461" y="1411884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右箭头 112"/>
          <p:cNvSpPr/>
          <p:nvPr/>
        </p:nvSpPr>
        <p:spPr>
          <a:xfrm>
            <a:off x="9773272" y="1472671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642874" y="2208212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126251" y="1959876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116" name="标题 4"/>
          <p:cNvSpPr txBox="1">
            <a:spLocks/>
          </p:cNvSpPr>
          <p:nvPr/>
        </p:nvSpPr>
        <p:spPr>
          <a:xfrm>
            <a:off x="5282929" y="2336907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标题 4"/>
          <p:cNvSpPr txBox="1">
            <a:spLocks/>
          </p:cNvSpPr>
          <p:nvPr/>
        </p:nvSpPr>
        <p:spPr>
          <a:xfrm>
            <a:off x="5198682" y="443826"/>
            <a:ext cx="4710146" cy="45907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Python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机器学习及数据分析库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右箭头 117"/>
          <p:cNvSpPr/>
          <p:nvPr/>
        </p:nvSpPr>
        <p:spPr>
          <a:xfrm>
            <a:off x="9915573" y="2395413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930696" y="3144072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426772" y="2895736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121" name="标题 4"/>
          <p:cNvSpPr txBox="1">
            <a:spLocks/>
          </p:cNvSpPr>
          <p:nvPr/>
        </p:nvSpPr>
        <p:spPr>
          <a:xfrm>
            <a:off x="5545350" y="3272768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10106072" y="3332599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5668071" y="4111891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164148" y="3888955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126" name="标题 4"/>
          <p:cNvSpPr txBox="1">
            <a:spLocks/>
          </p:cNvSpPr>
          <p:nvPr/>
        </p:nvSpPr>
        <p:spPr>
          <a:xfrm>
            <a:off x="5308126" y="4240586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标题 4"/>
          <p:cNvSpPr txBox="1">
            <a:spLocks/>
          </p:cNvSpPr>
          <p:nvPr/>
        </p:nvSpPr>
        <p:spPr>
          <a:xfrm>
            <a:off x="5579375" y="1315550"/>
            <a:ext cx="359946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分类算法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10039972" y="4289581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标题 4"/>
          <p:cNvSpPr txBox="1">
            <a:spLocks/>
          </p:cNvSpPr>
          <p:nvPr/>
        </p:nvSpPr>
        <p:spPr>
          <a:xfrm>
            <a:off x="5930764" y="2191576"/>
            <a:ext cx="359946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标题 4"/>
          <p:cNvSpPr txBox="1">
            <a:spLocks/>
          </p:cNvSpPr>
          <p:nvPr/>
        </p:nvSpPr>
        <p:spPr>
          <a:xfrm>
            <a:off x="6419314" y="3153346"/>
            <a:ext cx="359946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3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3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3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猜你喜欢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标题 4"/>
          <p:cNvSpPr txBox="1">
            <a:spLocks/>
          </p:cNvSpPr>
          <p:nvPr/>
        </p:nvSpPr>
        <p:spPr>
          <a:xfrm>
            <a:off x="6243986" y="4123096"/>
            <a:ext cx="359946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回归算法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646814" y="5026558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827360" y="4793274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2" name="标题 4"/>
          <p:cNvSpPr txBox="1">
            <a:spLocks/>
          </p:cNvSpPr>
          <p:nvPr/>
        </p:nvSpPr>
        <p:spPr>
          <a:xfrm>
            <a:off x="4944955" y="5126349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4"/>
          <p:cNvSpPr txBox="1">
            <a:spLocks/>
          </p:cNvSpPr>
          <p:nvPr/>
        </p:nvSpPr>
        <p:spPr>
          <a:xfrm>
            <a:off x="6070149" y="5052397"/>
            <a:ext cx="359946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lang="en-US" altLang="zh-CN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078543" y="5859053"/>
            <a:ext cx="5040000" cy="504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52084" y="5644703"/>
            <a:ext cx="848564" cy="84856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9" name="标题 4"/>
          <p:cNvSpPr txBox="1">
            <a:spLocks/>
          </p:cNvSpPr>
          <p:nvPr/>
        </p:nvSpPr>
        <p:spPr>
          <a:xfrm>
            <a:off x="4369679" y="6015878"/>
            <a:ext cx="575914" cy="4976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标题 4"/>
          <p:cNvSpPr txBox="1">
            <a:spLocks/>
          </p:cNvSpPr>
          <p:nvPr/>
        </p:nvSpPr>
        <p:spPr>
          <a:xfrm>
            <a:off x="5490271" y="6076796"/>
            <a:ext cx="3599463" cy="47336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39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神经网络与深度学习</a:t>
            </a:r>
            <a:r>
              <a:rPr lang="zh-CN" altLang="en-US" sz="23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9646391" y="6081540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9785971" y="5191944"/>
            <a:ext cx="287957" cy="1890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45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6" grpId="0" animBg="1"/>
      <p:bldP spid="47" grpId="0" animBg="1"/>
      <p:bldP spid="48" grpId="0" animBg="1"/>
      <p:bldP spid="49" grpId="0"/>
      <p:bldP spid="51" grpId="0" animBg="1"/>
      <p:bldP spid="109" grpId="0" animBg="1"/>
      <p:bldP spid="110" grpId="0" animBg="1"/>
      <p:bldP spid="111" grpId="0"/>
      <p:bldP spid="113" grpId="0" animBg="1"/>
      <p:bldP spid="114" grpId="0" animBg="1"/>
      <p:bldP spid="115" grpId="0" animBg="1"/>
      <p:bldP spid="116" grpId="0"/>
      <p:bldP spid="117" grpId="0"/>
      <p:bldP spid="118" grpId="0" animBg="1"/>
      <p:bldP spid="119" grpId="0" animBg="1"/>
      <p:bldP spid="120" grpId="0" animBg="1"/>
      <p:bldP spid="121" grpId="0"/>
      <p:bldP spid="123" grpId="0" animBg="1"/>
      <p:bldP spid="124" grpId="0" animBg="1"/>
      <p:bldP spid="125" grpId="0" animBg="1"/>
      <p:bldP spid="126" grpId="0"/>
      <p:bldP spid="127" grpId="0"/>
      <p:bldP spid="128" grpId="0" animBg="1"/>
      <p:bldP spid="35" grpId="0"/>
      <p:bldP spid="36" grpId="0"/>
      <p:bldP spid="37" grpId="0"/>
      <p:bldP spid="53" grpId="0" animBg="1"/>
      <p:bldP spid="39" grpId="0" animBg="1"/>
      <p:bldP spid="52" grpId="0"/>
      <p:bldP spid="54" grpId="0"/>
      <p:bldP spid="61" grpId="0" animBg="1"/>
      <p:bldP spid="58" grpId="0" animBg="1"/>
      <p:bldP spid="59" grpId="0"/>
      <p:bldP spid="62" grpId="0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5"/>
          <p:cNvSpPr txBox="1"/>
          <p:nvPr/>
        </p:nvSpPr>
        <p:spPr>
          <a:xfrm>
            <a:off x="707213" y="284704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方正正大黑简体" panose="02000000000000000000" pitchFamily="2" charset="-122"/>
              </a:defRPr>
            </a:lvl1pPr>
          </a:lstStyle>
          <a:p>
            <a:r>
              <a:rPr lang="zh-CN" altLang="en-US" sz="3200" dirty="0"/>
              <a:t>实验</a:t>
            </a:r>
            <a:r>
              <a:rPr lang="zh-CN" altLang="en-US" sz="3200" dirty="0" smtClean="0"/>
              <a:t>工具</a:t>
            </a:r>
            <a:r>
              <a:rPr lang="zh-CN" altLang="en-US" sz="3200" dirty="0"/>
              <a:t>与环境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6195" y="1296536"/>
            <a:ext cx="3403907" cy="731797"/>
            <a:chOff x="5362314" y="785741"/>
            <a:chExt cx="2636549" cy="548848"/>
          </a:xfrm>
        </p:grpSpPr>
        <p:grpSp>
          <p:nvGrpSpPr>
            <p:cNvPr id="4" name="组合 3"/>
            <p:cNvGrpSpPr/>
            <p:nvPr/>
          </p:nvGrpSpPr>
          <p:grpSpPr>
            <a:xfrm>
              <a:off x="5362314" y="785741"/>
              <a:ext cx="2636549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圆角矩形 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>
              <a:off x="5495516" y="920433"/>
              <a:ext cx="279463" cy="27946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79984" y="1296538"/>
            <a:ext cx="3403907" cy="731797"/>
            <a:chOff x="5362314" y="785741"/>
            <a:chExt cx="2636549" cy="548848"/>
          </a:xfrm>
        </p:grpSpPr>
        <p:grpSp>
          <p:nvGrpSpPr>
            <p:cNvPr id="10" name="组合 9"/>
            <p:cNvGrpSpPr/>
            <p:nvPr/>
          </p:nvGrpSpPr>
          <p:grpSpPr>
            <a:xfrm>
              <a:off x="5362314" y="785741"/>
              <a:ext cx="2636549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5495516" y="920433"/>
              <a:ext cx="279463" cy="27946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370489" y="1450596"/>
            <a:ext cx="2789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7712754" y="1491697"/>
            <a:ext cx="3065172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Anaconda-</a:t>
            </a:r>
            <a:r>
              <a:rPr lang="en-US" altLang="zh-CN" sz="2133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89" y="2311581"/>
            <a:ext cx="2518691" cy="28815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216" y="2311581"/>
            <a:ext cx="2566587" cy="289133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04704" y="5512046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集成开发环境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712754" y="5696712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学习笔记和作业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90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 smtClean="0">
                <a:solidFill>
                  <a:srgbClr val="C00000"/>
                </a:solidFill>
              </a:rPr>
              <a:t>教学方式（二选一）：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3600" dirty="0" smtClean="0">
                <a:solidFill>
                  <a:srgbClr val="FF0000"/>
                </a:solidFill>
                <a:hlinkClick r:id="rId2" action="ppaction://hlinksldjump"/>
              </a:rPr>
              <a:t>课堂传统教学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600" dirty="0" smtClean="0">
                <a:hlinkClick r:id="rId3" action="ppaction://hlinksldjump"/>
              </a:rPr>
              <a:t>线上线下混合式教学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7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799" y="441957"/>
            <a:ext cx="11056060" cy="699595"/>
          </a:xfrm>
        </p:spPr>
        <p:txBody>
          <a:bodyPr>
            <a:normAutofit/>
          </a:bodyPr>
          <a:lstStyle/>
          <a:p>
            <a:r>
              <a:rPr lang="zh-CN" altLang="en-US" sz="3200" spc="40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课堂教学</a:t>
            </a:r>
            <a:endParaRPr lang="zh-CN" altLang="en-US" sz="3200" spc="40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752" y="1458849"/>
            <a:ext cx="7665720" cy="38597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  1. </a:t>
            </a:r>
            <a:r>
              <a:rPr lang="zh-CN" altLang="en-US" sz="2400" dirty="0" smtClean="0"/>
              <a:t>平时成绩</a:t>
            </a:r>
            <a:endParaRPr lang="en-US" altLang="zh-CN" sz="2400" dirty="0" smtClean="0"/>
          </a:p>
          <a:p>
            <a:pPr indent="7200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出勤、课堂表现、阶段作业。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2. </a:t>
            </a:r>
            <a:r>
              <a:rPr lang="zh-CN" altLang="en-US" sz="2400" dirty="0" smtClean="0"/>
              <a:t>期末考试</a:t>
            </a:r>
            <a:endParaRPr lang="en-US" altLang="zh-CN" sz="2400" dirty="0" smtClean="0"/>
          </a:p>
          <a:p>
            <a:pPr marL="700079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 期末考试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3. </a:t>
            </a:r>
            <a:r>
              <a:rPr lang="zh-CN" altLang="en-US" sz="2400" dirty="0" smtClean="0"/>
              <a:t>期末总成绩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平时成绩</a:t>
            </a:r>
            <a:r>
              <a:rPr lang="en-US" altLang="zh-CN" sz="2400" dirty="0" smtClean="0"/>
              <a:t>×40%+</a:t>
            </a:r>
            <a:r>
              <a:rPr lang="zh-CN" altLang="en-US" sz="2400" dirty="0" smtClean="0"/>
              <a:t>期末考试</a:t>
            </a:r>
            <a:r>
              <a:rPr lang="en-US" altLang="zh-CN" sz="2400" dirty="0" smtClean="0"/>
              <a:t>× 60%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0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842" y="391157"/>
            <a:ext cx="11056060" cy="699595"/>
          </a:xfrm>
        </p:spPr>
        <p:txBody>
          <a:bodyPr/>
          <a:lstStyle/>
          <a:p>
            <a:r>
              <a:rPr lang="zh-CN" altLang="zh-CN" dirty="0"/>
              <a:t>考评方式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55547"/>
              </p:ext>
            </p:extLst>
          </p:nvPr>
        </p:nvGraphicFramePr>
        <p:xfrm>
          <a:off x="775842" y="1431195"/>
          <a:ext cx="9034617" cy="31499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29230">
                  <a:extLst>
                    <a:ext uri="{9D8B030D-6E8A-4147-A177-3AD203B41FA5}">
                      <a16:colId xmlns:a16="http://schemas.microsoft.com/office/drawing/2014/main" val="2521169720"/>
                    </a:ext>
                  </a:extLst>
                </a:gridCol>
                <a:gridCol w="2288081">
                  <a:extLst>
                    <a:ext uri="{9D8B030D-6E8A-4147-A177-3AD203B41FA5}">
                      <a16:colId xmlns:a16="http://schemas.microsoft.com/office/drawing/2014/main" val="4139927793"/>
                    </a:ext>
                  </a:extLst>
                </a:gridCol>
                <a:gridCol w="3517306">
                  <a:extLst>
                    <a:ext uri="{9D8B030D-6E8A-4147-A177-3AD203B41FA5}">
                      <a16:colId xmlns:a16="http://schemas.microsoft.com/office/drawing/2014/main" val="1905203227"/>
                    </a:ext>
                  </a:extLst>
                </a:gridCol>
              </a:tblGrid>
              <a:tr h="580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评价方式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分数占比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方式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出勤</a:t>
                      </a:r>
                      <a:r>
                        <a:rPr lang="zh-CN" altLang="en-US" sz="2400" kern="100" dirty="0" smtClean="0">
                          <a:effectLst/>
                        </a:rPr>
                        <a:t>、课堂表现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10%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签到、课堂和作业表现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683818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阶段作业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10%*3=30</a:t>
                      </a:r>
                      <a:r>
                        <a:rPr lang="en-US" sz="2400" kern="100" dirty="0">
                          <a:effectLst/>
                        </a:rPr>
                        <a:t>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effectLst/>
                        </a:rPr>
                        <a:t>3</a:t>
                      </a:r>
                      <a:r>
                        <a:rPr lang="zh-CN" altLang="zh-CN" sz="2400" kern="100" dirty="0" smtClean="0">
                          <a:effectLst/>
                        </a:rPr>
                        <a:t>次</a:t>
                      </a:r>
                      <a:r>
                        <a:rPr lang="zh-CN" altLang="en-US" sz="2400" kern="100" dirty="0" smtClean="0">
                          <a:effectLst/>
                        </a:rPr>
                        <a:t>大作业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3338559"/>
                  </a:ext>
                </a:extLst>
              </a:tr>
              <a:tr h="514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期末</a:t>
                      </a:r>
                      <a:r>
                        <a:rPr lang="zh-CN" altLang="en-US" sz="2400" kern="100" dirty="0" smtClean="0">
                          <a:effectLst/>
                        </a:rPr>
                        <a:t>考试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60</a:t>
                      </a:r>
                      <a:r>
                        <a:rPr lang="en-US" sz="2400" kern="100" dirty="0">
                          <a:effectLst/>
                        </a:rPr>
                        <a:t>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选择题</a:t>
                      </a:r>
                      <a:endParaRPr lang="en-US" altLang="zh-CN" sz="24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填空题</a:t>
                      </a:r>
                      <a:endParaRPr lang="en-US" altLang="zh-CN" sz="24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程序改错题</a:t>
                      </a:r>
                      <a:endParaRPr lang="en-US" altLang="zh-CN" sz="24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程序填空题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427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799" y="365757"/>
            <a:ext cx="11056060" cy="699595"/>
          </a:xfrm>
        </p:spPr>
        <p:txBody>
          <a:bodyPr>
            <a:normAutofit/>
          </a:bodyPr>
          <a:lstStyle/>
          <a:p>
            <a:r>
              <a:rPr lang="zh-CN" altLang="en-US" spc="40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线</a:t>
            </a:r>
            <a:r>
              <a:rPr lang="zh-CN" altLang="en-US" spc="40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上线下</a:t>
            </a:r>
            <a:r>
              <a:rPr lang="zh-CN" altLang="en-US" sz="3200" spc="40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混合式教学</a:t>
            </a:r>
            <a:r>
              <a:rPr lang="en-US" altLang="zh-CN" sz="3200" spc="40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——</a:t>
            </a:r>
            <a:r>
              <a:rPr lang="zh-CN" altLang="en-US" sz="3200" spc="40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过程</a:t>
            </a:r>
            <a:r>
              <a:rPr lang="zh-CN" altLang="en-US" sz="3200" spc="40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+mn-cs"/>
              </a:rPr>
              <a:t>性评价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752" y="1458849"/>
            <a:ext cx="7665720" cy="38597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  1. </a:t>
            </a:r>
            <a:r>
              <a:rPr lang="zh-CN" altLang="en-US" sz="2400" dirty="0" smtClean="0"/>
              <a:t>平时成绩</a:t>
            </a:r>
            <a:endParaRPr lang="en-US" altLang="zh-CN" sz="2400" dirty="0" smtClean="0"/>
          </a:p>
          <a:p>
            <a:pPr indent="7200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出勤、讨论、阶段作业、测试等。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2. </a:t>
            </a:r>
            <a:r>
              <a:rPr lang="zh-CN" altLang="en-US" sz="2400" dirty="0" smtClean="0"/>
              <a:t>期末大作业</a:t>
            </a:r>
            <a:endParaRPr lang="en-US" altLang="zh-CN" sz="2400" dirty="0" smtClean="0"/>
          </a:p>
          <a:p>
            <a:pPr marL="700079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  期末</a:t>
            </a:r>
            <a:r>
              <a:rPr lang="zh-CN" altLang="en-US" sz="2400" dirty="0"/>
              <a:t>项目作业，分组完成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3. </a:t>
            </a:r>
            <a:r>
              <a:rPr lang="zh-CN" altLang="en-US" sz="2400" dirty="0" smtClean="0"/>
              <a:t>期末总评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平时成绩</a:t>
            </a:r>
            <a:r>
              <a:rPr lang="en-US" altLang="zh-CN" sz="2400" dirty="0" smtClean="0"/>
              <a:t>× 50%+</a:t>
            </a:r>
            <a:r>
              <a:rPr lang="zh-CN" altLang="en-US" sz="2400" dirty="0" smtClean="0"/>
              <a:t>期末大作业</a:t>
            </a:r>
            <a:r>
              <a:rPr lang="en-US" altLang="zh-CN" sz="2400" dirty="0" smtClean="0"/>
              <a:t>× 50%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53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842" y="391157"/>
            <a:ext cx="11056060" cy="699595"/>
          </a:xfrm>
        </p:spPr>
        <p:txBody>
          <a:bodyPr/>
          <a:lstStyle/>
          <a:p>
            <a:r>
              <a:rPr lang="zh-CN" altLang="zh-CN" dirty="0"/>
              <a:t>考评方式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153746"/>
              </p:ext>
            </p:extLst>
          </p:nvPr>
        </p:nvGraphicFramePr>
        <p:xfrm>
          <a:off x="775842" y="1284712"/>
          <a:ext cx="10132949" cy="29183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42485">
                  <a:extLst>
                    <a:ext uri="{9D8B030D-6E8A-4147-A177-3AD203B41FA5}">
                      <a16:colId xmlns:a16="http://schemas.microsoft.com/office/drawing/2014/main" val="236507776"/>
                    </a:ext>
                  </a:extLst>
                </a:gridCol>
                <a:gridCol w="3632812">
                  <a:extLst>
                    <a:ext uri="{9D8B030D-6E8A-4147-A177-3AD203B41FA5}">
                      <a16:colId xmlns:a16="http://schemas.microsoft.com/office/drawing/2014/main" val="2521169720"/>
                    </a:ext>
                  </a:extLst>
                </a:gridCol>
                <a:gridCol w="1440346">
                  <a:extLst>
                    <a:ext uri="{9D8B030D-6E8A-4147-A177-3AD203B41FA5}">
                      <a16:colId xmlns:a16="http://schemas.microsoft.com/office/drawing/2014/main" val="4139927793"/>
                    </a:ext>
                  </a:extLst>
                </a:gridCol>
                <a:gridCol w="3517306">
                  <a:extLst>
                    <a:ext uri="{9D8B030D-6E8A-4147-A177-3AD203B41FA5}">
                      <a16:colId xmlns:a16="http://schemas.microsoft.com/office/drawing/2014/main" val="1905203227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完成形式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评价方式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分数占比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7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线上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1.</a:t>
                      </a:r>
                      <a:r>
                        <a:rPr lang="zh-CN" altLang="en-US" sz="2000" kern="100" dirty="0" smtClean="0">
                          <a:effectLst/>
                        </a:rPr>
                        <a:t>论坛</a:t>
                      </a:r>
                      <a:r>
                        <a:rPr lang="zh-CN" sz="2000" kern="100" dirty="0" smtClean="0">
                          <a:effectLst/>
                        </a:rPr>
                        <a:t>在线</a:t>
                      </a:r>
                      <a:r>
                        <a:rPr lang="zh-CN" sz="2000" kern="100" dirty="0">
                          <a:effectLst/>
                        </a:rPr>
                        <a:t>讨论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一周内</a:t>
                      </a:r>
                      <a:r>
                        <a:rPr lang="zh-CN" altLang="en-US" sz="2000" kern="100" dirty="0" smtClean="0">
                          <a:effectLst/>
                        </a:rPr>
                        <a:t>完成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238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线上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2.</a:t>
                      </a:r>
                      <a:r>
                        <a:rPr lang="zh-CN" sz="2000" kern="100" dirty="0">
                          <a:effectLst/>
                        </a:rPr>
                        <a:t>在线测试</a:t>
                      </a:r>
                      <a:r>
                        <a:rPr lang="en-US" sz="2000" kern="100" dirty="0">
                          <a:effectLst/>
                        </a:rPr>
                        <a:t> (5</a:t>
                      </a:r>
                      <a:r>
                        <a:rPr lang="zh-CN" sz="2000" kern="100" dirty="0">
                          <a:effectLst/>
                        </a:rPr>
                        <a:t>次单元测试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5%*3=15%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课程当天</a:t>
                      </a:r>
                      <a:r>
                        <a:rPr lang="en-US" sz="2000" kern="100" dirty="0">
                          <a:effectLst/>
                        </a:rPr>
                        <a:t>20</a:t>
                      </a:r>
                      <a:r>
                        <a:rPr lang="zh-CN" sz="2000" kern="100" dirty="0">
                          <a:effectLst/>
                        </a:rPr>
                        <a:t>：</a:t>
                      </a:r>
                      <a:r>
                        <a:rPr lang="en-US" sz="2000" kern="100" dirty="0">
                          <a:effectLst/>
                        </a:rPr>
                        <a:t>00</a:t>
                      </a:r>
                      <a:r>
                        <a:rPr lang="zh-CN" sz="2000" kern="100" dirty="0" smtClean="0">
                          <a:effectLst/>
                        </a:rPr>
                        <a:t>前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限时</a:t>
                      </a: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 smtClean="0">
                          <a:effectLst/>
                        </a:rPr>
                        <a:t>分钟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7493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线上、线下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</a:t>
                      </a:r>
                      <a:r>
                        <a:rPr lang="zh-CN" sz="2000" kern="100" dirty="0">
                          <a:effectLst/>
                        </a:rPr>
                        <a:t>出勤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zh-CN" sz="2000" kern="100" dirty="0">
                          <a:effectLst/>
                        </a:rPr>
                        <a:t>线下课程的出勤</a:t>
                      </a:r>
                      <a:r>
                        <a:rPr lang="en-US" sz="2000" kern="100" dirty="0">
                          <a:effectLst/>
                        </a:rPr>
                        <a:t>+</a:t>
                      </a:r>
                      <a:r>
                        <a:rPr lang="zh-CN" sz="2000" kern="100" dirty="0">
                          <a:effectLst/>
                        </a:rPr>
                        <a:t>线上视频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任务</a:t>
                      </a:r>
                      <a:r>
                        <a:rPr lang="zh-CN" sz="2000" kern="100" dirty="0" smtClean="0">
                          <a:effectLst/>
                        </a:rPr>
                        <a:t>的</a:t>
                      </a:r>
                      <a:r>
                        <a:rPr lang="zh-CN" altLang="en-US" sz="2000" kern="100" dirty="0" smtClean="0">
                          <a:effectLst/>
                        </a:rPr>
                        <a:t>观看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线</a:t>
                      </a:r>
                      <a:r>
                        <a:rPr lang="zh-CN" sz="2000" kern="100" dirty="0" smtClean="0">
                          <a:effectLst/>
                        </a:rPr>
                        <a:t>上</a:t>
                      </a:r>
                      <a:r>
                        <a:rPr lang="en-US" sz="2000" kern="100" dirty="0" smtClean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线下</a:t>
                      </a:r>
                      <a:r>
                        <a:rPr lang="zh-CN" sz="2000" kern="100" dirty="0" smtClean="0">
                          <a:effectLst/>
                        </a:rPr>
                        <a:t>课程</a:t>
                      </a:r>
                      <a:r>
                        <a:rPr lang="zh-CN" altLang="en-US" sz="2000" kern="100" dirty="0" smtClean="0">
                          <a:effectLst/>
                        </a:rPr>
                        <a:t>均签到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68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线上、线下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</a:t>
                      </a:r>
                      <a:r>
                        <a:rPr lang="zh-CN" sz="2000" kern="100" dirty="0">
                          <a:effectLst/>
                        </a:rPr>
                        <a:t>阶段作业（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次，线下完成，线上提交</a:t>
                      </a:r>
                      <a:r>
                        <a:rPr lang="en-US" sz="2000" kern="100" dirty="0">
                          <a:effectLst/>
                        </a:rPr>
                        <a:t>) 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5%*4=20%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一周内线上</a:t>
                      </a:r>
                      <a:r>
                        <a:rPr lang="zh-CN" sz="2000" kern="100" dirty="0" smtClean="0">
                          <a:effectLst/>
                        </a:rPr>
                        <a:t>提交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3338559"/>
                  </a:ext>
                </a:extLst>
              </a:tr>
              <a:tr h="368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线上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5.</a:t>
                      </a:r>
                      <a:r>
                        <a:rPr lang="zh-CN" sz="2000" kern="100" dirty="0">
                          <a:effectLst/>
                        </a:rPr>
                        <a:t>同伴互评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5%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阶段作业提交后的二周内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1784601"/>
                  </a:ext>
                </a:extLst>
              </a:tr>
              <a:tr h="514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线上、线下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</a:t>
                      </a:r>
                      <a:r>
                        <a:rPr lang="zh-CN" sz="2000" kern="100">
                          <a:effectLst/>
                        </a:rPr>
                        <a:t>期末论文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50%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最后一个教学周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427672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5842" y="4658297"/>
            <a:ext cx="9652000" cy="125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endParaRPr lang="en-US" altLang="zh-CN" sz="20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3-6</a:t>
            </a:r>
            <a:r>
              <a:rPr lang="zh-CN" altLang="en-US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周、</a:t>
            </a:r>
            <a:r>
              <a:rPr lang="en-US" altLang="zh-CN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14-17</a:t>
            </a:r>
            <a:r>
              <a:rPr lang="zh-CN" altLang="en-US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周为在线课程，不来教室。</a:t>
            </a:r>
            <a:endParaRPr lang="en-US" altLang="zh-CN" dirty="0" smtClean="0">
              <a:solidFill>
                <a:srgbClr val="F3800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1-2</a:t>
            </a:r>
            <a:r>
              <a:rPr lang="zh-CN" altLang="en-US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周、</a:t>
            </a:r>
            <a:r>
              <a:rPr lang="en-US" altLang="zh-CN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7-13</a:t>
            </a:r>
            <a:r>
              <a:rPr lang="zh-CN" altLang="en-US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周、</a:t>
            </a:r>
            <a:r>
              <a:rPr lang="en-US" altLang="zh-CN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solidFill>
                  <a:srgbClr val="F3800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周为地面课程（在教室上课）。</a:t>
            </a:r>
          </a:p>
        </p:txBody>
      </p:sp>
    </p:spTree>
    <p:extLst>
      <p:ext uri="{BB962C8B-B14F-4D97-AF65-F5344CB8AC3E}">
        <p14:creationId xmlns:p14="http://schemas.microsoft.com/office/powerpoint/2010/main" val="22897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教师联系方式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教学平台：</a:t>
            </a:r>
            <a:r>
              <a:rPr lang="en-US" altLang="zh-CN" sz="3200" dirty="0" smtClean="0"/>
              <a:t>http://</a:t>
            </a:r>
          </a:p>
          <a:p>
            <a:r>
              <a:rPr lang="zh-CN" altLang="en-US" sz="3200" dirty="0" smtClean="0"/>
              <a:t>办公室：</a:t>
            </a:r>
            <a:endParaRPr lang="en-US" altLang="zh-CN" sz="3200" dirty="0" smtClean="0"/>
          </a:p>
          <a:p>
            <a:r>
              <a:rPr lang="zh-CN" altLang="en-US" sz="3200" dirty="0" smtClean="0"/>
              <a:t>电话：</a:t>
            </a:r>
            <a:endParaRPr lang="en-US" altLang="zh-CN" sz="3200" dirty="0" smtClean="0"/>
          </a:p>
          <a:p>
            <a:r>
              <a:rPr lang="en-US" altLang="zh-CN" sz="3200" dirty="0" smtClean="0"/>
              <a:t>Email:</a:t>
            </a:r>
          </a:p>
          <a:p>
            <a:r>
              <a:rPr lang="zh-CN" altLang="en-US" sz="3200" dirty="0"/>
              <a:t>微</a:t>
            </a:r>
            <a:r>
              <a:rPr lang="zh-CN" altLang="en-US" sz="3200" dirty="0" smtClean="0"/>
              <a:t>信</a:t>
            </a:r>
            <a:r>
              <a:rPr lang="en-US" altLang="zh-CN" sz="3200" dirty="0" smtClean="0"/>
              <a:t>/QQ</a:t>
            </a:r>
            <a:r>
              <a:rPr lang="zh-CN" altLang="en-US" sz="3200" dirty="0" smtClean="0"/>
              <a:t>群：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9590050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9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C00000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404</Words>
  <Application>Microsoft Office PowerPoint</Application>
  <PresentationFormat>宽屏</PresentationFormat>
  <Paragraphs>93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等线</vt:lpstr>
      <vt:lpstr>方正正大黑简体</vt:lpstr>
      <vt:lpstr>汉仪菱心体简</vt:lpstr>
      <vt:lpstr>宋体</vt:lpstr>
      <vt:lpstr>微软雅黑</vt:lpstr>
      <vt:lpstr>幼圆</vt:lpstr>
      <vt:lpstr>Arial</vt:lpstr>
      <vt:lpstr>Arial Black</vt:lpstr>
      <vt:lpstr>Calibri</vt:lpstr>
      <vt:lpstr>Tahoma</vt:lpstr>
      <vt:lpstr>Times New Roman</vt:lpstr>
      <vt:lpstr>Wingdings</vt:lpstr>
      <vt:lpstr>Wingdings 2</vt:lpstr>
      <vt:lpstr>A000120140530A99PPBG</vt:lpstr>
      <vt:lpstr>《Python机器学习》 《Python数据分析》 《机器学习基础》 《人工智能基础》</vt:lpstr>
      <vt:lpstr>PowerPoint 演示文稿</vt:lpstr>
      <vt:lpstr>PowerPoint 演示文稿</vt:lpstr>
      <vt:lpstr>PowerPoint 演示文稿</vt:lpstr>
      <vt:lpstr>课堂教学</vt:lpstr>
      <vt:lpstr>考评方式</vt:lpstr>
      <vt:lpstr>线上线下混合式教学——过程性评价</vt:lpstr>
      <vt:lpstr>考评方式</vt:lpstr>
      <vt:lpstr>教师联系方式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126</cp:revision>
  <dcterms:created xsi:type="dcterms:W3CDTF">2021-11-08T10:29:40Z</dcterms:created>
  <dcterms:modified xsi:type="dcterms:W3CDTF">2021-11-14T00:10:33Z</dcterms:modified>
</cp:coreProperties>
</file>