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401" r:id="rId2"/>
    <p:sldId id="374" r:id="rId3"/>
    <p:sldId id="375" r:id="rId4"/>
    <p:sldId id="376" r:id="rId5"/>
    <p:sldId id="402" r:id="rId6"/>
    <p:sldId id="403" r:id="rId7"/>
    <p:sldId id="377" r:id="rId8"/>
    <p:sldId id="404" r:id="rId9"/>
    <p:sldId id="405" r:id="rId10"/>
    <p:sldId id="406" r:id="rId11"/>
    <p:sldId id="378" r:id="rId12"/>
    <p:sldId id="379" r:id="rId13"/>
    <p:sldId id="407" r:id="rId14"/>
    <p:sldId id="380" r:id="rId15"/>
    <p:sldId id="408" r:id="rId16"/>
    <p:sldId id="381" r:id="rId17"/>
    <p:sldId id="409" r:id="rId18"/>
    <p:sldId id="410" r:id="rId19"/>
    <p:sldId id="411" r:id="rId20"/>
    <p:sldId id="382" r:id="rId21"/>
    <p:sldId id="40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483100" y="4810085"/>
            <a:ext cx="6654800" cy="467211"/>
          </a:xfrm>
          <a:noFill/>
        </p:spPr>
        <p:txBody>
          <a:bodyPr>
            <a:prstTxWarp prst="textArchUp">
              <a:avLst/>
            </a:prstTxWarp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580008" y="1509303"/>
            <a:ext cx="9031984" cy="1720077"/>
          </a:xfrm>
        </p:spPr>
        <p:txBody>
          <a:bodyPr>
            <a:prstTxWarp prst="textArchDown">
              <a:avLst/>
            </a:prstTxWarp>
            <a:noAutofit/>
          </a:bodyPr>
          <a:lstStyle>
            <a:lvl1pPr algn="ctr">
              <a:defRPr sz="4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661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0" orient="horz" pos="162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8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3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6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79" indent="-357179">
              <a:buClr>
                <a:schemeClr val="accent2"/>
              </a:buClr>
              <a:buFont typeface="Wingdings 2" panose="05020102010507070707" pitchFamily="18" charset="2"/>
              <a:buChar char=""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2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4"/>
            <a:ext cx="4090217" cy="3574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59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5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7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9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0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3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BBA-28FA-47CA-AE41-FBFED73EEC23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4"/>
          <a:srcRect r="221"/>
          <a:stretch/>
        </p:blipFill>
        <p:spPr>
          <a:xfrm>
            <a:off x="-799" y="5751541"/>
            <a:ext cx="12193601" cy="11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>
              <a:lumMod val="65000"/>
              <a:lumOff val="3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/>
        </a:buClr>
        <a:buSzPct val="100000"/>
        <a:buFont typeface="Wingdings 2" panose="05020102010507070707" pitchFamily="18" charset="2"/>
        <a:buChar char=""/>
        <a:defRPr sz="2000" kern="1200" baseline="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>
                <a:alpha val="7000"/>
              </a:srgbClr>
            </a:gs>
            <a:gs pos="57000">
              <a:srgbClr val="7030A0">
                <a:alpha val="51000"/>
              </a:srgbClr>
            </a:gs>
            <a:gs pos="100000">
              <a:srgbClr val="C00000">
                <a:alpha val="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915288" y="2403383"/>
            <a:ext cx="9031984" cy="1720077"/>
          </a:xfrm>
        </p:spPr>
        <p:txBody>
          <a:bodyPr>
            <a:prstTxWarp prst="textCanUp">
              <a:avLst/>
            </a:prstTxWarp>
          </a:bodyPr>
          <a:lstStyle/>
          <a:p>
            <a:r>
              <a:rPr lang="en-US" altLang="zh-CN" sz="88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Python</a:t>
            </a:r>
            <a:r>
              <a:rPr lang="zh-CN" altLang="en-US" sz="66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机器学习</a:t>
            </a:r>
            <a:endParaRPr lang="zh-CN" altLang="en-US" sz="6600" dirty="0">
              <a:effectLst>
                <a:glow rad="101600">
                  <a:schemeClr val="accent5">
                    <a:lumMod val="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850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sz="2400" dirty="0"/>
                  <a:t>对于某一个神经元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zh-CN" sz="2400" dirty="0" smtClean="0"/>
                  <a:t>，输入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 </a:t>
                </a:r>
                <a:r>
                  <a:rPr lang="zh-CN" altLang="zh-CN" sz="2400" dirty="0" smtClean="0"/>
                  <a:t>。神经元权</a:t>
                </a:r>
                <a:r>
                  <a:rPr lang="zh-CN" altLang="zh-CN" sz="2400" dirty="0"/>
                  <a:t>值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 smtClean="0"/>
                  <a:t>，用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zh-CN" sz="2400" dirty="0"/>
                  <a:t>表示输入向量，用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zh-CN" sz="2400" dirty="0"/>
                  <a:t>表示权重向量，即</a:t>
                </a:r>
                <a:r>
                  <a:rPr lang="zh-CN" altLang="zh-CN" sz="2400" dirty="0" smtClean="0"/>
                  <a:t>：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r>
                  <a:rPr lang="zh-CN" altLang="zh-CN" sz="2400" dirty="0"/>
                  <a:t>则神经元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zh-CN" sz="2400" dirty="0"/>
                  <a:t>的</a:t>
                </a:r>
                <a:r>
                  <a:rPr lang="zh-CN" altLang="zh-CN" sz="2400" dirty="0" smtClean="0"/>
                  <a:t>输出</a:t>
                </a:r>
                <a:r>
                  <a:rPr lang="zh-CN" altLang="en-US" sz="2400" dirty="0" smtClean="0"/>
                  <a:t>：</a:t>
                </a:r>
                <a:endParaRPr lang="zh-CN" altLang="zh-CN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62" t="-704" r="-3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325" y="2015650"/>
            <a:ext cx="3683879" cy="271873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606" y="5203682"/>
            <a:ext cx="2470751" cy="76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9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10.2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多层神经网络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Rosenblatt</a:t>
            </a:r>
            <a:r>
              <a:rPr lang="zh-CN" altLang="en-US" sz="2400" dirty="0" smtClean="0"/>
              <a:t>在</a:t>
            </a:r>
            <a:r>
              <a:rPr lang="en-US" altLang="zh-CN" sz="2400" dirty="0"/>
              <a:t>M-P</a:t>
            </a:r>
            <a:r>
              <a:rPr lang="zh-CN" altLang="zh-CN" sz="2400" dirty="0" smtClean="0"/>
              <a:t>模型</a:t>
            </a:r>
            <a:r>
              <a:rPr lang="zh-CN" altLang="en-US" sz="2400" dirty="0" smtClean="0"/>
              <a:t>基础上，</a:t>
            </a:r>
            <a:r>
              <a:rPr lang="zh-CN" altLang="zh-CN" sz="2400" dirty="0" smtClean="0"/>
              <a:t>给</a:t>
            </a:r>
            <a:r>
              <a:rPr lang="zh-CN" altLang="zh-CN" sz="2400" dirty="0"/>
              <a:t>出了两层</a:t>
            </a:r>
            <a:r>
              <a:rPr lang="zh-CN" altLang="zh-CN" sz="2400" dirty="0">
                <a:solidFill>
                  <a:srgbClr val="FF0000"/>
                </a:solidFill>
              </a:rPr>
              <a:t>感知器</a:t>
            </a:r>
            <a:r>
              <a:rPr lang="zh-CN" altLang="zh-CN" sz="2400" dirty="0"/>
              <a:t>的收敛定理，提出了具有自学习能力的神经网络模型</a:t>
            </a:r>
            <a:r>
              <a:rPr lang="en-US" altLang="zh-CN" sz="2400" dirty="0"/>
              <a:t>——</a:t>
            </a:r>
            <a:r>
              <a:rPr lang="zh-CN" altLang="zh-CN" sz="2400" dirty="0"/>
              <a:t>感知器模型，神经网络从纯理论走向了实际的工程应用。</a:t>
            </a:r>
          </a:p>
          <a:p>
            <a:r>
              <a:rPr lang="zh-CN" altLang="zh-CN" sz="2400" dirty="0"/>
              <a:t>神经网络默认的方向是从输入到输出，信息可以看成是向前传递的，因此从输入到输出进行信息传递的多层神经网络也称为</a:t>
            </a:r>
            <a:r>
              <a:rPr lang="zh-CN" altLang="zh-CN" sz="2400" dirty="0">
                <a:solidFill>
                  <a:srgbClr val="FF0000"/>
                </a:solidFill>
              </a:rPr>
              <a:t>多层前馈型神经网络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998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10.2.1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多隐藏层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</a:rPr>
              <a:t>单层感知器</a:t>
            </a:r>
            <a:r>
              <a:rPr lang="zh-CN" altLang="zh-CN" sz="2400" dirty="0"/>
              <a:t>能够解决线性问题，但无法解决非线性问题。处理非线性问题需要</a:t>
            </a:r>
            <a:r>
              <a:rPr lang="zh-CN" altLang="zh-CN" sz="2400" dirty="0">
                <a:solidFill>
                  <a:srgbClr val="FF0000"/>
                </a:solidFill>
              </a:rPr>
              <a:t>多层神经网络</a:t>
            </a:r>
            <a:r>
              <a:rPr lang="zh-CN" altLang="zh-CN" sz="2400" dirty="0"/>
              <a:t>，即</a:t>
            </a:r>
            <a:r>
              <a:rPr lang="zh-CN" altLang="zh-CN" sz="2400" dirty="0">
                <a:solidFill>
                  <a:srgbClr val="FF0000"/>
                </a:solidFill>
              </a:rPr>
              <a:t>多层感知器模型</a:t>
            </a:r>
            <a:r>
              <a:rPr lang="en-US" altLang="zh-CN" sz="2400" dirty="0">
                <a:solidFill>
                  <a:srgbClr val="FF0000"/>
                </a:solidFill>
              </a:rPr>
              <a:t>(Multi-Layer Perceptron</a:t>
            </a:r>
            <a:r>
              <a:rPr lang="zh-CN" altLang="zh-CN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MLP)</a:t>
            </a:r>
            <a:r>
              <a:rPr lang="zh-CN" altLang="zh-CN" sz="2400" dirty="0"/>
              <a:t>。</a:t>
            </a:r>
          </a:p>
          <a:p>
            <a:r>
              <a:rPr lang="zh-CN" altLang="zh-CN" sz="2400" dirty="0"/>
              <a:t>在多层神经网络中</a:t>
            </a:r>
            <a:r>
              <a:rPr lang="zh-CN" altLang="zh-CN" sz="2400" dirty="0" smtClean="0"/>
              <a:t>，有</a:t>
            </a:r>
            <a:r>
              <a:rPr lang="zh-CN" altLang="zh-CN" sz="2400" dirty="0"/>
              <a:t>输入层、中间层（又称</a:t>
            </a:r>
            <a:r>
              <a:rPr lang="zh-CN" altLang="zh-CN" sz="2400" dirty="0">
                <a:solidFill>
                  <a:srgbClr val="FF0000"/>
                </a:solidFill>
              </a:rPr>
              <a:t>隐藏层</a:t>
            </a:r>
            <a:r>
              <a:rPr lang="zh-CN" altLang="zh-CN" sz="2400" dirty="0"/>
              <a:t>，可有多层）和输出层。每一层神经元只接受来自前一层神经元的输入。</a:t>
            </a:r>
          </a:p>
          <a:p>
            <a:endParaRPr lang="zh-CN" altLang="en-US" sz="2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17" y="2601076"/>
            <a:ext cx="4274642" cy="378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9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如果一个神经网络中，每一层中每个神经元都和下一层的所有神经元相连，则这个神经网络是全连接的（</a:t>
            </a:r>
            <a:r>
              <a:rPr lang="en-US" altLang="zh-CN" sz="2400" dirty="0"/>
              <a:t>full connected</a:t>
            </a:r>
            <a:r>
              <a:rPr lang="zh-CN" altLang="zh-CN" sz="2400" dirty="0"/>
              <a:t>），称为</a:t>
            </a:r>
            <a:r>
              <a:rPr lang="zh-CN" altLang="zh-CN" sz="2400" dirty="0">
                <a:solidFill>
                  <a:srgbClr val="FF0000"/>
                </a:solidFill>
              </a:rPr>
              <a:t>全连接神经网络</a:t>
            </a:r>
            <a:r>
              <a:rPr lang="zh-CN" altLang="zh-CN" sz="2400" dirty="0"/>
              <a:t>。</a:t>
            </a:r>
          </a:p>
          <a:p>
            <a:endParaRPr lang="zh-CN" altLang="en-US" sz="2400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40" y="1931090"/>
            <a:ext cx="5733946" cy="45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61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10.2.2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激活函数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为了避免单纯的线性组合，一般在每一层的输出后面都增加一个函数变换（常见的如</a:t>
            </a:r>
            <a:r>
              <a:rPr lang="en-US" altLang="zh-CN" dirty="0"/>
              <a:t>sigmoid</a:t>
            </a:r>
            <a:r>
              <a:rPr lang="zh-CN" altLang="zh-CN" dirty="0"/>
              <a:t>、</a:t>
            </a:r>
            <a:r>
              <a:rPr lang="en-US" altLang="zh-CN" dirty="0" err="1"/>
              <a:t>tanh</a:t>
            </a:r>
            <a:r>
              <a:rPr lang="zh-CN" altLang="zh-CN" dirty="0"/>
              <a:t>、</a:t>
            </a:r>
            <a:r>
              <a:rPr lang="en-US" altLang="zh-CN" dirty="0" err="1"/>
              <a:t>ReLu</a:t>
            </a:r>
            <a:r>
              <a:rPr lang="zh-CN" altLang="zh-CN" dirty="0"/>
              <a:t>函数等等），这个函数称为</a:t>
            </a:r>
            <a:r>
              <a:rPr lang="zh-CN" altLang="zh-CN" dirty="0">
                <a:solidFill>
                  <a:srgbClr val="FF0000"/>
                </a:solidFill>
              </a:rPr>
              <a:t>激活函数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S</a:t>
            </a:r>
            <a:r>
              <a:rPr lang="zh-CN" altLang="zh-CN" dirty="0"/>
              <a:t>形</a:t>
            </a:r>
            <a:r>
              <a:rPr lang="zh-CN" altLang="zh-CN" dirty="0" smtClean="0"/>
              <a:t>函数</a:t>
            </a:r>
            <a:r>
              <a:rPr lang="zh-CN" altLang="zh-CN" dirty="0" smtClean="0"/>
              <a:t>是理想选择</a:t>
            </a:r>
            <a:r>
              <a:rPr lang="zh-CN" altLang="zh-CN" dirty="0"/>
              <a:t>。</a:t>
            </a:r>
            <a:r>
              <a:rPr lang="en-US" altLang="zh-CN" dirty="0"/>
              <a:t>S</a:t>
            </a:r>
            <a:r>
              <a:rPr lang="zh-CN" altLang="zh-CN" dirty="0"/>
              <a:t>形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有</a:t>
            </a:r>
            <a:r>
              <a:rPr lang="en-US" altLang="zh-CN" dirty="0" smtClean="0"/>
              <a:t>Sigmoid</a:t>
            </a:r>
            <a:r>
              <a:rPr lang="zh-CN" altLang="zh-CN" dirty="0"/>
              <a:t>函数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Tanh</a:t>
            </a:r>
            <a:r>
              <a:rPr lang="en-US" altLang="zh-CN" dirty="0"/>
              <a:t>(</a:t>
            </a:r>
            <a:r>
              <a:rPr lang="zh-CN" altLang="zh-CN" dirty="0"/>
              <a:t>双曲正切</a:t>
            </a:r>
            <a:r>
              <a:rPr lang="en-US" altLang="zh-CN" dirty="0" smtClean="0"/>
              <a:t>)</a:t>
            </a:r>
            <a:r>
              <a:rPr lang="zh-CN" altLang="en-US" dirty="0" smtClean="0"/>
              <a:t>函数</a:t>
            </a:r>
            <a:r>
              <a:rPr lang="zh-CN" altLang="zh-CN" dirty="0" smtClean="0"/>
              <a:t>、</a:t>
            </a:r>
            <a:r>
              <a:rPr lang="en-US" altLang="zh-CN" dirty="0" err="1"/>
              <a:t>ReLu</a:t>
            </a:r>
            <a:r>
              <a:rPr lang="zh-CN" altLang="zh-CN" dirty="0"/>
              <a:t>函数</a:t>
            </a:r>
            <a:r>
              <a:rPr lang="zh-CN" altLang="zh-CN" dirty="0" smtClean="0"/>
              <a:t>等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58" y="2456872"/>
            <a:ext cx="10735942" cy="429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有激活层的神经网络模型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58801" y="5342021"/>
                <a:ext cx="11056060" cy="877806"/>
              </a:xfrm>
            </p:spPr>
            <p:txBody>
              <a:bodyPr>
                <a:noAutofit/>
              </a:bodyPr>
              <a:lstStyle/>
              <a:p>
                <a:r>
                  <a:rPr lang="zh-CN" altLang="zh-CN" sz="2400" dirty="0"/>
                  <a:t>由于激活层的存在，输入数据在加权求和后，没有直接向前传送，而是先经过激活运算，然后再传递到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zh-CN" altLang="zh-CN" sz="2400" dirty="0"/>
                  <a:t>层。激活函数能起到</a:t>
                </a:r>
                <a:r>
                  <a:rPr lang="en-US" altLang="zh-CN" sz="2400" dirty="0"/>
                  <a:t>“</a:t>
                </a:r>
                <a:r>
                  <a:rPr lang="zh-CN" altLang="zh-CN" sz="2400" dirty="0"/>
                  <a:t>激活</a:t>
                </a:r>
                <a:r>
                  <a:rPr lang="en-US" altLang="zh-CN" sz="2400" dirty="0"/>
                  <a:t>”</a:t>
                </a:r>
                <a:r>
                  <a:rPr lang="zh-CN" altLang="zh-CN" sz="2400" dirty="0"/>
                  <a:t>神经网络的作用。 </a:t>
                </a: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8801" y="5342021"/>
                <a:ext cx="11056060" cy="877806"/>
              </a:xfrm>
              <a:blipFill>
                <a:blip r:embed="rId2"/>
                <a:stretch>
                  <a:fillRect l="-662" t="-4167" r="-883" b="-15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74" y="1113073"/>
            <a:ext cx="5373019" cy="397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6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10.3 BP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神经网络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solidFill>
                  <a:srgbClr val="FF0000"/>
                </a:solidFill>
              </a:rPr>
              <a:t>反向传播</a:t>
            </a:r>
            <a:r>
              <a:rPr lang="en-US" altLang="zh-CN" sz="2400" dirty="0">
                <a:solidFill>
                  <a:srgbClr val="FF0000"/>
                </a:solidFill>
              </a:rPr>
              <a:t>(Back Propagation)</a:t>
            </a:r>
            <a:r>
              <a:rPr lang="zh-CN" altLang="zh-CN" sz="2400" dirty="0"/>
              <a:t>算法也称</a:t>
            </a:r>
            <a:r>
              <a:rPr lang="en-US" altLang="zh-CN" sz="2400" dirty="0">
                <a:solidFill>
                  <a:srgbClr val="FF0000"/>
                </a:solidFill>
              </a:rPr>
              <a:t>BP</a:t>
            </a:r>
            <a:r>
              <a:rPr lang="zh-CN" altLang="zh-CN" sz="2400" dirty="0">
                <a:solidFill>
                  <a:srgbClr val="FF0000"/>
                </a:solidFill>
              </a:rPr>
              <a:t>神经网络</a:t>
            </a:r>
            <a:r>
              <a:rPr lang="zh-CN" altLang="zh-CN" sz="2400" dirty="0"/>
              <a:t>，是一种带有反馈的神经网络反向学习方法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BP</a:t>
            </a:r>
            <a:r>
              <a:rPr lang="zh-CN" altLang="zh-CN" sz="2400" dirty="0"/>
              <a:t>神经网络的学习过程由</a:t>
            </a:r>
            <a:r>
              <a:rPr lang="zh-CN" altLang="zh-CN" sz="2400" dirty="0">
                <a:solidFill>
                  <a:srgbClr val="FF0000"/>
                </a:solidFill>
              </a:rPr>
              <a:t>正向传播</a:t>
            </a:r>
            <a:r>
              <a:rPr lang="zh-CN" altLang="zh-CN" sz="2400" dirty="0"/>
              <a:t>和</a:t>
            </a:r>
            <a:r>
              <a:rPr lang="zh-CN" altLang="zh-CN" sz="2400" dirty="0">
                <a:solidFill>
                  <a:srgbClr val="FF0000"/>
                </a:solidFill>
              </a:rPr>
              <a:t>反向传播</a:t>
            </a:r>
            <a:r>
              <a:rPr lang="zh-CN" altLang="zh-CN" sz="2400" dirty="0"/>
              <a:t>两部分组成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zh-CN" sz="2400" dirty="0" smtClean="0"/>
              <a:t>正向传播</a:t>
            </a:r>
            <a:r>
              <a:rPr lang="zh-CN" altLang="zh-CN" sz="2400" dirty="0"/>
              <a:t>完成通常的前向计算，由输入数据运算得到输出结果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zh-CN" sz="2400" dirty="0" smtClean="0"/>
              <a:t>反向传播</a:t>
            </a:r>
            <a:r>
              <a:rPr lang="zh-CN" altLang="zh-CN" sz="2400" dirty="0"/>
              <a:t>的方向则相反，是将计算得到的误差回送，逐层传递误差调整神经网络的各个权值。然后神经网络再次进行前向运算，直到神经网络的输出达到期望的误差要求。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829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1" y="246809"/>
            <a:ext cx="11056060" cy="699595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1.BP</a:t>
            </a:r>
            <a:r>
              <a:rPr lang="zh-CN" altLang="zh-CN" sz="2400" b="1" dirty="0"/>
              <a:t>神经网络的前向运算过程</a:t>
            </a:r>
            <a:endParaRPr lang="en-US" altLang="zh-CN" sz="2400" b="1" dirty="0" smtClean="0"/>
          </a:p>
          <a:p>
            <a:r>
              <a:rPr lang="zh-CN" altLang="zh-CN" sz="2400" dirty="0" smtClean="0"/>
              <a:t>神经元</a:t>
            </a:r>
            <a:r>
              <a:rPr lang="zh-CN" altLang="zh-CN" sz="2400" dirty="0"/>
              <a:t>的计算结果为：</a:t>
            </a:r>
            <a:endParaRPr lang="zh-CN" altLang="en-US" sz="2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0" y="3205324"/>
            <a:ext cx="7232176" cy="83579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82" y="3929635"/>
            <a:ext cx="10254218" cy="97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1" y="162557"/>
            <a:ext cx="11056058" cy="699595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58799" y="1042657"/>
                <a:ext cx="11056060" cy="51932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b="1" dirty="0"/>
                  <a:t>2.BP</a:t>
                </a:r>
                <a:r>
                  <a:rPr lang="zh-CN" altLang="zh-CN" sz="2400" b="1" dirty="0"/>
                  <a:t>神经网络的</a:t>
                </a:r>
                <a:r>
                  <a:rPr lang="zh-CN" altLang="zh-CN" sz="2400" b="1" dirty="0" smtClean="0"/>
                  <a:t>反向传播</a:t>
                </a:r>
                <a:endParaRPr lang="en-US" altLang="zh-CN" sz="2400" b="1" dirty="0" smtClean="0"/>
              </a:p>
              <a:p>
                <a:pPr marL="0" indent="0">
                  <a:buNone/>
                </a:pPr>
                <a:r>
                  <a:rPr lang="en-US" altLang="zh-CN" sz="2400" b="1" dirty="0" smtClean="0"/>
                  <a:t>3</a:t>
                </a:r>
                <a:r>
                  <a:rPr lang="en-US" altLang="zh-CN" sz="2400" b="1" dirty="0"/>
                  <a:t>.</a:t>
                </a:r>
                <a:r>
                  <a:rPr lang="zh-CN" altLang="zh-CN" sz="2400" b="1" dirty="0"/>
                  <a:t>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</m:oMath>
                </a14:m>
                <a:r>
                  <a:rPr lang="zh-CN" altLang="zh-CN" sz="2400" b="1" dirty="0" smtClean="0"/>
                  <a:t>参数</a:t>
                </a:r>
                <a:endParaRPr lang="zh-CN" altLang="zh-CN" sz="2400" b="1" dirty="0"/>
              </a:p>
              <a:p>
                <a:pPr marL="0" indent="0">
                  <a:buNone/>
                </a:pPr>
                <a:r>
                  <a:rPr lang="en-US" altLang="zh-CN" sz="2400" b="1" dirty="0"/>
                  <a:t>4.</a:t>
                </a:r>
                <a:r>
                  <a:rPr lang="zh-CN" altLang="zh-CN" sz="2400" b="1" dirty="0"/>
                  <a:t>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zh-CN" altLang="zh-CN" sz="2400" b="1" dirty="0" smtClean="0"/>
                  <a:t>参数</a:t>
                </a:r>
                <a:endParaRPr lang="zh-CN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8799" y="1042657"/>
                <a:ext cx="11056060" cy="5193212"/>
              </a:xfrm>
              <a:blipFill>
                <a:blip r:embed="rId2"/>
                <a:stretch>
                  <a:fillRect l="-883" t="-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C:\0《人工智能基础》\《Python机器学习从入门到实战-微课视频版》\图10.8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8" t="78902" r="32756" b="2431"/>
          <a:stretch/>
        </p:blipFill>
        <p:spPr bwMode="auto">
          <a:xfrm>
            <a:off x="2998211" y="1726360"/>
            <a:ext cx="6699971" cy="40648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803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【例】</a:t>
            </a:r>
            <a:r>
              <a:rPr lang="en-US" altLang="zh-CN" dirty="0"/>
              <a:t>BP</a:t>
            </a:r>
            <a:r>
              <a:rPr lang="zh-CN" altLang="zh-CN" dirty="0"/>
              <a:t>神经网络的</a:t>
            </a:r>
            <a:r>
              <a:rPr lang="en-US" altLang="zh-CN" dirty="0"/>
              <a:t>Python</a:t>
            </a:r>
            <a:r>
              <a:rPr lang="zh-CN" altLang="zh-CN" dirty="0"/>
              <a:t>实现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4132" y="5471238"/>
            <a:ext cx="4378523" cy="486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 smtClean="0"/>
              <a:t>运行结果，及</a:t>
            </a:r>
            <a:r>
              <a:rPr lang="zh-CN" altLang="zh-CN" dirty="0" smtClean="0"/>
              <a:t>迭代</a:t>
            </a:r>
            <a:r>
              <a:rPr lang="en-US" altLang="zh-CN" dirty="0"/>
              <a:t>50</a:t>
            </a:r>
            <a:r>
              <a:rPr lang="zh-CN" altLang="zh-CN" dirty="0"/>
              <a:t>次的误差曲线</a:t>
            </a:r>
          </a:p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" r="6516"/>
          <a:stretch/>
        </p:blipFill>
        <p:spPr bwMode="auto">
          <a:xfrm>
            <a:off x="181648" y="1404474"/>
            <a:ext cx="5969349" cy="3204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 descr="C:\0 1909上课\教材\第二稿\BP-ERROR-EPOCH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405" y="862152"/>
            <a:ext cx="5810159" cy="4536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171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章 神经网络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10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10.4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本章实验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b="1" dirty="0" smtClean="0"/>
              <a:t>一</a:t>
            </a:r>
            <a:r>
              <a:rPr lang="en-US" altLang="zh-CN" sz="2400" b="1" dirty="0" smtClean="0"/>
              <a:t>. Python</a:t>
            </a:r>
            <a:r>
              <a:rPr lang="zh-CN" altLang="zh-CN" sz="2400" b="1" dirty="0"/>
              <a:t>实现双层感知器。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b="1" dirty="0" smtClean="0"/>
              <a:t>二</a:t>
            </a:r>
            <a:r>
              <a:rPr lang="en-US" altLang="zh-CN" sz="2400" b="1" dirty="0" smtClean="0"/>
              <a:t>. </a:t>
            </a:r>
            <a:r>
              <a:rPr lang="zh-CN" altLang="zh-CN" sz="2400" b="1" dirty="0" smtClean="0"/>
              <a:t>使用</a:t>
            </a:r>
            <a:r>
              <a:rPr lang="zh-CN" altLang="zh-CN" sz="2400" b="1" dirty="0"/>
              <a:t>神经网络感知器算法进行鸢尾花分类。</a:t>
            </a:r>
            <a:endParaRPr lang="zh-CN" altLang="zh-CN" sz="2400" dirty="0"/>
          </a:p>
          <a:p>
            <a:endParaRPr lang="zh-CN" altLang="en-US" sz="2400" dirty="0"/>
          </a:p>
        </p:txBody>
      </p:sp>
      <p:pic>
        <p:nvPicPr>
          <p:cNvPr id="4" name="图片 3" descr="C:\0 1909上课\教材\第二稿\ann-iri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" b="1987"/>
          <a:stretch/>
        </p:blipFill>
        <p:spPr bwMode="auto">
          <a:xfrm>
            <a:off x="2559154" y="2264975"/>
            <a:ext cx="6289282" cy="42189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4629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gimg2.baidu.com/image_search/src=http%3A%2F%2Fhbimg.b0.upaiyun.com%2Faadcfba81a7f40e8b5d26a7d79f64c8b8a3128ee21494-tRaHKg_fw658&amp;refer=http%3A%2F%2Fhbimg.b0.upaiyun.com&amp;app=2002&amp;size=f9999,10000&amp;q=a80&amp;n=0&amp;g=0n&amp;fmt=jpeg?sec=1638959850&amp;t=a2606a44280bb8c3e665e0379a4616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1" t="10730" r="10255" b="13363"/>
          <a:stretch/>
        </p:blipFill>
        <p:spPr bwMode="auto">
          <a:xfrm>
            <a:off x="7361382" y="2179782"/>
            <a:ext cx="3066473" cy="356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414509" y="2736837"/>
            <a:ext cx="227033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3800D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谢谢</a:t>
            </a:r>
            <a:endParaRPr lang="zh-CN" altLang="en-US" sz="6000" b="1" dirty="0">
              <a:ln w="12700">
                <a:solidFill>
                  <a:schemeClr val="accent5"/>
                </a:solidFill>
                <a:prstDash val="solid"/>
              </a:ln>
              <a:solidFill>
                <a:srgbClr val="F3800D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65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10.1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神经网络基本原理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98232" y="26998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执千曲而后晓声，观千剑而后识器。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r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00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——刘勰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《文心雕龙》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4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10.1.1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人工神经网络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</a:rPr>
              <a:t>人工神经网络（</a:t>
            </a:r>
            <a:r>
              <a:rPr lang="en-US" altLang="zh-CN" sz="2400" dirty="0">
                <a:solidFill>
                  <a:srgbClr val="FF0000"/>
                </a:solidFill>
              </a:rPr>
              <a:t>ANN</a:t>
            </a:r>
            <a:r>
              <a:rPr lang="zh-CN" altLang="zh-CN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Artificial Neural Network</a:t>
            </a:r>
            <a:r>
              <a:rPr lang="zh-CN" altLang="zh-CN" sz="240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dirty="0" smtClean="0"/>
              <a:t>20</a:t>
            </a:r>
            <a:r>
              <a:rPr lang="zh-CN" altLang="zh-CN" sz="2400" dirty="0"/>
              <a:t>世纪</a:t>
            </a:r>
            <a:r>
              <a:rPr lang="en-US" altLang="zh-CN" sz="2400" dirty="0"/>
              <a:t>40</a:t>
            </a:r>
            <a:r>
              <a:rPr lang="zh-CN" altLang="zh-CN" sz="2400" dirty="0"/>
              <a:t>年代</a:t>
            </a:r>
            <a:r>
              <a:rPr lang="zh-CN" altLang="zh-CN" sz="2400" dirty="0" smtClean="0"/>
              <a:t>起源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20</a:t>
            </a:r>
            <a:r>
              <a:rPr lang="zh-CN" altLang="zh-CN" sz="2400" dirty="0"/>
              <a:t>世纪</a:t>
            </a:r>
            <a:r>
              <a:rPr lang="en-US" altLang="zh-CN" sz="2400" dirty="0"/>
              <a:t>80</a:t>
            </a:r>
            <a:r>
              <a:rPr lang="zh-CN" altLang="zh-CN" sz="2400" dirty="0" smtClean="0"/>
              <a:t>年代逐步兴起，基本</a:t>
            </a:r>
            <a:r>
              <a:rPr lang="zh-CN" altLang="zh-CN" sz="2400" dirty="0"/>
              <a:t>思想</a:t>
            </a:r>
            <a:r>
              <a:rPr lang="zh-CN" altLang="zh-CN" sz="2400" dirty="0" smtClean="0"/>
              <a:t>是</a:t>
            </a:r>
            <a:r>
              <a:rPr lang="zh-CN" altLang="en-US" sz="2400" dirty="0" smtClean="0"/>
              <a:t>使用计算机</a:t>
            </a:r>
            <a:r>
              <a:rPr lang="zh-CN" altLang="zh-CN" sz="2400" dirty="0" smtClean="0"/>
              <a:t>模拟</a:t>
            </a:r>
            <a:r>
              <a:rPr lang="zh-CN" altLang="zh-CN" sz="2400" dirty="0"/>
              <a:t>人脑的</a:t>
            </a:r>
            <a:r>
              <a:rPr lang="zh-CN" altLang="zh-CN" sz="2400" dirty="0" smtClean="0"/>
              <a:t>神经网络</a:t>
            </a:r>
            <a:r>
              <a:rPr lang="zh-CN" altLang="en-US" sz="2400" dirty="0" smtClean="0"/>
              <a:t>来实现</a:t>
            </a:r>
            <a:r>
              <a:rPr lang="zh-CN" altLang="zh-CN" sz="2400" dirty="0" smtClean="0"/>
              <a:t>机器学习</a:t>
            </a:r>
            <a:r>
              <a:rPr lang="zh-CN" altLang="zh-CN" sz="2400" dirty="0"/>
              <a:t>。</a:t>
            </a:r>
          </a:p>
          <a:p>
            <a:r>
              <a:rPr lang="zh-CN" altLang="zh-CN" sz="2400" dirty="0" smtClean="0"/>
              <a:t>在机器学习领域，人工神经网络</a:t>
            </a:r>
            <a:r>
              <a:rPr lang="zh-CN" altLang="zh-CN" sz="2400" dirty="0"/>
              <a:t>一般简称为</a:t>
            </a:r>
            <a:r>
              <a:rPr lang="zh-CN" altLang="zh-CN" sz="2400" dirty="0">
                <a:solidFill>
                  <a:srgbClr val="FF0000"/>
                </a:solidFill>
              </a:rPr>
              <a:t>神经网络</a:t>
            </a:r>
            <a:r>
              <a:rPr lang="zh-CN" altLang="zh-CN" sz="2400" dirty="0"/>
              <a:t>或者</a:t>
            </a:r>
            <a:r>
              <a:rPr lang="zh-CN" altLang="zh-CN" sz="2400" dirty="0">
                <a:solidFill>
                  <a:srgbClr val="FF0000"/>
                </a:solidFill>
              </a:rPr>
              <a:t>神经计算</a:t>
            </a:r>
            <a:r>
              <a:rPr lang="zh-CN" altLang="zh-CN" sz="2400" dirty="0"/>
              <a:t>。具有学习能力，而且经常是大量的神经元模型并行工作。</a:t>
            </a:r>
          </a:p>
          <a:p>
            <a:r>
              <a:rPr lang="zh-CN" altLang="zh-CN" sz="2400" dirty="0"/>
              <a:t>神经网络主要包括</a:t>
            </a:r>
            <a:r>
              <a:rPr lang="zh-CN" altLang="zh-CN" sz="2400" dirty="0">
                <a:solidFill>
                  <a:srgbClr val="FF0000"/>
                </a:solidFill>
              </a:rPr>
              <a:t>神经元</a:t>
            </a:r>
            <a:r>
              <a:rPr lang="zh-CN" altLang="zh-CN" sz="2400" dirty="0"/>
              <a:t>、</a:t>
            </a:r>
            <a:r>
              <a:rPr lang="zh-CN" altLang="zh-CN" sz="2400" dirty="0">
                <a:solidFill>
                  <a:srgbClr val="FF0000"/>
                </a:solidFill>
              </a:rPr>
              <a:t>拓扑结构</a:t>
            </a:r>
            <a:r>
              <a:rPr lang="zh-CN" altLang="zh-CN" sz="2400" dirty="0"/>
              <a:t>、</a:t>
            </a:r>
            <a:r>
              <a:rPr lang="zh-CN" altLang="zh-CN" sz="2400" dirty="0">
                <a:solidFill>
                  <a:srgbClr val="FF0000"/>
                </a:solidFill>
              </a:rPr>
              <a:t>训练规则</a:t>
            </a:r>
            <a:r>
              <a:rPr lang="zh-CN" altLang="zh-CN" sz="2400" dirty="0"/>
              <a:t>三个要素，可以看作是按照一定规则连接起来的多个神经元构成的系统。各神经元能够根据经验自适应学习，同时还能并行化处理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神经网络</a:t>
            </a:r>
            <a:r>
              <a:rPr lang="zh-CN" altLang="zh-CN" sz="2400" dirty="0"/>
              <a:t>算法也是深度学习的基础。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007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神经网络的主要</a:t>
            </a:r>
            <a:r>
              <a:rPr lang="zh-CN" altLang="zh-CN" sz="2400" dirty="0" smtClean="0"/>
              <a:t>优点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zh-CN" sz="2400" dirty="0"/>
              <a:t> ．非线性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zh-CN" sz="2400" dirty="0"/>
              <a:t> </a:t>
            </a:r>
            <a:r>
              <a:rPr lang="zh-CN" altLang="zh-CN" sz="2400" dirty="0" smtClean="0"/>
              <a:t>．</a:t>
            </a:r>
            <a:r>
              <a:rPr lang="zh-CN" altLang="zh-CN" sz="2400" dirty="0" smtClean="0"/>
              <a:t>自学习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zh-CN" sz="2400" dirty="0"/>
              <a:t> ．联想记忆</a:t>
            </a:r>
            <a:r>
              <a:rPr lang="zh-CN" altLang="zh-CN" sz="2400" dirty="0" smtClean="0"/>
              <a:t>功能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</a:t>
            </a:r>
            <a:r>
              <a:rPr lang="zh-CN" altLang="zh-CN" sz="2400" dirty="0"/>
              <a:t> ．容错性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041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 smtClean="0"/>
              <a:t>神经网络</a:t>
            </a:r>
            <a:r>
              <a:rPr lang="zh-CN" altLang="en-US" sz="2400" dirty="0" smtClean="0"/>
              <a:t>的</a:t>
            </a:r>
            <a:r>
              <a:rPr lang="zh-CN" altLang="zh-CN" sz="2400" dirty="0" smtClean="0"/>
              <a:t>缺点</a:t>
            </a:r>
            <a:r>
              <a:rPr lang="en-US" altLang="zh-CN" sz="2400" dirty="0" smtClean="0"/>
              <a:t>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zh-CN" sz="2400" dirty="0"/>
              <a:t> ．</a:t>
            </a:r>
            <a:r>
              <a:rPr lang="en-US" altLang="zh-CN" sz="2400" dirty="0" smtClean="0"/>
              <a:t>“</a:t>
            </a:r>
            <a:r>
              <a:rPr lang="zh-CN" altLang="zh-CN" sz="2400" dirty="0"/>
              <a:t>黑匣子</a:t>
            </a:r>
            <a:r>
              <a:rPr lang="en-US" altLang="zh-CN" sz="2400" dirty="0"/>
              <a:t>”</a:t>
            </a:r>
            <a:r>
              <a:rPr lang="zh-CN" altLang="zh-CN" sz="2400" dirty="0" smtClean="0"/>
              <a:t>问题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zh-CN" sz="2400" dirty="0"/>
              <a:t>．耗费时间和算</a:t>
            </a:r>
            <a:r>
              <a:rPr lang="zh-CN" altLang="zh-CN" sz="2400" dirty="0" smtClean="0"/>
              <a:t>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zh-CN" sz="2400" dirty="0"/>
              <a:t>．需要大量的数据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10.1.2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神经网络结构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在人工智能领域，有一个有趣的派别是</a:t>
            </a:r>
            <a:r>
              <a:rPr lang="en-US" altLang="zh-CN" sz="2400" dirty="0"/>
              <a:t>“</a:t>
            </a:r>
            <a:r>
              <a:rPr lang="zh-CN" altLang="zh-CN" sz="2400" dirty="0">
                <a:solidFill>
                  <a:srgbClr val="FF0000"/>
                </a:solidFill>
              </a:rPr>
              <a:t>仿生学派</a:t>
            </a:r>
            <a:r>
              <a:rPr lang="en-US" altLang="zh-CN" sz="2400" dirty="0"/>
              <a:t>”</a:t>
            </a:r>
            <a:r>
              <a:rPr lang="zh-CN" altLang="zh-CN" sz="2400" dirty="0"/>
              <a:t>，也被称为</a:t>
            </a:r>
            <a:r>
              <a:rPr lang="en-US" altLang="zh-CN" sz="2400" dirty="0"/>
              <a:t>“</a:t>
            </a:r>
            <a:r>
              <a:rPr lang="zh-CN" altLang="zh-CN" sz="2400" dirty="0">
                <a:solidFill>
                  <a:srgbClr val="FF0000"/>
                </a:solidFill>
              </a:rPr>
              <a:t>飞鸟派</a:t>
            </a:r>
            <a:r>
              <a:rPr lang="en-US" altLang="zh-CN" sz="2400" dirty="0"/>
              <a:t>”</a:t>
            </a:r>
            <a:r>
              <a:rPr lang="zh-CN" altLang="zh-CN" sz="2400" dirty="0" smtClean="0"/>
              <a:t>。基本想法是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如果我们</a:t>
            </a:r>
            <a:r>
              <a:rPr lang="zh-CN" altLang="zh-CN" sz="2400" dirty="0"/>
              <a:t>想要学习飞翔就要向飞鸟学习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神经网络</a:t>
            </a:r>
            <a:r>
              <a:rPr lang="zh-CN" altLang="zh-CN" sz="2400" dirty="0"/>
              <a:t>就属于仿生派的思想。它模拟的是人脑神经的工作机理。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370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026615"/>
            <a:ext cx="11056060" cy="5193212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第一个神经网络模型</a:t>
            </a:r>
            <a:r>
              <a:rPr lang="en-US" altLang="zh-CN" sz="2400" dirty="0">
                <a:solidFill>
                  <a:srgbClr val="FF0000"/>
                </a:solidFill>
              </a:rPr>
              <a:t>M-P</a:t>
            </a:r>
            <a:r>
              <a:rPr lang="zh-CN" altLang="zh-CN" sz="2400" dirty="0">
                <a:solidFill>
                  <a:srgbClr val="FF0000"/>
                </a:solidFill>
              </a:rPr>
              <a:t>模型</a:t>
            </a:r>
            <a:r>
              <a:rPr lang="zh-CN" altLang="zh-CN" sz="2400" dirty="0"/>
              <a:t>出现于</a:t>
            </a:r>
            <a:r>
              <a:rPr lang="en-US" altLang="zh-CN" sz="2400" dirty="0">
                <a:solidFill>
                  <a:srgbClr val="FF0000"/>
                </a:solidFill>
              </a:rPr>
              <a:t>1943</a:t>
            </a:r>
            <a:r>
              <a:rPr lang="zh-CN" altLang="zh-CN" sz="2400" dirty="0"/>
              <a:t>年，是</a:t>
            </a:r>
            <a:r>
              <a:rPr lang="zh-CN" altLang="zh-CN" sz="2400" dirty="0" smtClean="0"/>
              <a:t>由神经生理学</a:t>
            </a:r>
            <a:r>
              <a:rPr lang="zh-CN" altLang="zh-CN" sz="2400" dirty="0"/>
              <a:t>家</a:t>
            </a:r>
            <a:r>
              <a:rPr lang="en-US" altLang="zh-CN" sz="2400" dirty="0"/>
              <a:t>Warren McCulloch</a:t>
            </a:r>
            <a:r>
              <a:rPr lang="zh-CN" altLang="zh-CN" sz="2400" dirty="0"/>
              <a:t>和数学家</a:t>
            </a:r>
            <a:r>
              <a:rPr lang="en-US" altLang="zh-CN" sz="2400" dirty="0"/>
              <a:t>Walter Pitts</a:t>
            </a:r>
            <a:r>
              <a:rPr lang="zh-CN" altLang="zh-CN" sz="2400" dirty="0"/>
              <a:t>共同提出的，并由他们名字的首字母共同命名。</a:t>
            </a:r>
          </a:p>
          <a:p>
            <a:endParaRPr lang="zh-CN" altLang="en-US" sz="2400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7" y="2069864"/>
            <a:ext cx="6572701" cy="38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5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M-P</a:t>
            </a:r>
            <a:r>
              <a:rPr lang="zh-CN" altLang="zh-CN" sz="2400" dirty="0"/>
              <a:t>模型的抽象示意图如</a:t>
            </a:r>
            <a:r>
              <a:rPr lang="zh-CN" altLang="zh-CN" sz="2400" dirty="0" smtClean="0"/>
              <a:t>图。</a:t>
            </a:r>
            <a:endParaRPr lang="zh-CN" altLang="en-US" sz="2400" dirty="0"/>
          </a:p>
        </p:txBody>
      </p:sp>
      <p:pic>
        <p:nvPicPr>
          <p:cNvPr id="4" name="图片 3" descr="C:\0 1909上课\教材\第二稿\M-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55" y="1656649"/>
            <a:ext cx="6002940" cy="39901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269461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23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0A3142"/>
      </a:hlink>
      <a:folHlink>
        <a:srgbClr val="00B0F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756</Words>
  <Application>Microsoft Office PowerPoint</Application>
  <PresentationFormat>宽屏</PresentationFormat>
  <Paragraphs>58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等线</vt:lpstr>
      <vt:lpstr>汉仪菱心体简</vt:lpstr>
      <vt:lpstr>楷体</vt:lpstr>
      <vt:lpstr>宋体</vt:lpstr>
      <vt:lpstr>微软雅黑</vt:lpstr>
      <vt:lpstr>幼圆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A000120140530A99PPBG</vt:lpstr>
      <vt:lpstr>Python机器学习</vt:lpstr>
      <vt:lpstr>第10章 神经网络</vt:lpstr>
      <vt:lpstr>10.1 神经网络基本原理</vt:lpstr>
      <vt:lpstr>10.1.1 人工神经网络 </vt:lpstr>
      <vt:lpstr>PowerPoint 演示文稿</vt:lpstr>
      <vt:lpstr>PowerPoint 演示文稿</vt:lpstr>
      <vt:lpstr>10.1.2 神经网络结构 </vt:lpstr>
      <vt:lpstr>PowerPoint 演示文稿</vt:lpstr>
      <vt:lpstr>PowerPoint 演示文稿</vt:lpstr>
      <vt:lpstr>PowerPoint 演示文稿</vt:lpstr>
      <vt:lpstr>10.2 多层神经网络 </vt:lpstr>
      <vt:lpstr>10.2.1多隐藏层 </vt:lpstr>
      <vt:lpstr>PowerPoint 演示文稿</vt:lpstr>
      <vt:lpstr>10.2.2 激活函数 </vt:lpstr>
      <vt:lpstr>有激活层的神经网络模型</vt:lpstr>
      <vt:lpstr>10.3 BP神经网络 </vt:lpstr>
      <vt:lpstr>PowerPoint 演示文稿</vt:lpstr>
      <vt:lpstr>PowerPoint 演示文稿</vt:lpstr>
      <vt:lpstr>【例】BP神经网络的Python实现。</vt:lpstr>
      <vt:lpstr>10.4 本章实验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yan liu</dc:creator>
  <cp:lastModifiedBy>yan liu</cp:lastModifiedBy>
  <cp:revision>73</cp:revision>
  <dcterms:created xsi:type="dcterms:W3CDTF">2021-11-08T10:29:40Z</dcterms:created>
  <dcterms:modified xsi:type="dcterms:W3CDTF">2021-11-12T22:21:33Z</dcterms:modified>
</cp:coreProperties>
</file>