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401" r:id="rId2"/>
    <p:sldId id="304" r:id="rId3"/>
    <p:sldId id="305" r:id="rId4"/>
    <p:sldId id="402" r:id="rId5"/>
    <p:sldId id="306" r:id="rId6"/>
    <p:sldId id="307" r:id="rId7"/>
    <p:sldId id="403" r:id="rId8"/>
    <p:sldId id="308" r:id="rId9"/>
    <p:sldId id="309" r:id="rId10"/>
    <p:sldId id="405" r:id="rId11"/>
    <p:sldId id="406" r:id="rId12"/>
    <p:sldId id="407" r:id="rId13"/>
    <p:sldId id="404" r:id="rId14"/>
    <p:sldId id="409" r:id="rId15"/>
    <p:sldId id="408" r:id="rId16"/>
    <p:sldId id="411" r:id="rId17"/>
    <p:sldId id="310" r:id="rId18"/>
    <p:sldId id="311" r:id="rId19"/>
    <p:sldId id="412" r:id="rId20"/>
    <p:sldId id="413" r:id="rId21"/>
    <p:sldId id="414" r:id="rId22"/>
    <p:sldId id="415" r:id="rId23"/>
    <p:sldId id="416" r:id="rId24"/>
    <p:sldId id="418" r:id="rId25"/>
    <p:sldId id="419" r:id="rId26"/>
    <p:sldId id="420" r:id="rId27"/>
    <p:sldId id="421" r:id="rId28"/>
    <p:sldId id="422" r:id="rId29"/>
    <p:sldId id="423" r:id="rId30"/>
    <p:sldId id="312" r:id="rId31"/>
    <p:sldId id="424" r:id="rId32"/>
    <p:sldId id="425" r:id="rId33"/>
    <p:sldId id="426" r:id="rId34"/>
    <p:sldId id="427" r:id="rId35"/>
    <p:sldId id="428" r:id="rId36"/>
    <p:sldId id="313" r:id="rId37"/>
    <p:sldId id="314" r:id="rId38"/>
    <p:sldId id="430" r:id="rId39"/>
    <p:sldId id="431" r:id="rId40"/>
    <p:sldId id="432" r:id="rId41"/>
    <p:sldId id="433" r:id="rId42"/>
    <p:sldId id="315" r:id="rId43"/>
    <p:sldId id="434" r:id="rId44"/>
    <p:sldId id="435" r:id="rId45"/>
    <p:sldId id="436" r:id="rId46"/>
    <p:sldId id="316" r:id="rId47"/>
    <p:sldId id="400"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80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0"/>
      </p:cViewPr>
      <p:guideLst/>
    </p:cSldViewPr>
  </p:slideViewPr>
  <p:notesTextViewPr>
    <p:cViewPr>
      <p:scale>
        <a:sx n="1" d="1"/>
        <a:sy n="1" d="1"/>
      </p:scale>
      <p:origin x="0" y="0"/>
    </p:cViewPr>
  </p:notesTextViewPr>
  <p:sorterViewPr>
    <p:cViewPr>
      <p:scale>
        <a:sx n="120" d="100"/>
        <a:sy n="12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KSO_FD"/>
          <p:cNvSpPr>
            <a:spLocks noGrp="1"/>
          </p:cNvSpPr>
          <p:nvPr>
            <p:ph type="dt" sz="half" idx="10"/>
          </p:nvPr>
        </p:nvSpPr>
        <p:spPr/>
        <p:txBody>
          <a:bodyPr/>
          <a:lstStyle/>
          <a:p>
            <a:fld id="{79B7EBBA-28FA-47CA-AE41-FBFED73EEC23}" type="datetimeFigureOut">
              <a:rPr lang="zh-CN" altLang="en-US" smtClean="0"/>
              <a:t>2021/11/12</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9C000ED2-591F-460C-A7E8-82B8BD4FD966}" type="slidenum">
              <a:rPr lang="zh-CN" altLang="en-US" smtClean="0"/>
              <a:t>‹#›</a:t>
            </a:fld>
            <a:endParaRPr lang="zh-CN" altLang="en-US"/>
          </a:p>
        </p:txBody>
      </p:sp>
      <p:sp>
        <p:nvSpPr>
          <p:cNvPr id="3" name="KSO_CT2"/>
          <p:cNvSpPr>
            <a:spLocks noGrp="1"/>
          </p:cNvSpPr>
          <p:nvPr>
            <p:ph type="subTitle" idx="1" hasCustomPrompt="1"/>
          </p:nvPr>
        </p:nvSpPr>
        <p:spPr>
          <a:xfrm>
            <a:off x="4483100" y="4810085"/>
            <a:ext cx="6654800" cy="467211"/>
          </a:xfrm>
          <a:noFill/>
        </p:spPr>
        <p:txBody>
          <a:bodyPr>
            <a:prstTxWarp prst="textArchUp">
              <a:avLst/>
            </a:prstTxWarp>
            <a:noAutofit/>
          </a:bodyPr>
          <a:lstStyle>
            <a:lvl1pPr marL="0" indent="0" algn="ctr">
              <a:buNone/>
              <a:defRPr sz="1800">
                <a:solidFill>
                  <a:schemeClr val="bg1"/>
                </a:solidFill>
                <a:effectLst>
                  <a:outerShdw blurRad="50800" dist="38100" dir="5400000" algn="t" rotWithShape="0">
                    <a:prstClr val="black">
                      <a:alpha val="40000"/>
                    </a:prstClr>
                  </a:outerShdw>
                </a:effectLs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dirty="0" smtClean="0"/>
              <a:t>单击此处添加您的副标题</a:t>
            </a:r>
          </a:p>
        </p:txBody>
      </p:sp>
      <p:sp>
        <p:nvSpPr>
          <p:cNvPr id="7" name="KSO_CT1"/>
          <p:cNvSpPr>
            <a:spLocks noGrp="1"/>
          </p:cNvSpPr>
          <p:nvPr>
            <p:ph type="title" hasCustomPrompt="1"/>
          </p:nvPr>
        </p:nvSpPr>
        <p:spPr>
          <a:xfrm>
            <a:off x="1580008" y="1509303"/>
            <a:ext cx="9031984" cy="1720077"/>
          </a:xfrm>
        </p:spPr>
        <p:txBody>
          <a:bodyPr>
            <a:prstTxWarp prst="textArchDown">
              <a:avLst/>
            </a:prstTxWarp>
            <a:noAutofit/>
          </a:bodyPr>
          <a:lstStyle>
            <a:lvl1pPr algn="ctr">
              <a:defRPr sz="4200">
                <a:solidFill>
                  <a:schemeClr val="bg1"/>
                </a:solidFill>
                <a:effectLst>
                  <a:outerShdw blurRad="50800" dist="38100" dir="5400000" algn="t" rotWithShape="0">
                    <a:prstClr val="black">
                      <a:alpha val="40000"/>
                    </a:prstClr>
                  </a:outerShdw>
                </a:effectLst>
              </a:defRPr>
            </a:lvl1pPr>
          </a:lstStyle>
          <a:p>
            <a:r>
              <a:rPr lang="zh-CN" altLang="en-US" dirty="0" smtClean="0"/>
              <a:t>单击此处添加您的标题文字</a:t>
            </a:r>
            <a:endParaRPr lang="zh-CN" altLang="en-US" dirty="0"/>
          </a:p>
        </p:txBody>
      </p:sp>
    </p:spTree>
    <p:extLst>
      <p:ext uri="{BB962C8B-B14F-4D97-AF65-F5344CB8AC3E}">
        <p14:creationId xmlns:p14="http://schemas.microsoft.com/office/powerpoint/2010/main" val="2032661245"/>
      </p:ext>
    </p:extLst>
  </p:cSld>
  <p:clrMapOvr>
    <a:masterClrMapping/>
  </p:clrMapOvr>
  <p:extLst mod="1">
    <p:ext uri="{DCECCB84-F9BA-43D5-87BE-67443E8EF086}">
      <p15:sldGuideLst xmlns:p15="http://schemas.microsoft.com/office/powerpoint/2012/main">
        <p15:guide id="1" orient="horz" pos="2160">
          <p15:clr>
            <a:srgbClr val="FBAE40"/>
          </p15:clr>
        </p15:guide>
        <p15:guide id="0" orient="horz" pos="1620">
          <p15:clr>
            <a:srgbClr val="FBAE40"/>
          </p15:clr>
        </p15:guide>
        <p15:guide id="2" pos="496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p:txBody>
      </p:sp>
      <p:sp>
        <p:nvSpPr>
          <p:cNvPr id="4" name="KSO_FD"/>
          <p:cNvSpPr>
            <a:spLocks noGrp="1"/>
          </p:cNvSpPr>
          <p:nvPr>
            <p:ph type="dt" sz="half" idx="10"/>
          </p:nvPr>
        </p:nvSpPr>
        <p:spPr/>
        <p:txBody>
          <a:bodyPr/>
          <a:lstStyle/>
          <a:p>
            <a:fld id="{79B7EBBA-28FA-47CA-AE41-FBFED73EEC23}" type="datetimeFigureOut">
              <a:rPr lang="zh-CN" altLang="en-US" smtClean="0"/>
              <a:t>2021/11/12</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9C000ED2-591F-460C-A7E8-82B8BD4FD966}" type="slidenum">
              <a:rPr lang="zh-CN" altLang="en-US" smtClean="0"/>
              <a:t>‹#›</a:t>
            </a:fld>
            <a:endParaRPr lang="zh-CN" altLang="en-US"/>
          </a:p>
        </p:txBody>
      </p:sp>
    </p:spTree>
    <p:extLst>
      <p:ext uri="{BB962C8B-B14F-4D97-AF65-F5344CB8AC3E}">
        <p14:creationId xmlns:p14="http://schemas.microsoft.com/office/powerpoint/2010/main" val="706183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6"/>
            <a:ext cx="1182511" cy="5811839"/>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2" y="365126"/>
            <a:ext cx="7933269" cy="5811839"/>
          </a:xfrm>
        </p:spPr>
        <p:txBody>
          <a:bodyPr vert="eaVert"/>
          <a:lstStyle/>
          <a:p>
            <a:pPr lvl="0"/>
            <a:r>
              <a:rPr lang="zh-CN" altLang="en-US" smtClean="0"/>
              <a:t>编辑母版文本样式</a:t>
            </a:r>
          </a:p>
          <a:p>
            <a:pPr lvl="1"/>
            <a:r>
              <a:rPr lang="zh-CN" altLang="en-US" smtClean="0"/>
              <a:t>第二级</a:t>
            </a:r>
          </a:p>
        </p:txBody>
      </p:sp>
      <p:sp>
        <p:nvSpPr>
          <p:cNvPr id="4" name="KSO_FD"/>
          <p:cNvSpPr>
            <a:spLocks noGrp="1"/>
          </p:cNvSpPr>
          <p:nvPr>
            <p:ph type="dt" sz="half" idx="10"/>
          </p:nvPr>
        </p:nvSpPr>
        <p:spPr/>
        <p:txBody>
          <a:bodyPr/>
          <a:lstStyle/>
          <a:p>
            <a:fld id="{79B7EBBA-28FA-47CA-AE41-FBFED73EEC23}" type="datetimeFigureOut">
              <a:rPr lang="zh-CN" altLang="en-US" smtClean="0"/>
              <a:t>2021/11/12</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9C000ED2-591F-460C-A7E8-82B8BD4FD966}" type="slidenum">
              <a:rPr lang="zh-CN" altLang="en-US" smtClean="0"/>
              <a:t>‹#›</a:t>
            </a:fld>
            <a:endParaRPr lang="zh-CN" altLang="en-US"/>
          </a:p>
        </p:txBody>
      </p:sp>
    </p:spTree>
    <p:extLst>
      <p:ext uri="{BB962C8B-B14F-4D97-AF65-F5344CB8AC3E}">
        <p14:creationId xmlns:p14="http://schemas.microsoft.com/office/powerpoint/2010/main" val="1670835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9B7EBBA-28FA-47CA-AE41-FBFED73EEC23}" type="datetimeFigureOut">
              <a:rPr lang="zh-CN" altLang="en-US" smtClean="0"/>
              <a:t>2021/11/12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00ED2-591F-460C-A7E8-82B8BD4FD966}" type="slidenum">
              <a:rPr lang="zh-CN" altLang="en-US" smtClean="0"/>
              <a:t>‹#›</a:t>
            </a:fld>
            <a:endParaRPr lang="zh-CN" altLang="en-US"/>
          </a:p>
        </p:txBody>
      </p:sp>
    </p:spTree>
    <p:extLst>
      <p:ext uri="{BB962C8B-B14F-4D97-AF65-F5344CB8AC3E}">
        <p14:creationId xmlns:p14="http://schemas.microsoft.com/office/powerpoint/2010/main" val="1726468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en-US" dirty="0"/>
          </a:p>
        </p:txBody>
      </p:sp>
      <p:sp>
        <p:nvSpPr>
          <p:cNvPr id="3" name="KSO_BC1"/>
          <p:cNvSpPr>
            <a:spLocks noGrp="1"/>
          </p:cNvSpPr>
          <p:nvPr>
            <p:ph idx="1"/>
          </p:nvPr>
        </p:nvSpPr>
        <p:spPr/>
        <p:txBody>
          <a:bodyPr/>
          <a:lstStyle>
            <a:lvl1pPr marL="357179" indent="-357179">
              <a:buClr>
                <a:schemeClr val="accent2"/>
              </a:buClr>
              <a:buFont typeface="Wingdings 2" panose="05020102010507070707" pitchFamily="18" charset="2"/>
              <a:buChar char=""/>
              <a:defRPr>
                <a:solidFill>
                  <a:schemeClr val="accent2"/>
                </a:solidFill>
              </a:defRPr>
            </a:lvl1pPr>
          </a:lstStyle>
          <a:p>
            <a:pPr lvl="0"/>
            <a:r>
              <a:rPr lang="zh-CN" altLang="en-US" smtClean="0"/>
              <a:t>编辑母版文本样式</a:t>
            </a:r>
          </a:p>
          <a:p>
            <a:pPr lvl="1"/>
            <a:r>
              <a:rPr lang="zh-CN" altLang="en-US" smtClean="0"/>
              <a:t>第二级</a:t>
            </a:r>
          </a:p>
        </p:txBody>
      </p:sp>
      <p:sp>
        <p:nvSpPr>
          <p:cNvPr id="4" name="KSO_FD"/>
          <p:cNvSpPr>
            <a:spLocks noGrp="1"/>
          </p:cNvSpPr>
          <p:nvPr>
            <p:ph type="dt" sz="half" idx="10"/>
          </p:nvPr>
        </p:nvSpPr>
        <p:spPr/>
        <p:txBody>
          <a:bodyPr/>
          <a:lstStyle/>
          <a:p>
            <a:fld id="{79B7EBBA-28FA-47CA-AE41-FBFED73EEC23}" type="datetimeFigureOut">
              <a:rPr lang="zh-CN" altLang="en-US" smtClean="0"/>
              <a:t>2021/11/12</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9C000ED2-591F-460C-A7E8-82B8BD4FD966}" type="slidenum">
              <a:rPr lang="zh-CN" altLang="en-US" smtClean="0"/>
              <a:t>‹#›</a:t>
            </a:fld>
            <a:endParaRPr lang="zh-CN" altLang="en-US"/>
          </a:p>
        </p:txBody>
      </p:sp>
    </p:spTree>
    <p:extLst>
      <p:ext uri="{BB962C8B-B14F-4D97-AF65-F5344CB8AC3E}">
        <p14:creationId xmlns:p14="http://schemas.microsoft.com/office/powerpoint/2010/main" val="2208722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5" y="2108200"/>
            <a:ext cx="7994651" cy="1235075"/>
          </a:xfrm>
        </p:spPr>
        <p:txBody>
          <a:bodyPr anchor="b">
            <a:normAutofit/>
          </a:bodyPr>
          <a:lstStyle>
            <a:lvl1pPr algn="ctr">
              <a:defRPr sz="3600">
                <a:solidFill>
                  <a:schemeClr val="tx1">
                    <a:lumMod val="65000"/>
                    <a:lumOff val="35000"/>
                  </a:schemeClr>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4"/>
            <a:ext cx="4090217" cy="357479"/>
          </a:xfrm>
          <a:prstGeom prst="roundRect">
            <a:avLst>
              <a:gd name="adj" fmla="val 50000"/>
            </a:avLst>
          </a:prstGeom>
          <a:solidFill>
            <a:schemeClr val="accent1"/>
          </a:solidFill>
        </p:spPr>
        <p:txBody>
          <a:bodyPr anchor="ctr">
            <a:normAutofit/>
          </a:bodyPr>
          <a:lstStyle>
            <a:lvl1pPr marL="0" indent="0" algn="ctr">
              <a:buNone/>
              <a:defRPr sz="160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79B7EBBA-28FA-47CA-AE41-FBFED73EEC23}" type="datetimeFigureOut">
              <a:rPr lang="zh-CN" altLang="en-US" smtClean="0"/>
              <a:t>2021/11/12</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9C000ED2-591F-460C-A7E8-82B8BD4FD966}" type="slidenum">
              <a:rPr lang="zh-CN" altLang="en-US" smtClean="0"/>
              <a:t>‹#›</a:t>
            </a:fld>
            <a:endParaRPr lang="zh-CN" altLang="en-US"/>
          </a:p>
        </p:txBody>
      </p:sp>
    </p:spTree>
    <p:extLst>
      <p:ext uri="{BB962C8B-B14F-4D97-AF65-F5344CB8AC3E}">
        <p14:creationId xmlns:p14="http://schemas.microsoft.com/office/powerpoint/2010/main" val="608759970"/>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1"/>
            <a:ext cx="5080000" cy="4932363"/>
          </a:xfrm>
        </p:spPr>
        <p:txBody>
          <a:bodyPr/>
          <a:lstStyle/>
          <a:p>
            <a:pPr lvl="0"/>
            <a:r>
              <a:rPr lang="zh-CN" altLang="en-US" smtClean="0"/>
              <a:t>编辑母版文本样式</a:t>
            </a:r>
          </a:p>
          <a:p>
            <a:pPr lvl="1"/>
            <a:r>
              <a:rPr lang="zh-CN" altLang="en-US" smtClean="0"/>
              <a:t>第二级</a:t>
            </a:r>
          </a:p>
        </p:txBody>
      </p:sp>
      <p:sp>
        <p:nvSpPr>
          <p:cNvPr id="4" name="KSO_BC2"/>
          <p:cNvSpPr>
            <a:spLocks noGrp="1"/>
          </p:cNvSpPr>
          <p:nvPr>
            <p:ph sz="half" idx="2"/>
          </p:nvPr>
        </p:nvSpPr>
        <p:spPr>
          <a:xfrm>
            <a:off x="6519334" y="1244601"/>
            <a:ext cx="5094116" cy="4932363"/>
          </a:xfrm>
        </p:spPr>
        <p:txBody>
          <a:bodyPr/>
          <a:lstStyle/>
          <a:p>
            <a:pPr lvl="0"/>
            <a:r>
              <a:rPr lang="zh-CN" altLang="en-US" smtClean="0"/>
              <a:t>编辑母版文本样式</a:t>
            </a:r>
          </a:p>
          <a:p>
            <a:pPr lvl="1"/>
            <a:r>
              <a:rPr lang="zh-CN" altLang="en-US" smtClean="0"/>
              <a:t>第二级</a:t>
            </a:r>
          </a:p>
        </p:txBody>
      </p:sp>
      <p:sp>
        <p:nvSpPr>
          <p:cNvPr id="5" name="KSO_FD"/>
          <p:cNvSpPr>
            <a:spLocks noGrp="1"/>
          </p:cNvSpPr>
          <p:nvPr>
            <p:ph type="dt" sz="half" idx="10"/>
          </p:nvPr>
        </p:nvSpPr>
        <p:spPr/>
        <p:txBody>
          <a:bodyPr/>
          <a:lstStyle/>
          <a:p>
            <a:fld id="{79B7EBBA-28FA-47CA-AE41-FBFED73EEC23}" type="datetimeFigureOut">
              <a:rPr lang="zh-CN" altLang="en-US" smtClean="0"/>
              <a:t>2021/11/12</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9C000ED2-591F-460C-A7E8-82B8BD4FD966}" type="slidenum">
              <a:rPr lang="zh-CN" altLang="en-US" smtClean="0"/>
              <a:t>‹#›</a:t>
            </a:fld>
            <a:endParaRPr lang="zh-CN" altLang="en-US"/>
          </a:p>
        </p:txBody>
      </p:sp>
    </p:spTree>
    <p:extLst>
      <p:ext uri="{BB962C8B-B14F-4D97-AF65-F5344CB8AC3E}">
        <p14:creationId xmlns:p14="http://schemas.microsoft.com/office/powerpoint/2010/main" val="3296057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5" y="1376363"/>
            <a:ext cx="5157787" cy="823912"/>
          </a:xfrm>
        </p:spPr>
        <p:txBody>
          <a:bodyPr anchor="b">
            <a:normAutofit/>
          </a:bodyPr>
          <a:lstStyle>
            <a:lvl1pPr marL="0" indent="0">
              <a:buNone/>
              <a:defRPr sz="18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4" name="KSO_BC1"/>
          <p:cNvSpPr>
            <a:spLocks noGrp="1"/>
          </p:cNvSpPr>
          <p:nvPr>
            <p:ph sz="half" idx="2"/>
          </p:nvPr>
        </p:nvSpPr>
        <p:spPr>
          <a:xfrm>
            <a:off x="1099435" y="2200275"/>
            <a:ext cx="5157787" cy="3684588"/>
          </a:xfrm>
        </p:spPr>
        <p:txBody>
          <a:bodyPr/>
          <a:lstStyle/>
          <a:p>
            <a:pPr lvl="0"/>
            <a:r>
              <a:rPr lang="zh-CN" altLang="en-US" smtClean="0"/>
              <a:t>编辑母版文本样式</a:t>
            </a:r>
          </a:p>
          <a:p>
            <a:pPr lvl="1"/>
            <a:r>
              <a:rPr lang="zh-CN" altLang="en-US" smtClean="0"/>
              <a:t>第二级</a:t>
            </a:r>
          </a:p>
        </p:txBody>
      </p:sp>
      <p:sp>
        <p:nvSpPr>
          <p:cNvPr id="5" name="Text Placeholder 4"/>
          <p:cNvSpPr>
            <a:spLocks noGrp="1"/>
          </p:cNvSpPr>
          <p:nvPr>
            <p:ph type="body" sz="quarter" idx="3"/>
          </p:nvPr>
        </p:nvSpPr>
        <p:spPr>
          <a:xfrm>
            <a:off x="6431847" y="1376363"/>
            <a:ext cx="5183188" cy="823912"/>
          </a:xfrm>
        </p:spPr>
        <p:txBody>
          <a:bodyPr anchor="b">
            <a:normAutofit/>
          </a:bodyPr>
          <a:lstStyle>
            <a:lvl1pPr marL="0" indent="0">
              <a:buNone/>
              <a:defRPr sz="18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6" name="KSO_BC2"/>
          <p:cNvSpPr>
            <a:spLocks noGrp="1"/>
          </p:cNvSpPr>
          <p:nvPr>
            <p:ph sz="quarter" idx="4"/>
          </p:nvPr>
        </p:nvSpPr>
        <p:spPr>
          <a:xfrm>
            <a:off x="6431847" y="2200275"/>
            <a:ext cx="5183188" cy="3684588"/>
          </a:xfrm>
        </p:spPr>
        <p:txBody>
          <a:bodyPr/>
          <a:lstStyle/>
          <a:p>
            <a:pPr lvl="0"/>
            <a:r>
              <a:rPr lang="zh-CN" altLang="en-US" smtClean="0"/>
              <a:t>编辑母版文本样式</a:t>
            </a:r>
          </a:p>
          <a:p>
            <a:pPr lvl="1"/>
            <a:r>
              <a:rPr lang="zh-CN" altLang="en-US" smtClean="0"/>
              <a:t>第二级</a:t>
            </a:r>
          </a:p>
        </p:txBody>
      </p:sp>
      <p:sp>
        <p:nvSpPr>
          <p:cNvPr id="7" name="KSO_FD"/>
          <p:cNvSpPr>
            <a:spLocks noGrp="1"/>
          </p:cNvSpPr>
          <p:nvPr>
            <p:ph type="dt" sz="half" idx="10"/>
          </p:nvPr>
        </p:nvSpPr>
        <p:spPr/>
        <p:txBody>
          <a:bodyPr/>
          <a:lstStyle/>
          <a:p>
            <a:fld id="{79B7EBBA-28FA-47CA-AE41-FBFED73EEC23}" type="datetimeFigureOut">
              <a:rPr lang="zh-CN" altLang="en-US" smtClean="0"/>
              <a:t>2021/11/12</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9C000ED2-591F-460C-A7E8-82B8BD4FD966}" type="slidenum">
              <a:rPr lang="zh-CN" altLang="en-US" smtClean="0"/>
              <a:t>‹#›</a:t>
            </a:fld>
            <a:endParaRPr lang="zh-CN" altLang="en-US"/>
          </a:p>
        </p:txBody>
      </p:sp>
    </p:spTree>
    <p:extLst>
      <p:ext uri="{BB962C8B-B14F-4D97-AF65-F5344CB8AC3E}">
        <p14:creationId xmlns:p14="http://schemas.microsoft.com/office/powerpoint/2010/main" val="1631077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79B7EBBA-28FA-47CA-AE41-FBFED73EEC23}" type="datetimeFigureOut">
              <a:rPr lang="zh-CN" altLang="en-US" smtClean="0"/>
              <a:t>2021/11/12</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9C000ED2-591F-460C-A7E8-82B8BD4FD966}" type="slidenum">
              <a:rPr lang="zh-CN" altLang="en-US" smtClean="0"/>
              <a:t>‹#›</a:t>
            </a:fld>
            <a:endParaRPr lang="zh-CN" altLang="en-US"/>
          </a:p>
        </p:txBody>
      </p:sp>
    </p:spTree>
    <p:extLst>
      <p:ext uri="{BB962C8B-B14F-4D97-AF65-F5344CB8AC3E}">
        <p14:creationId xmlns:p14="http://schemas.microsoft.com/office/powerpoint/2010/main" val="1002698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79B7EBBA-28FA-47CA-AE41-FBFED73EEC23}" type="datetimeFigureOut">
              <a:rPr lang="zh-CN" altLang="en-US" smtClean="0"/>
              <a:t>2021/11/12</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9C000ED2-591F-460C-A7E8-82B8BD4FD966}" type="slidenum">
              <a:rPr lang="zh-CN" altLang="en-US" smtClean="0"/>
              <a:t>‹#›</a:t>
            </a:fld>
            <a:endParaRPr lang="zh-CN" altLang="en-US"/>
          </a:p>
        </p:txBody>
      </p:sp>
    </p:spTree>
    <p:extLst>
      <p:ext uri="{BB962C8B-B14F-4D97-AF65-F5344CB8AC3E}">
        <p14:creationId xmlns:p14="http://schemas.microsoft.com/office/powerpoint/2010/main" val="1965097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3"/>
            <a:ext cx="3932237"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29"/>
            <a:ext cx="6172200"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p:txBody>
      </p:sp>
      <p:sp>
        <p:nvSpPr>
          <p:cNvPr id="4" name="KSO_BC2"/>
          <p:cNvSpPr>
            <a:spLocks noGrp="1"/>
          </p:cNvSpPr>
          <p:nvPr>
            <p:ph type="body" sz="half" idx="2"/>
          </p:nvPr>
        </p:nvSpPr>
        <p:spPr>
          <a:xfrm>
            <a:off x="1144590" y="2133603"/>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编辑母版文本样式</a:t>
            </a:r>
          </a:p>
        </p:txBody>
      </p:sp>
      <p:sp>
        <p:nvSpPr>
          <p:cNvPr id="5" name="KSO_FD"/>
          <p:cNvSpPr>
            <a:spLocks noGrp="1"/>
          </p:cNvSpPr>
          <p:nvPr>
            <p:ph type="dt" sz="half" idx="10"/>
          </p:nvPr>
        </p:nvSpPr>
        <p:spPr/>
        <p:txBody>
          <a:bodyPr/>
          <a:lstStyle/>
          <a:p>
            <a:fld id="{79B7EBBA-28FA-47CA-AE41-FBFED73EEC23}" type="datetimeFigureOut">
              <a:rPr lang="zh-CN" altLang="en-US" smtClean="0"/>
              <a:t>2021/11/12</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9C000ED2-591F-460C-A7E8-82B8BD4FD966}" type="slidenum">
              <a:rPr lang="zh-CN" altLang="en-US" smtClean="0"/>
              <a:t>‹#›</a:t>
            </a:fld>
            <a:endParaRPr lang="zh-CN" altLang="en-US"/>
          </a:p>
        </p:txBody>
      </p:sp>
    </p:spTree>
    <p:extLst>
      <p:ext uri="{BB962C8B-B14F-4D97-AF65-F5344CB8AC3E}">
        <p14:creationId xmlns:p14="http://schemas.microsoft.com/office/powerpoint/2010/main" val="4252800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8"/>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编辑母版文本样式</a:t>
            </a:r>
          </a:p>
        </p:txBody>
      </p:sp>
      <p:sp>
        <p:nvSpPr>
          <p:cNvPr id="5" name="KSO_FD"/>
          <p:cNvSpPr>
            <a:spLocks noGrp="1"/>
          </p:cNvSpPr>
          <p:nvPr>
            <p:ph type="dt" sz="half" idx="10"/>
          </p:nvPr>
        </p:nvSpPr>
        <p:spPr/>
        <p:txBody>
          <a:bodyPr/>
          <a:lstStyle/>
          <a:p>
            <a:fld id="{79B7EBBA-28FA-47CA-AE41-FBFED73EEC23}" type="datetimeFigureOut">
              <a:rPr lang="zh-CN" altLang="en-US" smtClean="0"/>
              <a:t>2021/11/12</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9C000ED2-591F-460C-A7E8-82B8BD4FD966}" type="slidenum">
              <a:rPr lang="zh-CN" altLang="en-US" smtClean="0"/>
              <a:t>‹#›</a:t>
            </a:fld>
            <a:endParaRPr lang="zh-CN" altLang="en-US"/>
          </a:p>
        </p:txBody>
      </p:sp>
    </p:spTree>
    <p:extLst>
      <p:ext uri="{BB962C8B-B14F-4D97-AF65-F5344CB8AC3E}">
        <p14:creationId xmlns:p14="http://schemas.microsoft.com/office/powerpoint/2010/main" val="1466837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SO_BT1"/>
          <p:cNvSpPr>
            <a:spLocks noGrp="1"/>
          </p:cNvSpPr>
          <p:nvPr>
            <p:ph type="title"/>
          </p:nvPr>
        </p:nvSpPr>
        <p:spPr>
          <a:xfrm>
            <a:off x="558799" y="162557"/>
            <a:ext cx="11056060" cy="699595"/>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4" name="KSO_FD"/>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B7EBBA-28FA-47CA-AE41-FBFED73EEC23}" type="datetimeFigureOut">
              <a:rPr lang="zh-CN" altLang="en-US" smtClean="0"/>
              <a:t>2021/11/12</a:t>
            </a:fld>
            <a:endParaRPr lang="zh-CN" altLang="en-US"/>
          </a:p>
        </p:txBody>
      </p:sp>
      <p:sp>
        <p:nvSpPr>
          <p:cNvPr id="5" name="KSO_FT"/>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KSO_FN"/>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00ED2-591F-460C-A7E8-82B8BD4FD966}" type="slidenum">
              <a:rPr lang="zh-CN" altLang="en-US" smtClean="0"/>
              <a:t>‹#›</a:t>
            </a:fld>
            <a:endParaRPr lang="zh-CN" altLang="en-US"/>
          </a:p>
        </p:txBody>
      </p:sp>
      <p:sp>
        <p:nvSpPr>
          <p:cNvPr id="3" name="KSO_BC1"/>
          <p:cNvSpPr>
            <a:spLocks noGrp="1"/>
          </p:cNvSpPr>
          <p:nvPr>
            <p:ph type="body" idx="1"/>
          </p:nvPr>
        </p:nvSpPr>
        <p:spPr>
          <a:xfrm>
            <a:off x="558801" y="1026615"/>
            <a:ext cx="11056060" cy="519321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pic>
        <p:nvPicPr>
          <p:cNvPr id="9" name="图片 8"/>
          <p:cNvPicPr>
            <a:picLocks noChangeAspect="1"/>
          </p:cNvPicPr>
          <p:nvPr/>
        </p:nvPicPr>
        <p:blipFill rotWithShape="1">
          <a:blip r:embed="rId14"/>
          <a:srcRect r="221"/>
          <a:stretch/>
        </p:blipFill>
        <p:spPr>
          <a:xfrm>
            <a:off x="-799" y="5751541"/>
            <a:ext cx="12193601" cy="1106460"/>
          </a:xfrm>
          <a:prstGeom prst="rect">
            <a:avLst/>
          </a:prstGeom>
        </p:spPr>
      </p:pic>
    </p:spTree>
    <p:extLst>
      <p:ext uri="{BB962C8B-B14F-4D97-AF65-F5344CB8AC3E}">
        <p14:creationId xmlns:p14="http://schemas.microsoft.com/office/powerpoint/2010/main" val="26446629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377" rtl="0" eaLnBrk="1" latinLnBrk="0" hangingPunct="1">
        <a:lnSpc>
          <a:spcPct val="90000"/>
        </a:lnSpc>
        <a:spcBef>
          <a:spcPct val="0"/>
        </a:spcBef>
        <a:buNone/>
        <a:defRPr sz="3200" b="1" i="0" kern="1200" baseline="0">
          <a:solidFill>
            <a:schemeClr val="tx1">
              <a:lumMod val="65000"/>
              <a:lumOff val="35000"/>
            </a:schemeClr>
          </a:solidFill>
          <a:effectLst/>
          <a:latin typeface="Arial Black" panose="020B0A04020102020204" pitchFamily="34" charset="0"/>
          <a:ea typeface="微软雅黑" panose="020B0503020204020204" pitchFamily="34" charset="-122"/>
          <a:cs typeface="+mj-cs"/>
        </a:defRPr>
      </a:lvl1pPr>
    </p:titleStyle>
    <p:bodyStyle>
      <a:lvl1pPr marL="357179" indent="-357179" algn="just" defTabSz="914377" rtl="0" eaLnBrk="1" latinLnBrk="0" hangingPunct="1">
        <a:lnSpc>
          <a:spcPct val="110000"/>
        </a:lnSpc>
        <a:spcBef>
          <a:spcPts val="1800"/>
        </a:spcBef>
        <a:spcAft>
          <a:spcPts val="0"/>
        </a:spcAft>
        <a:buClr>
          <a:schemeClr val="accent2"/>
        </a:buClr>
        <a:buSzPct val="100000"/>
        <a:buFont typeface="Wingdings 2" panose="05020102010507070707" pitchFamily="18" charset="2"/>
        <a:buChar char=""/>
        <a:defRPr sz="2000" kern="1200" baseline="0">
          <a:solidFill>
            <a:schemeClr val="accent2"/>
          </a:solidFill>
          <a:latin typeface="Arial" panose="020B0604020202020204" pitchFamily="34" charset="0"/>
          <a:ea typeface="微软雅黑" panose="020B0503020204020204" pitchFamily="34" charset="-122"/>
          <a:cs typeface="+mn-cs"/>
        </a:defRPr>
      </a:lvl1pPr>
      <a:lvl2pPr marL="357179" indent="-357179" algn="just" defTabSz="914377"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7D7D7D"/>
          </a:solidFill>
          <a:latin typeface="宋体" panose="02010600030101010101" pitchFamily="2" charset="-122"/>
          <a:ea typeface="宋体" panose="02010600030101010101" pitchFamily="2" charset="-122"/>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8" Type="http://schemas.openxmlformats.org/officeDocument/2006/relationships/hyperlink" Target="https://scikit-learn.org/stable/modules/generated/sklearn.datasets.load_iris.html#sklearn.datasets.load_iris" TargetMode="External"/><Relationship Id="rId3" Type="http://schemas.openxmlformats.org/officeDocument/2006/relationships/hyperlink" Target="https://scikit-learn.org/stable/modules/generated/sklearn.datasets.fetch_california_housing.html#sklearn.datasets.fetch_california_housing" TargetMode="External"/><Relationship Id="rId7" Type="http://schemas.openxmlformats.org/officeDocument/2006/relationships/hyperlink" Target="https://scikit-learn.org/stable/modules/generated/sklearn.datasets.load_diabetes.html#sklearn.datasets.load_diabetes" TargetMode="External"/><Relationship Id="rId2" Type="http://schemas.openxmlformats.org/officeDocument/2006/relationships/hyperlink" Target="http://scikit-learn.org/stable/modules/classes.html#module-sklearn.datasets" TargetMode="External"/><Relationship Id="rId1" Type="http://schemas.openxmlformats.org/officeDocument/2006/relationships/slideLayout" Target="../slideLayouts/slideLayout12.xml"/><Relationship Id="rId6" Type="http://schemas.openxmlformats.org/officeDocument/2006/relationships/hyperlink" Target="https://scikit-learn.org/stable/modules/generated/sklearn.datasets.load_breast_cancer.html#sklearn.datasets.load_breast_cancer" TargetMode="External"/><Relationship Id="rId5" Type="http://schemas.openxmlformats.org/officeDocument/2006/relationships/hyperlink" Target="https://scikit-learn.org/stable/modules/generated/sklearn.datasets.load_boston.html#sklearn.datasets.load_boston" TargetMode="External"/><Relationship Id="rId4" Type="http://schemas.openxmlformats.org/officeDocument/2006/relationships/hyperlink" Target="https://scikit-learn.org/stable/modules/generated/sklearn.datasets.fetch_lfw_people.html#sklearn.datasets.fetch_lfw_people" TargetMode="External"/><Relationship Id="rId9" Type="http://schemas.openxmlformats.org/officeDocument/2006/relationships/hyperlink" Target="https://scikit-learn.org/stable/modules/generated/sklearn.datasets.load_wine.html#sklearn.datasets.load_wine"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8" Type="http://schemas.openxmlformats.org/officeDocument/2006/relationships/hyperlink" Target="http://scikit-learn.sourceforge.net/stable/modules/generated/sklearn.preprocessing.StandardScaler.html#sklearn.preprocessing.StandardScaler" TargetMode="External"/><Relationship Id="rId3" Type="http://schemas.openxmlformats.org/officeDocument/2006/relationships/hyperlink" Target="http://scikit-learn.sourceforge.net/stable/modules/generated/sklearn.preprocessing.Imputer.html#sklearn.preprocessing.Imputer" TargetMode="External"/><Relationship Id="rId7" Type="http://schemas.openxmlformats.org/officeDocument/2006/relationships/hyperlink" Target="http://scikit-learn.sourceforge.net/stable/modules/generated/sklearn.preprocessing.OneHotEncoder.html#sklearn.preprocessing.OneHotEncoder" TargetMode="External"/><Relationship Id="rId2" Type="http://schemas.openxmlformats.org/officeDocument/2006/relationships/hyperlink" Target="http://scikit-learn.sourceforge.net/stable/modules/generated/sklearn.preprocessing.Binarizer.html#sklearn.preprocessing.Binarizer" TargetMode="External"/><Relationship Id="rId1" Type="http://schemas.openxmlformats.org/officeDocument/2006/relationships/slideLayout" Target="../slideLayouts/slideLayout12.xml"/><Relationship Id="rId6" Type="http://schemas.openxmlformats.org/officeDocument/2006/relationships/hyperlink" Target="http://scikit-learn.sourceforge.net/stable/modules/generated/sklearn.preprocessing.Normalizer.html#sklearn.preprocessing.Normalizer" TargetMode="External"/><Relationship Id="rId5" Type="http://schemas.openxmlformats.org/officeDocument/2006/relationships/hyperlink" Target="http://scikit-learn.sourceforge.net/stable/modules/generated/sklearn.preprocessing.MinMaxScaler.html#sklearn.preprocessing.MinMaxScaler" TargetMode="External"/><Relationship Id="rId10" Type="http://schemas.openxmlformats.org/officeDocument/2006/relationships/hyperlink" Target="http://scikit-learn.sourceforge.net/stable/modules/generated/sklearn.preprocessing.scale.html#sklearn.preprocessing.scale" TargetMode="External"/><Relationship Id="rId4" Type="http://schemas.openxmlformats.org/officeDocument/2006/relationships/hyperlink" Target="http://scikit-learn.sourceforge.net/stable/modules/generated/sklearn.preprocessing.LabelBinarizer.html#sklearn.preprocessing.LabelBinarizer" TargetMode="External"/><Relationship Id="rId9" Type="http://schemas.openxmlformats.org/officeDocument/2006/relationships/hyperlink" Target="http://scikit-learn.sourceforge.net/stable/modules/generated/sklearn.preprocessing.normalize.html#sklearn.preprocessing.normaliz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C00000">
                <a:alpha val="7000"/>
              </a:srgbClr>
            </a:gs>
            <a:gs pos="57000">
              <a:srgbClr val="7030A0">
                <a:alpha val="51000"/>
              </a:srgbClr>
            </a:gs>
            <a:gs pos="100000">
              <a:srgbClr val="C00000">
                <a:alpha val="1000"/>
              </a:srgbClr>
            </a:gs>
          </a:gsLst>
          <a:lin ang="5400000" scaled="1"/>
        </a:gradFill>
        <a:effectLst/>
      </p:bgPr>
    </p:bg>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endParaRPr lang="zh-CN" altLang="en-US" dirty="0"/>
          </a:p>
        </p:txBody>
      </p:sp>
      <p:sp>
        <p:nvSpPr>
          <p:cNvPr id="4" name="标题 3"/>
          <p:cNvSpPr>
            <a:spLocks noGrp="1"/>
          </p:cNvSpPr>
          <p:nvPr>
            <p:ph type="title"/>
          </p:nvPr>
        </p:nvSpPr>
        <p:spPr>
          <a:xfrm>
            <a:off x="1915288" y="2403383"/>
            <a:ext cx="9031984" cy="1720077"/>
          </a:xfrm>
        </p:spPr>
        <p:txBody>
          <a:bodyPr>
            <a:prstTxWarp prst="textCanUp">
              <a:avLst/>
            </a:prstTxWarp>
          </a:bodyPr>
          <a:lstStyle/>
          <a:p>
            <a:r>
              <a:rPr lang="en-US" altLang="zh-CN" sz="8800" dirty="0" smtClean="0">
                <a:effectLst>
                  <a:glow rad="101600">
                    <a:schemeClr val="accent5">
                      <a:lumMod val="75000"/>
                      <a:alpha val="40000"/>
                    </a:schemeClr>
                  </a:glow>
                  <a:outerShdw blurRad="50800" dist="38100" dir="5400000" algn="t" rotWithShape="0">
                    <a:prstClr val="black">
                      <a:alpha val="40000"/>
                    </a:prstClr>
                  </a:outerShdw>
                </a:effectLst>
              </a:rPr>
              <a:t>Python</a:t>
            </a:r>
            <a:r>
              <a:rPr lang="zh-CN" altLang="en-US" sz="6600" dirty="0" smtClean="0">
                <a:effectLst>
                  <a:glow rad="101600">
                    <a:schemeClr val="accent5">
                      <a:lumMod val="75000"/>
                      <a:alpha val="40000"/>
                    </a:schemeClr>
                  </a:glow>
                  <a:outerShdw blurRad="50800" dist="38100" dir="5400000" algn="t" rotWithShape="0">
                    <a:prstClr val="black">
                      <a:alpha val="40000"/>
                    </a:prstClr>
                  </a:outerShdw>
                </a:effectLst>
              </a:rPr>
              <a:t>机器学习</a:t>
            </a:r>
            <a:endParaRPr lang="zh-CN" altLang="en-US" sz="6600" dirty="0">
              <a:effectLst>
                <a:glow rad="101600">
                  <a:schemeClr val="accent5">
                    <a:lumMod val="75000"/>
                    <a:alpha val="40000"/>
                  </a:schemeClr>
                </a:glow>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4138509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A0FF28-E435-4512-AB0D-4847D5C76DFC}"/>
              </a:ext>
            </a:extLst>
          </p:cNvPr>
          <p:cNvSpPr>
            <a:spLocks noGrp="1"/>
          </p:cNvSpPr>
          <p:nvPr>
            <p:ph type="title"/>
          </p:nvPr>
        </p:nvSpPr>
        <p:spPr>
          <a:xfrm>
            <a:off x="1494682" y="211806"/>
            <a:ext cx="5987008" cy="343785"/>
          </a:xfrm>
        </p:spPr>
        <p:txBody>
          <a:bodyPr>
            <a:normAutofit fontScale="90000"/>
          </a:bodyPr>
          <a:lstStyle/>
          <a:p>
            <a:r>
              <a:rPr lang="zh-CN" altLang="en-US" dirty="0"/>
              <a:t>监督学习</a:t>
            </a:r>
            <a:r>
              <a:rPr lang="en-US" altLang="zh-CN" dirty="0"/>
              <a:t>——</a:t>
            </a:r>
            <a:r>
              <a:rPr lang="zh-CN" altLang="en-US" dirty="0"/>
              <a:t>分类</a:t>
            </a:r>
          </a:p>
        </p:txBody>
      </p:sp>
      <p:pic>
        <p:nvPicPr>
          <p:cNvPr id="4" name="内容占位符 3">
            <a:extLst>
              <a:ext uri="{FF2B5EF4-FFF2-40B4-BE49-F238E27FC236}">
                <a16:creationId xmlns:a16="http://schemas.microsoft.com/office/drawing/2014/main" id="{5CEAD21C-778C-475A-B640-F71C7550E966}"/>
              </a:ext>
            </a:extLst>
          </p:cNvPr>
          <p:cNvPicPr>
            <a:picLocks noGrp="1" noChangeAspect="1"/>
          </p:cNvPicPr>
          <p:nvPr>
            <p:ph idx="1"/>
          </p:nvPr>
        </p:nvPicPr>
        <p:blipFill rotWithShape="1">
          <a:blip r:embed="rId2"/>
          <a:srcRect l="16318" t="21316" r="32137" b="15044"/>
          <a:stretch/>
        </p:blipFill>
        <p:spPr>
          <a:xfrm>
            <a:off x="5233229" y="299709"/>
            <a:ext cx="4911936" cy="3411284"/>
          </a:xfrm>
          <a:prstGeom prst="rect">
            <a:avLst/>
          </a:prstGeom>
        </p:spPr>
      </p:pic>
      <p:pic>
        <p:nvPicPr>
          <p:cNvPr id="5" name="图片 4">
            <a:extLst>
              <a:ext uri="{FF2B5EF4-FFF2-40B4-BE49-F238E27FC236}">
                <a16:creationId xmlns:a16="http://schemas.microsoft.com/office/drawing/2014/main" id="{8C0606E2-3775-41C4-9F45-80A3A6B04E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9831" y="4125319"/>
            <a:ext cx="4009135" cy="2250127"/>
          </a:xfrm>
          <a:prstGeom prst="rect">
            <a:avLst/>
          </a:prstGeom>
        </p:spPr>
      </p:pic>
      <p:sp>
        <p:nvSpPr>
          <p:cNvPr id="6" name="文本框 5">
            <a:extLst>
              <a:ext uri="{FF2B5EF4-FFF2-40B4-BE49-F238E27FC236}">
                <a16:creationId xmlns:a16="http://schemas.microsoft.com/office/drawing/2014/main" id="{C62F99D1-F123-4811-A1BF-66BCA93ED55B}"/>
              </a:ext>
            </a:extLst>
          </p:cNvPr>
          <p:cNvSpPr txBox="1"/>
          <p:nvPr/>
        </p:nvSpPr>
        <p:spPr>
          <a:xfrm>
            <a:off x="2667407" y="3710994"/>
            <a:ext cx="1224136" cy="1015663"/>
          </a:xfrm>
          <a:prstGeom prst="rect">
            <a:avLst/>
          </a:prstGeom>
          <a:noFill/>
        </p:spPr>
        <p:txBody>
          <a:bodyPr wrap="square" rtlCol="0">
            <a:spAutoFit/>
          </a:bodyPr>
          <a:lstStyle/>
          <a:p>
            <a:r>
              <a:rPr lang="zh-CN" altLang="en-US" sz="6000" dirty="0">
                <a:solidFill>
                  <a:srgbClr val="FF0000"/>
                </a:solidFill>
              </a:rPr>
              <a:t>？</a:t>
            </a:r>
          </a:p>
        </p:txBody>
      </p:sp>
      <p:sp>
        <p:nvSpPr>
          <p:cNvPr id="7" name="文本框 6">
            <a:extLst>
              <a:ext uri="{FF2B5EF4-FFF2-40B4-BE49-F238E27FC236}">
                <a16:creationId xmlns:a16="http://schemas.microsoft.com/office/drawing/2014/main" id="{4009E80E-451B-4AD8-A5AF-996266E5C6D4}"/>
              </a:ext>
            </a:extLst>
          </p:cNvPr>
          <p:cNvSpPr txBox="1"/>
          <p:nvPr/>
        </p:nvSpPr>
        <p:spPr>
          <a:xfrm>
            <a:off x="6577938" y="4924794"/>
            <a:ext cx="3404491" cy="83099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wrap="square" rtlCol="0">
            <a:spAutoFit/>
          </a:bodyPr>
          <a:lstStyle/>
          <a:p>
            <a:r>
              <a:rPr lang="zh-CN" altLang="en-US" sz="2400" dirty="0"/>
              <a:t>樱桃：   红色、轻</a:t>
            </a:r>
            <a:endParaRPr lang="en-US" altLang="zh-CN" sz="2400" dirty="0"/>
          </a:p>
          <a:p>
            <a:r>
              <a:rPr lang="zh-CN" altLang="en-US" sz="2400" dirty="0"/>
              <a:t>猕猴桃：绿色、重</a:t>
            </a:r>
          </a:p>
        </p:txBody>
      </p:sp>
      <p:pic>
        <p:nvPicPr>
          <p:cNvPr id="2052" name="Picture 4" descr="https://timgsa.baidu.com/timg?image&amp;quality=80&amp;size=b9999_10000&amp;sec=1539060195717&amp;di=523db6b8ebbe31525d4197ea9cd78d34&amp;imgtype=0&amp;src=http%3A%2F%2Fimgsrc.baidu.com%2Fimgad%2Fpic%2Fitem%2Ff11f3a292df5e0fea30aef28576034a85edf728c.jpg">
            <a:extLst>
              <a:ext uri="{FF2B5EF4-FFF2-40B4-BE49-F238E27FC236}">
                <a16:creationId xmlns:a16="http://schemas.microsoft.com/office/drawing/2014/main" id="{8F56ADE5-022A-40DE-92A9-494073443E34}"/>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9377" t="13738" r="8977"/>
          <a:stretch/>
        </p:blipFill>
        <p:spPr bwMode="auto">
          <a:xfrm>
            <a:off x="1099129" y="762754"/>
            <a:ext cx="3178696" cy="2244755"/>
          </a:xfrm>
          <a:prstGeom prst="rect">
            <a:avLst/>
          </a:prstGeom>
          <a:noFill/>
          <a:extLst>
            <a:ext uri="{909E8E84-426E-40DD-AFC4-6F175D3DCCD1}">
              <a14:hiddenFill xmlns:a14="http://schemas.microsoft.com/office/drawing/2010/main">
                <a:solidFill>
                  <a:srgbClr val="FFFFFF"/>
                </a:solidFill>
              </a14:hiddenFill>
            </a:ext>
          </a:extLst>
        </p:spPr>
      </p:pic>
      <p:sp>
        <p:nvSpPr>
          <p:cNvPr id="8" name="箭头: 右 7">
            <a:extLst>
              <a:ext uri="{FF2B5EF4-FFF2-40B4-BE49-F238E27FC236}">
                <a16:creationId xmlns:a16="http://schemas.microsoft.com/office/drawing/2014/main" id="{7218D5D3-A0BA-43AF-93E5-B7F1D5299360}"/>
              </a:ext>
            </a:extLst>
          </p:cNvPr>
          <p:cNvSpPr/>
          <p:nvPr/>
        </p:nvSpPr>
        <p:spPr>
          <a:xfrm>
            <a:off x="4488186" y="1906713"/>
            <a:ext cx="946652" cy="343785"/>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4E299815-1104-4250-BB2C-25E94BF79274}"/>
              </a:ext>
            </a:extLst>
          </p:cNvPr>
          <p:cNvSpPr/>
          <p:nvPr/>
        </p:nvSpPr>
        <p:spPr>
          <a:xfrm flipH="1">
            <a:off x="5434838" y="5171488"/>
            <a:ext cx="885206" cy="299386"/>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右 11">
            <a:extLst>
              <a:ext uri="{FF2B5EF4-FFF2-40B4-BE49-F238E27FC236}">
                <a16:creationId xmlns:a16="http://schemas.microsoft.com/office/drawing/2014/main" id="{1C3630C0-EFB3-4F4C-9408-022CBCA6BA27}"/>
              </a:ext>
            </a:extLst>
          </p:cNvPr>
          <p:cNvSpPr/>
          <p:nvPr/>
        </p:nvSpPr>
        <p:spPr>
          <a:xfrm rot="16200000" flipH="1">
            <a:off x="7353897" y="4087281"/>
            <a:ext cx="1391986" cy="28304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标注: 线形 13">
            <a:extLst>
              <a:ext uri="{FF2B5EF4-FFF2-40B4-BE49-F238E27FC236}">
                <a16:creationId xmlns:a16="http://schemas.microsoft.com/office/drawing/2014/main" id="{0EE67870-7C19-44EB-94BE-F927C9231694}"/>
              </a:ext>
            </a:extLst>
          </p:cNvPr>
          <p:cNvSpPr/>
          <p:nvPr/>
        </p:nvSpPr>
        <p:spPr>
          <a:xfrm>
            <a:off x="9146753" y="4232819"/>
            <a:ext cx="1152128" cy="678056"/>
          </a:xfrm>
          <a:prstGeom prst="borderCallout1">
            <a:avLst>
              <a:gd name="adj1" fmla="val 73992"/>
              <a:gd name="adj2" fmla="val -3552"/>
              <a:gd name="adj3" fmla="val 117316"/>
              <a:gd name="adj4" fmla="val -162106"/>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设置标签</a:t>
            </a:r>
          </a:p>
        </p:txBody>
      </p:sp>
    </p:spTree>
    <p:extLst>
      <p:ext uri="{BB962C8B-B14F-4D97-AF65-F5344CB8AC3E}">
        <p14:creationId xmlns:p14="http://schemas.microsoft.com/office/powerpoint/2010/main" val="2803773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B6260F8-3207-4C5E-9E4A-BD2FF3CF1E82}"/>
              </a:ext>
            </a:extLst>
          </p:cNvPr>
          <p:cNvPicPr>
            <a:picLocks noChangeAspect="1"/>
          </p:cNvPicPr>
          <p:nvPr/>
        </p:nvPicPr>
        <p:blipFill rotWithShape="1">
          <a:blip r:embed="rId2"/>
          <a:srcRect l="17714" t="24801" r="40318" b="25210"/>
          <a:stretch/>
        </p:blipFill>
        <p:spPr>
          <a:xfrm>
            <a:off x="2205137" y="1700808"/>
            <a:ext cx="7781727" cy="4680520"/>
          </a:xfrm>
          <a:prstGeom prst="rect">
            <a:avLst/>
          </a:prstGeom>
        </p:spPr>
      </p:pic>
      <p:sp>
        <p:nvSpPr>
          <p:cNvPr id="5" name="文本框 4">
            <a:extLst>
              <a:ext uri="{FF2B5EF4-FFF2-40B4-BE49-F238E27FC236}">
                <a16:creationId xmlns:a16="http://schemas.microsoft.com/office/drawing/2014/main" id="{C8BFC282-7B42-4BF8-BF42-6AD0D51C6E29}"/>
              </a:ext>
            </a:extLst>
          </p:cNvPr>
          <p:cNvSpPr txBox="1"/>
          <p:nvPr/>
        </p:nvSpPr>
        <p:spPr>
          <a:xfrm>
            <a:off x="4655840" y="915408"/>
            <a:ext cx="5328592" cy="523220"/>
          </a:xfrm>
          <a:prstGeom prst="rect">
            <a:avLst/>
          </a:prstGeom>
          <a:noFill/>
        </p:spPr>
        <p:txBody>
          <a:bodyPr wrap="square" rtlCol="0">
            <a:spAutoFit/>
          </a:bodyPr>
          <a:lstStyle/>
          <a:p>
            <a:r>
              <a:rPr lang="zh-CN" altLang="en-US" sz="2800" dirty="0"/>
              <a:t>图例化</a:t>
            </a:r>
          </a:p>
        </p:txBody>
      </p:sp>
      <p:pic>
        <p:nvPicPr>
          <p:cNvPr id="6" name="内容占位符 3">
            <a:extLst>
              <a:ext uri="{FF2B5EF4-FFF2-40B4-BE49-F238E27FC236}">
                <a16:creationId xmlns:a16="http://schemas.microsoft.com/office/drawing/2014/main" id="{75D0B7C6-C5A3-47D2-BC55-69D596647CF4}"/>
              </a:ext>
            </a:extLst>
          </p:cNvPr>
          <p:cNvPicPr>
            <a:picLocks noGrp="1" noChangeAspect="1"/>
          </p:cNvPicPr>
          <p:nvPr>
            <p:ph idx="1"/>
          </p:nvPr>
        </p:nvPicPr>
        <p:blipFill rotWithShape="1">
          <a:blip r:embed="rId3"/>
          <a:srcRect l="16318" t="21316" r="32137" b="15044"/>
          <a:stretch/>
        </p:blipFill>
        <p:spPr>
          <a:xfrm>
            <a:off x="1847528" y="340498"/>
            <a:ext cx="2166092" cy="1504326"/>
          </a:xfrm>
          <a:prstGeom prst="rect">
            <a:avLst/>
          </a:prstGeom>
        </p:spPr>
      </p:pic>
    </p:spTree>
    <p:extLst>
      <p:ext uri="{BB962C8B-B14F-4D97-AF65-F5344CB8AC3E}">
        <p14:creationId xmlns:p14="http://schemas.microsoft.com/office/powerpoint/2010/main" val="48469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9780" y="572831"/>
            <a:ext cx="3736111" cy="699595"/>
          </a:xfrm>
        </p:spPr>
        <p:txBody>
          <a:bodyPr>
            <a:normAutofit/>
          </a:bodyPr>
          <a:lstStyle/>
          <a:p>
            <a:r>
              <a:rPr lang="zh-CN" altLang="en-US" sz="2800" b="0" dirty="0" smtClean="0"/>
              <a:t>判断未知水果</a:t>
            </a:r>
            <a:endParaRPr lang="zh-CN" altLang="en-US" sz="2800" b="0" dirty="0"/>
          </a:p>
        </p:txBody>
      </p:sp>
      <p:pic>
        <p:nvPicPr>
          <p:cNvPr id="4" name="内容占位符 3">
            <a:extLst>
              <a:ext uri="{FF2B5EF4-FFF2-40B4-BE49-F238E27FC236}">
                <a16:creationId xmlns:a16="http://schemas.microsoft.com/office/drawing/2014/main" id="{3B6260F8-3207-4C5E-9E4A-BD2FF3CF1E82}"/>
              </a:ext>
            </a:extLst>
          </p:cNvPr>
          <p:cNvPicPr>
            <a:picLocks noGrp="1"/>
          </p:cNvPicPr>
          <p:nvPr>
            <p:ph idx="1"/>
          </p:nvPr>
        </p:nvPicPr>
        <p:blipFill rotWithShape="1">
          <a:blip r:embed="rId2"/>
          <a:srcRect l="17714" t="29081" r="40318" b="25210"/>
          <a:stretch/>
        </p:blipFill>
        <p:spPr bwMode="auto">
          <a:xfrm>
            <a:off x="2248921" y="1272426"/>
            <a:ext cx="7675108" cy="4702085"/>
          </a:xfrm>
          <a:prstGeom prst="rect">
            <a:avLst/>
          </a:prstGeom>
          <a:ln>
            <a:noFill/>
          </a:ln>
          <a:extLst>
            <a:ext uri="{53640926-AAD7-44D8-BBD7-CCE9431645EC}">
              <a14:shadowObscured xmlns:a14="http://schemas.microsoft.com/office/drawing/2010/main"/>
            </a:ext>
          </a:extLst>
        </p:spPr>
      </p:pic>
      <p:pic>
        <p:nvPicPr>
          <p:cNvPr id="5" name="图片 4">
            <a:extLst>
              <a:ext uri="{FF2B5EF4-FFF2-40B4-BE49-F238E27FC236}">
                <a16:creationId xmlns:a16="http://schemas.microsoft.com/office/drawing/2014/main" id="{8C0606E2-3775-41C4-9F45-80A3A6B04E3A}"/>
              </a:ext>
            </a:extLst>
          </p:cNvPr>
          <p:cNvPicPr/>
          <p:nvPr/>
        </p:nvPicPr>
        <p:blipFill rotWithShape="1">
          <a:blip r:embed="rId3" cstate="print">
            <a:extLst>
              <a:ext uri="{28A0092B-C50C-407E-A947-70E740481C1C}">
                <a14:useLocalDpi xmlns:a14="http://schemas.microsoft.com/office/drawing/2010/main" val="0"/>
              </a:ext>
            </a:extLst>
          </a:blip>
          <a:srcRect l="29807" t="31356" r="56241" b="45480"/>
          <a:stretch/>
        </p:blipFill>
        <p:spPr bwMode="auto">
          <a:xfrm>
            <a:off x="5161195" y="2617926"/>
            <a:ext cx="533751" cy="51028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94713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normAutofit/>
          </a:bodyPr>
          <a:lstStyle/>
          <a:p>
            <a:pPr marL="0" indent="0">
              <a:buNone/>
            </a:pPr>
            <a:r>
              <a:rPr lang="en-US" altLang="zh-CN" sz="2400" b="1" dirty="0"/>
              <a:t>2</a:t>
            </a:r>
            <a:r>
              <a:rPr lang="zh-CN" altLang="zh-CN" sz="2400" b="1" dirty="0"/>
              <a:t>．</a:t>
            </a:r>
            <a:r>
              <a:rPr lang="zh-CN" altLang="zh-CN" sz="2400" b="1" dirty="0" smtClean="0"/>
              <a:t>非监督学习</a:t>
            </a:r>
            <a:endParaRPr lang="en-US" altLang="zh-CN" sz="2400" b="1" dirty="0" smtClean="0"/>
          </a:p>
          <a:p>
            <a:pPr marL="0" indent="0">
              <a:buNone/>
            </a:pPr>
            <a:r>
              <a:rPr lang="zh-CN" altLang="zh-CN" sz="2400" dirty="0"/>
              <a:t>与监督学习相对的是</a:t>
            </a:r>
            <a:r>
              <a:rPr lang="zh-CN" altLang="zh-CN" sz="2400" b="1" dirty="0">
                <a:solidFill>
                  <a:srgbClr val="FF0000"/>
                </a:solidFill>
              </a:rPr>
              <a:t>非监督学习</a:t>
            </a:r>
            <a:r>
              <a:rPr lang="zh-CN" altLang="zh-CN" sz="2400" dirty="0">
                <a:solidFill>
                  <a:srgbClr val="FF0000"/>
                </a:solidFill>
              </a:rPr>
              <a:t>（</a:t>
            </a:r>
            <a:r>
              <a:rPr lang="en-US" altLang="zh-CN" sz="2400" dirty="0">
                <a:solidFill>
                  <a:srgbClr val="FF0000"/>
                </a:solidFill>
              </a:rPr>
              <a:t>Unsupervised Learning</a:t>
            </a:r>
            <a:r>
              <a:rPr lang="zh-CN" altLang="zh-CN" sz="2400" dirty="0">
                <a:solidFill>
                  <a:srgbClr val="FF0000"/>
                </a:solidFill>
              </a:rPr>
              <a:t>），</a:t>
            </a:r>
            <a:r>
              <a:rPr lang="zh-CN" altLang="zh-CN" sz="2400" dirty="0"/>
              <a:t>也称为无监督学习。非监督学习直接对没有标记的训练数据进行建模学习</a:t>
            </a:r>
            <a:r>
              <a:rPr lang="zh-CN" altLang="zh-CN" sz="2400" dirty="0" smtClean="0"/>
              <a:t>。</a:t>
            </a:r>
            <a:endParaRPr lang="en-US" altLang="zh-CN" sz="2400" dirty="0" smtClean="0"/>
          </a:p>
          <a:p>
            <a:pPr marL="0" indent="0">
              <a:buNone/>
            </a:pPr>
            <a:r>
              <a:rPr lang="zh-CN" altLang="zh-CN" sz="2400" dirty="0" smtClean="0"/>
              <a:t>与</a:t>
            </a:r>
            <a:r>
              <a:rPr lang="zh-CN" altLang="zh-CN" sz="2400" dirty="0"/>
              <a:t>监督学习的最基本的区别是建模的数据</a:t>
            </a:r>
            <a:r>
              <a:rPr lang="zh-CN" altLang="zh-CN" sz="2400" dirty="0">
                <a:solidFill>
                  <a:srgbClr val="FF0000"/>
                </a:solidFill>
              </a:rPr>
              <a:t>没有标签</a:t>
            </a:r>
            <a:r>
              <a:rPr lang="zh-CN" altLang="zh-CN" sz="2400" dirty="0"/>
              <a:t>。</a:t>
            </a:r>
          </a:p>
          <a:p>
            <a:pPr marL="0" indent="0">
              <a:buNone/>
            </a:pPr>
            <a:r>
              <a:rPr lang="zh-CN" altLang="zh-CN" sz="2400" dirty="0"/>
              <a:t>非监督学习算法中，没有经验数据可供学习</a:t>
            </a:r>
            <a:r>
              <a:rPr lang="zh-CN" altLang="zh-CN" sz="2400" dirty="0" smtClean="0"/>
              <a:t>。算法</a:t>
            </a:r>
            <a:r>
              <a:rPr lang="zh-CN" altLang="zh-CN" sz="2400" dirty="0"/>
              <a:t>可以在缺乏经验数据的情况下使用，可以用于认识新问题、探索新领域。因此一直是人工智能的一个重要研究方向。</a:t>
            </a:r>
          </a:p>
          <a:p>
            <a:pPr marL="0" indent="0">
              <a:buNone/>
            </a:pPr>
            <a:endParaRPr lang="zh-CN" altLang="zh-CN" sz="2400" dirty="0"/>
          </a:p>
        </p:txBody>
      </p:sp>
    </p:spTree>
    <p:extLst>
      <p:ext uri="{BB962C8B-B14F-4D97-AF65-F5344CB8AC3E}">
        <p14:creationId xmlns:p14="http://schemas.microsoft.com/office/powerpoint/2010/main" val="4173161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timgsa.baidu.com/timg?image&amp;quality=80&amp;size=b9999_10000&amp;sec=1539060636642&amp;di=93e06b992a323b02d00886fb6ec4e298&amp;imgtype=0&amp;src=http%3A%2F%2Fimgsrc.baidu.com%2Fimage%2Fc0%253Dshijue1%252C0%252C0%252C294%252C40%2Fsign%3Df9944815c1ef7609280691dc46b4c9b9%2F4a36acaf2edda3cc89b9f4a80be93901203f92dd.jpg">
            <a:extLst>
              <a:ext uri="{FF2B5EF4-FFF2-40B4-BE49-F238E27FC236}">
                <a16:creationId xmlns:a16="http://schemas.microsoft.com/office/drawing/2014/main" id="{7A324657-405D-42EE-90C1-0DDE27772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959" y="0"/>
            <a:ext cx="5004048" cy="3336032"/>
          </a:xfrm>
          <a:prstGeom prst="rect">
            <a:avLst/>
          </a:prstGeom>
          <a:noFill/>
          <a:extLst>
            <a:ext uri="{909E8E84-426E-40DD-AFC4-6F175D3DCCD1}">
              <a14:hiddenFill xmlns:a14="http://schemas.microsoft.com/office/drawing/2010/main">
                <a:solidFill>
                  <a:srgbClr val="FFFFFF"/>
                </a:solidFill>
              </a14:hiddenFill>
            </a:ext>
          </a:extLst>
        </p:spPr>
      </p:pic>
      <p:sp>
        <p:nvSpPr>
          <p:cNvPr id="5" name="箭头: 上弧形 4">
            <a:extLst>
              <a:ext uri="{FF2B5EF4-FFF2-40B4-BE49-F238E27FC236}">
                <a16:creationId xmlns:a16="http://schemas.microsoft.com/office/drawing/2014/main" id="{70A63172-4367-48CF-B094-E04A0A89DCB3}"/>
              </a:ext>
            </a:extLst>
          </p:cNvPr>
          <p:cNvSpPr/>
          <p:nvPr/>
        </p:nvSpPr>
        <p:spPr>
          <a:xfrm rot="3059705">
            <a:off x="6290999" y="1591002"/>
            <a:ext cx="2555176" cy="112202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标题 1">
            <a:extLst>
              <a:ext uri="{FF2B5EF4-FFF2-40B4-BE49-F238E27FC236}">
                <a16:creationId xmlns:a16="http://schemas.microsoft.com/office/drawing/2014/main" id="{95CCB5BA-8940-4777-92B6-85CB3A9F6218}"/>
              </a:ext>
            </a:extLst>
          </p:cNvPr>
          <p:cNvSpPr txBox="1">
            <a:spLocks/>
          </p:cNvSpPr>
          <p:nvPr/>
        </p:nvSpPr>
        <p:spPr>
          <a:xfrm>
            <a:off x="6183145" y="237626"/>
            <a:ext cx="4581322"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4000" dirty="0"/>
              <a:t>非监督学习</a:t>
            </a:r>
            <a:r>
              <a:rPr lang="en-US" altLang="zh-CN" sz="4000" dirty="0"/>
              <a:t>-</a:t>
            </a:r>
            <a:r>
              <a:rPr lang="zh-CN" altLang="en-US" sz="4000" dirty="0"/>
              <a:t>聚类</a:t>
            </a:r>
          </a:p>
        </p:txBody>
      </p:sp>
      <p:grpSp>
        <p:nvGrpSpPr>
          <p:cNvPr id="7" name="组合 6">
            <a:extLst>
              <a:ext uri="{FF2B5EF4-FFF2-40B4-BE49-F238E27FC236}">
                <a16:creationId xmlns:a16="http://schemas.microsoft.com/office/drawing/2014/main" id="{3017227B-6E19-42EA-AF4C-87D24188A54F}"/>
              </a:ext>
            </a:extLst>
          </p:cNvPr>
          <p:cNvGrpSpPr/>
          <p:nvPr/>
        </p:nvGrpSpPr>
        <p:grpSpPr>
          <a:xfrm>
            <a:off x="4481326" y="3324507"/>
            <a:ext cx="6141472" cy="3532463"/>
            <a:chOff x="2612195" y="2513162"/>
            <a:chExt cx="6141472" cy="3532463"/>
          </a:xfrm>
        </p:grpSpPr>
        <p:pic>
          <p:nvPicPr>
            <p:cNvPr id="4102" name="Picture 6" descr="https://timgsa.baidu.com/timg?image&amp;quality=80&amp;size=b9999_10000&amp;sec=1539061047674&amp;di=fa8ca5531f87f185640e5341fbed96d4&amp;imgtype=0&amp;src=http%3A%2F%2Fpic84.huitu.com%2Fres%2F20160821%2F315218_20160821090237688600_1.jpg">
              <a:extLst>
                <a:ext uri="{FF2B5EF4-FFF2-40B4-BE49-F238E27FC236}">
                  <a16:creationId xmlns:a16="http://schemas.microsoft.com/office/drawing/2014/main" id="{51DF781E-8AB9-47D1-AC7D-65B13602B1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069" t="15328" r="8020" b="21085"/>
            <a:stretch/>
          </p:blipFill>
          <p:spPr bwMode="auto">
            <a:xfrm>
              <a:off x="2612195" y="4608788"/>
              <a:ext cx="2491206" cy="1436837"/>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ttps://timgsa.baidu.com/timg?image&amp;quality=80&amp;size=b9999_10000&amp;sec=1539061095308&amp;di=c5e3c29c72caf310c34178819644532d&amp;imgtype=0&amp;src=http%3A%2F%2Fupload.xinjiangnet.com.cn%2F2015%2F0215%2F1423982655744.jpg">
              <a:extLst>
                <a:ext uri="{FF2B5EF4-FFF2-40B4-BE49-F238E27FC236}">
                  <a16:creationId xmlns:a16="http://schemas.microsoft.com/office/drawing/2014/main" id="{667003A0-77D2-45F1-80AF-8EE1355CE4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5355" y="2513162"/>
              <a:ext cx="3628311" cy="2081643"/>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https://timgsa.baidu.com/timg?image&amp;quality=80&amp;size=b9999_10000&amp;sec=1539061149703&amp;di=9f788fc85bcc0f56693b0e0e475e204e&amp;imgtype=0&amp;src=http%3A%2F%2Fimgsrc.baidu.com%2Fimage%2Fc0%253Dpixel_huitu%252C0%252C0%252C294%252C40%2Fsign%3Dccb4921f66224f4a43947b53608ff53e%2Fc8ea15ce36d3d539c84febfa3187e950352ab09d.jpg">
              <a:extLst>
                <a:ext uri="{FF2B5EF4-FFF2-40B4-BE49-F238E27FC236}">
                  <a16:creationId xmlns:a16="http://schemas.microsoft.com/office/drawing/2014/main" id="{B1C07B63-2C05-4DBD-8107-86F16EE6A4E0}"/>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13498"/>
            <a:stretch/>
          </p:blipFill>
          <p:spPr bwMode="auto">
            <a:xfrm>
              <a:off x="2634092" y="2513304"/>
              <a:ext cx="2480110" cy="2092519"/>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descr="https://ss0.bdstatic.com/70cFuHSh_Q1YnxGkpoWK1HF6hhy/it/u=3376731962,2425527108&amp;fm=26&amp;gp=0.jpg">
              <a:extLst>
                <a:ext uri="{FF2B5EF4-FFF2-40B4-BE49-F238E27FC236}">
                  <a16:creationId xmlns:a16="http://schemas.microsoft.com/office/drawing/2014/main" id="{5D371A85-C11A-40A6-BAA1-C7B633436B8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487" t="1571" r="21274" b="23273"/>
            <a:stretch/>
          </p:blipFill>
          <p:spPr bwMode="auto">
            <a:xfrm>
              <a:off x="5098097" y="4594806"/>
              <a:ext cx="1938036" cy="1436837"/>
            </a:xfrm>
            <a:prstGeom prst="rect">
              <a:avLst/>
            </a:prstGeom>
            <a:noFill/>
            <a:extLst>
              <a:ext uri="{909E8E84-426E-40DD-AFC4-6F175D3DCCD1}">
                <a14:hiddenFill xmlns:a14="http://schemas.microsoft.com/office/drawing/2010/main">
                  <a:solidFill>
                    <a:srgbClr val="FFFFFF"/>
                  </a:solidFill>
                </a14:hiddenFill>
              </a:ext>
            </a:extLst>
          </p:spPr>
        </p:pic>
        <p:pic>
          <p:nvPicPr>
            <p:cNvPr id="4118" name="Picture 22" descr="https://timgsa.baidu.com/timg?image&amp;quality=80&amp;size=b9999_10000&amp;sec=1539062057872&amp;di=eb0f29278ab0782a8021d8f6089eacde&amp;imgtype=0&amp;src=http%3A%2F%2Fwww.gznw.gov.cn%2Fewebeditor%2Fuploadfile%2F201701%2F20170111150022647.jpg">
              <a:extLst>
                <a:ext uri="{FF2B5EF4-FFF2-40B4-BE49-F238E27FC236}">
                  <a16:creationId xmlns:a16="http://schemas.microsoft.com/office/drawing/2014/main" id="{C7EA10AC-354E-48E8-BED6-F650EA40BBD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52239" y="4592489"/>
              <a:ext cx="1701428" cy="143683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61221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a:xfrm>
            <a:off x="558799" y="862152"/>
            <a:ext cx="11056060" cy="5193212"/>
          </a:xfrm>
        </p:spPr>
        <p:txBody>
          <a:bodyPr>
            <a:noAutofit/>
          </a:bodyPr>
          <a:lstStyle/>
          <a:p>
            <a:pPr marL="0" indent="0">
              <a:spcBef>
                <a:spcPts val="500"/>
              </a:spcBef>
              <a:buNone/>
            </a:pPr>
            <a:r>
              <a:rPr lang="en-US" altLang="zh-CN" sz="2400" b="1" dirty="0"/>
              <a:t>3.</a:t>
            </a:r>
            <a:r>
              <a:rPr lang="zh-CN" altLang="zh-CN" sz="2400" b="1" dirty="0"/>
              <a:t>强化</a:t>
            </a:r>
            <a:r>
              <a:rPr lang="zh-CN" altLang="zh-CN" sz="2400" b="1" dirty="0" smtClean="0"/>
              <a:t>学习</a:t>
            </a:r>
            <a:endParaRPr lang="en-US" altLang="zh-CN" sz="2400" b="1" dirty="0" smtClean="0"/>
          </a:p>
          <a:p>
            <a:pPr marL="0" indent="0">
              <a:spcBef>
                <a:spcPts val="500"/>
              </a:spcBef>
              <a:buNone/>
            </a:pPr>
            <a:r>
              <a:rPr lang="zh-CN" altLang="zh-CN" sz="2400" dirty="0">
                <a:solidFill>
                  <a:srgbClr val="FF0000"/>
                </a:solidFill>
              </a:rPr>
              <a:t>强化学习（</a:t>
            </a:r>
            <a:r>
              <a:rPr lang="en-US" altLang="zh-CN" sz="2400" dirty="0">
                <a:solidFill>
                  <a:srgbClr val="FF0000"/>
                </a:solidFill>
              </a:rPr>
              <a:t>Reinforcement Learning</a:t>
            </a:r>
            <a:r>
              <a:rPr lang="zh-CN" altLang="zh-CN" sz="2400" dirty="0">
                <a:solidFill>
                  <a:srgbClr val="FF0000"/>
                </a:solidFill>
              </a:rPr>
              <a:t>）</a:t>
            </a:r>
            <a:r>
              <a:rPr lang="zh-CN" altLang="zh-CN" sz="2400" dirty="0"/>
              <a:t>的概念来自行为心理学。强化</a:t>
            </a:r>
            <a:r>
              <a:rPr lang="zh-CN" altLang="zh-CN" sz="2400" dirty="0" smtClean="0"/>
              <a:t>学习属于</a:t>
            </a:r>
            <a:r>
              <a:rPr lang="zh-CN" altLang="zh-CN" sz="2400" dirty="0"/>
              <a:t>试错学习。智能体不断与环境进行交互，以获得最佳策略。算法根据当前环境状态确定所要执行的动作，并进入下一个状态，目标是让收益最大化。</a:t>
            </a:r>
          </a:p>
          <a:p>
            <a:pPr marL="0" indent="0">
              <a:spcBef>
                <a:spcPts val="500"/>
              </a:spcBef>
              <a:buNone/>
            </a:pPr>
            <a:r>
              <a:rPr lang="zh-CN" altLang="zh-CN" sz="2400" dirty="0" smtClean="0"/>
              <a:t>强化</a:t>
            </a:r>
            <a:r>
              <a:rPr lang="zh-CN" altLang="zh-CN" sz="2400" dirty="0"/>
              <a:t>学习根据系统状态和优化目标进行自主学习，不需要预备知识也</a:t>
            </a:r>
            <a:r>
              <a:rPr lang="zh-CN" altLang="zh-CN" sz="2400" dirty="0">
                <a:solidFill>
                  <a:srgbClr val="FF0000"/>
                </a:solidFill>
              </a:rPr>
              <a:t>不依赖</a:t>
            </a:r>
            <a:r>
              <a:rPr lang="en-US" altLang="zh-CN" sz="2400" dirty="0">
                <a:solidFill>
                  <a:srgbClr val="FF0000"/>
                </a:solidFill>
              </a:rPr>
              <a:t>“</a:t>
            </a:r>
            <a:r>
              <a:rPr lang="zh-CN" altLang="zh-CN" sz="2400" dirty="0">
                <a:solidFill>
                  <a:srgbClr val="FF0000"/>
                </a:solidFill>
              </a:rPr>
              <a:t>老师</a:t>
            </a:r>
            <a:r>
              <a:rPr lang="en-US" altLang="zh-CN" sz="2400" dirty="0">
                <a:solidFill>
                  <a:srgbClr val="FF0000"/>
                </a:solidFill>
              </a:rPr>
              <a:t>”</a:t>
            </a:r>
            <a:r>
              <a:rPr lang="zh-CN" altLang="zh-CN" sz="2400" dirty="0"/>
              <a:t>的帮助。系统的输出是连续的动作，事先并不知道要采取什么动作，通过尝试去确定哪个动作可以带来最大回报。</a:t>
            </a:r>
          </a:p>
          <a:p>
            <a:pPr marL="0" indent="0">
              <a:spcBef>
                <a:spcPts val="500"/>
              </a:spcBef>
              <a:buNone/>
            </a:pPr>
            <a:r>
              <a:rPr lang="zh-CN" altLang="zh-CN" sz="2400" dirty="0" smtClean="0"/>
              <a:t>学习</a:t>
            </a:r>
            <a:r>
              <a:rPr lang="zh-CN" altLang="zh-CN" sz="2400" dirty="0"/>
              <a:t>也称为</a:t>
            </a:r>
            <a:r>
              <a:rPr lang="zh-CN" altLang="zh-CN" sz="2400" dirty="0">
                <a:solidFill>
                  <a:srgbClr val="FF0000"/>
                </a:solidFill>
              </a:rPr>
              <a:t>增强学习</a:t>
            </a:r>
            <a:r>
              <a:rPr lang="zh-CN" altLang="zh-CN" sz="2400" dirty="0" smtClean="0"/>
              <a:t>，强化</a:t>
            </a:r>
            <a:r>
              <a:rPr lang="zh-CN" altLang="zh-CN" sz="2400" dirty="0"/>
              <a:t>学习没有标签，系统只会给算法执行的动作一个评分反馈。</a:t>
            </a:r>
          </a:p>
        </p:txBody>
      </p:sp>
    </p:spTree>
    <p:extLst>
      <p:ext uri="{BB962C8B-B14F-4D97-AF65-F5344CB8AC3E}">
        <p14:creationId xmlns:p14="http://schemas.microsoft.com/office/powerpoint/2010/main" val="2449062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r>
              <a:rPr lang="zh-CN" altLang="en-US" dirty="0" smtClean="0"/>
              <a:t>强化学习流程</a:t>
            </a:r>
            <a:endParaRPr lang="zh-CN" altLang="en-US" dirty="0"/>
          </a:p>
        </p:txBody>
      </p:sp>
      <p:pic>
        <p:nvPicPr>
          <p:cNvPr id="4" name="图片 3" descr="C:\Users\52257\Desktop\插图\图4.8.jpg"/>
          <p:cNvPicPr/>
          <p:nvPr/>
        </p:nvPicPr>
        <p:blipFill rotWithShape="1">
          <a:blip r:embed="rId2">
            <a:extLst>
              <a:ext uri="{28A0092B-C50C-407E-A947-70E740481C1C}">
                <a14:useLocalDpi xmlns:a14="http://schemas.microsoft.com/office/drawing/2010/main" val="0"/>
              </a:ext>
            </a:extLst>
          </a:blip>
          <a:srcRect l="1931" t="2642" r="52099" b="82183"/>
          <a:stretch/>
        </p:blipFill>
        <p:spPr bwMode="auto">
          <a:xfrm>
            <a:off x="1283369" y="1395662"/>
            <a:ext cx="8544122" cy="39891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39805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00" baseline="0" smtClean="0">
                <a:latin typeface="等线" panose="02010600030101010101" pitchFamily="2" charset="-122"/>
                <a:ea typeface="等线" panose="02010600030101010101" pitchFamily="2" charset="-122"/>
              </a:rPr>
              <a:t>4.2 </a:t>
            </a:r>
            <a:r>
              <a:rPr lang="zh-CN" altLang="en-US" b="0" i="0" u="none" strike="noStrike" kern="100" baseline="0" smtClean="0">
                <a:latin typeface="等线" panose="02010600030101010101" pitchFamily="2" charset="-122"/>
                <a:ea typeface="等线" panose="02010600030101010101" pitchFamily="2" charset="-122"/>
              </a:rPr>
              <a:t>机器学习算法的选择</a:t>
            </a:r>
            <a:r>
              <a:rPr lang="zh-CN" altLang="en-US" b="0" i="0" u="none" strike="noStrike" kern="100" baseline="0" smtClean="0">
                <a:latin typeface="Times New Roman" panose="02020603050405020304" pitchFamily="18" charset="0"/>
                <a:ea typeface="等线" panose="02010600030101010101" pitchFamily="2" charset="-122"/>
              </a:rPr>
              <a:t>	</a:t>
            </a:r>
          </a:p>
        </p:txBody>
      </p:sp>
      <p:sp>
        <p:nvSpPr>
          <p:cNvPr id="3" name="文本占位符 2"/>
          <p:cNvSpPr>
            <a:spLocks noGrp="1"/>
          </p:cNvSpPr>
          <p:nvPr>
            <p:ph type="body" idx="1"/>
          </p:nvPr>
        </p:nvSpPr>
        <p:spPr/>
        <p:txBody>
          <a:bodyPr>
            <a:normAutofit/>
          </a:bodyPr>
          <a:lstStyle/>
          <a:p>
            <a:r>
              <a:rPr lang="zh-CN" altLang="zh-CN" sz="2400" dirty="0"/>
              <a:t>选择机器学习算法的第一要素是数据</a:t>
            </a:r>
            <a:r>
              <a:rPr lang="zh-CN" altLang="zh-CN" sz="2400" dirty="0" smtClean="0"/>
              <a:t>。数据</a:t>
            </a:r>
            <a:r>
              <a:rPr lang="zh-CN" altLang="zh-CN" sz="2400" dirty="0"/>
              <a:t>是算法的核心</a:t>
            </a:r>
            <a:r>
              <a:rPr lang="zh-CN" altLang="zh-CN" sz="2400" dirty="0" smtClean="0"/>
              <a:t>组成</a:t>
            </a:r>
            <a:r>
              <a:rPr lang="zh-CN" altLang="en-US" sz="2400" dirty="0" smtClean="0"/>
              <a:t>，</a:t>
            </a:r>
            <a:r>
              <a:rPr lang="zh-CN" altLang="zh-CN" sz="2400" dirty="0" smtClean="0"/>
              <a:t>数据</a:t>
            </a:r>
            <a:r>
              <a:rPr lang="zh-CN" altLang="zh-CN" sz="2400" dirty="0"/>
              <a:t>的</a:t>
            </a:r>
            <a:r>
              <a:rPr lang="zh-CN" altLang="zh-CN" sz="2400" dirty="0" smtClean="0"/>
              <a:t>质量直接影响算法</a:t>
            </a:r>
            <a:r>
              <a:rPr lang="zh-CN" altLang="zh-CN" sz="2400" dirty="0"/>
              <a:t>的性能</a:t>
            </a:r>
            <a:r>
              <a:rPr lang="zh-CN" altLang="zh-CN" sz="2400" dirty="0" smtClean="0"/>
              <a:t>。</a:t>
            </a:r>
            <a:endParaRPr lang="en-US" altLang="zh-CN" sz="2400" dirty="0" smtClean="0"/>
          </a:p>
          <a:p>
            <a:r>
              <a:rPr lang="zh-CN" altLang="en-US" sz="2400" dirty="0" smtClean="0"/>
              <a:t>期望</a:t>
            </a:r>
            <a:r>
              <a:rPr lang="zh-CN" altLang="zh-CN" sz="2400" dirty="0" smtClean="0"/>
              <a:t>得到</a:t>
            </a:r>
            <a:r>
              <a:rPr lang="zh-CN" altLang="en-US" sz="2400" dirty="0" smtClean="0"/>
              <a:t>的</a:t>
            </a:r>
            <a:r>
              <a:rPr lang="zh-CN" altLang="zh-CN" sz="2400" dirty="0" smtClean="0"/>
              <a:t>结果</a:t>
            </a:r>
            <a:r>
              <a:rPr lang="zh-CN" altLang="zh-CN" sz="2400" dirty="0"/>
              <a:t>的类型也决定了</a:t>
            </a:r>
            <a:r>
              <a:rPr lang="zh-CN" altLang="zh-CN" sz="2400" dirty="0" smtClean="0"/>
              <a:t>算法的</a:t>
            </a:r>
            <a:r>
              <a:rPr lang="zh-CN" altLang="zh-CN" sz="2400" dirty="0"/>
              <a:t>选择</a:t>
            </a:r>
            <a:r>
              <a:rPr lang="zh-CN" altLang="zh-CN" sz="2400" dirty="0" smtClean="0"/>
              <a:t>。</a:t>
            </a:r>
            <a:endParaRPr lang="en-US" altLang="zh-CN" sz="2400" dirty="0" smtClean="0"/>
          </a:p>
          <a:p>
            <a:r>
              <a:rPr lang="zh-CN" altLang="zh-CN" sz="2400" dirty="0"/>
              <a:t>在机器学习中，数据集中的每个实体（通常为一行）称作一个</a:t>
            </a:r>
            <a:r>
              <a:rPr lang="zh-CN" altLang="zh-CN" sz="2400" b="1" dirty="0">
                <a:solidFill>
                  <a:srgbClr val="FF0000"/>
                </a:solidFill>
              </a:rPr>
              <a:t>样本</a:t>
            </a:r>
            <a:r>
              <a:rPr lang="zh-CN" altLang="zh-CN" sz="2400" dirty="0"/>
              <a:t>或数据点；每个属性（通常为一列）则被称为一个</a:t>
            </a:r>
            <a:r>
              <a:rPr lang="zh-CN" altLang="zh-CN" sz="2400" b="1" dirty="0">
                <a:solidFill>
                  <a:srgbClr val="FF0000"/>
                </a:solidFill>
              </a:rPr>
              <a:t>特征</a:t>
            </a:r>
            <a:r>
              <a:rPr lang="zh-CN" altLang="zh-CN" sz="2400" dirty="0"/>
              <a:t>。如果这些样本是具有类别的，那么每个样本的类别称为这个样本的</a:t>
            </a:r>
            <a:r>
              <a:rPr lang="zh-CN" altLang="zh-CN" sz="2400" b="1" dirty="0">
                <a:solidFill>
                  <a:srgbClr val="FF0000"/>
                </a:solidFill>
              </a:rPr>
              <a:t>标签</a:t>
            </a:r>
            <a:r>
              <a:rPr lang="zh-CN" altLang="zh-CN" sz="2400" dirty="0"/>
              <a:t>。</a:t>
            </a:r>
          </a:p>
          <a:p>
            <a:r>
              <a:rPr lang="zh-CN" altLang="zh-CN" sz="2400" dirty="0"/>
              <a:t>例如鸢尾花数据集共有</a:t>
            </a:r>
            <a:r>
              <a:rPr lang="en-US" altLang="zh-CN" sz="2400" dirty="0"/>
              <a:t>150</a:t>
            </a:r>
            <a:r>
              <a:rPr lang="zh-CN" altLang="zh-CN" sz="2400" dirty="0"/>
              <a:t>条数据，即包含</a:t>
            </a:r>
            <a:r>
              <a:rPr lang="en-US" altLang="zh-CN" sz="2400" dirty="0"/>
              <a:t>150</a:t>
            </a:r>
            <a:r>
              <a:rPr lang="zh-CN" altLang="zh-CN" sz="2400" dirty="0"/>
              <a:t>个样本；有</a:t>
            </a:r>
            <a:r>
              <a:rPr lang="en-US" altLang="zh-CN" sz="2400" dirty="0"/>
              <a:t>4</a:t>
            </a:r>
            <a:r>
              <a:rPr lang="zh-CN" altLang="zh-CN" sz="2400" dirty="0"/>
              <a:t>列属性数据，即</a:t>
            </a:r>
            <a:r>
              <a:rPr lang="en-US" altLang="zh-CN" sz="2400" dirty="0"/>
              <a:t>4</a:t>
            </a:r>
            <a:r>
              <a:rPr lang="zh-CN" altLang="zh-CN" sz="2400" dirty="0"/>
              <a:t>个特征；每个样本都具有类别标签，表明是哪种鸢尾花。</a:t>
            </a:r>
          </a:p>
          <a:p>
            <a:endParaRPr lang="zh-CN" altLang="en-US" sz="2400" dirty="0"/>
          </a:p>
        </p:txBody>
      </p:sp>
    </p:spTree>
    <p:extLst>
      <p:ext uri="{BB962C8B-B14F-4D97-AF65-F5344CB8AC3E}">
        <p14:creationId xmlns:p14="http://schemas.microsoft.com/office/powerpoint/2010/main" val="57226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00" baseline="0" smtClean="0">
                <a:latin typeface="等线" panose="02010600030101010101" pitchFamily="2" charset="-122"/>
                <a:ea typeface="等线" panose="02010600030101010101" pitchFamily="2" charset="-122"/>
              </a:rPr>
              <a:t>4.2.1 </a:t>
            </a:r>
            <a:r>
              <a:rPr lang="zh-CN" altLang="en-US" b="0" i="0" u="none" strike="noStrike" kern="100" baseline="0" smtClean="0">
                <a:latin typeface="等线" panose="02010600030101010101" pitchFamily="2" charset="-122"/>
                <a:ea typeface="等线" panose="02010600030101010101" pitchFamily="2" charset="-122"/>
              </a:rPr>
              <a:t>模型的确定</a:t>
            </a:r>
            <a:r>
              <a:rPr lang="zh-CN" altLang="en-US" b="0" i="0" u="none" strike="noStrike" kern="100" baseline="0" smtClean="0">
                <a:latin typeface="Times New Roman" panose="02020603050405020304" pitchFamily="18" charset="0"/>
                <a:ea typeface="等线" panose="02010600030101010101" pitchFamily="2" charset="-122"/>
              </a:rPr>
              <a:t>	</a:t>
            </a:r>
          </a:p>
        </p:txBody>
      </p:sp>
      <p:sp>
        <p:nvSpPr>
          <p:cNvPr id="3" name="文本占位符 2"/>
          <p:cNvSpPr>
            <a:spLocks noGrp="1"/>
          </p:cNvSpPr>
          <p:nvPr>
            <p:ph type="body" idx="1"/>
          </p:nvPr>
        </p:nvSpPr>
        <p:spPr/>
        <p:txBody>
          <a:bodyPr>
            <a:normAutofit/>
          </a:bodyPr>
          <a:lstStyle/>
          <a:p>
            <a:r>
              <a:rPr lang="zh-CN" altLang="zh-CN" sz="2400" dirty="0"/>
              <a:t>算法就是“</a:t>
            </a:r>
            <a:r>
              <a:rPr lang="zh-CN" altLang="zh-CN" sz="2400" b="1" dirty="0">
                <a:solidFill>
                  <a:srgbClr val="FF0000"/>
                </a:solidFill>
              </a:rPr>
              <a:t>模型</a:t>
            </a:r>
            <a:r>
              <a:rPr lang="zh-CN" altLang="zh-CN" sz="2400" dirty="0"/>
              <a:t>”，建立这个模型的过程称为“</a:t>
            </a:r>
            <a:r>
              <a:rPr lang="zh-CN" altLang="zh-CN" sz="2400" b="1" dirty="0">
                <a:solidFill>
                  <a:srgbClr val="FF0000"/>
                </a:solidFill>
              </a:rPr>
              <a:t>训练</a:t>
            </a:r>
            <a:r>
              <a:rPr lang="zh-CN" altLang="zh-CN" sz="2400" dirty="0"/>
              <a:t>”</a:t>
            </a:r>
            <a:r>
              <a:rPr lang="zh-CN" altLang="zh-CN" sz="2400" dirty="0" smtClean="0"/>
              <a:t>。</a:t>
            </a:r>
            <a:r>
              <a:rPr lang="zh-CN" altLang="en-US" sz="2400" dirty="0" smtClean="0"/>
              <a:t>例如，我们可以</a:t>
            </a:r>
            <a:r>
              <a:rPr lang="zh-CN" altLang="zh-CN" sz="2400" dirty="0" smtClean="0"/>
              <a:t>通过</a:t>
            </a:r>
            <a:r>
              <a:rPr lang="zh-CN" altLang="zh-CN" sz="2400" dirty="0"/>
              <a:t>训练来创建辨别</a:t>
            </a:r>
            <a:r>
              <a:rPr lang="zh-CN" altLang="zh-CN" sz="2400" dirty="0" smtClean="0"/>
              <a:t>猫</a:t>
            </a:r>
            <a:r>
              <a:rPr lang="zh-CN" altLang="en-US" sz="2400" dirty="0" smtClean="0"/>
              <a:t>和狗</a:t>
            </a:r>
            <a:r>
              <a:rPr lang="zh-CN" altLang="zh-CN" sz="2400" dirty="0" smtClean="0"/>
              <a:t>的</a:t>
            </a:r>
            <a:r>
              <a:rPr lang="zh-CN" altLang="zh-CN" sz="2400" dirty="0" smtClean="0"/>
              <a:t>模型</a:t>
            </a:r>
            <a:r>
              <a:rPr lang="zh-CN" altLang="en-US" sz="2400" dirty="0" smtClean="0"/>
              <a:t>。</a:t>
            </a:r>
            <a:endParaRPr lang="zh-CN" altLang="en-US" sz="2400" dirty="0"/>
          </a:p>
        </p:txBody>
      </p:sp>
    </p:spTree>
    <p:extLst>
      <p:ext uri="{BB962C8B-B14F-4D97-AF65-F5344CB8AC3E}">
        <p14:creationId xmlns:p14="http://schemas.microsoft.com/office/powerpoint/2010/main" val="2607484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normAutofit/>
          </a:bodyPr>
          <a:lstStyle/>
          <a:p>
            <a:pPr marL="0" indent="0">
              <a:buNone/>
            </a:pPr>
            <a:r>
              <a:rPr lang="en-US" altLang="zh-CN" sz="2400" dirty="0"/>
              <a:t>1.</a:t>
            </a:r>
            <a:r>
              <a:rPr lang="zh-CN" altLang="zh-CN" sz="2400" dirty="0"/>
              <a:t>搜集</a:t>
            </a:r>
            <a:r>
              <a:rPr lang="zh-CN" altLang="zh-CN" sz="2400" dirty="0" smtClean="0"/>
              <a:t>数据</a:t>
            </a:r>
            <a:endParaRPr lang="en-US" altLang="zh-CN" sz="2400" dirty="0" smtClean="0"/>
          </a:p>
          <a:p>
            <a:pPr marL="0" indent="0" algn="ctr">
              <a:buNone/>
            </a:pPr>
            <a:r>
              <a:rPr lang="zh-CN" altLang="zh-CN" sz="1600" dirty="0" smtClean="0"/>
              <a:t>表</a:t>
            </a:r>
            <a:r>
              <a:rPr lang="en-US" altLang="zh-CN" sz="1600" dirty="0" smtClean="0"/>
              <a:t>4.1 </a:t>
            </a:r>
            <a:r>
              <a:rPr lang="zh-CN" altLang="zh-CN" sz="1600" dirty="0"/>
              <a:t>猫的特征信息数据</a:t>
            </a:r>
          </a:p>
          <a:p>
            <a:pPr marL="0" indent="0" algn="ctr">
              <a:buNone/>
            </a:pPr>
            <a:r>
              <a:rPr lang="en-US" altLang="zh-CN" sz="1600" dirty="0"/>
              <a:t>No</a:t>
            </a:r>
            <a:r>
              <a:rPr lang="zh-CN" altLang="zh-CN" sz="1600" dirty="0"/>
              <a:t>—编号</a:t>
            </a:r>
            <a:r>
              <a:rPr lang="en-US" altLang="zh-CN" sz="1600" dirty="0"/>
              <a:t>;</a:t>
            </a:r>
            <a:r>
              <a:rPr lang="en-US" altLang="zh-CN" sz="1600" dirty="0" err="1"/>
              <a:t>Lwsk</a:t>
            </a:r>
            <a:r>
              <a:rPr lang="zh-CN" altLang="zh-CN" sz="1600" dirty="0"/>
              <a:t>—胡须长</a:t>
            </a:r>
            <a:r>
              <a:rPr lang="en-US" altLang="zh-CN" sz="1600" dirty="0"/>
              <a:t>,</a:t>
            </a:r>
            <a:r>
              <a:rPr lang="zh-CN" altLang="zh-CN" sz="1600" dirty="0"/>
              <a:t>单位</a:t>
            </a:r>
            <a:r>
              <a:rPr lang="en-US" altLang="zh-CN" sz="1600" dirty="0" err="1"/>
              <a:t>mm;LEar</a:t>
            </a:r>
            <a:r>
              <a:rPr lang="zh-CN" altLang="zh-CN" sz="1600" dirty="0"/>
              <a:t>—耳朵长度</a:t>
            </a:r>
            <a:r>
              <a:rPr lang="en-US" altLang="zh-CN" sz="1600" dirty="0"/>
              <a:t>,</a:t>
            </a:r>
            <a:r>
              <a:rPr lang="zh-CN" altLang="zh-CN" sz="1600" dirty="0"/>
              <a:t>单位</a:t>
            </a:r>
            <a:r>
              <a:rPr lang="en-US" altLang="zh-CN" sz="1600" dirty="0" err="1"/>
              <a:t>mm;color</a:t>
            </a:r>
            <a:r>
              <a:rPr lang="zh-CN" altLang="zh-CN" sz="1600" dirty="0"/>
              <a:t>—毛色</a:t>
            </a:r>
            <a:r>
              <a:rPr lang="en-US" altLang="zh-CN" sz="1600" dirty="0"/>
              <a:t>;Weight</a:t>
            </a:r>
            <a:r>
              <a:rPr lang="zh-CN" altLang="zh-CN" sz="1600" dirty="0"/>
              <a:t>—体重</a:t>
            </a:r>
            <a:r>
              <a:rPr lang="en-US" altLang="zh-CN" sz="1600" dirty="0"/>
              <a:t>,</a:t>
            </a:r>
            <a:r>
              <a:rPr lang="zh-CN" altLang="zh-CN" sz="1600" dirty="0"/>
              <a:t>单位</a:t>
            </a:r>
            <a:r>
              <a:rPr lang="en-US" altLang="zh-CN" sz="1600" dirty="0"/>
              <a:t>g</a:t>
            </a:r>
            <a:endParaRPr lang="zh-CN" altLang="zh-CN" sz="1600" dirty="0"/>
          </a:p>
          <a:p>
            <a:pPr marL="0" indent="0">
              <a:buNone/>
            </a:pPr>
            <a:endParaRPr lang="zh-CN" altLang="zh-CN" sz="2400" dirty="0"/>
          </a:p>
        </p:txBody>
      </p:sp>
      <p:graphicFrame>
        <p:nvGraphicFramePr>
          <p:cNvPr id="4" name="表格 3"/>
          <p:cNvGraphicFramePr>
            <a:graphicFrameLocks noGrp="1"/>
          </p:cNvGraphicFramePr>
          <p:nvPr>
            <p:extLst>
              <p:ext uri="{D42A27DB-BD31-4B8C-83A1-F6EECF244321}">
                <p14:modId xmlns:p14="http://schemas.microsoft.com/office/powerpoint/2010/main" val="3993831369"/>
              </p:ext>
            </p:extLst>
          </p:nvPr>
        </p:nvGraphicFramePr>
        <p:xfrm>
          <a:off x="2748344" y="2573786"/>
          <a:ext cx="6159885" cy="2743200"/>
        </p:xfrm>
        <a:graphic>
          <a:graphicData uri="http://schemas.openxmlformats.org/drawingml/2006/table">
            <a:tbl>
              <a:tblPr firstRow="1" firstCol="1" bandRow="1">
                <a:tableStyleId>{5C22544A-7EE6-4342-B048-85BDC9FD1C3A}</a:tableStyleId>
              </a:tblPr>
              <a:tblGrid>
                <a:gridCol w="752062">
                  <a:extLst>
                    <a:ext uri="{9D8B030D-6E8A-4147-A177-3AD203B41FA5}">
                      <a16:colId xmlns:a16="http://schemas.microsoft.com/office/drawing/2014/main" val="418958759"/>
                    </a:ext>
                  </a:extLst>
                </a:gridCol>
                <a:gridCol w="1711132">
                  <a:extLst>
                    <a:ext uri="{9D8B030D-6E8A-4147-A177-3AD203B41FA5}">
                      <a16:colId xmlns:a16="http://schemas.microsoft.com/office/drawing/2014/main" val="685975109"/>
                    </a:ext>
                  </a:extLst>
                </a:gridCol>
                <a:gridCol w="1232547">
                  <a:extLst>
                    <a:ext uri="{9D8B030D-6E8A-4147-A177-3AD203B41FA5}">
                      <a16:colId xmlns:a16="http://schemas.microsoft.com/office/drawing/2014/main" val="1166290531"/>
                    </a:ext>
                  </a:extLst>
                </a:gridCol>
                <a:gridCol w="1231597">
                  <a:extLst>
                    <a:ext uri="{9D8B030D-6E8A-4147-A177-3AD203B41FA5}">
                      <a16:colId xmlns:a16="http://schemas.microsoft.com/office/drawing/2014/main" val="799114222"/>
                    </a:ext>
                  </a:extLst>
                </a:gridCol>
                <a:gridCol w="1232547">
                  <a:extLst>
                    <a:ext uri="{9D8B030D-6E8A-4147-A177-3AD203B41FA5}">
                      <a16:colId xmlns:a16="http://schemas.microsoft.com/office/drawing/2014/main" val="1965593762"/>
                    </a:ext>
                  </a:extLst>
                </a:gridCol>
              </a:tblGrid>
              <a:tr h="0">
                <a:tc>
                  <a:txBody>
                    <a:bodyPr/>
                    <a:lstStyle/>
                    <a:p>
                      <a:pPr indent="125730" algn="just">
                        <a:spcAft>
                          <a:spcPts val="0"/>
                        </a:spcAft>
                      </a:pPr>
                      <a:r>
                        <a:rPr lang="en-US" sz="2000" kern="100">
                          <a:effectLst/>
                        </a:rPr>
                        <a:t>No</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Lwsk</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LEar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color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Weight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44307437"/>
                  </a:ext>
                </a:extLst>
              </a:tr>
              <a:tr h="0">
                <a:tc>
                  <a:txBody>
                    <a:bodyPr/>
                    <a:lstStyle/>
                    <a:p>
                      <a:pPr indent="125730" algn="just">
                        <a:spcAft>
                          <a:spcPts val="0"/>
                        </a:spcAft>
                      </a:pPr>
                      <a:r>
                        <a:rPr lang="en-US" sz="2000" kern="100">
                          <a:effectLst/>
                        </a:rPr>
                        <a:t>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34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82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Black</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3520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80404204"/>
                  </a:ext>
                </a:extLst>
              </a:tr>
              <a:tr h="0">
                <a:tc>
                  <a:txBody>
                    <a:bodyPr/>
                    <a:lstStyle/>
                    <a:p>
                      <a:pPr indent="125730" algn="just">
                        <a:spcAft>
                          <a:spcPts val="0"/>
                        </a:spcAft>
                      </a:pPr>
                      <a:r>
                        <a:rPr lang="en-US" sz="2000" kern="100">
                          <a:effectLst/>
                        </a:rPr>
                        <a:t>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63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Brown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4490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29343309"/>
                  </a:ext>
                </a:extLst>
              </a:tr>
              <a:tr h="0">
                <a:tc>
                  <a:txBody>
                    <a:bodyPr/>
                    <a:lstStyle/>
                    <a:p>
                      <a:pPr indent="125730" algn="just">
                        <a:spcAft>
                          <a:spcPts val="0"/>
                        </a:spcAft>
                      </a:pPr>
                      <a:r>
                        <a:rPr lang="en-US" sz="2000" kern="100">
                          <a:effectLst/>
                        </a:rPr>
                        <a:t>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45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90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Black</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2480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60060836"/>
                  </a:ext>
                </a:extLst>
              </a:tr>
              <a:tr h="0">
                <a:tc>
                  <a:txBody>
                    <a:bodyPr/>
                    <a:lstStyle/>
                    <a:p>
                      <a:pPr indent="125730" algn="just">
                        <a:spcAft>
                          <a:spcPts val="0"/>
                        </a:spcAft>
                      </a:pPr>
                      <a:r>
                        <a:rPr lang="en-US" sz="2000" kern="100">
                          <a:effectLst/>
                        </a:rPr>
                        <a:t>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28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91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Black</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4030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83087569"/>
                  </a:ext>
                </a:extLst>
              </a:tr>
              <a:tr h="0">
                <a:tc>
                  <a:txBody>
                    <a:bodyPr/>
                    <a:lstStyle/>
                    <a:p>
                      <a:pPr indent="125730" algn="just">
                        <a:spcAft>
                          <a:spcPts val="0"/>
                        </a:spcAft>
                      </a:pPr>
                      <a:r>
                        <a:rPr lang="en-US" sz="2000" kern="100">
                          <a:effectLst/>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37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59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Yellow</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8000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84081181"/>
                  </a:ext>
                </a:extLst>
              </a:tr>
              <a:tr h="0">
                <a:tc>
                  <a:txBody>
                    <a:bodyPr/>
                    <a:lstStyle/>
                    <a:p>
                      <a:pPr indent="125730" algn="just">
                        <a:spcAft>
                          <a:spcPts val="0"/>
                        </a:spcAft>
                      </a:pPr>
                      <a:r>
                        <a:rPr lang="en-US" sz="2000" kern="100">
                          <a:effectLst/>
                        </a:rPr>
                        <a:t>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39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52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Brown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6130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066655"/>
                  </a:ext>
                </a:extLst>
              </a:tr>
              <a:tr h="0">
                <a:tc>
                  <a:txBody>
                    <a:bodyPr/>
                    <a:lstStyle/>
                    <a:p>
                      <a:pPr indent="125730" algn="just">
                        <a:spcAft>
                          <a:spcPts val="0"/>
                        </a:spcAft>
                      </a:pPr>
                      <a:r>
                        <a:rPr lang="en-US" sz="2000" kern="100">
                          <a:effectLst/>
                        </a:rPr>
                        <a:t>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48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52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White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5310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90326472"/>
                  </a:ext>
                </a:extLst>
              </a:tr>
              <a:tr h="0">
                <a:tc>
                  <a:txBody>
                    <a:bodyPr/>
                    <a:lstStyle/>
                    <a:p>
                      <a:pPr indent="125730" algn="just">
                        <a:spcAft>
                          <a:spcPts val="0"/>
                        </a:spcAft>
                      </a:pPr>
                      <a:r>
                        <a:rPr lang="en-US" sz="2000" kern="100">
                          <a:effectLst/>
                        </a:rPr>
                        <a:t>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47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49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a:effectLst/>
                        </a:rPr>
                        <a:t>Brown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en-US" sz="2000" kern="100" dirty="0">
                          <a:effectLst/>
                        </a:rPr>
                        <a:t>5280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75939809"/>
                  </a:ext>
                </a:extLst>
              </a:tr>
            </a:tbl>
          </a:graphicData>
        </a:graphic>
      </p:graphicFrame>
    </p:spTree>
    <p:extLst>
      <p:ext uri="{BB962C8B-B14F-4D97-AF65-F5344CB8AC3E}">
        <p14:creationId xmlns:p14="http://schemas.microsoft.com/office/powerpoint/2010/main" val="799594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00" baseline="0" smtClean="0">
                <a:latin typeface="等线" panose="02010600030101010101" pitchFamily="2" charset="-122"/>
                <a:ea typeface="等线" panose="02010600030101010101" pitchFamily="2" charset="-122"/>
              </a:rPr>
              <a:t>第</a:t>
            </a:r>
            <a:r>
              <a:rPr lang="en-US" altLang="zh-CN" b="0" i="0" u="none" strike="noStrike" kern="100" baseline="0" smtClean="0">
                <a:latin typeface="等线" panose="02010600030101010101" pitchFamily="2" charset="-122"/>
                <a:ea typeface="等线" panose="02010600030101010101" pitchFamily="2" charset="-122"/>
              </a:rPr>
              <a:t>4</a:t>
            </a:r>
            <a:r>
              <a:rPr lang="zh-CN" altLang="en-US" b="0" i="0" u="none" strike="noStrike" kern="100" baseline="0" smtClean="0">
                <a:latin typeface="等线" panose="02010600030101010101" pitchFamily="2" charset="-122"/>
                <a:ea typeface="等线" panose="02010600030101010101" pitchFamily="2" charset="-122"/>
              </a:rPr>
              <a:t>章 机器学习基础</a:t>
            </a:r>
            <a:r>
              <a:rPr lang="zh-CN" altLang="en-US" b="0" i="0" u="none" strike="noStrike" kern="100" baseline="0" smtClean="0">
                <a:latin typeface="Times New Roman" panose="02020603050405020304" pitchFamily="18" charset="0"/>
                <a:ea typeface="等线" panose="02010600030101010101" pitchFamily="2" charset="-122"/>
              </a:rPr>
              <a:t>	</a:t>
            </a:r>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0040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normAutofit/>
          </a:bodyPr>
          <a:lstStyle/>
          <a:p>
            <a:r>
              <a:rPr lang="zh-CN" altLang="zh-CN" sz="2400" b="1" dirty="0">
                <a:solidFill>
                  <a:srgbClr val="FF0000"/>
                </a:solidFill>
              </a:rPr>
              <a:t>数据标准化</a:t>
            </a:r>
            <a:r>
              <a:rPr lang="zh-CN" altLang="zh-CN" sz="2400" dirty="0"/>
              <a:t>：为了让不同数量级的数据具备可比性，需要采用标准化方法进行处理</a:t>
            </a:r>
            <a:r>
              <a:rPr lang="zh-CN" altLang="zh-CN" sz="2400" dirty="0" smtClean="0"/>
              <a:t>，</a:t>
            </a:r>
            <a:r>
              <a:rPr lang="zh-CN" altLang="en-US" sz="2400" dirty="0" smtClean="0"/>
              <a:t>通常用于</a:t>
            </a:r>
            <a:r>
              <a:rPr lang="zh-CN" altLang="zh-CN" sz="2400" dirty="0" smtClean="0"/>
              <a:t>消除</a:t>
            </a:r>
            <a:r>
              <a:rPr lang="zh-CN" altLang="zh-CN" sz="2400" dirty="0"/>
              <a:t>不同量纲单位带来的数据偏差</a:t>
            </a:r>
            <a:r>
              <a:rPr lang="zh-CN" altLang="zh-CN" sz="2400" dirty="0" smtClean="0"/>
              <a:t>。</a:t>
            </a:r>
            <a:endParaRPr lang="en-US" altLang="zh-CN" sz="2400" dirty="0" smtClean="0"/>
          </a:p>
          <a:p>
            <a:r>
              <a:rPr lang="zh-CN" altLang="zh-CN" sz="2400" dirty="0" smtClean="0"/>
              <a:t>标准化</a:t>
            </a:r>
            <a:r>
              <a:rPr lang="zh-CN" altLang="zh-CN" sz="2400" dirty="0"/>
              <a:t>处理后，各数据指标处于同一数量级，适合进行综合对比评价，这就是数据标准化操作。</a:t>
            </a:r>
          </a:p>
        </p:txBody>
      </p:sp>
    </p:spTree>
    <p:extLst>
      <p:ext uri="{BB962C8B-B14F-4D97-AF65-F5344CB8AC3E}">
        <p14:creationId xmlns:p14="http://schemas.microsoft.com/office/powerpoint/2010/main" val="193184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normAutofit/>
          </a:bodyPr>
          <a:lstStyle/>
          <a:p>
            <a:r>
              <a:rPr lang="zh-CN" altLang="zh-CN" sz="2400" b="1" dirty="0">
                <a:solidFill>
                  <a:srgbClr val="FF0000"/>
                </a:solidFill>
              </a:rPr>
              <a:t>归一化</a:t>
            </a:r>
            <a:r>
              <a:rPr lang="zh-CN" altLang="zh-CN" sz="2400" dirty="0"/>
              <a:t>：归一化是一种数据标准化方法。为方便处理，把需要处理的数据经过处理，数值限制在一定范围内，通常是将数据范围调整到</a:t>
            </a:r>
            <a:r>
              <a:rPr lang="en-US" altLang="zh-CN" sz="2400" dirty="0"/>
              <a:t>[0,1]</a:t>
            </a:r>
            <a:r>
              <a:rPr lang="zh-CN" altLang="zh-CN" sz="2400" dirty="0"/>
              <a:t>之间。</a:t>
            </a:r>
          </a:p>
          <a:p>
            <a:r>
              <a:rPr lang="zh-CN" altLang="zh-CN" sz="2400" dirty="0"/>
              <a:t>对数值</a:t>
            </a:r>
            <a:r>
              <a:rPr lang="en-US" altLang="zh-CN" sz="2400" dirty="0"/>
              <a:t>x</a:t>
            </a:r>
            <a:r>
              <a:rPr lang="zh-CN" altLang="zh-CN" sz="2400" dirty="0"/>
              <a:t>进行归一化处理，可以使用本列数据（同一特征的数据）的最大、最小值，计算方法为：</a:t>
            </a:r>
          </a:p>
          <a:p>
            <a:pPr marL="785792" lvl="2" indent="0">
              <a:buNone/>
            </a:pPr>
            <a:r>
              <a:rPr lang="zh-CN" altLang="zh-CN" sz="2400" dirty="0"/>
              <a:t>（</a:t>
            </a:r>
            <a:r>
              <a:rPr lang="en-US" altLang="zh-CN" sz="2400" dirty="0"/>
              <a:t>x-</a:t>
            </a:r>
            <a:r>
              <a:rPr lang="zh-CN" altLang="zh-CN" sz="2400" dirty="0"/>
              <a:t>最小值）</a:t>
            </a:r>
            <a:r>
              <a:rPr lang="en-US" altLang="zh-CN" sz="2400" dirty="0"/>
              <a:t>/</a:t>
            </a:r>
            <a:r>
              <a:rPr lang="zh-CN" altLang="zh-CN" sz="2400" dirty="0"/>
              <a:t>（最大值</a:t>
            </a:r>
            <a:r>
              <a:rPr lang="en-US" altLang="zh-CN" sz="2400" dirty="0"/>
              <a:t>-</a:t>
            </a:r>
            <a:r>
              <a:rPr lang="zh-CN" altLang="zh-CN" sz="2400" dirty="0"/>
              <a:t>最小值）</a:t>
            </a:r>
            <a:r>
              <a:rPr lang="en-US" altLang="zh-CN" sz="2400" dirty="0"/>
              <a:t>                   (4.1)</a:t>
            </a:r>
            <a:endParaRPr lang="zh-CN" altLang="zh-CN" sz="2400" dirty="0"/>
          </a:p>
        </p:txBody>
      </p:sp>
    </p:spTree>
    <p:extLst>
      <p:ext uri="{BB962C8B-B14F-4D97-AF65-F5344CB8AC3E}">
        <p14:creationId xmlns:p14="http://schemas.microsoft.com/office/powerpoint/2010/main" val="1615123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normAutofit/>
          </a:bodyPr>
          <a:lstStyle/>
          <a:p>
            <a:pPr marL="0" indent="0">
              <a:buNone/>
            </a:pPr>
            <a:r>
              <a:rPr lang="zh-CN" altLang="zh-CN" sz="2400" dirty="0"/>
              <a:t>例如：</a:t>
            </a:r>
            <a:r>
              <a:rPr lang="en-US" altLang="zh-CN" sz="2400" dirty="0"/>
              <a:t>1</a:t>
            </a:r>
            <a:r>
              <a:rPr lang="zh-CN" altLang="zh-CN" sz="2400" dirty="0"/>
              <a:t>号猫的体重</a:t>
            </a:r>
            <a:r>
              <a:rPr lang="en-US" altLang="zh-CN" sz="2400" dirty="0"/>
              <a:t>x=3520</a:t>
            </a:r>
            <a:r>
              <a:rPr lang="zh-CN" altLang="zh-CN" sz="2400" dirty="0"/>
              <a:t>克，体重数据中最小值为</a:t>
            </a:r>
            <a:r>
              <a:rPr lang="en-US" altLang="zh-CN" sz="2400" dirty="0"/>
              <a:t>2480</a:t>
            </a:r>
            <a:r>
              <a:rPr lang="zh-CN" altLang="zh-CN" sz="2400" dirty="0"/>
              <a:t>克，最大体重数据为</a:t>
            </a:r>
            <a:r>
              <a:rPr lang="en-US" altLang="zh-CN" sz="2400" dirty="0"/>
              <a:t>8000</a:t>
            </a:r>
            <a:r>
              <a:rPr lang="zh-CN" altLang="zh-CN" sz="2400" dirty="0"/>
              <a:t>克，归一化处理，</a:t>
            </a:r>
            <a:r>
              <a:rPr lang="en-US" altLang="zh-CN" sz="2400" dirty="0"/>
              <a:t>1</a:t>
            </a:r>
            <a:r>
              <a:rPr lang="zh-CN" altLang="zh-CN" sz="2400" dirty="0"/>
              <a:t>号猫的新体重数值为：</a:t>
            </a:r>
          </a:p>
          <a:p>
            <a:pPr marL="785792" lvl="2" indent="0">
              <a:buNone/>
            </a:pPr>
            <a:r>
              <a:rPr lang="en-US" altLang="zh-CN" sz="2400" dirty="0"/>
              <a:t>x′=(3520-2480)/(8000-2480)≈0.18841                  (4.2)</a:t>
            </a:r>
            <a:endParaRPr lang="zh-CN" altLang="zh-CN" sz="2400" dirty="0"/>
          </a:p>
          <a:p>
            <a:pPr marL="0" indent="0">
              <a:buNone/>
            </a:pPr>
            <a:r>
              <a:rPr lang="en-US" altLang="zh-CN" sz="2400" dirty="0"/>
              <a:t>1</a:t>
            </a:r>
            <a:r>
              <a:rPr lang="zh-CN" altLang="zh-CN" sz="2400" dirty="0"/>
              <a:t>号猫的胡须长数据归一化结果为：</a:t>
            </a:r>
          </a:p>
          <a:p>
            <a:pPr marL="785792" lvl="2" indent="0">
              <a:buNone/>
            </a:pPr>
            <a:r>
              <a:rPr lang="zh-CN" altLang="zh-CN" sz="2400" dirty="0"/>
              <a:t>（</a:t>
            </a:r>
            <a:r>
              <a:rPr lang="en-US" altLang="zh-CN" sz="2400" dirty="0"/>
              <a:t>34-28</a:t>
            </a:r>
            <a:r>
              <a:rPr lang="zh-CN" altLang="zh-CN" sz="2400" dirty="0"/>
              <a:t>）</a:t>
            </a:r>
            <a:r>
              <a:rPr lang="en-US" altLang="zh-CN" sz="2400" dirty="0"/>
              <a:t>/</a:t>
            </a:r>
            <a:r>
              <a:rPr lang="zh-CN" altLang="zh-CN" sz="2400" dirty="0"/>
              <a:t>（</a:t>
            </a:r>
            <a:r>
              <a:rPr lang="en-US" altLang="zh-CN" sz="2400" dirty="0"/>
              <a:t>48-28</a:t>
            </a:r>
            <a:r>
              <a:rPr lang="zh-CN" altLang="zh-CN" sz="2400" dirty="0"/>
              <a:t>）</a:t>
            </a:r>
            <a:r>
              <a:rPr lang="en-US" altLang="zh-CN" sz="2400" dirty="0"/>
              <a:t>= 0.3                         (4.3)</a:t>
            </a:r>
            <a:endParaRPr lang="zh-CN" altLang="zh-CN" sz="2400" dirty="0"/>
          </a:p>
          <a:p>
            <a:pPr marL="0" indent="0">
              <a:buNone/>
            </a:pPr>
            <a:r>
              <a:rPr lang="zh-CN" altLang="zh-CN" sz="2400" dirty="0"/>
              <a:t>可以看出，归一化后的数据在同一数量级，更方便对比。</a:t>
            </a:r>
          </a:p>
        </p:txBody>
      </p:sp>
    </p:spTree>
    <p:extLst>
      <p:ext uri="{BB962C8B-B14F-4D97-AF65-F5344CB8AC3E}">
        <p14:creationId xmlns:p14="http://schemas.microsoft.com/office/powerpoint/2010/main" val="26342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normAutofit/>
          </a:bodyPr>
          <a:lstStyle/>
          <a:p>
            <a:pPr marL="0" indent="0">
              <a:buNone/>
            </a:pPr>
            <a:r>
              <a:rPr lang="zh-CN" altLang="zh-CN" sz="2400" dirty="0" smtClean="0"/>
              <a:t>【例】</a:t>
            </a:r>
            <a:r>
              <a:rPr lang="zh-CN" altLang="zh-CN" sz="2400" dirty="0"/>
              <a:t>读取素材</a:t>
            </a:r>
            <a:r>
              <a:rPr lang="en-US" altLang="zh-CN" sz="2400" dirty="0"/>
              <a:t>CatInfo.csv</a:t>
            </a:r>
            <a:r>
              <a:rPr lang="zh-CN" altLang="zh-CN" sz="2400" dirty="0"/>
              <a:t>，把数据进行归一化处理</a:t>
            </a:r>
            <a:r>
              <a:rPr lang="zh-CN" altLang="zh-CN" sz="2400" dirty="0" smtClean="0"/>
              <a:t>。</a:t>
            </a: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r>
              <a:rPr lang="zh-CN" altLang="zh-CN" sz="2400" dirty="0" smtClean="0"/>
              <a:t>【</a:t>
            </a:r>
            <a:r>
              <a:rPr lang="zh-CN" altLang="zh-CN" sz="2400" dirty="0"/>
              <a:t>例</a:t>
            </a:r>
            <a:r>
              <a:rPr lang="en-US" altLang="zh-CN" sz="2400" dirty="0" smtClean="0"/>
              <a:t>4</a:t>
            </a:r>
            <a:r>
              <a:rPr lang="zh-CN" altLang="zh-CN" sz="2400" dirty="0" smtClean="0"/>
              <a:t>】</a:t>
            </a:r>
            <a:r>
              <a:rPr lang="zh-CN" altLang="zh-CN" sz="2400" dirty="0"/>
              <a:t>去除数据集的空值并进行归一化处理。</a:t>
            </a:r>
          </a:p>
          <a:p>
            <a:pPr marL="0" indent="0">
              <a:buNone/>
            </a:pPr>
            <a:endParaRPr lang="zh-CN" altLang="zh-CN" sz="2400" dirty="0"/>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3706167" y="1505396"/>
            <a:ext cx="3225968" cy="3021396"/>
          </a:xfrm>
          <a:prstGeom prst="rect">
            <a:avLst/>
          </a:prstGeom>
          <a:ln w="3175">
            <a:solidFill>
              <a:schemeClr val="tx1"/>
            </a:solidFill>
          </a:ln>
        </p:spPr>
      </p:pic>
      <p:pic>
        <p:nvPicPr>
          <p:cNvPr id="5" name="图片 4"/>
          <p:cNvPicPr/>
          <p:nvPr/>
        </p:nvPicPr>
        <p:blipFill>
          <a:blip r:embed="rId3">
            <a:extLst>
              <a:ext uri="{28A0092B-C50C-407E-A947-70E740481C1C}">
                <a14:useLocalDpi xmlns:a14="http://schemas.microsoft.com/office/drawing/2010/main" val="0"/>
              </a:ext>
            </a:extLst>
          </a:blip>
          <a:stretch>
            <a:fillRect/>
          </a:stretch>
        </p:blipFill>
        <p:spPr>
          <a:xfrm>
            <a:off x="3486924" y="5318100"/>
            <a:ext cx="4108283" cy="1380508"/>
          </a:xfrm>
          <a:prstGeom prst="rect">
            <a:avLst/>
          </a:prstGeom>
          <a:ln w="3175">
            <a:solidFill>
              <a:schemeClr val="tx1"/>
            </a:solidFill>
          </a:ln>
        </p:spPr>
      </p:pic>
    </p:spTree>
    <p:extLst>
      <p:ext uri="{BB962C8B-B14F-4D97-AF65-F5344CB8AC3E}">
        <p14:creationId xmlns:p14="http://schemas.microsoft.com/office/powerpoint/2010/main" val="2026060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a:xfrm>
            <a:off x="558799" y="989670"/>
            <a:ext cx="11056060" cy="5193212"/>
          </a:xfrm>
        </p:spPr>
        <p:txBody>
          <a:bodyPr>
            <a:normAutofit/>
          </a:bodyPr>
          <a:lstStyle/>
          <a:p>
            <a:pPr marL="0" indent="0">
              <a:buNone/>
            </a:pPr>
            <a:r>
              <a:rPr lang="en-US" altLang="zh-CN" sz="2400" dirty="0"/>
              <a:t>2.</a:t>
            </a:r>
            <a:r>
              <a:rPr lang="zh-CN" altLang="zh-CN" sz="2400" dirty="0"/>
              <a:t>模型</a:t>
            </a:r>
            <a:r>
              <a:rPr lang="zh-CN" altLang="zh-CN" sz="2400" dirty="0" smtClean="0"/>
              <a:t>选择</a:t>
            </a:r>
            <a:endParaRPr lang="en-US" altLang="zh-CN" sz="2400" dirty="0" smtClean="0"/>
          </a:p>
          <a:p>
            <a:pPr marL="0" indent="0">
              <a:buNone/>
            </a:pPr>
            <a:r>
              <a:rPr lang="zh-CN" altLang="zh-CN" sz="2400" b="1" dirty="0">
                <a:solidFill>
                  <a:srgbClr val="FF0000"/>
                </a:solidFill>
              </a:rPr>
              <a:t>模型选择</a:t>
            </a:r>
            <a:r>
              <a:rPr lang="zh-CN" altLang="zh-CN" sz="2400" dirty="0">
                <a:solidFill>
                  <a:srgbClr val="FF0000"/>
                </a:solidFill>
              </a:rPr>
              <a:t>（</a:t>
            </a:r>
            <a:r>
              <a:rPr lang="en-US" altLang="zh-CN" sz="2400" dirty="0">
                <a:solidFill>
                  <a:srgbClr val="FF0000"/>
                </a:solidFill>
              </a:rPr>
              <a:t>model selection</a:t>
            </a:r>
            <a:r>
              <a:rPr lang="zh-CN" altLang="zh-CN" sz="2400" dirty="0">
                <a:solidFill>
                  <a:srgbClr val="FF0000"/>
                </a:solidFill>
              </a:rPr>
              <a:t>）</a:t>
            </a:r>
            <a:r>
              <a:rPr lang="zh-CN" altLang="zh-CN" sz="2400" dirty="0"/>
              <a:t>包含两层含义，一层含义是指机器学习算法众多，对同一个问题，从多种算法中进行选择；另一层含义是，对同一个算法来说，设置不同的参数后，算法效果可能发生很大变化，甚至变成不同的模型。</a:t>
            </a:r>
          </a:p>
        </p:txBody>
      </p:sp>
    </p:spTree>
    <p:extLst>
      <p:ext uri="{BB962C8B-B14F-4D97-AF65-F5344CB8AC3E}">
        <p14:creationId xmlns:p14="http://schemas.microsoft.com/office/powerpoint/2010/main" val="2087555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pPr marL="0" indent="0">
              <a:buNone/>
            </a:pPr>
            <a:r>
              <a:rPr lang="en-US" altLang="zh-CN" dirty="0"/>
              <a:t>3</a:t>
            </a:r>
            <a:r>
              <a:rPr lang="zh-CN" altLang="zh-CN" dirty="0"/>
              <a:t>．模型训练与</a:t>
            </a:r>
            <a:r>
              <a:rPr lang="zh-CN" altLang="zh-CN" dirty="0" smtClean="0"/>
              <a:t>测试</a:t>
            </a:r>
            <a:endParaRPr lang="en-US" altLang="zh-CN" dirty="0" smtClean="0"/>
          </a:p>
          <a:p>
            <a:pPr marL="0" indent="0">
              <a:buNone/>
            </a:pPr>
            <a:r>
              <a:rPr lang="zh-CN" altLang="zh-CN" dirty="0" smtClean="0"/>
              <a:t>使用</a:t>
            </a:r>
            <a:r>
              <a:rPr lang="zh-CN" altLang="zh-CN" dirty="0"/>
              <a:t>数据、通过最优化等方法确定模型算法中的参数，这个过程就是</a:t>
            </a:r>
            <a:r>
              <a:rPr lang="zh-CN" altLang="zh-CN" b="1" dirty="0">
                <a:solidFill>
                  <a:srgbClr val="FF0000"/>
                </a:solidFill>
              </a:rPr>
              <a:t>模型训练</a:t>
            </a:r>
            <a:r>
              <a:rPr lang="zh-CN" altLang="zh-CN" dirty="0" smtClean="0"/>
              <a:t>。模型</a:t>
            </a:r>
            <a:r>
              <a:rPr lang="zh-CN" altLang="en-US" dirty="0" smtClean="0"/>
              <a:t>训练时</a:t>
            </a:r>
            <a:r>
              <a:rPr lang="zh-CN" altLang="zh-CN" dirty="0" smtClean="0"/>
              <a:t>需要</a:t>
            </a:r>
            <a:r>
              <a:rPr lang="zh-CN" altLang="zh-CN" dirty="0"/>
              <a:t>测定模型的准确程度。因此建立模型需要两个数据集——训练用数据集和测试用数据集</a:t>
            </a:r>
            <a:r>
              <a:rPr lang="zh-CN" altLang="zh-CN" dirty="0" smtClean="0"/>
              <a:t>。训练</a:t>
            </a:r>
            <a:r>
              <a:rPr lang="zh-CN" altLang="zh-CN" dirty="0"/>
              <a:t>用数据集称为</a:t>
            </a:r>
            <a:r>
              <a:rPr lang="zh-CN" altLang="zh-CN" b="1" dirty="0">
                <a:solidFill>
                  <a:srgbClr val="FF0000"/>
                </a:solidFill>
              </a:rPr>
              <a:t>训练集</a:t>
            </a:r>
            <a:r>
              <a:rPr lang="zh-CN" altLang="zh-CN" dirty="0">
                <a:solidFill>
                  <a:srgbClr val="FF0000"/>
                </a:solidFill>
              </a:rPr>
              <a:t>（</a:t>
            </a:r>
            <a:r>
              <a:rPr lang="en-US" altLang="zh-CN" dirty="0">
                <a:solidFill>
                  <a:srgbClr val="FF0000"/>
                </a:solidFill>
              </a:rPr>
              <a:t>training set</a:t>
            </a:r>
            <a:r>
              <a:rPr lang="zh-CN" altLang="zh-CN" dirty="0">
                <a:solidFill>
                  <a:srgbClr val="FF0000"/>
                </a:solidFill>
              </a:rPr>
              <a:t>）</a:t>
            </a:r>
            <a:r>
              <a:rPr lang="zh-CN" altLang="zh-CN" dirty="0"/>
              <a:t>，测试</a:t>
            </a:r>
            <a:r>
              <a:rPr lang="zh-CN" altLang="zh-CN" dirty="0" smtClean="0"/>
              <a:t>用数据</a:t>
            </a:r>
            <a:r>
              <a:rPr lang="zh-CN" altLang="zh-CN" dirty="0"/>
              <a:t>集称为</a:t>
            </a:r>
            <a:r>
              <a:rPr lang="zh-CN" altLang="zh-CN" b="1" dirty="0">
                <a:solidFill>
                  <a:srgbClr val="FF0000"/>
                </a:solidFill>
              </a:rPr>
              <a:t>测试集</a:t>
            </a:r>
            <a:r>
              <a:rPr lang="zh-CN" altLang="zh-CN" dirty="0">
                <a:solidFill>
                  <a:srgbClr val="FF0000"/>
                </a:solidFill>
              </a:rPr>
              <a:t>（</a:t>
            </a:r>
            <a:r>
              <a:rPr lang="en-US" altLang="zh-CN" dirty="0">
                <a:solidFill>
                  <a:srgbClr val="FF0000"/>
                </a:solidFill>
              </a:rPr>
              <a:t>testing set</a:t>
            </a:r>
            <a:r>
              <a:rPr lang="zh-CN" altLang="zh-CN" dirty="0">
                <a:solidFill>
                  <a:srgbClr val="FF0000"/>
                </a:solidFill>
              </a:rPr>
              <a:t>）</a:t>
            </a:r>
            <a:r>
              <a:rPr lang="zh-CN" altLang="zh-CN" dirty="0"/>
              <a:t>。</a:t>
            </a:r>
          </a:p>
          <a:p>
            <a:pPr marL="0" indent="0">
              <a:buNone/>
            </a:pPr>
            <a:r>
              <a:rPr lang="zh-CN" altLang="zh-CN" dirty="0"/>
              <a:t>然而，如果每次训练都用测试集来评估，测试集已经反复参与到了模型训练过程，就削弱了其测试的效果，影响模型的实际使用。</a:t>
            </a:r>
          </a:p>
          <a:p>
            <a:pPr marL="0" indent="0">
              <a:buNone/>
            </a:pPr>
            <a:r>
              <a:rPr lang="zh-CN" altLang="zh-CN" dirty="0"/>
              <a:t>因此，有时还使用到一个验证</a:t>
            </a:r>
            <a:r>
              <a:rPr lang="zh-CN" altLang="zh-CN" dirty="0" smtClean="0"/>
              <a:t>集。</a:t>
            </a:r>
            <a:r>
              <a:rPr lang="zh-CN" altLang="zh-CN" b="1" dirty="0">
                <a:solidFill>
                  <a:srgbClr val="FF0000"/>
                </a:solidFill>
              </a:rPr>
              <a:t>验证集</a:t>
            </a:r>
            <a:r>
              <a:rPr lang="en-US" altLang="zh-CN" dirty="0">
                <a:solidFill>
                  <a:srgbClr val="FF0000"/>
                </a:solidFill>
              </a:rPr>
              <a:t>(Validation Set)</a:t>
            </a:r>
            <a:r>
              <a:rPr lang="zh-CN" altLang="zh-CN" dirty="0"/>
              <a:t>是模型训练过程中单独留出的样本集，可以用于调整模型的超参数和用于对模型的能力进行初步评估。一般在训练集中单独划分出一块作为验证集。使用验证集能减少过拟合。</a:t>
            </a:r>
          </a:p>
          <a:p>
            <a:pPr marL="0" indent="0">
              <a:buNone/>
            </a:pPr>
            <a:endParaRPr lang="zh-CN" altLang="zh-CN" dirty="0"/>
          </a:p>
        </p:txBody>
      </p:sp>
    </p:spTree>
    <p:extLst>
      <p:ext uri="{BB962C8B-B14F-4D97-AF65-F5344CB8AC3E}">
        <p14:creationId xmlns:p14="http://schemas.microsoft.com/office/powerpoint/2010/main" val="2611437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dirty="0"/>
          </a:p>
        </p:txBody>
      </p:sp>
      <p:pic>
        <p:nvPicPr>
          <p:cNvPr id="4" name="图片 3" descr="C:\0《人工智能基础》\《Python机器学习从入门到实战-微课视频版》\4.8.jpg"/>
          <p:cNvPicPr/>
          <p:nvPr/>
        </p:nvPicPr>
        <p:blipFill rotWithShape="1">
          <a:blip r:embed="rId2">
            <a:extLst>
              <a:ext uri="{28A0092B-C50C-407E-A947-70E740481C1C}">
                <a14:useLocalDpi xmlns:a14="http://schemas.microsoft.com/office/drawing/2010/main" val="0"/>
              </a:ext>
            </a:extLst>
          </a:blip>
          <a:srcRect l="11164" t="650" r="38588" b="79929"/>
          <a:stretch/>
        </p:blipFill>
        <p:spPr bwMode="auto">
          <a:xfrm>
            <a:off x="2205546" y="1491579"/>
            <a:ext cx="7150890" cy="393016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84506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normAutofit/>
          </a:bodyPr>
          <a:lstStyle/>
          <a:p>
            <a:r>
              <a:rPr lang="zh-CN" altLang="zh-CN" sz="2400" b="1" dirty="0">
                <a:solidFill>
                  <a:srgbClr val="FF0000"/>
                </a:solidFill>
              </a:rPr>
              <a:t>过拟合</a:t>
            </a:r>
            <a:r>
              <a:rPr lang="zh-CN" altLang="zh-CN" sz="2400" dirty="0">
                <a:solidFill>
                  <a:srgbClr val="FF0000"/>
                </a:solidFill>
              </a:rPr>
              <a:t>（</a:t>
            </a:r>
            <a:r>
              <a:rPr lang="en-US" altLang="zh-CN" sz="2400" dirty="0">
                <a:solidFill>
                  <a:srgbClr val="FF0000"/>
                </a:solidFill>
              </a:rPr>
              <a:t>overfitting</a:t>
            </a:r>
            <a:r>
              <a:rPr lang="zh-CN" altLang="zh-CN" sz="2400" dirty="0">
                <a:solidFill>
                  <a:srgbClr val="FF0000"/>
                </a:solidFill>
              </a:rPr>
              <a:t>）也称为过学习</a:t>
            </a:r>
            <a:r>
              <a:rPr lang="zh-CN" altLang="zh-CN" sz="2400" dirty="0"/>
              <a:t>，指模型过度学习了训练数据的固有关系。它的直观表现是算法在训练集上表现好，但在测试集上表现不好，泛化性能差</a:t>
            </a:r>
            <a:r>
              <a:rPr lang="zh-CN" altLang="zh-CN" sz="2400" dirty="0" smtClean="0"/>
              <a:t>。</a:t>
            </a:r>
            <a:endParaRPr lang="zh-CN" altLang="zh-CN" sz="2400" dirty="0"/>
          </a:p>
          <a:p>
            <a:r>
              <a:rPr lang="zh-CN" altLang="zh-CN" sz="2400" dirty="0"/>
              <a:t>与此相反的是</a:t>
            </a:r>
            <a:r>
              <a:rPr lang="zh-CN" altLang="zh-CN" sz="2400" b="1" dirty="0">
                <a:solidFill>
                  <a:srgbClr val="FF0000"/>
                </a:solidFill>
              </a:rPr>
              <a:t>欠拟合</a:t>
            </a:r>
            <a:r>
              <a:rPr lang="en-US" altLang="zh-CN" sz="2400" dirty="0">
                <a:solidFill>
                  <a:srgbClr val="FF0000"/>
                </a:solidFill>
              </a:rPr>
              <a:t>(</a:t>
            </a:r>
            <a:r>
              <a:rPr lang="en-US" altLang="zh-CN" sz="2400" dirty="0" err="1">
                <a:solidFill>
                  <a:srgbClr val="FF0000"/>
                </a:solidFill>
              </a:rPr>
              <a:t>underfitting</a:t>
            </a:r>
            <a:r>
              <a:rPr lang="en-US" altLang="zh-CN" sz="2400" dirty="0">
                <a:solidFill>
                  <a:srgbClr val="FF0000"/>
                </a:solidFill>
              </a:rPr>
              <a:t>)</a:t>
            </a:r>
            <a:r>
              <a:rPr lang="zh-CN" altLang="zh-CN" sz="2400" dirty="0">
                <a:solidFill>
                  <a:srgbClr val="FF0000"/>
                </a:solidFill>
              </a:rPr>
              <a:t>，即欠学习</a:t>
            </a:r>
            <a:r>
              <a:rPr lang="zh-CN" altLang="zh-CN" sz="2400" dirty="0"/>
              <a:t>，指模型没有学到训练数据的内在关系，对样本的一般性质学习不足</a:t>
            </a:r>
            <a:r>
              <a:rPr lang="zh-CN" altLang="zh-CN" sz="2400" dirty="0" smtClean="0"/>
              <a:t>。例如</a:t>
            </a:r>
            <a:r>
              <a:rPr lang="zh-CN" altLang="zh-CN" sz="2400" dirty="0"/>
              <a:t>，</a:t>
            </a:r>
            <a:r>
              <a:rPr lang="en-US" altLang="zh-CN" sz="2400" dirty="0"/>
              <a:t>“</a:t>
            </a:r>
            <a:r>
              <a:rPr lang="zh-CN" altLang="zh-CN" sz="2400" dirty="0"/>
              <a:t>耳朵长度超过</a:t>
            </a:r>
            <a:r>
              <a:rPr lang="en-US" altLang="zh-CN" sz="2400" dirty="0"/>
              <a:t>56</a:t>
            </a:r>
            <a:r>
              <a:rPr lang="zh-CN" altLang="zh-CN" sz="2400" dirty="0"/>
              <a:t>毫米的是狗</a:t>
            </a:r>
            <a:r>
              <a:rPr lang="en-US" altLang="zh-CN" sz="2400" dirty="0"/>
              <a:t>”</a:t>
            </a:r>
            <a:r>
              <a:rPr lang="zh-CN" altLang="zh-CN" sz="2400" dirty="0"/>
              <a:t>的判断模型就属于欠拟合</a:t>
            </a:r>
            <a:r>
              <a:rPr lang="zh-CN" altLang="zh-CN" sz="2400" dirty="0" smtClean="0"/>
              <a:t>。</a:t>
            </a:r>
            <a:endParaRPr lang="zh-CN" altLang="zh-CN" sz="2400" dirty="0"/>
          </a:p>
        </p:txBody>
      </p:sp>
    </p:spTree>
    <p:extLst>
      <p:ext uri="{BB962C8B-B14F-4D97-AF65-F5344CB8AC3E}">
        <p14:creationId xmlns:p14="http://schemas.microsoft.com/office/powerpoint/2010/main" val="120008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346366" y="851125"/>
            <a:ext cx="11056060" cy="5193212"/>
          </a:xfrm>
        </p:spPr>
        <p:txBody>
          <a:bodyPr/>
          <a:lstStyle/>
          <a:p>
            <a:pPr marL="0" indent="0" algn="ctr">
              <a:buNone/>
            </a:pPr>
            <a:r>
              <a:rPr lang="zh-CN" altLang="en-US" dirty="0" smtClean="0"/>
              <a:t>欠拟合                  </a:t>
            </a:r>
            <a:r>
              <a:rPr lang="en-US" altLang="zh-CN" dirty="0" smtClean="0"/>
              <a:t>vs     </a:t>
            </a:r>
            <a:r>
              <a:rPr lang="zh-CN" altLang="en-US" dirty="0" smtClean="0"/>
              <a:t>             过拟合 </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766499" y="1540191"/>
            <a:ext cx="5043175" cy="3595228"/>
          </a:xfrm>
          <a:prstGeom prst="rect">
            <a:avLst/>
          </a:prstGeom>
          <a:noFill/>
          <a:ln w="3175">
            <a:noFill/>
          </a:ln>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6038042" y="1540191"/>
            <a:ext cx="5258031" cy="3595228"/>
          </a:xfrm>
          <a:prstGeom prst="rect">
            <a:avLst/>
          </a:prstGeom>
          <a:noFill/>
          <a:ln w="3175">
            <a:noFill/>
          </a:ln>
        </p:spPr>
      </p:pic>
    </p:spTree>
    <p:extLst>
      <p:ext uri="{BB962C8B-B14F-4D97-AF65-F5344CB8AC3E}">
        <p14:creationId xmlns:p14="http://schemas.microsoft.com/office/powerpoint/2010/main" val="99633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normAutofit/>
          </a:bodyPr>
          <a:lstStyle/>
          <a:p>
            <a:pPr marL="0" indent="0">
              <a:buNone/>
            </a:pPr>
            <a:r>
              <a:rPr lang="zh-CN" altLang="zh-CN" sz="2400" dirty="0"/>
              <a:t>为避免过拟合，通常采用交叉验证法，使模型对样本进行充分、科学的学习。</a:t>
            </a:r>
          </a:p>
          <a:p>
            <a:pPr marL="0" indent="0">
              <a:buNone/>
            </a:pPr>
            <a:r>
              <a:rPr lang="zh-CN" altLang="zh-CN" sz="2400" b="1" dirty="0">
                <a:solidFill>
                  <a:srgbClr val="FF0000"/>
                </a:solidFill>
              </a:rPr>
              <a:t>交叉验证</a:t>
            </a:r>
            <a:r>
              <a:rPr lang="zh-CN" altLang="zh-CN" sz="2400" dirty="0">
                <a:solidFill>
                  <a:srgbClr val="FF0000"/>
                </a:solidFill>
              </a:rPr>
              <a:t>（</a:t>
            </a:r>
            <a:r>
              <a:rPr lang="en-US" altLang="zh-CN" sz="2400" dirty="0">
                <a:solidFill>
                  <a:srgbClr val="FF0000"/>
                </a:solidFill>
              </a:rPr>
              <a:t>Cross Validation</a:t>
            </a:r>
            <a:r>
              <a:rPr lang="zh-CN" altLang="zh-CN" sz="2400" dirty="0">
                <a:solidFill>
                  <a:srgbClr val="FF0000"/>
                </a:solidFill>
              </a:rPr>
              <a:t>）</a:t>
            </a:r>
            <a:r>
              <a:rPr lang="zh-CN" altLang="zh-CN" sz="2400" dirty="0"/>
              <a:t>也称作</a:t>
            </a:r>
            <a:r>
              <a:rPr lang="zh-CN" altLang="zh-CN" sz="2400" dirty="0">
                <a:solidFill>
                  <a:srgbClr val="FF0000"/>
                </a:solidFill>
              </a:rPr>
              <a:t>循环估计</a:t>
            </a:r>
            <a:r>
              <a:rPr lang="zh-CN" altLang="zh-CN" sz="2400" dirty="0"/>
              <a:t>，是一个统计学的实用方法。即将训练集分成若干个互补的子集，然后模型使用这些子集的不同组合训练，之后用剩下的子集进行验证。</a:t>
            </a:r>
            <a:endParaRPr lang="zh-CN" altLang="en-US" sz="2400" dirty="0"/>
          </a:p>
        </p:txBody>
      </p:sp>
    </p:spTree>
    <p:extLst>
      <p:ext uri="{BB962C8B-B14F-4D97-AF65-F5344CB8AC3E}">
        <p14:creationId xmlns:p14="http://schemas.microsoft.com/office/powerpoint/2010/main" val="3037407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00" baseline="0" smtClean="0">
                <a:latin typeface="等线" panose="02010600030101010101" pitchFamily="2" charset="-122"/>
                <a:ea typeface="等线" panose="02010600030101010101" pitchFamily="2" charset="-122"/>
              </a:rPr>
              <a:t>4.1 </a:t>
            </a:r>
            <a:r>
              <a:rPr lang="zh-CN" altLang="en-US" b="0" i="0" u="none" strike="noStrike" kern="100" baseline="0" smtClean="0">
                <a:latin typeface="等线" panose="02010600030101010101" pitchFamily="2" charset="-122"/>
                <a:ea typeface="等线" panose="02010600030101010101" pitchFamily="2" charset="-122"/>
              </a:rPr>
              <a:t>机器学习模型</a:t>
            </a:r>
            <a:r>
              <a:rPr lang="zh-CN" altLang="en-US" b="0" i="0" u="none" strike="noStrike" kern="100" baseline="0" smtClean="0">
                <a:latin typeface="Times New Roman" panose="02020603050405020304" pitchFamily="18" charset="0"/>
                <a:ea typeface="等线" panose="02010600030101010101" pitchFamily="2" charset="-122"/>
              </a:rPr>
              <a:t>	</a:t>
            </a:r>
          </a:p>
        </p:txBody>
      </p:sp>
      <p:sp>
        <p:nvSpPr>
          <p:cNvPr id="3" name="文本占位符 2"/>
          <p:cNvSpPr>
            <a:spLocks noGrp="1"/>
          </p:cNvSpPr>
          <p:nvPr>
            <p:ph type="body" idx="1"/>
          </p:nvPr>
        </p:nvSpPr>
        <p:spPr/>
        <p:txBody>
          <a:bodyPr>
            <a:normAutofit/>
          </a:bodyPr>
          <a:lstStyle/>
          <a:p>
            <a:r>
              <a:rPr lang="zh-CN" altLang="zh-CN" sz="2400" dirty="0">
                <a:solidFill>
                  <a:srgbClr val="FF0000"/>
                </a:solidFill>
              </a:rPr>
              <a:t>机器学习</a:t>
            </a:r>
            <a:r>
              <a:rPr lang="en-US" altLang="zh-CN" sz="2400" dirty="0">
                <a:solidFill>
                  <a:srgbClr val="FF0000"/>
                </a:solidFill>
              </a:rPr>
              <a:t>(Machine Learning)</a:t>
            </a:r>
            <a:r>
              <a:rPr lang="zh-CN" altLang="zh-CN" sz="2400" dirty="0"/>
              <a:t>是以人工智能为研究对象的科学。通过对数据进行学习获取经验，再使用学习到的经验对原算法的性能进行迭代优化，从而不断提高算法效果。</a:t>
            </a:r>
          </a:p>
          <a:p>
            <a:r>
              <a:rPr lang="zh-CN" altLang="zh-CN" sz="2400" dirty="0"/>
              <a:t>机器学习广泛应用于数据挖掘、计算机视觉、自然语言处理、生物特征识别、医学诊断、金融分析、</a:t>
            </a:r>
            <a:r>
              <a:rPr lang="en-US" altLang="zh-CN" sz="2400" dirty="0"/>
              <a:t>DNA</a:t>
            </a:r>
            <a:r>
              <a:rPr lang="zh-CN" altLang="zh-CN" sz="2400" dirty="0"/>
              <a:t>序列测序、语音和手写识别、战略游戏和机器人等领域。</a:t>
            </a:r>
          </a:p>
          <a:p>
            <a:endParaRPr lang="zh-CN" altLang="en-US" sz="2400" dirty="0"/>
          </a:p>
        </p:txBody>
      </p:sp>
    </p:spTree>
    <p:extLst>
      <p:ext uri="{BB962C8B-B14F-4D97-AF65-F5344CB8AC3E}">
        <p14:creationId xmlns:p14="http://schemas.microsoft.com/office/powerpoint/2010/main" val="8488153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00" baseline="0" smtClean="0">
                <a:latin typeface="等线" panose="02010600030101010101" pitchFamily="2" charset="-122"/>
                <a:ea typeface="等线" panose="02010600030101010101" pitchFamily="2" charset="-122"/>
              </a:rPr>
              <a:t>4.2.2 </a:t>
            </a:r>
            <a:r>
              <a:rPr lang="zh-CN" altLang="en-US" b="0" i="0" u="none" strike="noStrike" kern="100" baseline="0" smtClean="0">
                <a:latin typeface="等线" panose="02010600030101010101" pitchFamily="2" charset="-122"/>
                <a:ea typeface="等线" panose="02010600030101010101" pitchFamily="2" charset="-122"/>
              </a:rPr>
              <a:t>性能评估</a:t>
            </a:r>
            <a:r>
              <a:rPr lang="zh-CN" altLang="en-US" b="0" i="0" u="none" strike="noStrike" kern="100" baseline="0" smtClean="0">
                <a:latin typeface="Times New Roman" panose="02020603050405020304" pitchFamily="18" charset="0"/>
                <a:ea typeface="等线" panose="02010600030101010101" pitchFamily="2" charset="-122"/>
              </a:rPr>
              <a:t>	</a:t>
            </a:r>
          </a:p>
        </p:txBody>
      </p:sp>
      <p:sp>
        <p:nvSpPr>
          <p:cNvPr id="3" name="文本占位符 2"/>
          <p:cNvSpPr>
            <a:spLocks noGrp="1"/>
          </p:cNvSpPr>
          <p:nvPr>
            <p:ph type="body" idx="1"/>
          </p:nvPr>
        </p:nvSpPr>
        <p:spPr/>
        <p:txBody>
          <a:bodyPr>
            <a:normAutofit/>
          </a:bodyPr>
          <a:lstStyle/>
          <a:p>
            <a:r>
              <a:rPr lang="zh-CN" altLang="zh-CN" sz="2400" dirty="0"/>
              <a:t>机器学习模型对某个数据的预测结果与该样本的真实结果之间的差异称为</a:t>
            </a:r>
            <a:r>
              <a:rPr lang="zh-CN" altLang="zh-CN" sz="2400" b="1" dirty="0">
                <a:solidFill>
                  <a:srgbClr val="FF0000"/>
                </a:solidFill>
              </a:rPr>
              <a:t>误差</a:t>
            </a:r>
            <a:r>
              <a:rPr lang="en-US" altLang="zh-CN" sz="2400" dirty="0">
                <a:solidFill>
                  <a:srgbClr val="FF0000"/>
                </a:solidFill>
              </a:rPr>
              <a:t>(error</a:t>
            </a:r>
            <a:r>
              <a:rPr lang="en-US" altLang="zh-CN" sz="2400" dirty="0" smtClean="0">
                <a:solidFill>
                  <a:srgbClr val="FF0000"/>
                </a:solidFill>
              </a:rPr>
              <a:t>)</a:t>
            </a:r>
            <a:r>
              <a:rPr lang="zh-CN" altLang="en-US" sz="2400" dirty="0" smtClean="0"/>
              <a:t>。</a:t>
            </a:r>
            <a:endParaRPr lang="en-US" altLang="zh-CN" sz="2400" dirty="0" smtClean="0"/>
          </a:p>
          <a:p>
            <a:r>
              <a:rPr lang="zh-CN" altLang="zh-CN" sz="2400" dirty="0"/>
              <a:t>对模型的评价有很多方法，常用的指标如：</a:t>
            </a:r>
            <a:r>
              <a:rPr lang="zh-CN" altLang="zh-CN" sz="2400" dirty="0">
                <a:solidFill>
                  <a:srgbClr val="FF0000"/>
                </a:solidFill>
              </a:rPr>
              <a:t>准确率（</a:t>
            </a:r>
            <a:r>
              <a:rPr lang="en-US" altLang="zh-CN" sz="2400" dirty="0">
                <a:solidFill>
                  <a:srgbClr val="FF0000"/>
                </a:solidFill>
              </a:rPr>
              <a:t>Accuracy</a:t>
            </a:r>
            <a:r>
              <a:rPr lang="zh-CN" altLang="zh-CN" sz="2400" dirty="0">
                <a:solidFill>
                  <a:srgbClr val="FF0000"/>
                </a:solidFill>
              </a:rPr>
              <a:t>）、错误率（</a:t>
            </a:r>
            <a:r>
              <a:rPr lang="en-US" altLang="zh-CN" sz="2400" dirty="0">
                <a:solidFill>
                  <a:srgbClr val="FF0000"/>
                </a:solidFill>
              </a:rPr>
              <a:t>Error rate</a:t>
            </a:r>
            <a:r>
              <a:rPr lang="zh-CN" altLang="zh-CN" sz="2400" dirty="0">
                <a:solidFill>
                  <a:srgbClr val="FF0000"/>
                </a:solidFill>
              </a:rPr>
              <a:t>）、精确率（</a:t>
            </a:r>
            <a:r>
              <a:rPr lang="en-US" altLang="zh-CN" sz="2400" dirty="0">
                <a:solidFill>
                  <a:srgbClr val="FF0000"/>
                </a:solidFill>
              </a:rPr>
              <a:t>Precision</a:t>
            </a:r>
            <a:r>
              <a:rPr lang="zh-CN" altLang="zh-CN" sz="2400" dirty="0">
                <a:solidFill>
                  <a:srgbClr val="FF0000"/>
                </a:solidFill>
              </a:rPr>
              <a:t>）、召回率（</a:t>
            </a:r>
            <a:r>
              <a:rPr lang="en-US" altLang="zh-CN" sz="2400" dirty="0">
                <a:solidFill>
                  <a:srgbClr val="FF0000"/>
                </a:solidFill>
              </a:rPr>
              <a:t>Recall</a:t>
            </a:r>
            <a:r>
              <a:rPr lang="zh-CN" altLang="zh-CN" sz="2400" dirty="0">
                <a:solidFill>
                  <a:srgbClr val="FF0000"/>
                </a:solidFill>
              </a:rPr>
              <a:t>）和均方误差</a:t>
            </a:r>
            <a:r>
              <a:rPr lang="zh-CN" altLang="zh-CN" sz="2400" dirty="0"/>
              <a:t>等。不同的测量方法也会产生不同的判断结果。</a:t>
            </a:r>
          </a:p>
          <a:p>
            <a:endParaRPr lang="zh-CN" altLang="en-US" sz="2400" dirty="0"/>
          </a:p>
        </p:txBody>
      </p:sp>
    </p:spTree>
    <p:extLst>
      <p:ext uri="{BB962C8B-B14F-4D97-AF65-F5344CB8AC3E}">
        <p14:creationId xmlns:p14="http://schemas.microsoft.com/office/powerpoint/2010/main" val="2929956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normAutofit/>
          </a:bodyPr>
          <a:lstStyle/>
          <a:p>
            <a:pPr marL="0" lvl="0" indent="0">
              <a:buNone/>
            </a:pPr>
            <a:r>
              <a:rPr lang="zh-CN" altLang="zh-CN" sz="2400" b="1" dirty="0"/>
              <a:t>错误率</a:t>
            </a:r>
            <a:r>
              <a:rPr lang="zh-CN" altLang="zh-CN" sz="2400" dirty="0"/>
              <a:t>（</a:t>
            </a:r>
            <a:r>
              <a:rPr lang="en-US" altLang="zh-CN" sz="2400" dirty="0"/>
              <a:t>Error rate</a:t>
            </a:r>
            <a:r>
              <a:rPr lang="zh-CN" altLang="zh-CN" sz="2400" dirty="0"/>
              <a:t>）</a:t>
            </a:r>
          </a:p>
          <a:p>
            <a:r>
              <a:rPr lang="zh-CN" altLang="zh-CN" sz="2400" dirty="0"/>
              <a:t>在分类任务（分类见第</a:t>
            </a:r>
            <a:r>
              <a:rPr lang="en-US" altLang="zh-CN" sz="2400" dirty="0"/>
              <a:t>5</a:t>
            </a:r>
            <a:r>
              <a:rPr lang="zh-CN" altLang="zh-CN" sz="2400" dirty="0"/>
              <a:t>章）中，经常使用错误率与精确率对算法进行评价。分类错误的样本数占样本总数的比例称为错误率。</a:t>
            </a:r>
          </a:p>
          <a:p>
            <a:r>
              <a:rPr lang="zh-CN" altLang="zh-CN" sz="2400" dirty="0"/>
              <a:t>用</a:t>
            </a:r>
            <a:r>
              <a:rPr lang="en-US" altLang="zh-CN" sz="2400" dirty="0"/>
              <a:t>e</a:t>
            </a:r>
            <a:r>
              <a:rPr lang="zh-CN" altLang="zh-CN" sz="2400" dirty="0"/>
              <a:t>代表错误率，其计算方法如下：</a:t>
            </a:r>
          </a:p>
          <a:p>
            <a:pPr marL="785792" lvl="2" indent="0">
              <a:buNone/>
            </a:pPr>
            <a:r>
              <a:rPr lang="en-US" altLang="zh-CN" sz="2400" dirty="0"/>
              <a:t>e=</a:t>
            </a:r>
            <a:r>
              <a:rPr lang="zh-CN" altLang="zh-CN" sz="2400" dirty="0"/>
              <a:t>分类错误的样本数</a:t>
            </a:r>
            <a:r>
              <a:rPr lang="en-US" altLang="zh-CN" sz="2400" dirty="0"/>
              <a:t>/</a:t>
            </a:r>
            <a:r>
              <a:rPr lang="zh-CN" altLang="zh-CN" sz="2400" dirty="0"/>
              <a:t>样本总数</a:t>
            </a:r>
            <a:r>
              <a:rPr lang="en-US" altLang="zh-CN" sz="2400" dirty="0"/>
              <a:t>                </a:t>
            </a:r>
            <a:endParaRPr lang="zh-CN" altLang="zh-CN" sz="2400" dirty="0"/>
          </a:p>
        </p:txBody>
      </p:sp>
    </p:spTree>
    <p:extLst>
      <p:ext uri="{BB962C8B-B14F-4D97-AF65-F5344CB8AC3E}">
        <p14:creationId xmlns:p14="http://schemas.microsoft.com/office/powerpoint/2010/main" val="2132735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a:xfrm>
            <a:off x="558799" y="1097668"/>
            <a:ext cx="11056060" cy="4539917"/>
          </a:xfrm>
        </p:spPr>
        <p:txBody>
          <a:bodyPr>
            <a:normAutofit/>
          </a:bodyPr>
          <a:lstStyle/>
          <a:p>
            <a:pPr marL="0" indent="0">
              <a:buNone/>
            </a:pPr>
            <a:r>
              <a:rPr lang="zh-CN" altLang="zh-CN" dirty="0"/>
              <a:t>可以计算模型总的分类错误率</a:t>
            </a:r>
            <a:r>
              <a:rPr lang="en-US" altLang="zh-CN" dirty="0"/>
              <a:t>e</a:t>
            </a:r>
            <a:r>
              <a:rPr lang="zh-CN" altLang="zh-CN" dirty="0"/>
              <a:t>为：</a:t>
            </a:r>
          </a:p>
          <a:p>
            <a:pPr marL="785792" lvl="2" indent="0">
              <a:buNone/>
            </a:pPr>
            <a:r>
              <a:rPr lang="en-US" altLang="zh-CN" dirty="0"/>
              <a:t>e=(1+2)/6=0.5                         </a:t>
            </a:r>
            <a:endParaRPr lang="zh-CN" altLang="zh-CN" dirty="0"/>
          </a:p>
          <a:p>
            <a:pPr marL="0" indent="0">
              <a:buNone/>
            </a:pPr>
            <a:r>
              <a:rPr lang="zh-CN" altLang="zh-CN" dirty="0"/>
              <a:t>模型对猫的分类错误率</a:t>
            </a:r>
            <a:r>
              <a:rPr lang="en-US" altLang="zh-CN" dirty="0" err="1"/>
              <a:t>ecat</a:t>
            </a:r>
            <a:r>
              <a:rPr lang="zh-CN" altLang="zh-CN" dirty="0"/>
              <a:t>为：</a:t>
            </a:r>
          </a:p>
          <a:p>
            <a:pPr marL="785792" lvl="2" indent="0">
              <a:buNone/>
            </a:pPr>
            <a:r>
              <a:rPr lang="en-US" altLang="zh-CN" dirty="0" err="1"/>
              <a:t>ecat</a:t>
            </a:r>
            <a:r>
              <a:rPr lang="en-US" altLang="zh-CN" dirty="0"/>
              <a:t>=0/2=0                             </a:t>
            </a:r>
            <a:endParaRPr lang="zh-CN" altLang="zh-CN" dirty="0"/>
          </a:p>
          <a:p>
            <a:pPr marL="0" indent="0">
              <a:buNone/>
            </a:pPr>
            <a:r>
              <a:rPr lang="zh-CN" altLang="zh-CN" dirty="0"/>
              <a:t>模型对狗的分类错误率</a:t>
            </a:r>
            <a:r>
              <a:rPr lang="en-US" altLang="zh-CN" dirty="0" err="1"/>
              <a:t>edog</a:t>
            </a:r>
            <a:r>
              <a:rPr lang="zh-CN" altLang="zh-CN" dirty="0"/>
              <a:t>为：</a:t>
            </a:r>
          </a:p>
          <a:p>
            <a:pPr marL="785792" lvl="2" indent="0">
              <a:buNone/>
            </a:pPr>
            <a:r>
              <a:rPr lang="en-US" altLang="zh-CN" dirty="0" err="1" smtClean="0"/>
              <a:t>edog</a:t>
            </a:r>
            <a:r>
              <a:rPr lang="en-US" altLang="zh-CN" dirty="0" smtClean="0"/>
              <a:t>=1/2=0.5</a:t>
            </a:r>
            <a:endParaRPr lang="zh-CN" altLang="zh-CN" dirty="0" smtClean="0"/>
          </a:p>
          <a:p>
            <a:pPr marL="0" indent="0">
              <a:buNone/>
            </a:pPr>
            <a:r>
              <a:rPr lang="zh-CN" altLang="zh-CN" dirty="0" smtClean="0"/>
              <a:t>模型对兔的分类错误率</a:t>
            </a:r>
            <a:r>
              <a:rPr lang="en-US" altLang="zh-CN" dirty="0" err="1" smtClean="0"/>
              <a:t>erabbit</a:t>
            </a:r>
            <a:r>
              <a:rPr lang="zh-CN" altLang="zh-CN" dirty="0" smtClean="0"/>
              <a:t>为：</a:t>
            </a:r>
          </a:p>
          <a:p>
            <a:pPr marL="785792" lvl="2" indent="0">
              <a:buNone/>
            </a:pPr>
            <a:r>
              <a:rPr lang="en-US" altLang="zh-CN" dirty="0" err="1" smtClean="0"/>
              <a:t>erabbit</a:t>
            </a:r>
            <a:r>
              <a:rPr lang="en-US" altLang="zh-CN" dirty="0" smtClean="0"/>
              <a:t>=2/2=1</a:t>
            </a:r>
            <a:endParaRPr lang="zh-CN" altLang="zh-CN" dirty="0"/>
          </a:p>
          <a:p>
            <a:pPr marL="0" indent="0">
              <a:buNone/>
            </a:pPr>
            <a:r>
              <a:rPr lang="zh-CN" altLang="zh-CN" dirty="0"/>
              <a:t>可见，模型对猫的分类效果最好。</a:t>
            </a:r>
          </a:p>
        </p:txBody>
      </p:sp>
      <p:graphicFrame>
        <p:nvGraphicFramePr>
          <p:cNvPr id="4" name="表格 3"/>
          <p:cNvGraphicFramePr>
            <a:graphicFrameLocks noGrp="1"/>
          </p:cNvGraphicFramePr>
          <p:nvPr>
            <p:extLst>
              <p:ext uri="{D42A27DB-BD31-4B8C-83A1-F6EECF244321}">
                <p14:modId xmlns:p14="http://schemas.microsoft.com/office/powerpoint/2010/main" val="3569020646"/>
              </p:ext>
            </p:extLst>
          </p:nvPr>
        </p:nvGraphicFramePr>
        <p:xfrm>
          <a:off x="5274450" y="2272673"/>
          <a:ext cx="5097985" cy="2123835"/>
        </p:xfrm>
        <a:graphic>
          <a:graphicData uri="http://schemas.openxmlformats.org/drawingml/2006/table">
            <a:tbl>
              <a:tblPr firstRow="1" firstCol="1" bandRow="1">
                <a:tableStyleId>{5C22544A-7EE6-4342-B048-85BDC9FD1C3A}</a:tableStyleId>
              </a:tblPr>
              <a:tblGrid>
                <a:gridCol w="1825286">
                  <a:extLst>
                    <a:ext uri="{9D8B030D-6E8A-4147-A177-3AD203B41FA5}">
                      <a16:colId xmlns:a16="http://schemas.microsoft.com/office/drawing/2014/main" val="3923282253"/>
                    </a:ext>
                  </a:extLst>
                </a:gridCol>
                <a:gridCol w="873399">
                  <a:extLst>
                    <a:ext uri="{9D8B030D-6E8A-4147-A177-3AD203B41FA5}">
                      <a16:colId xmlns:a16="http://schemas.microsoft.com/office/drawing/2014/main" val="3934538949"/>
                    </a:ext>
                  </a:extLst>
                </a:gridCol>
                <a:gridCol w="1253603">
                  <a:extLst>
                    <a:ext uri="{9D8B030D-6E8A-4147-A177-3AD203B41FA5}">
                      <a16:colId xmlns:a16="http://schemas.microsoft.com/office/drawing/2014/main" val="3781216147"/>
                    </a:ext>
                  </a:extLst>
                </a:gridCol>
                <a:gridCol w="1145697">
                  <a:extLst>
                    <a:ext uri="{9D8B030D-6E8A-4147-A177-3AD203B41FA5}">
                      <a16:colId xmlns:a16="http://schemas.microsoft.com/office/drawing/2014/main" val="1095512775"/>
                    </a:ext>
                  </a:extLst>
                </a:gridCol>
              </a:tblGrid>
              <a:tr h="424767">
                <a:tc rowSpan="2">
                  <a:txBody>
                    <a:bodyPr/>
                    <a:lstStyle/>
                    <a:p>
                      <a:pPr indent="0" algn="ctr">
                        <a:spcAft>
                          <a:spcPts val="0"/>
                        </a:spcAft>
                      </a:pPr>
                      <a:r>
                        <a:rPr lang="zh-CN" sz="1800" kern="100" dirty="0">
                          <a:effectLst/>
                        </a:rPr>
                        <a:t>真实结果</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3">
                  <a:txBody>
                    <a:bodyPr/>
                    <a:lstStyle/>
                    <a:p>
                      <a:pPr indent="0" algn="ctr">
                        <a:spcAft>
                          <a:spcPts val="0"/>
                        </a:spcAft>
                      </a:pPr>
                      <a:r>
                        <a:rPr lang="zh-CN" sz="1800" kern="100">
                          <a:effectLst/>
                        </a:rPr>
                        <a:t>预测结果（只）</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14481628"/>
                  </a:ext>
                </a:extLst>
              </a:tr>
              <a:tr h="424767">
                <a:tc vMerge="1">
                  <a:txBody>
                    <a:bodyPr/>
                    <a:lstStyle/>
                    <a:p>
                      <a:endParaRPr lang="zh-CN" altLang="en-US"/>
                    </a:p>
                  </a:txBody>
                  <a:tcPr/>
                </a:tc>
                <a:tc>
                  <a:txBody>
                    <a:bodyPr/>
                    <a:lstStyle/>
                    <a:p>
                      <a:pPr indent="0" algn="ctr">
                        <a:spcAft>
                          <a:spcPts val="0"/>
                        </a:spcAft>
                      </a:pPr>
                      <a:r>
                        <a:rPr lang="zh-CN" sz="1800" kern="100" dirty="0">
                          <a:effectLst/>
                        </a:rPr>
                        <a:t>猫</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spcAft>
                          <a:spcPts val="0"/>
                        </a:spcAft>
                      </a:pPr>
                      <a:r>
                        <a:rPr lang="zh-CN" sz="1800" kern="100">
                          <a:effectLst/>
                        </a:rPr>
                        <a:t>狗</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spcAft>
                          <a:spcPts val="0"/>
                        </a:spcAft>
                      </a:pPr>
                      <a:r>
                        <a:rPr lang="zh-CN" sz="1800" kern="100">
                          <a:effectLst/>
                        </a:rPr>
                        <a:t>兔</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67947236"/>
                  </a:ext>
                </a:extLst>
              </a:tr>
              <a:tr h="424767">
                <a:tc>
                  <a:txBody>
                    <a:bodyPr/>
                    <a:lstStyle/>
                    <a:p>
                      <a:pPr indent="0" algn="ctr">
                        <a:spcAft>
                          <a:spcPts val="0"/>
                        </a:spcAft>
                      </a:pPr>
                      <a:r>
                        <a:rPr lang="zh-CN" sz="1800" kern="100">
                          <a:effectLst/>
                        </a:rPr>
                        <a:t>猫</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l">
                        <a:spcAft>
                          <a:spcPts val="0"/>
                        </a:spcAft>
                        <a:tabLst>
                          <a:tab pos="120650" algn="l"/>
                          <a:tab pos="229870" algn="ctr"/>
                        </a:tabLst>
                      </a:pPr>
                      <a:r>
                        <a:rPr lang="en-US" sz="1800" kern="100" dirty="0">
                          <a:effectLst/>
                        </a:rPr>
                        <a:t>	</a:t>
                      </a:r>
                      <a:r>
                        <a:rPr lang="en-US" sz="1800" kern="100" dirty="0" smtClean="0">
                          <a:effectLst/>
                        </a:rPr>
                        <a:t>   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spcAft>
                          <a:spcPts val="0"/>
                        </a:spcAft>
                      </a:pPr>
                      <a:r>
                        <a:rPr lang="en-US" sz="1800" kern="100">
                          <a:effectLst/>
                        </a:rPr>
                        <a:t>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spcAft>
                          <a:spcPts val="0"/>
                        </a:spcAft>
                      </a:pPr>
                      <a:r>
                        <a:rPr lang="en-US" sz="1800" kern="100">
                          <a:effectLst/>
                        </a:rPr>
                        <a:t>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5509757"/>
                  </a:ext>
                </a:extLst>
              </a:tr>
              <a:tr h="424767">
                <a:tc>
                  <a:txBody>
                    <a:bodyPr/>
                    <a:lstStyle/>
                    <a:p>
                      <a:pPr indent="0" algn="ctr">
                        <a:spcAft>
                          <a:spcPts val="0"/>
                        </a:spcAft>
                      </a:pPr>
                      <a:r>
                        <a:rPr lang="zh-CN" sz="1800" kern="100">
                          <a:effectLst/>
                        </a:rPr>
                        <a:t>狗</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spcAft>
                          <a:spcPts val="0"/>
                        </a:spcAft>
                      </a:pPr>
                      <a:r>
                        <a:rPr lang="en-US" sz="1800" kern="100">
                          <a:effectLst/>
                        </a:rPr>
                        <a:t>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spcAft>
                          <a:spcPts val="0"/>
                        </a:spcAft>
                      </a:pPr>
                      <a:r>
                        <a:rPr lang="en-US" sz="1800" kern="100">
                          <a:effectLst/>
                        </a:rPr>
                        <a:t>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spcAft>
                          <a:spcPts val="0"/>
                        </a:spcAft>
                      </a:pPr>
                      <a:r>
                        <a:rPr lang="en-US" sz="1800" kern="100">
                          <a:effectLst/>
                        </a:rPr>
                        <a:t>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77203353"/>
                  </a:ext>
                </a:extLst>
              </a:tr>
              <a:tr h="424767">
                <a:tc>
                  <a:txBody>
                    <a:bodyPr/>
                    <a:lstStyle/>
                    <a:p>
                      <a:pPr indent="0" algn="ctr">
                        <a:spcAft>
                          <a:spcPts val="0"/>
                        </a:spcAft>
                      </a:pPr>
                      <a:r>
                        <a:rPr lang="zh-CN" sz="1800" kern="100">
                          <a:effectLst/>
                        </a:rPr>
                        <a:t>兔</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spcAft>
                          <a:spcPts val="0"/>
                        </a:spcAft>
                      </a:pPr>
                      <a:r>
                        <a:rPr lang="en-US" sz="1800" kern="100">
                          <a:effectLst/>
                        </a:rPr>
                        <a:t>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spcAft>
                          <a:spcPts val="0"/>
                        </a:spcAft>
                      </a:pPr>
                      <a:r>
                        <a:rPr lang="en-US" sz="1800" kern="100">
                          <a:effectLst/>
                        </a:rPr>
                        <a:t>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spcAft>
                          <a:spcPts val="0"/>
                        </a:spcAft>
                      </a:pPr>
                      <a:r>
                        <a:rPr lang="en-US" sz="1800" kern="100" dirty="0">
                          <a:effectLst/>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27114213"/>
                  </a:ext>
                </a:extLst>
              </a:tr>
            </a:tbl>
          </a:graphicData>
        </a:graphic>
      </p:graphicFrame>
    </p:spTree>
    <p:extLst>
      <p:ext uri="{BB962C8B-B14F-4D97-AF65-F5344CB8AC3E}">
        <p14:creationId xmlns:p14="http://schemas.microsoft.com/office/powerpoint/2010/main" val="1805543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文本占位符 2"/>
              <p:cNvSpPr>
                <a:spLocks noGrp="1"/>
              </p:cNvSpPr>
              <p:nvPr>
                <p:ph type="body" idx="1"/>
              </p:nvPr>
            </p:nvSpPr>
            <p:spPr/>
            <p:txBody>
              <a:bodyPr>
                <a:normAutofit/>
              </a:bodyPr>
              <a:lstStyle/>
              <a:p>
                <a:pPr marL="0" lvl="0" indent="0">
                  <a:buNone/>
                </a:pPr>
                <a:r>
                  <a:rPr lang="zh-CN" altLang="zh-CN" sz="2400" b="1" dirty="0"/>
                  <a:t>精确率、召回率、</a:t>
                </a:r>
                <a:r>
                  <a:rPr lang="en-US" altLang="zh-CN" sz="2400" b="1" dirty="0"/>
                  <a:t>F-measure</a:t>
                </a:r>
                <a:r>
                  <a:rPr lang="zh-CN" altLang="zh-CN" sz="2400" b="1" dirty="0" smtClean="0"/>
                  <a:t>指数</a:t>
                </a:r>
                <a:endParaRPr lang="en-US" altLang="zh-CN" sz="2400" b="1" dirty="0" smtClean="0"/>
              </a:p>
              <a:p>
                <a:r>
                  <a:rPr lang="zh-CN" altLang="zh-CN" sz="2400" dirty="0">
                    <a:solidFill>
                      <a:srgbClr val="FF0000"/>
                    </a:solidFill>
                  </a:rPr>
                  <a:t>精确率（</a:t>
                </a:r>
                <a:r>
                  <a:rPr lang="en-US" altLang="zh-CN" sz="2400" dirty="0">
                    <a:solidFill>
                      <a:srgbClr val="FF0000"/>
                    </a:solidFill>
                  </a:rPr>
                  <a:t>Precision</a:t>
                </a:r>
                <a:r>
                  <a:rPr lang="zh-CN" altLang="zh-CN" sz="2400" dirty="0" smtClean="0">
                    <a:solidFill>
                      <a:srgbClr val="FF0000"/>
                    </a:solidFill>
                  </a:rPr>
                  <a:t>）</a:t>
                </a:r>
                <a:r>
                  <a:rPr lang="en-US" altLang="zh-CN" sz="2400" dirty="0" smtClean="0">
                    <a:solidFill>
                      <a:srgbClr val="FF0000"/>
                    </a:solidFill>
                  </a:rPr>
                  <a:t>:</a:t>
                </a:r>
                <a:r>
                  <a:rPr lang="zh-CN" altLang="zh-CN" sz="2400" dirty="0" smtClean="0"/>
                  <a:t>查准率</a:t>
                </a:r>
                <a:r>
                  <a:rPr lang="zh-CN" altLang="zh-CN" sz="2400" dirty="0"/>
                  <a:t>，可以表达系统的效用</a:t>
                </a:r>
                <a:r>
                  <a:rPr lang="zh-CN" altLang="zh-CN" sz="2400" dirty="0" smtClean="0"/>
                  <a:t>。</a:t>
                </a:r>
                <a:endParaRPr lang="en-US" altLang="zh-CN" sz="2400" dirty="0" smtClean="0"/>
              </a:p>
              <a:p>
                <a:r>
                  <a:rPr lang="zh-CN" altLang="zh-CN" sz="2400" dirty="0" smtClean="0">
                    <a:solidFill>
                      <a:srgbClr val="FF0000"/>
                    </a:solidFill>
                  </a:rPr>
                  <a:t>召回率</a:t>
                </a:r>
                <a:r>
                  <a:rPr lang="en-US" altLang="zh-CN" sz="2400" dirty="0" smtClean="0">
                    <a:solidFill>
                      <a:srgbClr val="FF0000"/>
                    </a:solidFill>
                  </a:rPr>
                  <a:t>(Recall):</a:t>
                </a:r>
                <a:r>
                  <a:rPr lang="zh-CN" altLang="zh-CN" sz="2400" dirty="0" smtClean="0"/>
                  <a:t>查全率</a:t>
                </a:r>
                <a:r>
                  <a:rPr lang="zh-CN" altLang="zh-CN" sz="2400" dirty="0"/>
                  <a:t>，可以表达系统的完整性</a:t>
                </a:r>
                <a:r>
                  <a:rPr lang="zh-CN" altLang="zh-CN" sz="2400" dirty="0" smtClean="0"/>
                  <a:t>。</a:t>
                </a:r>
                <a:endParaRPr lang="en-US" altLang="zh-CN" sz="2400" dirty="0" smtClean="0"/>
              </a:p>
              <a:p>
                <a:r>
                  <a:rPr lang="en-US" altLang="zh-CN" sz="2400" dirty="0" smtClean="0">
                    <a:solidFill>
                      <a:srgbClr val="FF0000"/>
                    </a:solidFill>
                  </a:rPr>
                  <a:t>F-measure</a:t>
                </a:r>
                <a:r>
                  <a:rPr lang="zh-CN" altLang="zh-CN" sz="2400" dirty="0" smtClean="0">
                    <a:solidFill>
                      <a:srgbClr val="FF0000"/>
                    </a:solidFill>
                  </a:rPr>
                  <a:t>指数</a:t>
                </a:r>
                <a:r>
                  <a:rPr lang="en-US" altLang="zh-CN" sz="2400" dirty="0" smtClean="0"/>
                  <a:t>:</a:t>
                </a:r>
                <a:r>
                  <a:rPr lang="zh-CN" altLang="zh-CN" sz="2400" dirty="0" smtClean="0"/>
                  <a:t>也</a:t>
                </a:r>
                <a:r>
                  <a:rPr lang="zh-CN" altLang="zh-CN" sz="2400" dirty="0"/>
                  <a:t>称为</a:t>
                </a:r>
                <a:r>
                  <a:rPr lang="en-US" altLang="zh-CN" sz="2400" dirty="0"/>
                  <a:t>f1</a:t>
                </a:r>
                <a:r>
                  <a:rPr lang="zh-CN" altLang="zh-CN" sz="2400" dirty="0"/>
                  <a:t>指数，是精确率和召回率的调和平均值。</a:t>
                </a:r>
              </a:p>
              <a:p>
                <a:pPr marL="0" indent="0">
                  <a:buNone/>
                </a:pPr>
                <a:r>
                  <a:rPr lang="zh-CN" altLang="zh-CN" sz="2400" dirty="0"/>
                  <a:t>用公式表达如下：</a:t>
                </a:r>
              </a:p>
              <a:p>
                <a:pPr lvl="2"/>
                <a:r>
                  <a:rPr lang="zh-CN" altLang="zh-CN" sz="2400" dirty="0"/>
                  <a:t>精确率</a:t>
                </a:r>
                <a:r>
                  <a:rPr lang="en-US" altLang="zh-CN" sz="2400" dirty="0"/>
                  <a:t>(p) = </a:t>
                </a:r>
                <a:r>
                  <a:rPr lang="zh-CN" altLang="zh-CN" sz="2400" dirty="0"/>
                  <a:t>正确识别的个体总数</a:t>
                </a:r>
                <a:r>
                  <a:rPr lang="en-US" altLang="zh-CN" sz="2400" dirty="0"/>
                  <a:t> / </a:t>
                </a:r>
                <a:r>
                  <a:rPr lang="zh-CN" altLang="zh-CN" sz="2400" dirty="0"/>
                  <a:t>识别出的个体总数 </a:t>
                </a:r>
                <a:r>
                  <a:rPr lang="en-US" altLang="zh-CN" sz="2400" dirty="0"/>
                  <a:t>     </a:t>
                </a:r>
                <a:endParaRPr lang="zh-CN" altLang="zh-CN" sz="2400" dirty="0"/>
              </a:p>
              <a:p>
                <a:pPr lvl="2"/>
                <a:r>
                  <a:rPr lang="zh-CN" altLang="zh-CN" sz="2400" dirty="0"/>
                  <a:t>召回率</a:t>
                </a:r>
                <a:r>
                  <a:rPr lang="en-US" altLang="zh-CN" sz="2400" dirty="0"/>
                  <a:t>(r) = </a:t>
                </a:r>
                <a:r>
                  <a:rPr lang="zh-CN" altLang="zh-CN" sz="2400" dirty="0"/>
                  <a:t>正确识别的个体总数</a:t>
                </a:r>
                <a:r>
                  <a:rPr lang="en-US" altLang="zh-CN" sz="2400" dirty="0"/>
                  <a:t> / </a:t>
                </a:r>
                <a:r>
                  <a:rPr lang="zh-CN" altLang="zh-CN" sz="2400" dirty="0"/>
                  <a:t>测试集中存在的个体总数    </a:t>
                </a:r>
              </a:p>
              <a:p>
                <a:pPr lvl="2"/>
                <a:r>
                  <a:rPr lang="zh-CN" altLang="zh-CN" sz="2400" dirty="0"/>
                  <a:t>调和平均值</a:t>
                </a:r>
                <a:r>
                  <a:rPr lang="en-US" altLang="zh-CN" sz="2400" dirty="0"/>
                  <a:t>(f1)=</a:t>
                </a:r>
                <a14:m>
                  <m:oMath xmlns:m="http://schemas.openxmlformats.org/officeDocument/2006/math">
                    <m:r>
                      <a:rPr lang="en-US" altLang="zh-CN" sz="2400">
                        <a:latin typeface="Cambria Math" panose="02040503050406030204" pitchFamily="18" charset="0"/>
                      </a:rPr>
                      <m:t>2</m:t>
                    </m:r>
                    <m:r>
                      <m:rPr>
                        <m:sty m:val="p"/>
                      </m:rPr>
                      <a:rPr lang="en-US" altLang="zh-CN" sz="2400">
                        <a:latin typeface="Cambria Math" panose="02040503050406030204" pitchFamily="18" charset="0"/>
                      </a:rPr>
                      <m:t>pr</m:t>
                    </m:r>
                    <m:r>
                      <a:rPr lang="en-US" altLang="zh-CN" sz="2400">
                        <a:latin typeface="Cambria Math" panose="02040503050406030204" pitchFamily="18" charset="0"/>
                      </a:rPr>
                      <m:t>/(</m:t>
                    </m:r>
                    <m:r>
                      <m:rPr>
                        <m:sty m:val="p"/>
                      </m:rPr>
                      <a:rPr lang="en-US" altLang="zh-CN" sz="2400">
                        <a:latin typeface="Cambria Math" panose="02040503050406030204" pitchFamily="18" charset="0"/>
                      </a:rPr>
                      <m:t>p</m:t>
                    </m:r>
                    <m:r>
                      <a:rPr lang="en-US" altLang="zh-CN" sz="2400">
                        <a:latin typeface="Cambria Math" panose="02040503050406030204" pitchFamily="18" charset="0"/>
                      </a:rPr>
                      <m:t>+</m:t>
                    </m:r>
                    <m:r>
                      <m:rPr>
                        <m:sty m:val="p"/>
                      </m:rPr>
                      <a:rPr lang="en-US" altLang="zh-CN" sz="2400">
                        <a:latin typeface="Cambria Math" panose="02040503050406030204" pitchFamily="18" charset="0"/>
                      </a:rPr>
                      <m:t>r</m:t>
                    </m:r>
                    <m:r>
                      <a:rPr lang="en-US" altLang="zh-CN" sz="2400">
                        <a:latin typeface="Cambria Math" panose="02040503050406030204" pitchFamily="18" charset="0"/>
                      </a:rPr>
                      <m:t>)</m:t>
                    </m:r>
                  </m:oMath>
                </a14:m>
                <a:r>
                  <a:rPr lang="en-US" altLang="zh-CN" sz="2400" dirty="0"/>
                  <a:t> </a:t>
                </a:r>
                <a:endParaRPr lang="zh-CN" altLang="zh-CN" sz="2400" dirty="0"/>
              </a:p>
              <a:p>
                <a:pPr lvl="0"/>
                <a:endParaRPr lang="zh-CN" altLang="zh-CN" sz="2400" dirty="0"/>
              </a:p>
            </p:txBody>
          </p:sp>
        </mc:Choice>
        <mc:Fallback>
          <p:sp>
            <p:nvSpPr>
              <p:cNvPr id="3" name="文本占位符 2"/>
              <p:cNvSpPr>
                <a:spLocks noGrp="1" noRot="1" noChangeAspect="1" noMove="1" noResize="1" noEditPoints="1" noAdjustHandles="1" noChangeArrowheads="1" noChangeShapeType="1" noTextEdit="1"/>
              </p:cNvSpPr>
              <p:nvPr>
                <p:ph type="body" idx="1"/>
              </p:nvPr>
            </p:nvSpPr>
            <p:spPr>
              <a:blipFill>
                <a:blip r:embed="rId2"/>
                <a:stretch>
                  <a:fillRect l="-883" t="-7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82768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计算</a:t>
            </a:r>
            <a:r>
              <a:rPr lang="zh-CN" altLang="en-US" dirty="0" smtClean="0"/>
              <a:t>动物分类模型的</a:t>
            </a:r>
            <a:r>
              <a:rPr lang="zh-CN" altLang="zh-CN" dirty="0" smtClean="0"/>
              <a:t>精确</a:t>
            </a:r>
            <a:r>
              <a:rPr lang="zh-CN" altLang="zh-CN" dirty="0"/>
              <a:t>率、召回率和</a:t>
            </a:r>
            <a:r>
              <a:rPr lang="en-US" altLang="zh-CN" dirty="0"/>
              <a:t>f1</a:t>
            </a:r>
            <a:r>
              <a:rPr lang="zh-CN" altLang="zh-CN" dirty="0"/>
              <a:t>指数</a:t>
            </a:r>
            <a:endParaRPr lang="zh-CN" altLang="en-US" dirty="0"/>
          </a:p>
        </p:txBody>
      </p:sp>
      <p:sp>
        <p:nvSpPr>
          <p:cNvPr id="3" name="文本占位符 2"/>
          <p:cNvSpPr>
            <a:spLocks noGrp="1"/>
          </p:cNvSpPr>
          <p:nvPr>
            <p:ph type="body" idx="1"/>
          </p:nvPr>
        </p:nvSpPr>
        <p:spPr>
          <a:xfrm>
            <a:off x="432407" y="905682"/>
            <a:ext cx="11056060" cy="5193212"/>
          </a:xfrm>
        </p:spPr>
        <p:txBody>
          <a:bodyPr>
            <a:normAutofit/>
          </a:bodyPr>
          <a:lstStyle/>
          <a:p>
            <a:pPr marL="0" indent="0">
              <a:buNone/>
            </a:pPr>
            <a:r>
              <a:rPr lang="zh-CN" altLang="zh-CN" sz="2400" dirty="0"/>
              <a:t>（</a:t>
            </a:r>
            <a:r>
              <a:rPr lang="en-US" altLang="zh-CN" sz="2400" dirty="0"/>
              <a:t>1</a:t>
            </a:r>
            <a:r>
              <a:rPr lang="zh-CN" altLang="zh-CN" sz="2400" dirty="0"/>
              <a:t>）对猫进行预测时——实际有</a:t>
            </a:r>
            <a:r>
              <a:rPr lang="en-US" altLang="zh-CN" sz="2400" dirty="0"/>
              <a:t>2</a:t>
            </a:r>
            <a:r>
              <a:rPr lang="zh-CN" altLang="zh-CN" sz="2400" dirty="0"/>
              <a:t>只猫；预测结果中有</a:t>
            </a:r>
            <a:r>
              <a:rPr lang="en-US" altLang="zh-CN" sz="2400" dirty="0"/>
              <a:t>2</a:t>
            </a:r>
            <a:r>
              <a:rPr lang="zh-CN" altLang="zh-CN" sz="2400" dirty="0"/>
              <a:t>只猫、</a:t>
            </a:r>
            <a:r>
              <a:rPr lang="en-US" altLang="zh-CN" sz="2400" dirty="0"/>
              <a:t>2</a:t>
            </a:r>
            <a:r>
              <a:rPr lang="zh-CN" altLang="zh-CN" sz="2400" dirty="0"/>
              <a:t>只兔被判断为猫，合计找到</a:t>
            </a:r>
            <a:r>
              <a:rPr lang="en-US" altLang="zh-CN" sz="2400" dirty="0"/>
              <a:t>4</a:t>
            </a:r>
            <a:r>
              <a:rPr lang="zh-CN" altLang="zh-CN" sz="2400" dirty="0"/>
              <a:t>只猫。其中</a:t>
            </a:r>
            <a:r>
              <a:rPr lang="en-US" altLang="zh-CN" sz="2400" dirty="0"/>
              <a:t>2</a:t>
            </a:r>
            <a:r>
              <a:rPr lang="zh-CN" altLang="zh-CN" sz="2400" dirty="0"/>
              <a:t>只预测正确，</a:t>
            </a:r>
            <a:r>
              <a:rPr lang="en-US" altLang="zh-CN" sz="2400" dirty="0"/>
              <a:t>2</a:t>
            </a:r>
            <a:r>
              <a:rPr lang="zh-CN" altLang="zh-CN" sz="2400" dirty="0"/>
              <a:t>只预测错误。</a:t>
            </a:r>
          </a:p>
          <a:p>
            <a:pPr marL="785792" lvl="2" indent="0">
              <a:buNone/>
            </a:pPr>
            <a:r>
              <a:rPr lang="zh-CN" altLang="zh-CN" sz="2400" dirty="0" smtClean="0"/>
              <a:t>精确</a:t>
            </a:r>
            <a:r>
              <a:rPr lang="zh-CN" altLang="zh-CN" sz="2400" dirty="0"/>
              <a:t>率</a:t>
            </a:r>
            <a:r>
              <a:rPr lang="en-US" altLang="zh-CN" sz="2400" dirty="0"/>
              <a:t>p=2/4=0.5</a:t>
            </a:r>
            <a:r>
              <a:rPr lang="zh-CN" altLang="zh-CN" sz="2400" dirty="0" smtClean="0"/>
              <a:t>，召回</a:t>
            </a:r>
            <a:r>
              <a:rPr lang="zh-CN" altLang="zh-CN" sz="2400" dirty="0"/>
              <a:t>率</a:t>
            </a:r>
            <a:r>
              <a:rPr lang="en-US" altLang="zh-CN" sz="2400" dirty="0"/>
              <a:t>r=2/2=1</a:t>
            </a:r>
            <a:r>
              <a:rPr lang="zh-CN" altLang="zh-CN" sz="2400" dirty="0"/>
              <a:t>，调和均值</a:t>
            </a:r>
            <a:r>
              <a:rPr lang="en-US" altLang="zh-CN" sz="2400" dirty="0"/>
              <a:t>f1=2pr/(</a:t>
            </a:r>
            <a:r>
              <a:rPr lang="en-US" altLang="zh-CN" sz="2400" dirty="0" err="1"/>
              <a:t>p+r</a:t>
            </a:r>
            <a:r>
              <a:rPr lang="en-US" altLang="zh-CN" sz="2400" dirty="0"/>
              <a:t>)</a:t>
            </a:r>
            <a:r>
              <a:rPr lang="zh-CN" altLang="zh-CN" sz="2400" dirty="0"/>
              <a:t>≈</a:t>
            </a:r>
            <a:r>
              <a:rPr lang="en-US" altLang="zh-CN" sz="2400" dirty="0"/>
              <a:t>0.667</a:t>
            </a:r>
            <a:r>
              <a:rPr lang="zh-CN" altLang="zh-CN" sz="2400" dirty="0"/>
              <a:t>。</a:t>
            </a:r>
          </a:p>
          <a:p>
            <a:pPr marL="0" indent="0">
              <a:buNone/>
            </a:pPr>
            <a:r>
              <a:rPr lang="zh-CN" altLang="zh-CN" sz="2400" dirty="0"/>
              <a:t>（</a:t>
            </a:r>
            <a:r>
              <a:rPr lang="en-US" altLang="zh-CN" sz="2400" dirty="0"/>
              <a:t>2</a:t>
            </a:r>
            <a:r>
              <a:rPr lang="zh-CN" altLang="zh-CN" sz="2400" dirty="0"/>
              <a:t>）对狗进行预测时——实际有</a:t>
            </a:r>
            <a:r>
              <a:rPr lang="en-US" altLang="zh-CN" sz="2400" dirty="0"/>
              <a:t>2</a:t>
            </a:r>
            <a:r>
              <a:rPr lang="zh-CN" altLang="zh-CN" sz="2400" dirty="0"/>
              <a:t>条狗；预测结果中有</a:t>
            </a:r>
            <a:r>
              <a:rPr lang="en-US" altLang="zh-CN" sz="2400" dirty="0"/>
              <a:t>1</a:t>
            </a:r>
            <a:r>
              <a:rPr lang="zh-CN" altLang="zh-CN" sz="2400" dirty="0"/>
              <a:t>条狗被判断为狗，合计找到</a:t>
            </a:r>
            <a:r>
              <a:rPr lang="en-US" altLang="zh-CN" sz="2400" dirty="0"/>
              <a:t>1</a:t>
            </a:r>
            <a:r>
              <a:rPr lang="zh-CN" altLang="zh-CN" sz="2400" dirty="0"/>
              <a:t>条狗。这</a:t>
            </a:r>
            <a:r>
              <a:rPr lang="en-US" altLang="zh-CN" sz="2400" dirty="0"/>
              <a:t>1</a:t>
            </a:r>
            <a:r>
              <a:rPr lang="zh-CN" altLang="zh-CN" sz="2400" dirty="0"/>
              <a:t>条狗预测正确，但另</a:t>
            </a:r>
            <a:r>
              <a:rPr lang="en-US" altLang="zh-CN" sz="2400" dirty="0"/>
              <a:t>1</a:t>
            </a:r>
            <a:r>
              <a:rPr lang="zh-CN" altLang="zh-CN" sz="2400" dirty="0"/>
              <a:t>条没找到。</a:t>
            </a:r>
          </a:p>
          <a:p>
            <a:pPr marL="785792" lvl="2" indent="0">
              <a:buNone/>
            </a:pPr>
            <a:r>
              <a:rPr lang="zh-CN" altLang="zh-CN" sz="2400" dirty="0" smtClean="0"/>
              <a:t>精确</a:t>
            </a:r>
            <a:r>
              <a:rPr lang="zh-CN" altLang="zh-CN" sz="2400" dirty="0"/>
              <a:t>率</a:t>
            </a:r>
            <a:r>
              <a:rPr lang="en-US" altLang="zh-CN" sz="2400" dirty="0"/>
              <a:t>p=1/1=1</a:t>
            </a:r>
            <a:r>
              <a:rPr lang="zh-CN" altLang="zh-CN" sz="2400" dirty="0" smtClean="0"/>
              <a:t>，召回</a:t>
            </a:r>
            <a:r>
              <a:rPr lang="zh-CN" altLang="zh-CN" sz="2400" dirty="0"/>
              <a:t>率</a:t>
            </a:r>
            <a:r>
              <a:rPr lang="en-US" altLang="zh-CN" sz="2400" dirty="0"/>
              <a:t>r=1/2=0.5</a:t>
            </a:r>
            <a:r>
              <a:rPr lang="zh-CN" altLang="zh-CN" sz="2400" dirty="0"/>
              <a:t>，调和均值</a:t>
            </a:r>
            <a:r>
              <a:rPr lang="en-US" altLang="zh-CN" sz="2400" dirty="0"/>
              <a:t>f1=2pr/(</a:t>
            </a:r>
            <a:r>
              <a:rPr lang="en-US" altLang="zh-CN" sz="2400" dirty="0" err="1"/>
              <a:t>p+r</a:t>
            </a:r>
            <a:r>
              <a:rPr lang="en-US" altLang="zh-CN" sz="2400" dirty="0"/>
              <a:t>)</a:t>
            </a:r>
            <a:r>
              <a:rPr lang="zh-CN" altLang="zh-CN" sz="2400" dirty="0"/>
              <a:t>≈</a:t>
            </a:r>
            <a:r>
              <a:rPr lang="en-US" altLang="zh-CN" sz="2400" dirty="0"/>
              <a:t>0.667</a:t>
            </a:r>
            <a:r>
              <a:rPr lang="zh-CN" altLang="zh-CN" sz="2400" dirty="0"/>
              <a:t>。</a:t>
            </a:r>
          </a:p>
          <a:p>
            <a:pPr marL="0" indent="0">
              <a:buNone/>
            </a:pPr>
            <a:r>
              <a:rPr lang="zh-CN" altLang="zh-CN" sz="2400" dirty="0"/>
              <a:t>（</a:t>
            </a:r>
            <a:r>
              <a:rPr lang="en-US" altLang="zh-CN" sz="2400" dirty="0"/>
              <a:t>3</a:t>
            </a:r>
            <a:r>
              <a:rPr lang="zh-CN" altLang="zh-CN" sz="2400" dirty="0"/>
              <a:t>）对兔进行预测时——实际有</a:t>
            </a:r>
            <a:r>
              <a:rPr lang="en-US" altLang="zh-CN" sz="2400" dirty="0"/>
              <a:t>2</a:t>
            </a:r>
            <a:r>
              <a:rPr lang="zh-CN" altLang="zh-CN" sz="2400" dirty="0"/>
              <a:t>只兔；预测结果中有</a:t>
            </a:r>
            <a:r>
              <a:rPr lang="en-US" altLang="zh-CN" sz="2400" dirty="0"/>
              <a:t>1</a:t>
            </a:r>
            <a:r>
              <a:rPr lang="zh-CN" altLang="zh-CN" sz="2400" dirty="0"/>
              <a:t>条狗被判断为兔，合计找到</a:t>
            </a:r>
            <a:r>
              <a:rPr lang="en-US" altLang="zh-CN" sz="2400" dirty="0"/>
              <a:t>1</a:t>
            </a:r>
            <a:r>
              <a:rPr lang="zh-CN" altLang="zh-CN" sz="2400" dirty="0"/>
              <a:t>只兔，但是判断错误。</a:t>
            </a:r>
          </a:p>
          <a:p>
            <a:pPr marL="785792" lvl="2" indent="0">
              <a:buNone/>
            </a:pPr>
            <a:r>
              <a:rPr lang="zh-CN" altLang="zh-CN" sz="2400" dirty="0" smtClean="0"/>
              <a:t>精确</a:t>
            </a:r>
            <a:r>
              <a:rPr lang="zh-CN" altLang="zh-CN" sz="2400" dirty="0"/>
              <a:t>率</a:t>
            </a:r>
            <a:r>
              <a:rPr lang="en-US" altLang="zh-CN" sz="2400" dirty="0"/>
              <a:t>p=0/1=0</a:t>
            </a:r>
            <a:r>
              <a:rPr lang="zh-CN" altLang="zh-CN" sz="2400" dirty="0" smtClean="0"/>
              <a:t>，召回</a:t>
            </a:r>
            <a:r>
              <a:rPr lang="zh-CN" altLang="zh-CN" sz="2400" dirty="0"/>
              <a:t>率</a:t>
            </a:r>
            <a:r>
              <a:rPr lang="en-US" altLang="zh-CN" sz="2400" dirty="0"/>
              <a:t>r=0/2=0</a:t>
            </a:r>
            <a:r>
              <a:rPr lang="zh-CN" altLang="zh-CN" sz="2400" dirty="0"/>
              <a:t>，调和均值</a:t>
            </a:r>
            <a:r>
              <a:rPr lang="en-US" altLang="zh-CN" sz="2400" dirty="0" smtClean="0"/>
              <a:t>f1=0</a:t>
            </a:r>
            <a:r>
              <a:rPr lang="zh-CN" altLang="zh-CN" sz="2400" dirty="0" smtClean="0"/>
              <a:t>。</a:t>
            </a:r>
            <a:endParaRPr lang="zh-CN" altLang="zh-CN" sz="2400" dirty="0"/>
          </a:p>
        </p:txBody>
      </p:sp>
      <p:graphicFrame>
        <p:nvGraphicFramePr>
          <p:cNvPr id="4" name="表格 3"/>
          <p:cNvGraphicFramePr>
            <a:graphicFrameLocks noGrp="1"/>
          </p:cNvGraphicFramePr>
          <p:nvPr>
            <p:extLst>
              <p:ext uri="{D42A27DB-BD31-4B8C-83A1-F6EECF244321}">
                <p14:modId xmlns:p14="http://schemas.microsoft.com/office/powerpoint/2010/main" val="1589319388"/>
              </p:ext>
            </p:extLst>
          </p:nvPr>
        </p:nvGraphicFramePr>
        <p:xfrm>
          <a:off x="8252382" y="4237474"/>
          <a:ext cx="3736417" cy="1219200"/>
        </p:xfrm>
        <a:graphic>
          <a:graphicData uri="http://schemas.openxmlformats.org/drawingml/2006/table">
            <a:tbl>
              <a:tblPr firstRow="1" firstCol="1" bandRow="1">
                <a:tableStyleId>{5C22544A-7EE6-4342-B048-85BDC9FD1C3A}</a:tableStyleId>
              </a:tblPr>
              <a:tblGrid>
                <a:gridCol w="1030163">
                  <a:extLst>
                    <a:ext uri="{9D8B030D-6E8A-4147-A177-3AD203B41FA5}">
                      <a16:colId xmlns:a16="http://schemas.microsoft.com/office/drawing/2014/main" val="1240965691"/>
                    </a:ext>
                  </a:extLst>
                </a:gridCol>
                <a:gridCol w="1062182">
                  <a:extLst>
                    <a:ext uri="{9D8B030D-6E8A-4147-A177-3AD203B41FA5}">
                      <a16:colId xmlns:a16="http://schemas.microsoft.com/office/drawing/2014/main" val="3300664429"/>
                    </a:ext>
                  </a:extLst>
                </a:gridCol>
                <a:gridCol w="1051397">
                  <a:extLst>
                    <a:ext uri="{9D8B030D-6E8A-4147-A177-3AD203B41FA5}">
                      <a16:colId xmlns:a16="http://schemas.microsoft.com/office/drawing/2014/main" val="3499509975"/>
                    </a:ext>
                  </a:extLst>
                </a:gridCol>
                <a:gridCol w="592675">
                  <a:extLst>
                    <a:ext uri="{9D8B030D-6E8A-4147-A177-3AD203B41FA5}">
                      <a16:colId xmlns:a16="http://schemas.microsoft.com/office/drawing/2014/main" val="1760355990"/>
                    </a:ext>
                  </a:extLst>
                </a:gridCol>
              </a:tblGrid>
              <a:tr h="196850">
                <a:tc rowSpan="2">
                  <a:txBody>
                    <a:bodyPr/>
                    <a:lstStyle/>
                    <a:p>
                      <a:pPr indent="0" algn="ctr">
                        <a:spcAft>
                          <a:spcPts val="0"/>
                        </a:spcAft>
                      </a:pPr>
                      <a:r>
                        <a:rPr lang="zh-CN" sz="1600" kern="100" dirty="0">
                          <a:effectLst/>
                        </a:rPr>
                        <a:t>真实结果</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3">
                  <a:txBody>
                    <a:bodyPr/>
                    <a:lstStyle/>
                    <a:p>
                      <a:pPr indent="125730" algn="ctr">
                        <a:spcAft>
                          <a:spcPts val="0"/>
                        </a:spcAft>
                      </a:pPr>
                      <a:r>
                        <a:rPr lang="zh-CN" sz="1600" kern="100">
                          <a:effectLst/>
                        </a:rPr>
                        <a:t>预测结果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02635822"/>
                  </a:ext>
                </a:extLst>
              </a:tr>
              <a:tr h="196850">
                <a:tc vMerge="1">
                  <a:txBody>
                    <a:bodyPr/>
                    <a:lstStyle/>
                    <a:p>
                      <a:endParaRPr lang="zh-CN" altLang="en-US"/>
                    </a:p>
                  </a:txBody>
                  <a:tcPr/>
                </a:tc>
                <a:tc>
                  <a:txBody>
                    <a:bodyPr/>
                    <a:lstStyle/>
                    <a:p>
                      <a:pPr indent="125730" algn="ctr">
                        <a:spcAft>
                          <a:spcPts val="0"/>
                        </a:spcAft>
                      </a:pPr>
                      <a:r>
                        <a:rPr lang="zh-CN" sz="1600" kern="100">
                          <a:effectLst/>
                        </a:rPr>
                        <a:t>猫</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ctr">
                        <a:spcAft>
                          <a:spcPts val="0"/>
                        </a:spcAft>
                      </a:pPr>
                      <a:r>
                        <a:rPr lang="zh-CN" sz="1600" kern="100">
                          <a:effectLst/>
                        </a:rPr>
                        <a:t>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ctr">
                        <a:spcAft>
                          <a:spcPts val="0"/>
                        </a:spcAft>
                      </a:pPr>
                      <a:r>
                        <a:rPr lang="zh-CN" sz="1600" kern="100">
                          <a:effectLst/>
                        </a:rPr>
                        <a:t>兔</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96427935"/>
                  </a:ext>
                </a:extLst>
              </a:tr>
              <a:tr h="0">
                <a:tc>
                  <a:txBody>
                    <a:bodyPr/>
                    <a:lstStyle/>
                    <a:p>
                      <a:pPr indent="125730" algn="ctr">
                        <a:spcAft>
                          <a:spcPts val="0"/>
                        </a:spcAft>
                      </a:pPr>
                      <a:r>
                        <a:rPr lang="zh-CN" sz="1600" kern="100" dirty="0">
                          <a:effectLst/>
                        </a:rPr>
                        <a:t>猫</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l">
                        <a:spcAft>
                          <a:spcPts val="0"/>
                        </a:spcAft>
                        <a:tabLst>
                          <a:tab pos="120650" algn="l"/>
                          <a:tab pos="229870" algn="ctr"/>
                        </a:tabLst>
                      </a:pPr>
                      <a:r>
                        <a:rPr lang="en-US" sz="1600" kern="100" dirty="0">
                          <a:effectLst/>
                        </a:rPr>
                        <a:t>	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ctr">
                        <a:spcAft>
                          <a:spcPts val="0"/>
                        </a:spcAft>
                      </a:pPr>
                      <a:r>
                        <a:rPr lang="en-US" sz="1600" kern="100" dirty="0">
                          <a:effectLst/>
                        </a:rPr>
                        <a:t>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ctr">
                        <a:spcAft>
                          <a:spcPts val="0"/>
                        </a:spcAft>
                      </a:pPr>
                      <a:r>
                        <a:rPr lang="en-US" sz="1600" kern="100" dirty="0">
                          <a:effectLst/>
                        </a:rPr>
                        <a:t>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5722114"/>
                  </a:ext>
                </a:extLst>
              </a:tr>
              <a:tr h="0">
                <a:tc>
                  <a:txBody>
                    <a:bodyPr/>
                    <a:lstStyle/>
                    <a:p>
                      <a:pPr indent="125730" algn="ctr">
                        <a:spcAft>
                          <a:spcPts val="0"/>
                        </a:spcAft>
                      </a:pPr>
                      <a:r>
                        <a:rPr lang="zh-CN" sz="1600" kern="100">
                          <a:effectLst/>
                        </a:rPr>
                        <a:t>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ctr">
                        <a:spcAft>
                          <a:spcPts val="0"/>
                        </a:spcAft>
                      </a:pPr>
                      <a:r>
                        <a:rPr lang="en-US" sz="1600" kern="100">
                          <a:effectLst/>
                        </a:rPr>
                        <a:t>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ctr">
                        <a:spcAft>
                          <a:spcPts val="0"/>
                        </a:spcAft>
                      </a:pPr>
                      <a:r>
                        <a:rPr lang="en-US" sz="1600" kern="100">
                          <a:effectLst/>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ctr">
                        <a:spcAft>
                          <a:spcPts val="0"/>
                        </a:spcAft>
                      </a:pPr>
                      <a:r>
                        <a:rPr lang="en-US" sz="1600" kern="100">
                          <a:effectLst/>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45950147"/>
                  </a:ext>
                </a:extLst>
              </a:tr>
              <a:tr h="0">
                <a:tc>
                  <a:txBody>
                    <a:bodyPr/>
                    <a:lstStyle/>
                    <a:p>
                      <a:pPr indent="125730" algn="ctr">
                        <a:spcAft>
                          <a:spcPts val="0"/>
                        </a:spcAft>
                      </a:pPr>
                      <a:r>
                        <a:rPr lang="zh-CN" sz="1600" kern="100">
                          <a:effectLst/>
                        </a:rPr>
                        <a:t>兔</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ctr">
                        <a:spcAft>
                          <a:spcPts val="0"/>
                        </a:spcAft>
                      </a:pPr>
                      <a:r>
                        <a:rPr lang="en-US" sz="1600" kern="100">
                          <a:effectLst/>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ctr">
                        <a:spcAft>
                          <a:spcPts val="0"/>
                        </a:spcAft>
                      </a:pPr>
                      <a:r>
                        <a:rPr lang="en-US" sz="1600" kern="100">
                          <a:effectLst/>
                        </a:rPr>
                        <a:t>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5730" algn="ctr">
                        <a:spcAft>
                          <a:spcPts val="0"/>
                        </a:spcAft>
                      </a:pPr>
                      <a:r>
                        <a:rPr lang="en-US" sz="1600" kern="100" dirty="0">
                          <a:effectLst/>
                        </a:rPr>
                        <a:t>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41756848"/>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745222931"/>
              </p:ext>
            </p:extLst>
          </p:nvPr>
        </p:nvGraphicFramePr>
        <p:xfrm>
          <a:off x="8252383" y="5601804"/>
          <a:ext cx="3810308" cy="975360"/>
        </p:xfrm>
        <a:graphic>
          <a:graphicData uri="http://schemas.openxmlformats.org/drawingml/2006/table">
            <a:tbl>
              <a:tblPr firstRow="1" firstCol="1" bandRow="1">
                <a:tableStyleId>{5C22544A-7EE6-4342-B048-85BDC9FD1C3A}</a:tableStyleId>
              </a:tblPr>
              <a:tblGrid>
                <a:gridCol w="947035">
                  <a:extLst>
                    <a:ext uri="{9D8B030D-6E8A-4147-A177-3AD203B41FA5}">
                      <a16:colId xmlns:a16="http://schemas.microsoft.com/office/drawing/2014/main" val="182833257"/>
                    </a:ext>
                  </a:extLst>
                </a:gridCol>
                <a:gridCol w="958119">
                  <a:extLst>
                    <a:ext uri="{9D8B030D-6E8A-4147-A177-3AD203B41FA5}">
                      <a16:colId xmlns:a16="http://schemas.microsoft.com/office/drawing/2014/main" val="2895683315"/>
                    </a:ext>
                  </a:extLst>
                </a:gridCol>
                <a:gridCol w="952160">
                  <a:extLst>
                    <a:ext uri="{9D8B030D-6E8A-4147-A177-3AD203B41FA5}">
                      <a16:colId xmlns:a16="http://schemas.microsoft.com/office/drawing/2014/main" val="3669077445"/>
                    </a:ext>
                  </a:extLst>
                </a:gridCol>
                <a:gridCol w="952994">
                  <a:extLst>
                    <a:ext uri="{9D8B030D-6E8A-4147-A177-3AD203B41FA5}">
                      <a16:colId xmlns:a16="http://schemas.microsoft.com/office/drawing/2014/main" val="3679792661"/>
                    </a:ext>
                  </a:extLst>
                </a:gridCol>
              </a:tblGrid>
              <a:tr h="173355">
                <a:tc>
                  <a:txBody>
                    <a:bodyPr/>
                    <a:lstStyle/>
                    <a:p>
                      <a:pPr indent="0" algn="ctr">
                        <a:spcAft>
                          <a:spcPts val="0"/>
                        </a:spcAft>
                      </a:pPr>
                      <a:r>
                        <a:rPr lang="zh-CN" sz="1600" kern="100" dirty="0">
                          <a:effectLst/>
                        </a:rPr>
                        <a:t>类别</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just">
                        <a:spcAft>
                          <a:spcPts val="0"/>
                        </a:spcAft>
                      </a:pPr>
                      <a:r>
                        <a:rPr lang="zh-CN" sz="1600" kern="100" dirty="0">
                          <a:effectLst/>
                        </a:rPr>
                        <a:t>精确率</a:t>
                      </a:r>
                      <a:r>
                        <a:rPr lang="en-US" sz="1600" kern="100" dirty="0">
                          <a:effectLst/>
                        </a:rPr>
                        <a:t>p</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spcAft>
                          <a:spcPts val="0"/>
                        </a:spcAft>
                      </a:pPr>
                      <a:r>
                        <a:rPr lang="zh-CN" sz="1600" kern="100">
                          <a:effectLst/>
                        </a:rPr>
                        <a:t>召回率</a:t>
                      </a:r>
                      <a:r>
                        <a:rPr lang="en-US" sz="1600" kern="100">
                          <a:effectLst/>
                        </a:rPr>
                        <a:t>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spcAft>
                          <a:spcPts val="0"/>
                        </a:spcAft>
                      </a:pPr>
                      <a:r>
                        <a:rPr lang="en-US" sz="1600" kern="100">
                          <a:effectLst/>
                        </a:rPr>
                        <a:t>f1</a:t>
                      </a:r>
                      <a:r>
                        <a:rPr lang="zh-CN" sz="1600" kern="100">
                          <a:effectLst/>
                        </a:rPr>
                        <a:t>指数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66498573"/>
                  </a:ext>
                </a:extLst>
              </a:tr>
              <a:tr h="0">
                <a:tc>
                  <a:txBody>
                    <a:bodyPr/>
                    <a:lstStyle/>
                    <a:p>
                      <a:pPr indent="0" algn="ctr">
                        <a:spcAft>
                          <a:spcPts val="0"/>
                        </a:spcAft>
                      </a:pPr>
                      <a:r>
                        <a:rPr lang="zh-CN" sz="1600" kern="100">
                          <a:effectLst/>
                        </a:rPr>
                        <a:t>猫</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l">
                        <a:spcAft>
                          <a:spcPts val="0"/>
                        </a:spcAft>
                        <a:tabLst>
                          <a:tab pos="120650" algn="l"/>
                          <a:tab pos="229870" algn="ctr"/>
                        </a:tabLst>
                      </a:pPr>
                      <a:r>
                        <a:rPr lang="en-US" sz="1600" kern="100" dirty="0">
                          <a:effectLst/>
                        </a:rPr>
                        <a:t>	0.5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spcAft>
                          <a:spcPts val="0"/>
                        </a:spcAft>
                      </a:pPr>
                      <a:r>
                        <a:rPr lang="en-US" sz="1600" kern="100">
                          <a:effectLst/>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spcAft>
                          <a:spcPts val="0"/>
                        </a:spcAft>
                      </a:pPr>
                      <a:r>
                        <a:rPr lang="en-US" sz="1600" kern="100">
                          <a:effectLst/>
                        </a:rPr>
                        <a:t>0.667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30208"/>
                  </a:ext>
                </a:extLst>
              </a:tr>
              <a:tr h="0">
                <a:tc>
                  <a:txBody>
                    <a:bodyPr/>
                    <a:lstStyle/>
                    <a:p>
                      <a:pPr indent="0" algn="ctr">
                        <a:spcAft>
                          <a:spcPts val="0"/>
                        </a:spcAft>
                      </a:pPr>
                      <a:r>
                        <a:rPr lang="zh-CN" sz="1600" kern="100">
                          <a:effectLst/>
                        </a:rPr>
                        <a:t>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spcAft>
                          <a:spcPts val="0"/>
                        </a:spcAft>
                      </a:pPr>
                      <a:r>
                        <a:rPr lang="en-US" sz="1600" kern="100">
                          <a:effectLst/>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spcAft>
                          <a:spcPts val="0"/>
                        </a:spcAft>
                      </a:pPr>
                      <a:r>
                        <a:rPr lang="en-US" sz="1600" kern="100">
                          <a:effectLst/>
                        </a:rPr>
                        <a:t>0.5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spcAft>
                          <a:spcPts val="0"/>
                        </a:spcAft>
                      </a:pPr>
                      <a:r>
                        <a:rPr lang="en-US" sz="1600" kern="100">
                          <a:effectLst/>
                        </a:rPr>
                        <a:t>0.667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02322304"/>
                  </a:ext>
                </a:extLst>
              </a:tr>
              <a:tr h="0">
                <a:tc>
                  <a:txBody>
                    <a:bodyPr/>
                    <a:lstStyle/>
                    <a:p>
                      <a:pPr indent="0" algn="ctr">
                        <a:spcAft>
                          <a:spcPts val="0"/>
                        </a:spcAft>
                      </a:pPr>
                      <a:r>
                        <a:rPr lang="zh-CN" sz="1600" kern="100">
                          <a:effectLst/>
                        </a:rPr>
                        <a:t>兔</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spcAft>
                          <a:spcPts val="0"/>
                        </a:spcAft>
                      </a:pPr>
                      <a:r>
                        <a:rPr lang="en-US" sz="1600" kern="100" dirty="0">
                          <a:effectLst/>
                        </a:rPr>
                        <a:t>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spcAft>
                          <a:spcPts val="0"/>
                        </a:spcAft>
                      </a:pPr>
                      <a:r>
                        <a:rPr lang="en-US" sz="1600" kern="100">
                          <a:effectLst/>
                        </a:rPr>
                        <a:t>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spcAft>
                          <a:spcPts val="0"/>
                        </a:spcAft>
                      </a:pPr>
                      <a:r>
                        <a:rPr lang="en-US" sz="1600" kern="100" dirty="0">
                          <a:effectLst/>
                        </a:rPr>
                        <a:t>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87932186"/>
                  </a:ext>
                </a:extLst>
              </a:tr>
            </a:tbl>
          </a:graphicData>
        </a:graphic>
      </p:graphicFrame>
    </p:spTree>
    <p:extLst>
      <p:ext uri="{BB962C8B-B14F-4D97-AF65-F5344CB8AC3E}">
        <p14:creationId xmlns:p14="http://schemas.microsoft.com/office/powerpoint/2010/main" val="2115586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normAutofit/>
          </a:bodyPr>
          <a:lstStyle/>
          <a:p>
            <a:pPr marL="0" lvl="0" indent="0">
              <a:buNone/>
            </a:pPr>
            <a:r>
              <a:rPr lang="zh-CN" altLang="en-US" sz="2400" b="1" dirty="0" smtClean="0">
                <a:solidFill>
                  <a:srgbClr val="002060"/>
                </a:solidFill>
              </a:rPr>
              <a:t>评价指标</a:t>
            </a:r>
            <a:endParaRPr lang="en-US" altLang="zh-CN" sz="2400" b="1" dirty="0" smtClean="0">
              <a:solidFill>
                <a:srgbClr val="002060"/>
              </a:solidFill>
            </a:endParaRPr>
          </a:p>
          <a:p>
            <a:r>
              <a:rPr lang="zh-CN" altLang="zh-CN" sz="2400" dirty="0" smtClean="0"/>
              <a:t>常用</a:t>
            </a:r>
            <a:r>
              <a:rPr lang="zh-CN" altLang="zh-CN" sz="2400" dirty="0"/>
              <a:t>的指标有均方误差</a:t>
            </a:r>
            <a:r>
              <a:rPr lang="en-US" altLang="zh-CN" sz="2400" dirty="0"/>
              <a:t>MSE(mean square error)</a:t>
            </a:r>
            <a:r>
              <a:rPr lang="zh-CN" altLang="zh-CN" sz="2400" dirty="0"/>
              <a:t>、平均绝对误差</a:t>
            </a:r>
            <a:r>
              <a:rPr lang="en-US" altLang="zh-CN" sz="2400" dirty="0"/>
              <a:t>MAE(Mean Absolute Deviation)</a:t>
            </a:r>
            <a:r>
              <a:rPr lang="zh-CN" altLang="zh-CN" sz="2400" dirty="0" smtClean="0"/>
              <a:t>。</a:t>
            </a:r>
            <a:r>
              <a:rPr lang="en-US" altLang="zh-CN" sz="2400" dirty="0" smtClean="0"/>
              <a:t>MSE</a:t>
            </a:r>
            <a:r>
              <a:rPr lang="zh-CN" altLang="zh-CN" sz="2400" dirty="0"/>
              <a:t>值越小，说明机器学习模型的精确度越高。</a:t>
            </a:r>
          </a:p>
          <a:p>
            <a:r>
              <a:rPr lang="zh-CN" altLang="zh-CN" sz="2400" dirty="0" smtClean="0"/>
              <a:t>还有</a:t>
            </a:r>
            <a:r>
              <a:rPr lang="en-US" altLang="zh-CN" sz="2400" dirty="0"/>
              <a:t>R2</a:t>
            </a:r>
            <a:r>
              <a:rPr lang="zh-CN" altLang="zh-CN" sz="2400" dirty="0"/>
              <a:t>（也称为</a:t>
            </a:r>
            <a:r>
              <a:rPr lang="en-US" altLang="zh-CN" sz="2400" dirty="0"/>
              <a:t>R</a:t>
            </a:r>
            <a:r>
              <a:rPr lang="zh-CN" altLang="zh-CN" sz="2400" dirty="0"/>
              <a:t>平方）指标，常用于回归问题</a:t>
            </a:r>
            <a:r>
              <a:rPr lang="zh-CN" altLang="zh-CN" sz="2400" dirty="0" smtClean="0"/>
              <a:t>。</a:t>
            </a:r>
            <a:endParaRPr lang="en-US" altLang="zh-CN" sz="2400" dirty="0" smtClean="0"/>
          </a:p>
          <a:p>
            <a:r>
              <a:rPr lang="zh-CN" altLang="en-US" sz="2400" dirty="0" smtClean="0"/>
              <a:t>还有</a:t>
            </a:r>
            <a:r>
              <a:rPr lang="en-US" altLang="zh-CN" sz="2400" dirty="0" smtClean="0"/>
              <a:t>ROC/AUC</a:t>
            </a:r>
            <a:r>
              <a:rPr lang="zh-CN" altLang="zh-CN" sz="2400" dirty="0"/>
              <a:t>指标，适合数据集样本类不平衡的情况，其中</a:t>
            </a:r>
            <a:r>
              <a:rPr lang="en-US" altLang="zh-CN" sz="2400" dirty="0"/>
              <a:t>ROC</a:t>
            </a:r>
            <a:r>
              <a:rPr lang="zh-CN" altLang="zh-CN" sz="2400" dirty="0"/>
              <a:t>是接收者操作特征，</a:t>
            </a:r>
            <a:r>
              <a:rPr lang="en-US" altLang="zh-CN" sz="2400" dirty="0"/>
              <a:t>AUC</a:t>
            </a:r>
            <a:r>
              <a:rPr lang="zh-CN" altLang="zh-CN" sz="2400" dirty="0"/>
              <a:t>是</a:t>
            </a:r>
            <a:r>
              <a:rPr lang="en-US" altLang="zh-CN" sz="2400" dirty="0"/>
              <a:t>Roc</a:t>
            </a:r>
            <a:r>
              <a:rPr lang="zh-CN" altLang="zh-CN" sz="2400" dirty="0"/>
              <a:t>曲线下的面积。</a:t>
            </a:r>
          </a:p>
          <a:p>
            <a:pPr lvl="0"/>
            <a:endParaRPr lang="zh-CN" altLang="zh-CN" sz="2400" dirty="0"/>
          </a:p>
        </p:txBody>
      </p:sp>
    </p:spTree>
    <p:extLst>
      <p:ext uri="{BB962C8B-B14F-4D97-AF65-F5344CB8AC3E}">
        <p14:creationId xmlns:p14="http://schemas.microsoft.com/office/powerpoint/2010/main" val="3843778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00" baseline="0" smtClean="0">
                <a:latin typeface="等线" panose="02010600030101010101" pitchFamily="2" charset="-122"/>
                <a:ea typeface="等线" panose="02010600030101010101" pitchFamily="2" charset="-122"/>
              </a:rPr>
              <a:t>4.3 Python</a:t>
            </a:r>
            <a:r>
              <a:rPr lang="zh-CN" altLang="en-US" b="0" i="0" u="none" strike="noStrike" kern="100" baseline="0" smtClean="0">
                <a:latin typeface="等线" panose="02010600030101010101" pitchFamily="2" charset="-122"/>
                <a:ea typeface="等线" panose="02010600030101010101" pitchFamily="2" charset="-122"/>
              </a:rPr>
              <a:t>机器学习利器</a:t>
            </a:r>
            <a:r>
              <a:rPr lang="en-US" altLang="zh-CN" b="0" i="0" u="none" strike="noStrike" kern="100" baseline="0" smtClean="0">
                <a:latin typeface="等线" panose="02010600030101010101" pitchFamily="2" charset="-122"/>
                <a:ea typeface="等线" panose="02010600030101010101" pitchFamily="2" charset="-122"/>
              </a:rPr>
              <a:t>—SKlearn</a:t>
            </a:r>
            <a:r>
              <a:rPr lang="zh-CN" altLang="en-US" b="0" i="0" u="none" strike="noStrike" kern="100" baseline="0" smtClean="0">
                <a:latin typeface="等线" panose="02010600030101010101" pitchFamily="2" charset="-122"/>
                <a:ea typeface="等线" panose="02010600030101010101" pitchFamily="2" charset="-122"/>
              </a:rPr>
              <a:t>	</a:t>
            </a:r>
            <a:endParaRPr lang="zh-CN" altLang="en-US" b="0" i="0" u="none" strike="noStrike" kern="100" baseline="0" smtClean="0">
              <a:latin typeface="Times New Roman" panose="02020603050405020304" pitchFamily="18" charset="0"/>
              <a:ea typeface="等线" panose="02010600030101010101" pitchFamily="2" charset="-122"/>
            </a:endParaRPr>
          </a:p>
        </p:txBody>
      </p:sp>
      <p:sp>
        <p:nvSpPr>
          <p:cNvPr id="3" name="文本占位符 2"/>
          <p:cNvSpPr>
            <a:spLocks noGrp="1"/>
          </p:cNvSpPr>
          <p:nvPr>
            <p:ph type="body" idx="1"/>
          </p:nvPr>
        </p:nvSpPr>
        <p:spPr/>
        <p:txBody>
          <a:bodyPr>
            <a:normAutofit/>
          </a:bodyPr>
          <a:lstStyle/>
          <a:p>
            <a:pPr marL="0" indent="0">
              <a:buNone/>
            </a:pPr>
            <a:r>
              <a:rPr lang="en-US" altLang="zh-CN" sz="2400" dirty="0" err="1"/>
              <a:t>SKlearn</a:t>
            </a:r>
            <a:r>
              <a:rPr lang="zh-CN" altLang="zh-CN" sz="2400" dirty="0"/>
              <a:t>是一个简单高效的数据挖掘和数据分析工具，建立在</a:t>
            </a:r>
            <a:r>
              <a:rPr lang="en-US" altLang="zh-CN" sz="2400" dirty="0"/>
              <a:t> </a:t>
            </a:r>
            <a:r>
              <a:rPr lang="en-US" altLang="zh-CN" sz="2400" dirty="0" err="1"/>
              <a:t>NumPy</a:t>
            </a:r>
            <a:r>
              <a:rPr lang="zh-CN" altLang="zh-CN" sz="2400" dirty="0"/>
              <a:t>，</a:t>
            </a:r>
            <a:r>
              <a:rPr lang="en-US" altLang="zh-CN" sz="2400" dirty="0" err="1"/>
              <a:t>SciPy</a:t>
            </a:r>
            <a:r>
              <a:rPr lang="en-US" altLang="zh-CN" sz="2400" dirty="0"/>
              <a:t> </a:t>
            </a:r>
            <a:r>
              <a:rPr lang="zh-CN" altLang="zh-CN" sz="2400" dirty="0"/>
              <a:t>和 </a:t>
            </a:r>
            <a:r>
              <a:rPr lang="en-US" altLang="zh-CN" sz="2400" dirty="0" err="1"/>
              <a:t>Matplotlib</a:t>
            </a:r>
            <a:r>
              <a:rPr lang="en-US" altLang="zh-CN" sz="2400" dirty="0"/>
              <a:t> </a:t>
            </a:r>
            <a:r>
              <a:rPr lang="zh-CN" altLang="zh-CN" sz="2400" dirty="0"/>
              <a:t>的基础上。</a:t>
            </a:r>
            <a:r>
              <a:rPr lang="en-US" altLang="zh-CN" sz="2400" dirty="0" err="1"/>
              <a:t>SKlearn</a:t>
            </a:r>
            <a:r>
              <a:rPr lang="zh-CN" altLang="zh-CN" sz="2400" dirty="0"/>
              <a:t>包含了许多常见的机器学习算法，如分类、回归、聚类、数据降维等方法</a:t>
            </a:r>
            <a:endParaRPr lang="zh-CN" altLang="en-US" sz="2400" dirty="0"/>
          </a:p>
        </p:txBody>
      </p:sp>
    </p:spTree>
    <p:extLst>
      <p:ext uri="{BB962C8B-B14F-4D97-AF65-F5344CB8AC3E}">
        <p14:creationId xmlns:p14="http://schemas.microsoft.com/office/powerpoint/2010/main" val="24898678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00" baseline="0" smtClean="0">
                <a:latin typeface="等线" panose="02010600030101010101" pitchFamily="2" charset="-122"/>
                <a:ea typeface="等线" panose="02010600030101010101" pitchFamily="2" charset="-122"/>
              </a:rPr>
              <a:t>4.3.1 SKlearn</a:t>
            </a:r>
            <a:r>
              <a:rPr lang="zh-CN" altLang="en-US" b="0" i="0" u="none" strike="noStrike" kern="100" baseline="0" smtClean="0">
                <a:latin typeface="等线" panose="02010600030101010101" pitchFamily="2" charset="-122"/>
                <a:ea typeface="等线" panose="02010600030101010101" pitchFamily="2" charset="-122"/>
              </a:rPr>
              <a:t>的一般步骤</a:t>
            </a:r>
            <a:r>
              <a:rPr lang="zh-CN" altLang="en-US" b="0" i="0" u="none" strike="noStrike" kern="100" baseline="0" smtClean="0">
                <a:latin typeface="Times New Roman" panose="02020603050405020304" pitchFamily="18" charset="0"/>
                <a:ea typeface="等线" panose="02010600030101010101" pitchFamily="2" charset="-122"/>
              </a:rPr>
              <a:t>	</a:t>
            </a:r>
          </a:p>
        </p:txBody>
      </p:sp>
      <p:sp>
        <p:nvSpPr>
          <p:cNvPr id="3" name="文本占位符 2"/>
          <p:cNvSpPr>
            <a:spLocks noGrp="1"/>
          </p:cNvSpPr>
          <p:nvPr>
            <p:ph type="body" idx="1"/>
          </p:nvPr>
        </p:nvSpPr>
        <p:spPr/>
        <p:txBody>
          <a:bodyPr>
            <a:normAutofit/>
          </a:bodyPr>
          <a:lstStyle/>
          <a:p>
            <a:pPr marL="0" indent="0">
              <a:buNone/>
            </a:pPr>
            <a:r>
              <a:rPr lang="en-US" altLang="zh-CN" sz="2400" b="1" dirty="0"/>
              <a:t>1. </a:t>
            </a:r>
            <a:r>
              <a:rPr lang="en-US" altLang="zh-CN" sz="2400" b="1" dirty="0" err="1"/>
              <a:t>SKlearn</a:t>
            </a:r>
            <a:r>
              <a:rPr lang="zh-CN" altLang="zh-CN" sz="2400" b="1" dirty="0"/>
              <a:t>获取</a:t>
            </a:r>
            <a:r>
              <a:rPr lang="zh-CN" altLang="zh-CN" sz="2400" b="1" dirty="0" smtClean="0"/>
              <a:t>数据</a:t>
            </a:r>
            <a:endParaRPr lang="en-US" altLang="zh-CN" sz="2400" b="1" dirty="0" smtClean="0"/>
          </a:p>
          <a:p>
            <a:pPr marL="0" indent="0">
              <a:buNone/>
            </a:pPr>
            <a:r>
              <a:rPr lang="zh-CN" altLang="zh-CN" sz="2400" dirty="0"/>
              <a:t>首先需要创建数据集，数据可以读取文件、用户输入，也可以</a:t>
            </a:r>
            <a:r>
              <a:rPr lang="zh-CN" altLang="zh-CN" sz="2400" dirty="0" smtClean="0"/>
              <a:t>使用</a:t>
            </a:r>
            <a:r>
              <a:rPr lang="zh-CN" altLang="en-US" sz="2400" dirty="0" smtClean="0"/>
              <a:t>现有数据集</a:t>
            </a:r>
            <a:r>
              <a:rPr lang="zh-CN" altLang="zh-CN" sz="2400" dirty="0" smtClean="0"/>
              <a:t>。</a:t>
            </a:r>
            <a:endParaRPr lang="en-US" altLang="zh-CN" sz="2400" dirty="0" smtClean="0"/>
          </a:p>
          <a:p>
            <a:pPr marL="0" indent="0">
              <a:buNone/>
            </a:pPr>
            <a:r>
              <a:rPr lang="en-US" altLang="zh-CN" sz="2400" dirty="0" err="1" smtClean="0"/>
              <a:t>SKlearn</a:t>
            </a:r>
            <a:r>
              <a:rPr lang="zh-CN" altLang="zh-CN" sz="2400" dirty="0"/>
              <a:t>本身就提供了一个强大的数据库可以直接使用，包含了很多经典数据集。</a:t>
            </a:r>
            <a:r>
              <a:rPr lang="en-US" altLang="zh-CN" sz="2400" dirty="0"/>
              <a:t> </a:t>
            </a:r>
            <a:r>
              <a:rPr lang="zh-CN" altLang="zh-CN" sz="2400" dirty="0"/>
              <a:t>数据库网址为：</a:t>
            </a:r>
            <a:r>
              <a:rPr lang="en-US" altLang="zh-CN" sz="2400" dirty="0">
                <a:hlinkClick r:id="rId2"/>
              </a:rPr>
              <a:t>http://scikit-learn.org/stable/modules/classes.html#module-sklearn.datasets</a:t>
            </a:r>
            <a:r>
              <a:rPr lang="en-US" altLang="zh-CN" sz="2400" dirty="0"/>
              <a:t> </a:t>
            </a:r>
            <a:r>
              <a:rPr lang="zh-CN" altLang="zh-CN" sz="2400" dirty="0"/>
              <a:t>。</a:t>
            </a:r>
          </a:p>
          <a:p>
            <a:pPr marL="0" indent="0">
              <a:buNone/>
            </a:pPr>
            <a:endParaRPr lang="zh-CN" altLang="zh-CN" sz="2400" dirty="0"/>
          </a:p>
        </p:txBody>
      </p:sp>
      <p:graphicFrame>
        <p:nvGraphicFramePr>
          <p:cNvPr id="5" name="表格 4"/>
          <p:cNvGraphicFramePr>
            <a:graphicFrameLocks noGrp="1"/>
          </p:cNvGraphicFramePr>
          <p:nvPr>
            <p:extLst>
              <p:ext uri="{D42A27DB-BD31-4B8C-83A1-F6EECF244321}">
                <p14:modId xmlns:p14="http://schemas.microsoft.com/office/powerpoint/2010/main" val="3938122103"/>
              </p:ext>
            </p:extLst>
          </p:nvPr>
        </p:nvGraphicFramePr>
        <p:xfrm>
          <a:off x="1629750" y="3623221"/>
          <a:ext cx="8262395" cy="2194560"/>
        </p:xfrm>
        <a:graphic>
          <a:graphicData uri="http://schemas.openxmlformats.org/drawingml/2006/table">
            <a:tbl>
              <a:tblPr firstRow="1" firstCol="1" bandRow="1">
                <a:tableStyleId>{306799F8-075E-4A3A-A7F6-7FBC6576F1A4}</a:tableStyleId>
              </a:tblPr>
              <a:tblGrid>
                <a:gridCol w="4059850">
                  <a:extLst>
                    <a:ext uri="{9D8B030D-6E8A-4147-A177-3AD203B41FA5}">
                      <a16:colId xmlns:a16="http://schemas.microsoft.com/office/drawing/2014/main" val="424683782"/>
                    </a:ext>
                  </a:extLst>
                </a:gridCol>
                <a:gridCol w="4202545">
                  <a:extLst>
                    <a:ext uri="{9D8B030D-6E8A-4147-A177-3AD203B41FA5}">
                      <a16:colId xmlns:a16="http://schemas.microsoft.com/office/drawing/2014/main" val="3093223758"/>
                    </a:ext>
                  </a:extLst>
                </a:gridCol>
              </a:tblGrid>
              <a:tr h="0">
                <a:tc>
                  <a:txBody>
                    <a:bodyPr/>
                    <a:lstStyle/>
                    <a:p>
                      <a:pPr indent="125730" algn="just">
                        <a:spcAft>
                          <a:spcPts val="0"/>
                        </a:spcAft>
                      </a:pPr>
                      <a:r>
                        <a:rPr lang="zh-CN" sz="1800" kern="100" dirty="0">
                          <a:solidFill>
                            <a:schemeClr val="tx1"/>
                          </a:solidFill>
                          <a:effectLst/>
                        </a:rPr>
                        <a:t>数据集</a:t>
                      </a:r>
                      <a:endParaRPr lang="zh-CN" sz="1800" kern="100" dirty="0">
                        <a:solidFill>
                          <a:schemeClr val="tx1"/>
                        </a:solidFill>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zh-CN" sz="1800" kern="100">
                          <a:solidFill>
                            <a:schemeClr val="tx1"/>
                          </a:solidFill>
                          <a:effectLst/>
                        </a:rPr>
                        <a:t>描述</a:t>
                      </a:r>
                      <a:endParaRPr lang="zh-CN" sz="1800" kern="100">
                        <a:solidFill>
                          <a:schemeClr val="tx1"/>
                        </a:solidFill>
                        <a:effectLst/>
                        <a:latin typeface="+mn-lt"/>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9483056"/>
                  </a:ext>
                </a:extLst>
              </a:tr>
              <a:tr h="0">
                <a:tc>
                  <a:txBody>
                    <a:bodyPr/>
                    <a:lstStyle/>
                    <a:p>
                      <a:pPr indent="125730" algn="just">
                        <a:spcAft>
                          <a:spcPts val="0"/>
                        </a:spcAft>
                      </a:pPr>
                      <a:r>
                        <a:rPr lang="en-US" sz="1800" u="none" strike="noStrike" kern="100" dirty="0" err="1">
                          <a:solidFill>
                            <a:schemeClr val="tx1"/>
                          </a:solidFill>
                          <a:effectLst/>
                          <a:hlinkClick r:id="rId3" tooltip="sklearn.datasets.fetch_california_housing"/>
                        </a:rPr>
                        <a:t>datasets.fetch_california_housing</a:t>
                      </a:r>
                      <a:endParaRPr lang="zh-CN" sz="1800" kern="100" dirty="0">
                        <a:solidFill>
                          <a:schemeClr val="tx1"/>
                        </a:solidFill>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zh-CN" sz="1800" kern="100">
                          <a:solidFill>
                            <a:schemeClr val="tx1"/>
                          </a:solidFill>
                          <a:effectLst/>
                        </a:rPr>
                        <a:t>加载加利福尼亚住房数据集。</a:t>
                      </a:r>
                      <a:endParaRPr lang="zh-CN" sz="1800" kern="100">
                        <a:solidFill>
                          <a:schemeClr val="tx1"/>
                        </a:solidFill>
                        <a:effectLst/>
                        <a:latin typeface="+mn-lt"/>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45593015"/>
                  </a:ext>
                </a:extLst>
              </a:tr>
              <a:tr h="0">
                <a:tc>
                  <a:txBody>
                    <a:bodyPr/>
                    <a:lstStyle/>
                    <a:p>
                      <a:pPr indent="125730" algn="just">
                        <a:spcAft>
                          <a:spcPts val="0"/>
                        </a:spcAft>
                      </a:pPr>
                      <a:r>
                        <a:rPr lang="en-US" sz="1800" u="none" strike="noStrike" kern="100" dirty="0" err="1">
                          <a:solidFill>
                            <a:schemeClr val="tx1"/>
                          </a:solidFill>
                          <a:effectLst/>
                          <a:hlinkClick r:id="rId4" tooltip="sklearn.datasets.fetch_lfw_people"/>
                        </a:rPr>
                        <a:t>datasets.fetch_lfw_people</a:t>
                      </a:r>
                      <a:endParaRPr lang="zh-CN" sz="1800" kern="100" dirty="0">
                        <a:solidFill>
                          <a:schemeClr val="tx1"/>
                        </a:solidFill>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zh-CN" sz="1800" kern="100">
                          <a:solidFill>
                            <a:schemeClr val="tx1"/>
                          </a:solidFill>
                          <a:effectLst/>
                        </a:rPr>
                        <a:t>加载有标签的人脸数据集。</a:t>
                      </a:r>
                      <a:endParaRPr lang="zh-CN" sz="1800" kern="100">
                        <a:solidFill>
                          <a:schemeClr val="tx1"/>
                        </a:solidFill>
                        <a:effectLst/>
                        <a:latin typeface="+mn-lt"/>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16892395"/>
                  </a:ext>
                </a:extLst>
              </a:tr>
              <a:tr h="0">
                <a:tc>
                  <a:txBody>
                    <a:bodyPr/>
                    <a:lstStyle/>
                    <a:p>
                      <a:pPr indent="125730" algn="just">
                        <a:spcAft>
                          <a:spcPts val="0"/>
                        </a:spcAft>
                      </a:pPr>
                      <a:r>
                        <a:rPr lang="en-US" sz="1800" u="none" strike="noStrike" kern="100" dirty="0" err="1">
                          <a:solidFill>
                            <a:schemeClr val="tx1"/>
                          </a:solidFill>
                          <a:effectLst/>
                          <a:hlinkClick r:id="rId5" tooltip="sklearn.datasets.load_boston"/>
                        </a:rPr>
                        <a:t>datasets.load_boston</a:t>
                      </a:r>
                      <a:endParaRPr lang="zh-CN" sz="1800" kern="100" dirty="0">
                        <a:solidFill>
                          <a:schemeClr val="tx1"/>
                        </a:solidFill>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zh-CN" sz="1800" kern="100">
                          <a:solidFill>
                            <a:schemeClr val="tx1"/>
                          </a:solidFill>
                          <a:effectLst/>
                        </a:rPr>
                        <a:t>加载波士顿房价数据集。</a:t>
                      </a:r>
                      <a:endParaRPr lang="zh-CN" sz="1800" kern="100">
                        <a:solidFill>
                          <a:schemeClr val="tx1"/>
                        </a:solidFill>
                        <a:effectLst/>
                        <a:latin typeface="+mn-lt"/>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52686097"/>
                  </a:ext>
                </a:extLst>
              </a:tr>
              <a:tr h="0">
                <a:tc>
                  <a:txBody>
                    <a:bodyPr/>
                    <a:lstStyle/>
                    <a:p>
                      <a:pPr indent="125730" algn="just">
                        <a:spcAft>
                          <a:spcPts val="0"/>
                        </a:spcAft>
                      </a:pPr>
                      <a:r>
                        <a:rPr lang="en-US" sz="1800" u="none" strike="noStrike" kern="100" dirty="0" err="1">
                          <a:solidFill>
                            <a:schemeClr val="tx1"/>
                          </a:solidFill>
                          <a:effectLst/>
                          <a:hlinkClick r:id="rId6" tooltip="sklearn.datasets.load_breast_cancer"/>
                        </a:rPr>
                        <a:t>datasets.load_breast_cancer</a:t>
                      </a:r>
                      <a:endParaRPr lang="zh-CN" sz="1800" kern="100" dirty="0">
                        <a:solidFill>
                          <a:schemeClr val="tx1"/>
                        </a:solidFill>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zh-CN" sz="1800" kern="100" dirty="0">
                          <a:solidFill>
                            <a:schemeClr val="tx1"/>
                          </a:solidFill>
                          <a:effectLst/>
                        </a:rPr>
                        <a:t>加载乳腺癌威斯康星州数据集。</a:t>
                      </a:r>
                      <a:endParaRPr lang="zh-CN" sz="1800" kern="100" dirty="0">
                        <a:solidFill>
                          <a:schemeClr val="tx1"/>
                        </a:solidFill>
                        <a:effectLst/>
                        <a:latin typeface="+mn-lt"/>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8278094"/>
                  </a:ext>
                </a:extLst>
              </a:tr>
              <a:tr h="0">
                <a:tc>
                  <a:txBody>
                    <a:bodyPr/>
                    <a:lstStyle/>
                    <a:p>
                      <a:pPr indent="125730" algn="just">
                        <a:spcAft>
                          <a:spcPts val="0"/>
                        </a:spcAft>
                      </a:pPr>
                      <a:r>
                        <a:rPr lang="en-US" sz="1800" u="none" strike="noStrike" kern="100" dirty="0" err="1">
                          <a:solidFill>
                            <a:schemeClr val="tx1"/>
                          </a:solidFill>
                          <a:effectLst/>
                          <a:hlinkClick r:id="rId7" tooltip="sklearn.datasets.load_diabetes"/>
                        </a:rPr>
                        <a:t>datasets.load_diabetes</a:t>
                      </a:r>
                      <a:endParaRPr lang="zh-CN" sz="1800" kern="100" dirty="0">
                        <a:solidFill>
                          <a:schemeClr val="tx1"/>
                        </a:solidFill>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zh-CN" sz="1800" kern="100" dirty="0">
                          <a:solidFill>
                            <a:schemeClr val="tx1"/>
                          </a:solidFill>
                          <a:effectLst/>
                        </a:rPr>
                        <a:t>加载糖尿病数据集。</a:t>
                      </a:r>
                      <a:endParaRPr lang="zh-CN" sz="1800" kern="100" dirty="0">
                        <a:solidFill>
                          <a:schemeClr val="tx1"/>
                        </a:solidFill>
                        <a:effectLst/>
                        <a:latin typeface="+mn-lt"/>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11591162"/>
                  </a:ext>
                </a:extLst>
              </a:tr>
              <a:tr h="0">
                <a:tc>
                  <a:txBody>
                    <a:bodyPr/>
                    <a:lstStyle/>
                    <a:p>
                      <a:pPr indent="125730" algn="just">
                        <a:spcAft>
                          <a:spcPts val="0"/>
                        </a:spcAft>
                      </a:pPr>
                      <a:r>
                        <a:rPr lang="en-US" sz="1800" u="none" strike="noStrike" kern="100" dirty="0" err="1">
                          <a:solidFill>
                            <a:schemeClr val="tx1"/>
                          </a:solidFill>
                          <a:effectLst/>
                          <a:hlinkClick r:id="rId8" tooltip="sklearn.datasets.load_iris"/>
                        </a:rPr>
                        <a:t>datasets.load_iris</a:t>
                      </a:r>
                      <a:endParaRPr lang="zh-CN" sz="1800" kern="100" dirty="0">
                        <a:solidFill>
                          <a:schemeClr val="tx1"/>
                        </a:solidFill>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zh-CN" sz="1800" kern="100" dirty="0">
                          <a:solidFill>
                            <a:schemeClr val="tx1"/>
                          </a:solidFill>
                          <a:effectLst/>
                        </a:rPr>
                        <a:t>加载鸢尾花数据集。</a:t>
                      </a:r>
                      <a:endParaRPr lang="zh-CN" sz="1800" kern="100" dirty="0">
                        <a:solidFill>
                          <a:schemeClr val="tx1"/>
                        </a:solidFill>
                        <a:effectLst/>
                        <a:latin typeface="+mn-lt"/>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25055432"/>
                  </a:ext>
                </a:extLst>
              </a:tr>
              <a:tr h="0">
                <a:tc>
                  <a:txBody>
                    <a:bodyPr/>
                    <a:lstStyle/>
                    <a:p>
                      <a:pPr indent="125730" algn="just">
                        <a:spcAft>
                          <a:spcPts val="0"/>
                        </a:spcAft>
                      </a:pPr>
                      <a:r>
                        <a:rPr lang="en-US" sz="1800" u="none" strike="noStrike" kern="100">
                          <a:solidFill>
                            <a:schemeClr val="tx1"/>
                          </a:solidFill>
                          <a:effectLst/>
                          <a:hlinkClick r:id="rId9" tooltip="sklearn.datasets.load_wine"/>
                        </a:rPr>
                        <a:t>datasets.load_wine</a:t>
                      </a:r>
                      <a:endParaRPr lang="zh-CN" sz="1800" kern="100">
                        <a:solidFill>
                          <a:schemeClr val="tx1"/>
                        </a:solidFill>
                        <a:effectLst/>
                        <a:latin typeface="+mn-lt"/>
                        <a:ea typeface="宋体" panose="02010600030101010101" pitchFamily="2" charset="-122"/>
                        <a:cs typeface="Times New Roman" panose="02020603050405020304" pitchFamily="18" charset="0"/>
                      </a:endParaRPr>
                    </a:p>
                  </a:txBody>
                  <a:tcPr marL="68580" marR="68580" marT="0" marB="0"/>
                </a:tc>
                <a:tc>
                  <a:txBody>
                    <a:bodyPr/>
                    <a:lstStyle/>
                    <a:p>
                      <a:pPr indent="125730" algn="just">
                        <a:spcAft>
                          <a:spcPts val="0"/>
                        </a:spcAft>
                      </a:pPr>
                      <a:r>
                        <a:rPr lang="zh-CN" sz="1800" kern="100" dirty="0">
                          <a:solidFill>
                            <a:schemeClr val="tx1"/>
                          </a:solidFill>
                          <a:effectLst/>
                        </a:rPr>
                        <a:t>加载葡萄酒数据集。</a:t>
                      </a:r>
                      <a:endParaRPr lang="zh-CN" sz="1800" kern="100" dirty="0">
                        <a:solidFill>
                          <a:schemeClr val="tx1"/>
                        </a:solidFill>
                        <a:effectLst/>
                        <a:latin typeface="+mn-lt"/>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31713517"/>
                  </a:ext>
                </a:extLst>
              </a:tr>
            </a:tbl>
          </a:graphicData>
        </a:graphic>
      </p:graphicFrame>
    </p:spTree>
    <p:extLst>
      <p:ext uri="{BB962C8B-B14F-4D97-AF65-F5344CB8AC3E}">
        <p14:creationId xmlns:p14="http://schemas.microsoft.com/office/powerpoint/2010/main" val="34504220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586510" y="731051"/>
            <a:ext cx="11056060" cy="5193212"/>
          </a:xfrm>
        </p:spPr>
        <p:txBody>
          <a:bodyPr>
            <a:normAutofit/>
          </a:bodyPr>
          <a:lstStyle/>
          <a:p>
            <a:pPr marL="0" indent="0">
              <a:buNone/>
            </a:pPr>
            <a:r>
              <a:rPr lang="zh-CN" altLang="zh-CN" dirty="0"/>
              <a:t>使用经典的波士顿房价数据集，代码如下：</a:t>
            </a:r>
          </a:p>
          <a:p>
            <a:pPr marL="785792" lvl="2" indent="0">
              <a:buNone/>
            </a:pPr>
            <a:r>
              <a:rPr lang="en-US" altLang="zh-CN" dirty="0"/>
              <a:t>from </a:t>
            </a:r>
            <a:r>
              <a:rPr lang="en-US" altLang="zh-CN" dirty="0" err="1"/>
              <a:t>sklearn.datasets</a:t>
            </a:r>
            <a:r>
              <a:rPr lang="en-US" altLang="zh-CN" dirty="0"/>
              <a:t> import </a:t>
            </a:r>
            <a:r>
              <a:rPr lang="en-US" altLang="zh-CN" dirty="0" err="1"/>
              <a:t>load_boston</a:t>
            </a:r>
            <a:endParaRPr lang="zh-CN" altLang="zh-CN" dirty="0"/>
          </a:p>
          <a:p>
            <a:pPr marL="785792" lvl="2" indent="0">
              <a:buNone/>
            </a:pPr>
            <a:r>
              <a:rPr lang="en-US" altLang="zh-CN" dirty="0" err="1"/>
              <a:t>boston</a:t>
            </a:r>
            <a:r>
              <a:rPr lang="en-US" altLang="zh-CN" dirty="0"/>
              <a:t> = </a:t>
            </a:r>
            <a:r>
              <a:rPr lang="en-US" altLang="zh-CN" dirty="0" err="1"/>
              <a:t>load_boston</a:t>
            </a:r>
            <a:r>
              <a:rPr lang="en-US" altLang="zh-CN" dirty="0"/>
              <a:t>()</a:t>
            </a:r>
            <a:endParaRPr lang="zh-CN" altLang="zh-CN" dirty="0"/>
          </a:p>
          <a:p>
            <a:pPr marL="0" indent="0">
              <a:buNone/>
            </a:pPr>
            <a:r>
              <a:rPr lang="zh-CN" altLang="zh-CN" dirty="0"/>
              <a:t>或者</a:t>
            </a:r>
          </a:p>
          <a:p>
            <a:pPr marL="785792" lvl="2" indent="0">
              <a:buNone/>
            </a:pPr>
            <a:r>
              <a:rPr lang="en-US" altLang="zh-CN" dirty="0"/>
              <a:t>from </a:t>
            </a:r>
            <a:r>
              <a:rPr lang="en-US" altLang="zh-CN" dirty="0" err="1"/>
              <a:t>sklearn</a:t>
            </a:r>
            <a:r>
              <a:rPr lang="en-US" altLang="zh-CN" dirty="0"/>
              <a:t> import datasets</a:t>
            </a:r>
            <a:endParaRPr lang="zh-CN" altLang="zh-CN" dirty="0"/>
          </a:p>
          <a:p>
            <a:pPr marL="785792" lvl="2" indent="0">
              <a:buNone/>
            </a:pPr>
            <a:r>
              <a:rPr lang="en-US" altLang="zh-CN" dirty="0" err="1"/>
              <a:t>boston</a:t>
            </a:r>
            <a:r>
              <a:rPr lang="en-US" altLang="zh-CN" dirty="0"/>
              <a:t> = </a:t>
            </a:r>
            <a:r>
              <a:rPr lang="en-US" altLang="zh-CN" dirty="0" err="1"/>
              <a:t>datasets.load_boston</a:t>
            </a:r>
            <a:r>
              <a:rPr lang="en-US" altLang="zh-CN" dirty="0"/>
              <a:t>()</a:t>
            </a:r>
            <a:endParaRPr lang="zh-CN" altLang="zh-CN" dirty="0"/>
          </a:p>
          <a:p>
            <a:pPr marL="0" indent="0">
              <a:buNone/>
            </a:pPr>
            <a:r>
              <a:rPr lang="zh-CN" altLang="zh-CN" dirty="0"/>
              <a:t>另一个比较著名的是鸢尾花数据集，调用如下：</a:t>
            </a:r>
          </a:p>
          <a:p>
            <a:pPr marL="785792" lvl="2" indent="0">
              <a:buNone/>
            </a:pPr>
            <a:r>
              <a:rPr lang="en-US" altLang="zh-CN" dirty="0"/>
              <a:t>from </a:t>
            </a:r>
            <a:r>
              <a:rPr lang="en-US" altLang="zh-CN" dirty="0" err="1"/>
              <a:t>sklearn.datasets</a:t>
            </a:r>
            <a:r>
              <a:rPr lang="en-US" altLang="zh-CN" dirty="0"/>
              <a:t> import </a:t>
            </a:r>
            <a:r>
              <a:rPr lang="en-US" altLang="zh-CN" dirty="0" err="1"/>
              <a:t>load_iris</a:t>
            </a:r>
            <a:endParaRPr lang="zh-CN" altLang="zh-CN" dirty="0"/>
          </a:p>
          <a:p>
            <a:pPr marL="785792" lvl="2" indent="0">
              <a:buNone/>
            </a:pPr>
            <a:r>
              <a:rPr lang="en-US" altLang="zh-CN" dirty="0"/>
              <a:t>data = </a:t>
            </a:r>
            <a:r>
              <a:rPr lang="en-US" altLang="zh-CN" dirty="0" err="1"/>
              <a:t>load_iris</a:t>
            </a:r>
            <a:r>
              <a:rPr lang="en-US" altLang="zh-CN" dirty="0"/>
              <a:t>()</a:t>
            </a:r>
            <a:endParaRPr lang="zh-CN" altLang="zh-CN" dirty="0"/>
          </a:p>
          <a:p>
            <a:pPr marL="0" indent="0">
              <a:buNone/>
            </a:pPr>
            <a:r>
              <a:rPr lang="zh-CN" altLang="zh-CN" dirty="0"/>
              <a:t>或者</a:t>
            </a:r>
          </a:p>
          <a:p>
            <a:pPr marL="785792" lvl="2" indent="0">
              <a:buNone/>
            </a:pPr>
            <a:r>
              <a:rPr lang="en-US" altLang="zh-CN" dirty="0"/>
              <a:t>from </a:t>
            </a:r>
            <a:r>
              <a:rPr lang="en-US" altLang="zh-CN" dirty="0" err="1"/>
              <a:t>sklearn</a:t>
            </a:r>
            <a:r>
              <a:rPr lang="en-US" altLang="zh-CN" dirty="0"/>
              <a:t> import datasets</a:t>
            </a:r>
            <a:endParaRPr lang="zh-CN" altLang="zh-CN" dirty="0"/>
          </a:p>
          <a:p>
            <a:pPr marL="785792" lvl="2" indent="0">
              <a:buNone/>
            </a:pPr>
            <a:r>
              <a:rPr lang="en-US" altLang="zh-CN" dirty="0" err="1"/>
              <a:t>boston</a:t>
            </a:r>
            <a:r>
              <a:rPr lang="en-US" altLang="zh-CN" dirty="0"/>
              <a:t> = datasets. </a:t>
            </a:r>
            <a:r>
              <a:rPr lang="en-US" altLang="zh-CN" dirty="0" err="1"/>
              <a:t>load_iris</a:t>
            </a:r>
            <a:r>
              <a:rPr lang="en-US" altLang="zh-CN" dirty="0"/>
              <a:t>()</a:t>
            </a:r>
            <a:endParaRPr lang="zh-CN" altLang="zh-CN" dirty="0"/>
          </a:p>
        </p:txBody>
      </p:sp>
    </p:spTree>
    <p:extLst>
      <p:ext uri="{BB962C8B-B14F-4D97-AF65-F5344CB8AC3E}">
        <p14:creationId xmlns:p14="http://schemas.microsoft.com/office/powerpoint/2010/main" val="20675448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a:xfrm>
            <a:off x="558799" y="971196"/>
            <a:ext cx="11056060" cy="5193212"/>
          </a:xfrm>
        </p:spPr>
        <p:txBody>
          <a:bodyPr>
            <a:noAutofit/>
          </a:bodyPr>
          <a:lstStyle/>
          <a:p>
            <a:pPr marL="0" indent="0">
              <a:buNone/>
            </a:pPr>
            <a:r>
              <a:rPr lang="en-US" altLang="zh-CN" b="1" dirty="0"/>
              <a:t>2. </a:t>
            </a:r>
            <a:r>
              <a:rPr lang="en-US" altLang="zh-CN" b="1" dirty="0" err="1"/>
              <a:t>SKlearn</a:t>
            </a:r>
            <a:r>
              <a:rPr lang="zh-CN" altLang="zh-CN" b="1" dirty="0" smtClean="0"/>
              <a:t>数据预处理</a:t>
            </a:r>
            <a:endParaRPr lang="en-US" altLang="zh-CN" b="1" dirty="0" smtClean="0"/>
          </a:p>
          <a:p>
            <a:pPr marL="0" indent="0">
              <a:buNone/>
            </a:pPr>
            <a:r>
              <a:rPr lang="en-US" altLang="zh-CN" dirty="0" err="1"/>
              <a:t>SKlearn</a:t>
            </a:r>
            <a:r>
              <a:rPr lang="zh-CN" altLang="zh-CN" dirty="0"/>
              <a:t>中的</a:t>
            </a:r>
            <a:r>
              <a:rPr lang="en-US" altLang="zh-CN" dirty="0"/>
              <a:t>preprocessing</a:t>
            </a:r>
            <a:r>
              <a:rPr lang="zh-CN" altLang="zh-CN" dirty="0"/>
              <a:t>模块功能是数据预处理和数据标准化，能完成诸如数据标准化、正则化、二值化、编码以及数据缺失处理</a:t>
            </a:r>
            <a:r>
              <a:rPr lang="zh-CN" altLang="zh-CN" dirty="0" smtClean="0"/>
              <a:t>等</a:t>
            </a:r>
            <a:r>
              <a:rPr lang="zh-CN" altLang="en-US" dirty="0" smtClean="0"/>
              <a:t>。</a:t>
            </a: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lnSpc>
                <a:spcPct val="100000"/>
              </a:lnSpc>
              <a:spcBef>
                <a:spcPts val="0"/>
              </a:spcBef>
              <a:buNone/>
            </a:pPr>
            <a:r>
              <a:rPr lang="zh-CN" altLang="zh-CN" dirty="0" smtClean="0"/>
              <a:t>【例】</a:t>
            </a:r>
            <a:r>
              <a:rPr lang="zh-CN" altLang="zh-CN" dirty="0"/>
              <a:t>使用</a:t>
            </a:r>
            <a:r>
              <a:rPr lang="en-US" altLang="zh-CN" dirty="0" err="1"/>
              <a:t>SKlearn</a:t>
            </a:r>
            <a:r>
              <a:rPr lang="zh-CN" altLang="zh-CN" dirty="0"/>
              <a:t>的</a:t>
            </a:r>
            <a:r>
              <a:rPr lang="en-US" altLang="zh-CN" dirty="0"/>
              <a:t>preprocessing</a:t>
            </a:r>
            <a:r>
              <a:rPr lang="zh-CN" altLang="zh-CN" dirty="0"/>
              <a:t>模块对数据进行标准化处理</a:t>
            </a:r>
            <a:r>
              <a:rPr lang="zh-CN" altLang="zh-CN" dirty="0" smtClean="0"/>
              <a:t>。</a:t>
            </a:r>
            <a:endParaRPr lang="en-US" altLang="zh-CN" dirty="0" smtClean="0"/>
          </a:p>
          <a:p>
            <a:pPr marL="0" indent="0">
              <a:lnSpc>
                <a:spcPct val="100000"/>
              </a:lnSpc>
              <a:spcBef>
                <a:spcPts val="0"/>
              </a:spcBef>
              <a:buNone/>
            </a:pPr>
            <a:r>
              <a:rPr lang="zh-CN" altLang="zh-CN" dirty="0" smtClean="0"/>
              <a:t>【例】</a:t>
            </a:r>
            <a:r>
              <a:rPr lang="zh-CN" altLang="zh-CN" dirty="0"/>
              <a:t>使用</a:t>
            </a:r>
            <a:r>
              <a:rPr lang="en-US" altLang="zh-CN" dirty="0"/>
              <a:t>preprocessing</a:t>
            </a:r>
            <a:r>
              <a:rPr lang="zh-CN" altLang="zh-CN" dirty="0"/>
              <a:t>的</a:t>
            </a:r>
            <a:r>
              <a:rPr lang="en-US" altLang="zh-CN" dirty="0" err="1"/>
              <a:t>MinMaxScaler</a:t>
            </a:r>
            <a:r>
              <a:rPr lang="zh-CN" altLang="zh-CN" dirty="0"/>
              <a:t>类，将数据缩放到固定区</a:t>
            </a:r>
            <a:r>
              <a:rPr lang="zh-CN" altLang="zh-CN" dirty="0" smtClean="0"/>
              <a:t>间</a:t>
            </a:r>
            <a:r>
              <a:rPr lang="en-US" altLang="zh-CN" dirty="0" smtClean="0"/>
              <a:t> </a:t>
            </a:r>
            <a:r>
              <a:rPr lang="en-US" altLang="zh-CN" dirty="0"/>
              <a:t>[0</a:t>
            </a:r>
            <a:r>
              <a:rPr lang="zh-CN" altLang="zh-CN" dirty="0"/>
              <a:t>，</a:t>
            </a:r>
            <a:r>
              <a:rPr lang="en-US" altLang="zh-CN" dirty="0"/>
              <a:t>1]</a:t>
            </a:r>
            <a:r>
              <a:rPr lang="zh-CN" altLang="zh-CN" dirty="0" smtClean="0"/>
              <a:t>。</a:t>
            </a:r>
            <a:endParaRPr lang="en-US" altLang="zh-CN" dirty="0" smtClean="0"/>
          </a:p>
          <a:p>
            <a:pPr marL="0" indent="0">
              <a:lnSpc>
                <a:spcPct val="100000"/>
              </a:lnSpc>
              <a:spcBef>
                <a:spcPts val="0"/>
              </a:spcBef>
              <a:buNone/>
            </a:pPr>
            <a:r>
              <a:rPr lang="zh-CN" altLang="zh-CN" dirty="0" smtClean="0"/>
              <a:t>【例】</a:t>
            </a:r>
            <a:r>
              <a:rPr lang="zh-CN" altLang="zh-CN" dirty="0"/>
              <a:t>使用</a:t>
            </a:r>
            <a:r>
              <a:rPr lang="en-US" altLang="zh-CN" dirty="0"/>
              <a:t>preprocessing</a:t>
            </a:r>
            <a:r>
              <a:rPr lang="zh-CN" altLang="zh-CN" dirty="0"/>
              <a:t>的</a:t>
            </a:r>
            <a:r>
              <a:rPr lang="en-US" altLang="zh-CN" dirty="0" err="1"/>
              <a:t>StandardScaler</a:t>
            </a:r>
            <a:r>
              <a:rPr lang="zh-CN" altLang="zh-CN" dirty="0"/>
              <a:t>标准化类。</a:t>
            </a:r>
          </a:p>
          <a:p>
            <a:pPr marL="0" indent="0">
              <a:lnSpc>
                <a:spcPct val="100000"/>
              </a:lnSpc>
              <a:spcBef>
                <a:spcPts val="0"/>
              </a:spcBef>
              <a:buNone/>
            </a:pPr>
            <a:endParaRPr lang="zh-CN" altLang="zh-CN" dirty="0"/>
          </a:p>
          <a:p>
            <a:pPr marL="0" indent="0">
              <a:lnSpc>
                <a:spcPct val="100000"/>
              </a:lnSpc>
              <a:spcBef>
                <a:spcPts val="0"/>
              </a:spcBef>
              <a:buNone/>
            </a:pPr>
            <a:endParaRPr lang="zh-CN" altLang="zh-CN" dirty="0"/>
          </a:p>
        </p:txBody>
      </p:sp>
      <p:graphicFrame>
        <p:nvGraphicFramePr>
          <p:cNvPr id="4" name="表格 3"/>
          <p:cNvGraphicFramePr>
            <a:graphicFrameLocks noGrp="1"/>
          </p:cNvGraphicFramePr>
          <p:nvPr>
            <p:extLst>
              <p:ext uri="{D42A27DB-BD31-4B8C-83A1-F6EECF244321}">
                <p14:modId xmlns:p14="http://schemas.microsoft.com/office/powerpoint/2010/main" val="1633677770"/>
              </p:ext>
            </p:extLst>
          </p:nvPr>
        </p:nvGraphicFramePr>
        <p:xfrm>
          <a:off x="2525838" y="2429608"/>
          <a:ext cx="7587979" cy="2438400"/>
        </p:xfrm>
        <a:graphic>
          <a:graphicData uri="http://schemas.openxmlformats.org/drawingml/2006/table">
            <a:tbl>
              <a:tblPr firstRow="1" firstCol="1" bandRow="1">
                <a:tableStyleId>{F5AB1C69-6EDB-4FF4-983F-18BD219EF322}</a:tableStyleId>
              </a:tblPr>
              <a:tblGrid>
                <a:gridCol w="3147172">
                  <a:extLst>
                    <a:ext uri="{9D8B030D-6E8A-4147-A177-3AD203B41FA5}">
                      <a16:colId xmlns:a16="http://schemas.microsoft.com/office/drawing/2014/main" val="1386515039"/>
                    </a:ext>
                  </a:extLst>
                </a:gridCol>
                <a:gridCol w="4440807">
                  <a:extLst>
                    <a:ext uri="{9D8B030D-6E8A-4147-A177-3AD203B41FA5}">
                      <a16:colId xmlns:a16="http://schemas.microsoft.com/office/drawing/2014/main" val="3846359992"/>
                    </a:ext>
                  </a:extLst>
                </a:gridCol>
              </a:tblGrid>
              <a:tr h="0">
                <a:tc>
                  <a:txBody>
                    <a:bodyPr/>
                    <a:lstStyle/>
                    <a:p>
                      <a:pPr indent="0" algn="just">
                        <a:spcAft>
                          <a:spcPts val="0"/>
                        </a:spcAft>
                      </a:pPr>
                      <a:r>
                        <a:rPr lang="zh-CN" sz="1600" kern="100">
                          <a:effectLst/>
                        </a:rPr>
                        <a:t>函数名称</a:t>
                      </a:r>
                      <a:endParaRPr lang="zh-CN" sz="1600" kern="100">
                        <a:solidFill>
                          <a:schemeClr val="accent6">
                            <a:lumMod val="60000"/>
                            <a:lumOff val="4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just">
                        <a:spcAft>
                          <a:spcPts val="0"/>
                        </a:spcAft>
                      </a:pPr>
                      <a:r>
                        <a:rPr lang="zh-CN" sz="1600" kern="100">
                          <a:effectLst/>
                        </a:rPr>
                        <a:t>功能</a:t>
                      </a:r>
                      <a:endParaRPr lang="zh-CN" sz="1600" kern="100">
                        <a:solidFill>
                          <a:schemeClr val="accent6">
                            <a:lumMod val="60000"/>
                            <a:lumOff val="4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34115851"/>
                  </a:ext>
                </a:extLst>
              </a:tr>
              <a:tr h="0">
                <a:tc>
                  <a:txBody>
                    <a:bodyPr/>
                    <a:lstStyle/>
                    <a:p>
                      <a:pPr indent="0" algn="just">
                        <a:spcAft>
                          <a:spcPts val="0"/>
                        </a:spcAft>
                      </a:pPr>
                      <a:r>
                        <a:rPr lang="en-US" sz="1600" u="none" strike="noStrike" kern="100">
                          <a:effectLst/>
                          <a:hlinkClick r:id="rId2" tooltip="sklearn.preprocessing.Binarizer"/>
                        </a:rPr>
                        <a:t>preprocessing.Binarizer</a:t>
                      </a:r>
                      <a:endParaRPr lang="zh-CN" sz="1600" kern="100">
                        <a:solidFill>
                          <a:schemeClr val="accent6">
                            <a:lumMod val="60000"/>
                            <a:lumOff val="4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just">
                        <a:spcAft>
                          <a:spcPts val="0"/>
                        </a:spcAft>
                      </a:pPr>
                      <a:r>
                        <a:rPr lang="zh-CN" sz="1600" kern="100">
                          <a:effectLst/>
                        </a:rPr>
                        <a:t>根据阈值对数据进行二值化</a:t>
                      </a:r>
                      <a:endParaRPr lang="zh-CN" sz="1600" kern="100">
                        <a:solidFill>
                          <a:schemeClr val="accent6">
                            <a:lumMod val="60000"/>
                            <a:lumOff val="4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17475737"/>
                  </a:ext>
                </a:extLst>
              </a:tr>
              <a:tr h="0">
                <a:tc>
                  <a:txBody>
                    <a:bodyPr/>
                    <a:lstStyle/>
                    <a:p>
                      <a:pPr indent="0" algn="just">
                        <a:spcAft>
                          <a:spcPts val="0"/>
                        </a:spcAft>
                      </a:pPr>
                      <a:r>
                        <a:rPr lang="en-US" sz="1600" u="none" strike="noStrike" kern="100">
                          <a:effectLst/>
                          <a:hlinkClick r:id="rId3" tooltip="sklearn.preprocessing.Imputer"/>
                        </a:rPr>
                        <a:t>preprocessing.Imputer</a:t>
                      </a:r>
                      <a:endParaRPr lang="zh-CN" sz="1600" kern="100">
                        <a:solidFill>
                          <a:schemeClr val="accent6">
                            <a:lumMod val="60000"/>
                            <a:lumOff val="4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just">
                        <a:spcAft>
                          <a:spcPts val="0"/>
                        </a:spcAft>
                      </a:pPr>
                      <a:r>
                        <a:rPr lang="zh-CN" sz="1600" kern="100">
                          <a:effectLst/>
                        </a:rPr>
                        <a:t>插值，用于填补缺失值。</a:t>
                      </a:r>
                      <a:endParaRPr lang="zh-CN" sz="1600" kern="100">
                        <a:solidFill>
                          <a:schemeClr val="accent6">
                            <a:lumMod val="60000"/>
                            <a:lumOff val="4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21315540"/>
                  </a:ext>
                </a:extLst>
              </a:tr>
              <a:tr h="0">
                <a:tc>
                  <a:txBody>
                    <a:bodyPr/>
                    <a:lstStyle/>
                    <a:p>
                      <a:pPr indent="0" algn="just">
                        <a:spcAft>
                          <a:spcPts val="0"/>
                        </a:spcAft>
                      </a:pPr>
                      <a:r>
                        <a:rPr lang="en-US" sz="1600" u="none" strike="noStrike" kern="100">
                          <a:effectLst/>
                          <a:hlinkClick r:id="rId4" tooltip="sklearn.preprocessing.LabelBinarizer"/>
                        </a:rPr>
                        <a:t>preprocessing.LabelBinarizer</a:t>
                      </a:r>
                      <a:endParaRPr lang="zh-CN" sz="1600" kern="100">
                        <a:solidFill>
                          <a:schemeClr val="accent6">
                            <a:lumMod val="60000"/>
                            <a:lumOff val="4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just">
                        <a:spcAft>
                          <a:spcPts val="0"/>
                        </a:spcAft>
                      </a:pPr>
                      <a:r>
                        <a:rPr lang="zh-CN" sz="1600" kern="100">
                          <a:effectLst/>
                        </a:rPr>
                        <a:t>对标签进行二值化</a:t>
                      </a:r>
                      <a:endParaRPr lang="zh-CN" sz="1600" kern="100">
                        <a:solidFill>
                          <a:schemeClr val="accent6">
                            <a:lumMod val="60000"/>
                            <a:lumOff val="4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13689418"/>
                  </a:ext>
                </a:extLst>
              </a:tr>
              <a:tr h="0">
                <a:tc>
                  <a:txBody>
                    <a:bodyPr/>
                    <a:lstStyle/>
                    <a:p>
                      <a:pPr indent="0" algn="just">
                        <a:spcAft>
                          <a:spcPts val="0"/>
                        </a:spcAft>
                      </a:pPr>
                      <a:r>
                        <a:rPr lang="en-US" sz="1600" u="none" strike="noStrike" kern="100">
                          <a:effectLst/>
                          <a:hlinkClick r:id="rId5" tooltip="sklearn.preprocessing.MinMaxScaler"/>
                        </a:rPr>
                        <a:t>preprocessing.MinMaxScaler</a:t>
                      </a:r>
                      <a:endParaRPr lang="zh-CN" sz="1600" kern="100">
                        <a:solidFill>
                          <a:schemeClr val="accent6">
                            <a:lumMod val="60000"/>
                            <a:lumOff val="4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just">
                        <a:spcAft>
                          <a:spcPts val="0"/>
                        </a:spcAft>
                      </a:pPr>
                      <a:r>
                        <a:rPr lang="zh-CN" sz="1600" kern="100">
                          <a:effectLst/>
                        </a:rPr>
                        <a:t>将数据对象中的每个数据缩放到指定范围。</a:t>
                      </a:r>
                      <a:endParaRPr lang="zh-CN" sz="1600" kern="100">
                        <a:solidFill>
                          <a:schemeClr val="accent6">
                            <a:lumMod val="60000"/>
                            <a:lumOff val="4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6834990"/>
                  </a:ext>
                </a:extLst>
              </a:tr>
              <a:tr h="0">
                <a:tc>
                  <a:txBody>
                    <a:bodyPr/>
                    <a:lstStyle/>
                    <a:p>
                      <a:pPr indent="0" algn="just">
                        <a:spcAft>
                          <a:spcPts val="0"/>
                        </a:spcAft>
                      </a:pPr>
                      <a:r>
                        <a:rPr lang="en-US" sz="1600" u="none" strike="noStrike" kern="100">
                          <a:effectLst/>
                          <a:hlinkClick r:id="rId6" tooltip="sklearn.preprocessing.Normalizer"/>
                        </a:rPr>
                        <a:t>preprocessing.Normalizer</a:t>
                      </a:r>
                      <a:endParaRPr lang="zh-CN" sz="1600" kern="100">
                        <a:solidFill>
                          <a:schemeClr val="accent6">
                            <a:lumMod val="60000"/>
                            <a:lumOff val="4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just">
                        <a:spcAft>
                          <a:spcPts val="0"/>
                        </a:spcAft>
                      </a:pPr>
                      <a:r>
                        <a:rPr lang="zh-CN" sz="1600" kern="100">
                          <a:effectLst/>
                        </a:rPr>
                        <a:t>将数据对象中的数据归一化为单位范数。</a:t>
                      </a:r>
                      <a:endParaRPr lang="zh-CN" sz="1600" kern="100">
                        <a:solidFill>
                          <a:schemeClr val="accent6">
                            <a:lumMod val="60000"/>
                            <a:lumOff val="4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56843098"/>
                  </a:ext>
                </a:extLst>
              </a:tr>
              <a:tr h="0">
                <a:tc>
                  <a:txBody>
                    <a:bodyPr/>
                    <a:lstStyle/>
                    <a:p>
                      <a:pPr indent="0" algn="just">
                        <a:spcAft>
                          <a:spcPts val="0"/>
                        </a:spcAft>
                      </a:pPr>
                      <a:r>
                        <a:rPr lang="en-US" sz="1600" u="none" strike="noStrike" kern="100">
                          <a:effectLst/>
                          <a:hlinkClick r:id="rId7" tooltip="sklearn.preprocessing.OneHotEncoder"/>
                        </a:rPr>
                        <a:t>preprocessing.OneHotEncoder</a:t>
                      </a:r>
                      <a:endParaRPr lang="zh-CN" sz="1600" kern="100">
                        <a:solidFill>
                          <a:schemeClr val="accent6">
                            <a:lumMod val="60000"/>
                            <a:lumOff val="4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just">
                        <a:spcAft>
                          <a:spcPts val="0"/>
                        </a:spcAft>
                      </a:pPr>
                      <a:r>
                        <a:rPr lang="zh-CN" sz="1600" kern="100">
                          <a:effectLst/>
                        </a:rPr>
                        <a:t>使用</a:t>
                      </a:r>
                      <a:r>
                        <a:rPr lang="en-US" sz="1600" kern="100">
                          <a:effectLst/>
                        </a:rPr>
                        <a:t>one-Hot</a:t>
                      </a:r>
                      <a:r>
                        <a:rPr lang="zh-CN" sz="1600" kern="100">
                          <a:effectLst/>
                        </a:rPr>
                        <a:t>方案对整数特征编码。</a:t>
                      </a:r>
                      <a:endParaRPr lang="zh-CN" sz="1600" kern="100">
                        <a:solidFill>
                          <a:schemeClr val="accent6">
                            <a:lumMod val="60000"/>
                            <a:lumOff val="4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34203686"/>
                  </a:ext>
                </a:extLst>
              </a:tr>
              <a:tr h="0">
                <a:tc>
                  <a:txBody>
                    <a:bodyPr/>
                    <a:lstStyle/>
                    <a:p>
                      <a:pPr indent="0" algn="just">
                        <a:spcAft>
                          <a:spcPts val="0"/>
                        </a:spcAft>
                      </a:pPr>
                      <a:r>
                        <a:rPr lang="en-US" sz="1600" u="none" strike="noStrike" kern="100">
                          <a:effectLst/>
                          <a:hlinkClick r:id="rId8" tooltip="sklearn.preprocessing.StandardScaler"/>
                        </a:rPr>
                        <a:t>preprocessing.StandardScaler</a:t>
                      </a:r>
                      <a:endParaRPr lang="zh-CN" sz="1600" kern="100">
                        <a:solidFill>
                          <a:schemeClr val="accent6">
                            <a:lumMod val="60000"/>
                            <a:lumOff val="4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just">
                        <a:spcAft>
                          <a:spcPts val="0"/>
                        </a:spcAft>
                      </a:pPr>
                      <a:r>
                        <a:rPr lang="zh-CN" sz="1600" kern="100">
                          <a:effectLst/>
                        </a:rPr>
                        <a:t>通过去除均值并缩放到单位方差来标准化。</a:t>
                      </a:r>
                      <a:endParaRPr lang="zh-CN" sz="1600" kern="100">
                        <a:solidFill>
                          <a:schemeClr val="accent6">
                            <a:lumMod val="60000"/>
                            <a:lumOff val="4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46938095"/>
                  </a:ext>
                </a:extLst>
              </a:tr>
              <a:tr h="0">
                <a:tc>
                  <a:txBody>
                    <a:bodyPr/>
                    <a:lstStyle/>
                    <a:p>
                      <a:pPr indent="0" algn="just">
                        <a:spcAft>
                          <a:spcPts val="0"/>
                        </a:spcAft>
                      </a:pPr>
                      <a:r>
                        <a:rPr lang="en-US" sz="1600" u="none" strike="noStrike" kern="100">
                          <a:effectLst/>
                          <a:hlinkClick r:id="rId9" tooltip="sklearn.preprocessing.normalize"/>
                        </a:rPr>
                        <a:t>preprocessing.normalize</a:t>
                      </a:r>
                      <a:endParaRPr lang="zh-CN" sz="1600" kern="100">
                        <a:solidFill>
                          <a:schemeClr val="accent6">
                            <a:lumMod val="60000"/>
                            <a:lumOff val="4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just">
                        <a:spcAft>
                          <a:spcPts val="0"/>
                        </a:spcAft>
                      </a:pPr>
                      <a:r>
                        <a:rPr lang="zh-CN" sz="1600" kern="100">
                          <a:effectLst/>
                        </a:rPr>
                        <a:t>将输入向量缩放为单位范数。</a:t>
                      </a:r>
                      <a:endParaRPr lang="zh-CN" sz="1600" kern="100">
                        <a:solidFill>
                          <a:schemeClr val="accent6">
                            <a:lumMod val="60000"/>
                            <a:lumOff val="4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16184056"/>
                  </a:ext>
                </a:extLst>
              </a:tr>
              <a:tr h="0">
                <a:tc>
                  <a:txBody>
                    <a:bodyPr/>
                    <a:lstStyle/>
                    <a:p>
                      <a:pPr indent="0" algn="just">
                        <a:spcAft>
                          <a:spcPts val="0"/>
                        </a:spcAft>
                      </a:pPr>
                      <a:r>
                        <a:rPr lang="en-US" sz="1600" u="none" strike="noStrike" kern="100">
                          <a:effectLst/>
                          <a:hlinkClick r:id="rId10" tooltip="sklearn.preprocessing.scale"/>
                        </a:rPr>
                        <a:t>preprocessing.scale</a:t>
                      </a:r>
                      <a:endParaRPr lang="zh-CN" sz="1600" kern="100">
                        <a:solidFill>
                          <a:schemeClr val="accent6">
                            <a:lumMod val="60000"/>
                            <a:lumOff val="4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just">
                        <a:spcAft>
                          <a:spcPts val="0"/>
                        </a:spcAft>
                      </a:pPr>
                      <a:r>
                        <a:rPr lang="zh-CN" sz="1600" kern="100" dirty="0">
                          <a:effectLst/>
                        </a:rPr>
                        <a:t>沿某个轴标准化数据集。</a:t>
                      </a:r>
                      <a:endParaRPr lang="zh-CN" sz="1600" kern="100" dirty="0">
                        <a:solidFill>
                          <a:schemeClr val="accent6">
                            <a:lumMod val="60000"/>
                            <a:lumOff val="40000"/>
                          </a:schemeClr>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02343972"/>
                  </a:ext>
                </a:extLst>
              </a:tr>
            </a:tbl>
          </a:graphicData>
        </a:graphic>
      </p:graphicFrame>
    </p:spTree>
    <p:extLst>
      <p:ext uri="{BB962C8B-B14F-4D97-AF65-F5344CB8AC3E}">
        <p14:creationId xmlns:p14="http://schemas.microsoft.com/office/powerpoint/2010/main" val="974411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normAutofit/>
          </a:bodyPr>
          <a:lstStyle/>
          <a:p>
            <a:r>
              <a:rPr lang="zh-CN" altLang="zh-CN" sz="2400" dirty="0"/>
              <a:t>机器学习的过程与人类学习过程类似，例如识别图像需要几个步骤：</a:t>
            </a:r>
          </a:p>
          <a:p>
            <a:r>
              <a:rPr lang="zh-CN" altLang="zh-CN" sz="2400" dirty="0"/>
              <a:t>首先要收集大量样本图像，并标明这些图像的类别，这个过程称为</a:t>
            </a:r>
            <a:r>
              <a:rPr lang="zh-CN" altLang="zh-CN" sz="2400" b="1" dirty="0">
                <a:solidFill>
                  <a:srgbClr val="FF0000"/>
                </a:solidFill>
              </a:rPr>
              <a:t>样本标注</a:t>
            </a:r>
            <a:r>
              <a:rPr lang="zh-CN" altLang="zh-CN" sz="2400" dirty="0"/>
              <a:t>。样本标注的过程就像给幼儿展示一些轮船图片，并告诉他这是轮船。这些样本图像就是</a:t>
            </a:r>
            <a:r>
              <a:rPr lang="zh-CN" altLang="zh-CN" sz="2400" b="1" dirty="0">
                <a:solidFill>
                  <a:srgbClr val="FF0000"/>
                </a:solidFill>
              </a:rPr>
              <a:t>数据集</a:t>
            </a:r>
            <a:r>
              <a:rPr lang="zh-CN" altLang="zh-CN" sz="2400" dirty="0"/>
              <a:t>。</a:t>
            </a:r>
          </a:p>
          <a:p>
            <a:r>
              <a:rPr lang="zh-CN" altLang="zh-CN" sz="2400" dirty="0"/>
              <a:t>把样本和标注送给算法学习的过程称为</a:t>
            </a:r>
            <a:r>
              <a:rPr lang="zh-CN" altLang="zh-CN" sz="2400" b="1" dirty="0">
                <a:solidFill>
                  <a:srgbClr val="FF0000"/>
                </a:solidFill>
              </a:rPr>
              <a:t>训练</a:t>
            </a:r>
            <a:r>
              <a:rPr lang="zh-CN" altLang="zh-CN" sz="2400" dirty="0"/>
              <a:t>。训练完成之后得到一个</a:t>
            </a:r>
            <a:r>
              <a:rPr lang="zh-CN" altLang="zh-CN" sz="2400" b="1" dirty="0">
                <a:solidFill>
                  <a:srgbClr val="FF0000"/>
                </a:solidFill>
              </a:rPr>
              <a:t>模型</a:t>
            </a:r>
            <a:r>
              <a:rPr lang="zh-CN" altLang="zh-CN" sz="2400" dirty="0"/>
              <a:t>，这个模型是通过对这些样本进行总结归纳，最后得到的知识。</a:t>
            </a:r>
          </a:p>
          <a:p>
            <a:r>
              <a:rPr lang="zh-CN" altLang="zh-CN" sz="2400" dirty="0"/>
              <a:t>接下来，可以用这个模型对新的图像进行识别，称为</a:t>
            </a:r>
            <a:r>
              <a:rPr lang="zh-CN" altLang="zh-CN" sz="2400" b="1" dirty="0">
                <a:solidFill>
                  <a:srgbClr val="FF0000"/>
                </a:solidFill>
              </a:rPr>
              <a:t>预测</a:t>
            </a:r>
            <a:r>
              <a:rPr lang="zh-CN" altLang="zh-CN" sz="2400" dirty="0"/>
              <a:t>。</a:t>
            </a:r>
          </a:p>
        </p:txBody>
      </p:sp>
    </p:spTree>
    <p:extLst>
      <p:ext uri="{BB962C8B-B14F-4D97-AF65-F5344CB8AC3E}">
        <p14:creationId xmlns:p14="http://schemas.microsoft.com/office/powerpoint/2010/main" val="1744515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normAutofit/>
          </a:bodyPr>
          <a:lstStyle/>
          <a:p>
            <a:pPr marL="0" indent="0">
              <a:lnSpc>
                <a:spcPct val="120000"/>
              </a:lnSpc>
              <a:spcBef>
                <a:spcPts val="0"/>
              </a:spcBef>
              <a:buNone/>
            </a:pPr>
            <a:r>
              <a:rPr lang="en-US" altLang="zh-CN" b="1" dirty="0"/>
              <a:t>3. </a:t>
            </a:r>
            <a:r>
              <a:rPr lang="en-US" altLang="zh-CN" b="1" dirty="0" err="1"/>
              <a:t>SKlearn</a:t>
            </a:r>
            <a:r>
              <a:rPr lang="zh-CN" altLang="zh-CN" b="1" dirty="0"/>
              <a:t>数据集</a:t>
            </a:r>
            <a:r>
              <a:rPr lang="zh-CN" altLang="zh-CN" b="1" dirty="0" smtClean="0"/>
              <a:t>拆分</a:t>
            </a:r>
            <a:endParaRPr lang="en-US" altLang="zh-CN" b="1" dirty="0" smtClean="0"/>
          </a:p>
          <a:p>
            <a:pPr marL="0" indent="0">
              <a:lnSpc>
                <a:spcPct val="120000"/>
              </a:lnSpc>
              <a:spcBef>
                <a:spcPts val="0"/>
              </a:spcBef>
              <a:buNone/>
            </a:pPr>
            <a:r>
              <a:rPr lang="zh-CN" altLang="zh-CN" dirty="0" smtClean="0"/>
              <a:t>可以使用</a:t>
            </a:r>
            <a:r>
              <a:rPr lang="en-US" altLang="zh-CN" dirty="0" err="1"/>
              <a:t>SKlearn</a:t>
            </a:r>
            <a:r>
              <a:rPr lang="zh-CN" altLang="zh-CN" dirty="0"/>
              <a:t>提供的</a:t>
            </a:r>
            <a:r>
              <a:rPr lang="en-US" altLang="zh-CN" dirty="0" err="1">
                <a:solidFill>
                  <a:srgbClr val="FF0000"/>
                </a:solidFill>
              </a:rPr>
              <a:t>train_test_split</a:t>
            </a:r>
            <a:r>
              <a:rPr lang="zh-CN" altLang="zh-CN" dirty="0"/>
              <a:t>方法，按照比例将数据集分为测试集和</a:t>
            </a:r>
            <a:r>
              <a:rPr lang="zh-CN" altLang="zh-CN" dirty="0" smtClean="0"/>
              <a:t>训练集</a:t>
            </a:r>
            <a:r>
              <a:rPr lang="zh-CN" altLang="en-US" dirty="0" smtClean="0"/>
              <a:t>，</a:t>
            </a:r>
            <a:r>
              <a:rPr lang="zh-CN" altLang="zh-CN" dirty="0" smtClean="0"/>
              <a:t>格式：</a:t>
            </a:r>
            <a:endParaRPr lang="zh-CN" altLang="zh-CN" dirty="0"/>
          </a:p>
          <a:p>
            <a:pPr marL="785792" lvl="2" indent="0">
              <a:lnSpc>
                <a:spcPct val="120000"/>
              </a:lnSpc>
              <a:buNone/>
            </a:pPr>
            <a:r>
              <a:rPr lang="en-US" altLang="zh-CN" dirty="0" err="1"/>
              <a:t>X_train,X_test</a:t>
            </a:r>
            <a:r>
              <a:rPr lang="en-US" altLang="zh-CN" dirty="0"/>
              <a:t>, </a:t>
            </a:r>
            <a:r>
              <a:rPr lang="en-US" altLang="zh-CN" dirty="0" err="1"/>
              <a:t>y_train</a:t>
            </a:r>
            <a:r>
              <a:rPr lang="en-US" altLang="zh-CN" dirty="0"/>
              <a:t>, </a:t>
            </a:r>
            <a:r>
              <a:rPr lang="en-US" altLang="zh-CN" dirty="0" err="1"/>
              <a:t>y_test</a:t>
            </a:r>
            <a:r>
              <a:rPr lang="en-US" altLang="zh-CN" dirty="0"/>
              <a:t> =</a:t>
            </a:r>
            <a:endParaRPr lang="zh-CN" altLang="zh-CN" dirty="0"/>
          </a:p>
          <a:p>
            <a:pPr marL="785792" lvl="2" indent="0">
              <a:lnSpc>
                <a:spcPct val="120000"/>
              </a:lnSpc>
              <a:buNone/>
            </a:pPr>
            <a:r>
              <a:rPr lang="en-US" altLang="zh-CN" dirty="0" err="1"/>
              <a:t>cross_validation.train_test_split</a:t>
            </a:r>
            <a:r>
              <a:rPr lang="en-US" altLang="zh-CN" dirty="0"/>
              <a:t>(</a:t>
            </a:r>
            <a:r>
              <a:rPr lang="en-US" altLang="zh-CN" dirty="0" err="1"/>
              <a:t>train_data,train_target,test_size</a:t>
            </a:r>
            <a:r>
              <a:rPr lang="en-US" altLang="zh-CN" dirty="0"/>
              <a:t>=0.4, </a:t>
            </a:r>
            <a:r>
              <a:rPr lang="en-US" altLang="zh-CN" dirty="0" err="1"/>
              <a:t>random_state</a:t>
            </a:r>
            <a:r>
              <a:rPr lang="en-US" altLang="zh-CN" dirty="0"/>
              <a:t>=0)</a:t>
            </a:r>
            <a:endParaRPr lang="zh-CN" altLang="zh-CN" dirty="0"/>
          </a:p>
          <a:p>
            <a:pPr marL="0" indent="0">
              <a:lnSpc>
                <a:spcPct val="120000"/>
              </a:lnSpc>
              <a:spcBef>
                <a:spcPts val="0"/>
              </a:spcBef>
              <a:buNone/>
            </a:pPr>
            <a:r>
              <a:rPr lang="zh-CN" altLang="zh-CN" dirty="0"/>
              <a:t>参数解释：</a:t>
            </a:r>
          </a:p>
          <a:p>
            <a:pPr>
              <a:lnSpc>
                <a:spcPct val="120000"/>
              </a:lnSpc>
              <a:spcBef>
                <a:spcPts val="0"/>
              </a:spcBef>
              <a:buFont typeface="Wingdings" panose="05000000000000000000" pitchFamily="2" charset="2"/>
              <a:buChar char="u"/>
            </a:pPr>
            <a:r>
              <a:rPr lang="en-US" altLang="zh-CN" dirty="0" err="1"/>
              <a:t>train_data</a:t>
            </a:r>
            <a:r>
              <a:rPr lang="zh-CN" altLang="zh-CN" dirty="0"/>
              <a:t>：要划分的样本特征数据</a:t>
            </a:r>
          </a:p>
          <a:p>
            <a:pPr>
              <a:lnSpc>
                <a:spcPct val="120000"/>
              </a:lnSpc>
              <a:spcBef>
                <a:spcPts val="0"/>
              </a:spcBef>
              <a:buFont typeface="Wingdings" panose="05000000000000000000" pitchFamily="2" charset="2"/>
              <a:buChar char="u"/>
            </a:pPr>
            <a:r>
              <a:rPr lang="en-US" altLang="zh-CN" dirty="0" err="1"/>
              <a:t>train_target</a:t>
            </a:r>
            <a:r>
              <a:rPr lang="zh-CN" altLang="zh-CN" dirty="0"/>
              <a:t>：要划分的样本结果</a:t>
            </a:r>
          </a:p>
          <a:p>
            <a:pPr>
              <a:lnSpc>
                <a:spcPct val="120000"/>
              </a:lnSpc>
              <a:spcBef>
                <a:spcPts val="0"/>
              </a:spcBef>
              <a:buFont typeface="Wingdings" panose="05000000000000000000" pitchFamily="2" charset="2"/>
              <a:buChar char="u"/>
            </a:pPr>
            <a:r>
              <a:rPr lang="en-US" altLang="zh-CN" dirty="0" err="1"/>
              <a:t>test_size</a:t>
            </a:r>
            <a:r>
              <a:rPr lang="zh-CN" altLang="zh-CN" dirty="0"/>
              <a:t>：测试集占比，默认值为</a:t>
            </a:r>
            <a:r>
              <a:rPr lang="en-US" altLang="zh-CN" dirty="0"/>
              <a:t>0.3</a:t>
            </a:r>
            <a:r>
              <a:rPr lang="zh-CN" altLang="zh-CN" dirty="0"/>
              <a:t>即预留</a:t>
            </a:r>
            <a:r>
              <a:rPr lang="en-US" altLang="zh-CN" dirty="0"/>
              <a:t>30%</a:t>
            </a:r>
            <a:r>
              <a:rPr lang="zh-CN" altLang="zh-CN" dirty="0"/>
              <a:t>测试样本。如果是整数的话就是测试集的样本数量。</a:t>
            </a:r>
          </a:p>
          <a:p>
            <a:pPr>
              <a:lnSpc>
                <a:spcPct val="120000"/>
              </a:lnSpc>
              <a:spcBef>
                <a:spcPts val="0"/>
              </a:spcBef>
              <a:buFont typeface="Wingdings" panose="05000000000000000000" pitchFamily="2" charset="2"/>
              <a:buChar char="u"/>
            </a:pPr>
            <a:r>
              <a:rPr lang="en-US" altLang="zh-CN" dirty="0" err="1"/>
              <a:t>random_state</a:t>
            </a:r>
            <a:r>
              <a:rPr lang="zh-CN" altLang="zh-CN" dirty="0"/>
              <a:t>：是随机数的种子。随机数种子的实质是该组随机数的编号。在需要重复试验的时候，使用同一编号能够得到同样一组随机数。比如随机数种子的值为</a:t>
            </a:r>
            <a:r>
              <a:rPr lang="en-US" altLang="zh-CN" dirty="0"/>
              <a:t>1</a:t>
            </a:r>
            <a:r>
              <a:rPr lang="zh-CN" altLang="zh-CN" dirty="0"/>
              <a:t>、其他参数相同的情况下，每次得到的随机数是相同的。如果每次需要不一样的数据，则</a:t>
            </a:r>
            <a:r>
              <a:rPr lang="en-US" altLang="zh-CN" dirty="0" err="1"/>
              <a:t>random_state</a:t>
            </a:r>
            <a:r>
              <a:rPr lang="zh-CN" altLang="zh-CN" dirty="0"/>
              <a:t>设置为</a:t>
            </a:r>
            <a:r>
              <a:rPr lang="en-US" altLang="zh-CN" dirty="0"/>
              <a:t>None</a:t>
            </a:r>
            <a:r>
              <a:rPr lang="zh-CN" altLang="zh-CN" dirty="0"/>
              <a:t>。</a:t>
            </a:r>
          </a:p>
          <a:p>
            <a:pPr marL="0" indent="0">
              <a:lnSpc>
                <a:spcPct val="120000"/>
              </a:lnSpc>
              <a:spcBef>
                <a:spcPts val="0"/>
              </a:spcBef>
              <a:buNone/>
            </a:pPr>
            <a:endParaRPr lang="zh-CN" altLang="zh-CN" dirty="0"/>
          </a:p>
        </p:txBody>
      </p:sp>
    </p:spTree>
    <p:extLst>
      <p:ext uri="{BB962C8B-B14F-4D97-AF65-F5344CB8AC3E}">
        <p14:creationId xmlns:p14="http://schemas.microsoft.com/office/powerpoint/2010/main" val="32944846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normAutofit/>
          </a:bodyPr>
          <a:lstStyle/>
          <a:p>
            <a:pPr marL="0" indent="0">
              <a:buNone/>
            </a:pPr>
            <a:r>
              <a:rPr lang="zh-CN" altLang="zh-CN" sz="2400" dirty="0" smtClean="0"/>
              <a:t>【例】</a:t>
            </a:r>
            <a:r>
              <a:rPr lang="zh-CN" altLang="zh-CN" sz="2400" dirty="0"/>
              <a:t>将猫的数据集拆分成训练集和测试集。</a:t>
            </a:r>
          </a:p>
          <a:p>
            <a:endParaRPr lang="zh-CN" altLang="en-US" sz="2400" dirty="0"/>
          </a:p>
        </p:txBody>
      </p:sp>
    </p:spTree>
    <p:extLst>
      <p:ext uri="{BB962C8B-B14F-4D97-AF65-F5344CB8AC3E}">
        <p14:creationId xmlns:p14="http://schemas.microsoft.com/office/powerpoint/2010/main" val="21083164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00" baseline="0" smtClean="0">
                <a:latin typeface="等线" panose="02010600030101010101" pitchFamily="2" charset="-122"/>
                <a:ea typeface="等线" panose="02010600030101010101" pitchFamily="2" charset="-122"/>
              </a:rPr>
              <a:t>4.3.2 SKlearn</a:t>
            </a:r>
            <a:r>
              <a:rPr lang="zh-CN" altLang="en-US" b="0" i="0" u="none" strike="noStrike" kern="100" baseline="0" smtClean="0">
                <a:latin typeface="等线" panose="02010600030101010101" pitchFamily="2" charset="-122"/>
                <a:ea typeface="等线" panose="02010600030101010101" pitchFamily="2" charset="-122"/>
              </a:rPr>
              <a:t>模型选择与算法评价</a:t>
            </a:r>
            <a:r>
              <a:rPr lang="zh-CN" altLang="en-US" b="0" i="0" u="none" strike="noStrike" kern="100" baseline="0" smtClean="0">
                <a:latin typeface="Times New Roman" panose="02020603050405020304" pitchFamily="18" charset="0"/>
                <a:ea typeface="等线" panose="02010600030101010101" pitchFamily="2" charset="-122"/>
              </a:rPr>
              <a:t>	</a:t>
            </a:r>
          </a:p>
        </p:txBody>
      </p:sp>
      <p:sp>
        <p:nvSpPr>
          <p:cNvPr id="3" name="文本占位符 2"/>
          <p:cNvSpPr>
            <a:spLocks noGrp="1"/>
          </p:cNvSpPr>
          <p:nvPr>
            <p:ph type="body" idx="1"/>
          </p:nvPr>
        </p:nvSpPr>
        <p:spPr/>
        <p:txBody>
          <a:bodyPr>
            <a:normAutofit/>
          </a:bodyPr>
          <a:lstStyle/>
          <a:p>
            <a:pPr marL="0" indent="0">
              <a:buNone/>
            </a:pPr>
            <a:r>
              <a:rPr lang="en-US" altLang="zh-CN" sz="2400" b="1" dirty="0"/>
              <a:t>1. </a:t>
            </a:r>
            <a:r>
              <a:rPr lang="en-US" altLang="zh-CN" sz="2400" b="1" dirty="0" err="1"/>
              <a:t>SKlearn</a:t>
            </a:r>
            <a:r>
              <a:rPr lang="zh-CN" altLang="zh-CN" sz="2400" b="1" dirty="0"/>
              <a:t>定义模型</a:t>
            </a:r>
            <a:endParaRPr lang="zh-CN" altLang="zh-CN" sz="2400" dirty="0"/>
          </a:p>
          <a:p>
            <a:pPr marL="0" indent="0">
              <a:buNone/>
            </a:pPr>
            <a:r>
              <a:rPr lang="zh-CN" altLang="zh-CN" sz="2400" dirty="0"/>
              <a:t>针对不同的问题，选择合适的模型是非常重要的</a:t>
            </a:r>
            <a:r>
              <a:rPr lang="zh-CN" altLang="zh-CN" sz="2400" dirty="0" smtClean="0"/>
              <a:t>。</a:t>
            </a:r>
            <a:r>
              <a:rPr lang="zh-CN" altLang="zh-CN" sz="2400" dirty="0"/>
              <a:t>如何确定学习</a:t>
            </a:r>
            <a:r>
              <a:rPr lang="zh-CN" altLang="zh-CN" sz="2400" dirty="0" smtClean="0"/>
              <a:t>模型</a:t>
            </a:r>
            <a:r>
              <a:rPr lang="zh-CN" altLang="en-US" sz="2400" dirty="0" smtClean="0"/>
              <a:t>，</a:t>
            </a:r>
            <a:r>
              <a:rPr lang="zh-CN" altLang="zh-CN" sz="2400" dirty="0" smtClean="0"/>
              <a:t>既</a:t>
            </a:r>
            <a:r>
              <a:rPr lang="zh-CN" altLang="zh-CN" sz="2400" dirty="0"/>
              <a:t>涉及到模型的功能，还需要考虑不同数据量的情况。</a:t>
            </a:r>
          </a:p>
          <a:p>
            <a:pPr marL="0" indent="0">
              <a:buNone/>
            </a:pPr>
            <a:endParaRPr lang="zh-CN" altLang="en-US" sz="2400" dirty="0"/>
          </a:p>
        </p:txBody>
      </p:sp>
    </p:spTree>
    <p:extLst>
      <p:ext uri="{BB962C8B-B14F-4D97-AF65-F5344CB8AC3E}">
        <p14:creationId xmlns:p14="http://schemas.microsoft.com/office/powerpoint/2010/main" val="41124373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normAutofit/>
          </a:bodyPr>
          <a:lstStyle/>
          <a:p>
            <a:pPr marL="0" indent="0">
              <a:buNone/>
            </a:pPr>
            <a:r>
              <a:rPr lang="en-US" altLang="zh-CN" sz="2400" b="1" dirty="0"/>
              <a:t>2. </a:t>
            </a:r>
            <a:r>
              <a:rPr lang="zh-CN" altLang="zh-CN" sz="2400" b="1" dirty="0"/>
              <a:t>使用模型进行训练和预测</a:t>
            </a:r>
            <a:endParaRPr lang="zh-CN" altLang="zh-CN" sz="2400" dirty="0"/>
          </a:p>
          <a:p>
            <a:pPr marL="0" indent="0">
              <a:buNone/>
            </a:pPr>
            <a:r>
              <a:rPr lang="zh-CN" altLang="zh-CN" sz="2400" dirty="0"/>
              <a:t>模型建立之后，需要使用数据集进行学习，称为训练。</a:t>
            </a:r>
            <a:r>
              <a:rPr lang="en-US" altLang="zh-CN" sz="2400" dirty="0" err="1"/>
              <a:t>SKlearn</a:t>
            </a:r>
            <a:r>
              <a:rPr lang="zh-CN" altLang="zh-CN" sz="2400" dirty="0"/>
              <a:t>的模型中大都提供了</a:t>
            </a:r>
            <a:r>
              <a:rPr lang="en-US" altLang="zh-CN" sz="2400" dirty="0"/>
              <a:t>fit</a:t>
            </a:r>
            <a:r>
              <a:rPr lang="zh-CN" altLang="zh-CN" sz="2400" dirty="0"/>
              <a:t>函数可以进行学习训练。</a:t>
            </a:r>
          </a:p>
          <a:p>
            <a:pPr marL="0" indent="0">
              <a:buNone/>
            </a:pPr>
            <a:endParaRPr lang="zh-CN" altLang="en-US" sz="2400" dirty="0"/>
          </a:p>
        </p:txBody>
      </p:sp>
    </p:spTree>
    <p:extLst>
      <p:ext uri="{BB962C8B-B14F-4D97-AF65-F5344CB8AC3E}">
        <p14:creationId xmlns:p14="http://schemas.microsoft.com/office/powerpoint/2010/main" val="36110703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normAutofit/>
          </a:bodyPr>
          <a:lstStyle/>
          <a:p>
            <a:pPr marL="0" indent="0">
              <a:buNone/>
            </a:pPr>
            <a:r>
              <a:rPr lang="en-US" altLang="zh-CN" sz="2400" b="1" dirty="0"/>
              <a:t>3. </a:t>
            </a:r>
            <a:r>
              <a:rPr lang="en-US" altLang="zh-CN" sz="2400" b="1" dirty="0" err="1"/>
              <a:t>SKlearn</a:t>
            </a:r>
            <a:r>
              <a:rPr lang="zh-CN" altLang="zh-CN" sz="2400" b="1" dirty="0"/>
              <a:t>的模型评估手段</a:t>
            </a:r>
            <a:endParaRPr lang="zh-CN" altLang="zh-CN" sz="2400" dirty="0"/>
          </a:p>
          <a:p>
            <a:pPr marL="0" indent="0">
              <a:buNone/>
            </a:pPr>
            <a:r>
              <a:rPr lang="en-US" altLang="zh-CN" sz="2400" dirty="0" err="1"/>
              <a:t>sklearn.metrics</a:t>
            </a:r>
            <a:r>
              <a:rPr lang="zh-CN" altLang="zh-CN" sz="2400" dirty="0" smtClean="0"/>
              <a:t>模块中提供</a:t>
            </a:r>
            <a:r>
              <a:rPr lang="zh-CN" altLang="en-US" sz="2400" dirty="0" smtClean="0"/>
              <a:t>了一些</a:t>
            </a:r>
            <a:r>
              <a:rPr lang="zh-CN" altLang="zh-CN" sz="2400" dirty="0" smtClean="0"/>
              <a:t>性能指标</a:t>
            </a:r>
            <a:r>
              <a:rPr lang="zh-CN" altLang="en-US" sz="2400" dirty="0" smtClean="0"/>
              <a:t>。</a:t>
            </a:r>
            <a:endParaRPr lang="zh-CN" altLang="en-US" sz="2400" dirty="0"/>
          </a:p>
        </p:txBody>
      </p:sp>
      <p:graphicFrame>
        <p:nvGraphicFramePr>
          <p:cNvPr id="4" name="表格 3"/>
          <p:cNvGraphicFramePr>
            <a:graphicFrameLocks noGrp="1"/>
          </p:cNvGraphicFramePr>
          <p:nvPr>
            <p:extLst>
              <p:ext uri="{D42A27DB-BD31-4B8C-83A1-F6EECF244321}">
                <p14:modId xmlns:p14="http://schemas.microsoft.com/office/powerpoint/2010/main" val="1378643739"/>
              </p:ext>
            </p:extLst>
          </p:nvPr>
        </p:nvGraphicFramePr>
        <p:xfrm>
          <a:off x="660399" y="2333048"/>
          <a:ext cx="5313292" cy="3169920"/>
        </p:xfrm>
        <a:graphic>
          <a:graphicData uri="http://schemas.openxmlformats.org/drawingml/2006/table">
            <a:tbl>
              <a:tblPr firstRow="1" firstCol="1" bandRow="1">
                <a:tableStyleId>{F5AB1C69-6EDB-4FF4-983F-18BD219EF322}</a:tableStyleId>
              </a:tblPr>
              <a:tblGrid>
                <a:gridCol w="2612195">
                  <a:extLst>
                    <a:ext uri="{9D8B030D-6E8A-4147-A177-3AD203B41FA5}">
                      <a16:colId xmlns:a16="http://schemas.microsoft.com/office/drawing/2014/main" val="451704366"/>
                    </a:ext>
                  </a:extLst>
                </a:gridCol>
                <a:gridCol w="2701097">
                  <a:extLst>
                    <a:ext uri="{9D8B030D-6E8A-4147-A177-3AD203B41FA5}">
                      <a16:colId xmlns:a16="http://schemas.microsoft.com/office/drawing/2014/main" val="2191979419"/>
                    </a:ext>
                  </a:extLst>
                </a:gridCol>
              </a:tblGrid>
              <a:tr h="0">
                <a:tc>
                  <a:txBody>
                    <a:bodyPr/>
                    <a:lstStyle/>
                    <a:p>
                      <a:pPr indent="0" algn="just">
                        <a:spcAft>
                          <a:spcPts val="0"/>
                        </a:spcAft>
                      </a:pPr>
                      <a:r>
                        <a:rPr lang="zh-CN" sz="1600" kern="100">
                          <a:effectLst/>
                        </a:rPr>
                        <a:t>函数名</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ctr">
                        <a:spcAft>
                          <a:spcPts val="0"/>
                        </a:spcAft>
                      </a:pPr>
                      <a:r>
                        <a:rPr lang="zh-CN" sz="1600" kern="100">
                          <a:effectLst/>
                        </a:rPr>
                        <a:t>功能</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97037092"/>
                  </a:ext>
                </a:extLst>
              </a:tr>
              <a:tr h="0">
                <a:tc>
                  <a:txBody>
                    <a:bodyPr/>
                    <a:lstStyle/>
                    <a:p>
                      <a:pPr indent="0" algn="just">
                        <a:spcAft>
                          <a:spcPts val="0"/>
                        </a:spcAft>
                      </a:pPr>
                      <a:r>
                        <a:rPr lang="en-US" sz="1600" kern="100">
                          <a:effectLst/>
                        </a:rPr>
                        <a:t> metrics.f1_score()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just">
                        <a:spcAft>
                          <a:spcPts val="0"/>
                        </a:spcAft>
                      </a:pPr>
                      <a:r>
                        <a:rPr lang="zh-CN" sz="1600" kern="100">
                          <a:effectLst/>
                        </a:rPr>
                        <a:t>计算调和均值</a:t>
                      </a:r>
                      <a:r>
                        <a:rPr lang="en-US" sz="1600" kern="100">
                          <a:effectLst/>
                        </a:rPr>
                        <a:t>F1</a:t>
                      </a:r>
                      <a:r>
                        <a:rPr lang="zh-CN" sz="1600" kern="100">
                          <a:effectLst/>
                        </a:rPr>
                        <a:t>指数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19056353"/>
                  </a:ext>
                </a:extLst>
              </a:tr>
              <a:tr h="0">
                <a:tc>
                  <a:txBody>
                    <a:bodyPr/>
                    <a:lstStyle/>
                    <a:p>
                      <a:pPr indent="0" algn="just">
                        <a:spcAft>
                          <a:spcPts val="0"/>
                        </a:spcAft>
                      </a:pPr>
                      <a:r>
                        <a:rPr lang="en-US" sz="1600" kern="100">
                          <a:effectLst/>
                        </a:rPr>
                        <a:t> metrics.precision_score()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just">
                        <a:spcAft>
                          <a:spcPts val="0"/>
                        </a:spcAft>
                      </a:pPr>
                      <a:r>
                        <a:rPr lang="zh-CN" sz="1600" kern="100" dirty="0">
                          <a:effectLst/>
                        </a:rPr>
                        <a:t>计算精确度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34134853"/>
                  </a:ext>
                </a:extLst>
              </a:tr>
              <a:tr h="0">
                <a:tc>
                  <a:txBody>
                    <a:bodyPr/>
                    <a:lstStyle/>
                    <a:p>
                      <a:pPr indent="0" algn="just">
                        <a:spcAft>
                          <a:spcPts val="0"/>
                        </a:spcAft>
                      </a:pPr>
                      <a:r>
                        <a:rPr lang="en-US" sz="1600" kern="100">
                          <a:effectLst/>
                        </a:rPr>
                        <a:t>metrics.recall_score()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just">
                        <a:spcAft>
                          <a:spcPts val="0"/>
                        </a:spcAft>
                      </a:pPr>
                      <a:r>
                        <a:rPr lang="zh-CN" sz="1600" kern="100">
                          <a:effectLst/>
                        </a:rPr>
                        <a:t>计算召回率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48909721"/>
                  </a:ext>
                </a:extLst>
              </a:tr>
              <a:tr h="0">
                <a:tc>
                  <a:txBody>
                    <a:bodyPr/>
                    <a:lstStyle/>
                    <a:p>
                      <a:pPr indent="0" algn="just">
                        <a:spcAft>
                          <a:spcPts val="0"/>
                        </a:spcAft>
                      </a:pPr>
                      <a:r>
                        <a:rPr lang="en-US" sz="1600" kern="100">
                          <a:effectLst/>
                        </a:rPr>
                        <a:t>metrics.roc_auc_score()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just">
                        <a:spcAft>
                          <a:spcPts val="0"/>
                        </a:spcAft>
                      </a:pPr>
                      <a:r>
                        <a:rPr lang="zh-CN" sz="1600" kern="100">
                          <a:effectLst/>
                        </a:rPr>
                        <a:t>根据预测分数计算接收机工作特性曲线下的计算区域（</a:t>
                      </a:r>
                      <a:r>
                        <a:rPr lang="en-US" sz="1600" kern="100">
                          <a:effectLst/>
                        </a:rPr>
                        <a:t>ROC/AUC</a:t>
                      </a:r>
                      <a:r>
                        <a:rPr lang="zh-CN"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29029228"/>
                  </a:ext>
                </a:extLst>
              </a:tr>
              <a:tr h="0">
                <a:tc>
                  <a:txBody>
                    <a:bodyPr/>
                    <a:lstStyle/>
                    <a:p>
                      <a:pPr indent="0" algn="just">
                        <a:spcAft>
                          <a:spcPts val="0"/>
                        </a:spcAft>
                      </a:pPr>
                      <a:r>
                        <a:rPr lang="en-US" sz="1600" kern="100">
                          <a:effectLst/>
                        </a:rPr>
                        <a:t>metrics.precision_recall_fscore_support()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just">
                        <a:spcAft>
                          <a:spcPts val="0"/>
                        </a:spcAft>
                      </a:pPr>
                      <a:r>
                        <a:rPr lang="zh-CN" sz="1600" kern="100">
                          <a:effectLst/>
                        </a:rPr>
                        <a:t>计算每个类的精确度，召回率，</a:t>
                      </a:r>
                      <a:r>
                        <a:rPr lang="en-US" sz="1600" kern="100">
                          <a:effectLst/>
                        </a:rPr>
                        <a:t>F1</a:t>
                      </a:r>
                      <a:r>
                        <a:rPr lang="zh-CN" sz="1600" kern="100">
                          <a:effectLst/>
                        </a:rPr>
                        <a:t>指数和支持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50045122"/>
                  </a:ext>
                </a:extLst>
              </a:tr>
              <a:tr h="0">
                <a:tc>
                  <a:txBody>
                    <a:bodyPr/>
                    <a:lstStyle/>
                    <a:p>
                      <a:pPr indent="0" algn="just">
                        <a:spcAft>
                          <a:spcPts val="0"/>
                        </a:spcAft>
                      </a:pPr>
                      <a:r>
                        <a:rPr lang="en-US" sz="1600" kern="100">
                          <a:effectLst/>
                        </a:rPr>
                        <a:t>metrics.classification_report()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just">
                        <a:spcAft>
                          <a:spcPts val="0"/>
                        </a:spcAft>
                      </a:pPr>
                      <a:r>
                        <a:rPr lang="zh-CN" sz="1600" kern="100" dirty="0">
                          <a:effectLst/>
                        </a:rPr>
                        <a:t>根据测试标签和预测标签，计算分类的精确度，召回率，</a:t>
                      </a:r>
                      <a:r>
                        <a:rPr lang="en-US" sz="1600" kern="100" dirty="0">
                          <a:effectLst/>
                        </a:rPr>
                        <a:t>F1</a:t>
                      </a:r>
                      <a:r>
                        <a:rPr lang="zh-CN" sz="1600" kern="100" dirty="0">
                          <a:effectLst/>
                        </a:rPr>
                        <a:t>指数和支持指标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75636410"/>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938855726"/>
              </p:ext>
            </p:extLst>
          </p:nvPr>
        </p:nvGraphicFramePr>
        <p:xfrm>
          <a:off x="6417033" y="2554718"/>
          <a:ext cx="5641170" cy="731520"/>
        </p:xfrm>
        <a:graphic>
          <a:graphicData uri="http://schemas.openxmlformats.org/drawingml/2006/table">
            <a:tbl>
              <a:tblPr firstRow="1" firstCol="1" bandRow="1">
                <a:tableStyleId>{F5AB1C69-6EDB-4FF4-983F-18BD219EF322}</a:tableStyleId>
              </a:tblPr>
              <a:tblGrid>
                <a:gridCol w="3123542">
                  <a:extLst>
                    <a:ext uri="{9D8B030D-6E8A-4147-A177-3AD203B41FA5}">
                      <a16:colId xmlns:a16="http://schemas.microsoft.com/office/drawing/2014/main" val="2219146124"/>
                    </a:ext>
                  </a:extLst>
                </a:gridCol>
                <a:gridCol w="2517628">
                  <a:extLst>
                    <a:ext uri="{9D8B030D-6E8A-4147-A177-3AD203B41FA5}">
                      <a16:colId xmlns:a16="http://schemas.microsoft.com/office/drawing/2014/main" val="2775944620"/>
                    </a:ext>
                  </a:extLst>
                </a:gridCol>
              </a:tblGrid>
              <a:tr h="0">
                <a:tc>
                  <a:txBody>
                    <a:bodyPr/>
                    <a:lstStyle/>
                    <a:p>
                      <a:pPr indent="0" algn="just">
                        <a:spcAft>
                          <a:spcPts val="0"/>
                        </a:spcAft>
                      </a:pPr>
                      <a:r>
                        <a:rPr lang="en-US" sz="1600" dirty="0" err="1"/>
                        <a:t>metrics.mean_absolute_error</a:t>
                      </a:r>
                      <a:r>
                        <a:rPr lang="en-US" sz="1600" dirty="0"/>
                        <a:t>()</a:t>
                      </a:r>
                      <a:endParaRPr lang="zh-CN" sz="1600" dirty="0"/>
                    </a:p>
                  </a:txBody>
                  <a:tcPr marL="68580" marR="68580" marT="0" marB="0"/>
                </a:tc>
                <a:tc>
                  <a:txBody>
                    <a:bodyPr/>
                    <a:lstStyle/>
                    <a:p>
                      <a:pPr indent="0" algn="just">
                        <a:spcAft>
                          <a:spcPts val="0"/>
                        </a:spcAft>
                      </a:pPr>
                      <a:r>
                        <a:rPr lang="zh-CN" sz="1600"/>
                        <a:t>平均绝对误差回归损失</a:t>
                      </a:r>
                    </a:p>
                  </a:txBody>
                  <a:tcPr marL="68580" marR="68580" marT="0" marB="0"/>
                </a:tc>
                <a:extLst>
                  <a:ext uri="{0D108BD9-81ED-4DB2-BD59-A6C34878D82A}">
                    <a16:rowId xmlns:a16="http://schemas.microsoft.com/office/drawing/2014/main" val="3447237114"/>
                  </a:ext>
                </a:extLst>
              </a:tr>
              <a:tr h="0">
                <a:tc>
                  <a:txBody>
                    <a:bodyPr/>
                    <a:lstStyle/>
                    <a:p>
                      <a:pPr indent="0" algn="just">
                        <a:spcAft>
                          <a:spcPts val="0"/>
                        </a:spcAft>
                      </a:pPr>
                      <a:r>
                        <a:rPr lang="en-US" sz="1600" dirty="0" err="1"/>
                        <a:t>metrics.mean_squared_error</a:t>
                      </a:r>
                      <a:r>
                        <a:rPr lang="en-US" sz="1600" dirty="0"/>
                        <a:t>()</a:t>
                      </a:r>
                      <a:endParaRPr lang="zh-CN" sz="1600" dirty="0"/>
                    </a:p>
                  </a:txBody>
                  <a:tcPr marL="68580" marR="68580" marT="0" marB="0"/>
                </a:tc>
                <a:tc>
                  <a:txBody>
                    <a:bodyPr/>
                    <a:lstStyle/>
                    <a:p>
                      <a:pPr indent="0" algn="just">
                        <a:spcAft>
                          <a:spcPts val="0"/>
                        </a:spcAft>
                      </a:pPr>
                      <a:r>
                        <a:rPr lang="zh-CN" sz="1600"/>
                        <a:t>均方误差回归损失</a:t>
                      </a:r>
                    </a:p>
                  </a:txBody>
                  <a:tcPr marL="68580" marR="68580" marT="0" marB="0"/>
                </a:tc>
                <a:extLst>
                  <a:ext uri="{0D108BD9-81ED-4DB2-BD59-A6C34878D82A}">
                    <a16:rowId xmlns:a16="http://schemas.microsoft.com/office/drawing/2014/main" val="3172730764"/>
                  </a:ext>
                </a:extLst>
              </a:tr>
              <a:tr h="0">
                <a:tc>
                  <a:txBody>
                    <a:bodyPr/>
                    <a:lstStyle/>
                    <a:p>
                      <a:pPr indent="0" algn="just">
                        <a:spcAft>
                          <a:spcPts val="0"/>
                        </a:spcAft>
                      </a:pPr>
                      <a:r>
                        <a:rPr lang="en-US" sz="1600"/>
                        <a:t>metrics.r2_score()</a:t>
                      </a:r>
                      <a:endParaRPr lang="zh-CN" sz="1600"/>
                    </a:p>
                  </a:txBody>
                  <a:tcPr marL="68580" marR="68580" marT="0" marB="0"/>
                </a:tc>
                <a:tc>
                  <a:txBody>
                    <a:bodyPr/>
                    <a:lstStyle/>
                    <a:p>
                      <a:pPr indent="0" algn="just">
                        <a:spcAft>
                          <a:spcPts val="0"/>
                        </a:spcAft>
                      </a:pPr>
                      <a:r>
                        <a:rPr lang="en-US" sz="1600" dirty="0" smtClean="0"/>
                        <a:t>R2</a:t>
                      </a:r>
                      <a:r>
                        <a:rPr lang="zh-CN" sz="1600" dirty="0" smtClean="0"/>
                        <a:t>回归</a:t>
                      </a:r>
                      <a:r>
                        <a:rPr lang="zh-CN" sz="1600" dirty="0"/>
                        <a:t>分数</a:t>
                      </a:r>
                      <a:r>
                        <a:rPr lang="zh-CN" sz="1600" dirty="0" smtClean="0"/>
                        <a:t>函数</a:t>
                      </a:r>
                      <a:endParaRPr lang="zh-CN" sz="1600" dirty="0"/>
                    </a:p>
                  </a:txBody>
                  <a:tcPr marL="68580" marR="68580" marT="0" marB="0"/>
                </a:tc>
                <a:extLst>
                  <a:ext uri="{0D108BD9-81ED-4DB2-BD59-A6C34878D82A}">
                    <a16:rowId xmlns:a16="http://schemas.microsoft.com/office/drawing/2014/main" val="2602451037"/>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767912515"/>
              </p:ext>
            </p:extLst>
          </p:nvPr>
        </p:nvGraphicFramePr>
        <p:xfrm>
          <a:off x="6419338" y="3507916"/>
          <a:ext cx="5638865" cy="1950720"/>
        </p:xfrm>
        <a:graphic>
          <a:graphicData uri="http://schemas.openxmlformats.org/drawingml/2006/table">
            <a:tbl>
              <a:tblPr firstRow="1" firstCol="1" bandRow="1">
                <a:tableStyleId>{F5AB1C69-6EDB-4FF4-983F-18BD219EF322}</a:tableStyleId>
              </a:tblPr>
              <a:tblGrid>
                <a:gridCol w="2474583">
                  <a:extLst>
                    <a:ext uri="{9D8B030D-6E8A-4147-A177-3AD203B41FA5}">
                      <a16:colId xmlns:a16="http://schemas.microsoft.com/office/drawing/2014/main" val="2633372762"/>
                    </a:ext>
                  </a:extLst>
                </a:gridCol>
                <a:gridCol w="3164282">
                  <a:extLst>
                    <a:ext uri="{9D8B030D-6E8A-4147-A177-3AD203B41FA5}">
                      <a16:colId xmlns:a16="http://schemas.microsoft.com/office/drawing/2014/main" val="4031406573"/>
                    </a:ext>
                  </a:extLst>
                </a:gridCol>
              </a:tblGrid>
              <a:tr h="0">
                <a:tc>
                  <a:txBody>
                    <a:bodyPr/>
                    <a:lstStyle/>
                    <a:p>
                      <a:pPr indent="0" algn="just">
                        <a:spcAft>
                          <a:spcPts val="0"/>
                        </a:spcAft>
                      </a:pPr>
                      <a:r>
                        <a:rPr lang="en-US" sz="1600" kern="100">
                          <a:effectLst/>
                        </a:rPr>
                        <a:t>model_selection.cross_validate()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just">
                        <a:spcAft>
                          <a:spcPts val="0"/>
                        </a:spcAft>
                      </a:pPr>
                      <a:r>
                        <a:rPr lang="zh-CN" sz="1600" kern="100" dirty="0">
                          <a:effectLst/>
                        </a:rPr>
                        <a:t>通过交叉验证评估指标，并记录适合度</a:t>
                      </a:r>
                      <a:r>
                        <a:rPr lang="en-US" sz="1600" kern="100" dirty="0">
                          <a:effectLst/>
                        </a:rPr>
                        <a:t>/</a:t>
                      </a:r>
                      <a:r>
                        <a:rPr lang="zh-CN" sz="1600" kern="100" dirty="0">
                          <a:effectLst/>
                        </a:rPr>
                        <a:t>得分时间</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6669564"/>
                  </a:ext>
                </a:extLst>
              </a:tr>
              <a:tr h="0">
                <a:tc>
                  <a:txBody>
                    <a:bodyPr/>
                    <a:lstStyle/>
                    <a:p>
                      <a:pPr indent="0" algn="just">
                        <a:spcAft>
                          <a:spcPts val="0"/>
                        </a:spcAft>
                      </a:pPr>
                      <a:r>
                        <a:rPr lang="en-US" sz="1600" kern="100">
                          <a:effectLst/>
                        </a:rPr>
                        <a:t>model_selection.cross_val_score()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just">
                        <a:spcAft>
                          <a:spcPts val="0"/>
                        </a:spcAft>
                      </a:pPr>
                      <a:r>
                        <a:rPr lang="zh-CN" sz="1600" kern="100">
                          <a:effectLst/>
                        </a:rPr>
                        <a:t>通过交叉验证评估分数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80488545"/>
                  </a:ext>
                </a:extLst>
              </a:tr>
              <a:tr h="0">
                <a:tc>
                  <a:txBody>
                    <a:bodyPr/>
                    <a:lstStyle/>
                    <a:p>
                      <a:pPr indent="0" algn="just">
                        <a:spcAft>
                          <a:spcPts val="0"/>
                        </a:spcAft>
                      </a:pPr>
                      <a:r>
                        <a:rPr lang="en-US" sz="1600" kern="100">
                          <a:effectLst/>
                        </a:rPr>
                        <a:t>model_selection.learning_curve()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just">
                        <a:spcAft>
                          <a:spcPts val="0"/>
                        </a:spcAft>
                      </a:pPr>
                      <a:r>
                        <a:rPr lang="zh-CN" sz="1600" kern="100">
                          <a:effectLst/>
                        </a:rPr>
                        <a:t>学习曲线</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05872828"/>
                  </a:ext>
                </a:extLst>
              </a:tr>
              <a:tr h="0">
                <a:tc>
                  <a:txBody>
                    <a:bodyPr/>
                    <a:lstStyle/>
                    <a:p>
                      <a:pPr indent="0" algn="just">
                        <a:spcAft>
                          <a:spcPts val="0"/>
                        </a:spcAft>
                      </a:pPr>
                      <a:r>
                        <a:rPr lang="en-US" sz="1600" kern="100">
                          <a:effectLst/>
                        </a:rPr>
                        <a:t>model_selection.validation_curve()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0" algn="just">
                        <a:spcAft>
                          <a:spcPts val="0"/>
                        </a:spcAft>
                      </a:pPr>
                      <a:r>
                        <a:rPr lang="zh-CN" sz="1600" kern="100" dirty="0">
                          <a:effectLst/>
                        </a:rPr>
                        <a:t>验证曲线</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55696497"/>
                  </a:ext>
                </a:extLst>
              </a:tr>
            </a:tbl>
          </a:graphicData>
        </a:graphic>
      </p:graphicFrame>
    </p:spTree>
    <p:extLst>
      <p:ext uri="{BB962C8B-B14F-4D97-AF65-F5344CB8AC3E}">
        <p14:creationId xmlns:p14="http://schemas.microsoft.com/office/powerpoint/2010/main" val="32245361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normAutofit/>
          </a:bodyPr>
          <a:lstStyle/>
          <a:p>
            <a:pPr marL="0" indent="0">
              <a:buNone/>
            </a:pPr>
            <a:r>
              <a:rPr lang="zh-CN" altLang="zh-CN" sz="2400" dirty="0" smtClean="0"/>
              <a:t>【例】</a:t>
            </a:r>
            <a:r>
              <a:rPr lang="zh-CN" altLang="zh-CN" sz="2400" dirty="0"/>
              <a:t>算法精确率评估。</a:t>
            </a:r>
          </a:p>
          <a:p>
            <a:endParaRPr lang="zh-CN" altLang="en-US" sz="2400" dirty="0"/>
          </a:p>
        </p:txBody>
      </p:sp>
      <p:pic>
        <p:nvPicPr>
          <p:cNvPr id="4" name="图片 3">
            <a:extLst>
              <a:ext uri="{FF2B5EF4-FFF2-40B4-BE49-F238E27FC236}">
                <a16:creationId xmlns:a16="http://schemas.microsoft.com/office/drawing/2014/main" id="{CD12633C-C522-4645-BB7A-D5622378709D}"/>
              </a:ext>
            </a:extLst>
          </p:cNvPr>
          <p:cNvPicPr/>
          <p:nvPr/>
        </p:nvPicPr>
        <p:blipFill rotWithShape="1">
          <a:blip r:embed="rId2"/>
          <a:srcRect l="12641" t="64909" r="50602" b="17774"/>
          <a:stretch/>
        </p:blipFill>
        <p:spPr bwMode="auto">
          <a:xfrm>
            <a:off x="885596" y="1706037"/>
            <a:ext cx="8415422" cy="2237889"/>
          </a:xfrm>
          <a:prstGeom prst="rect">
            <a:avLst/>
          </a:prstGeom>
          <a:ln w="3175">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781796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00" baseline="0" smtClean="0">
                <a:latin typeface="等线" panose="02010600030101010101" pitchFamily="2" charset="-122"/>
                <a:ea typeface="等线" panose="02010600030101010101" pitchFamily="2" charset="-122"/>
              </a:rPr>
              <a:t>4.4 </a:t>
            </a:r>
            <a:r>
              <a:rPr lang="zh-CN" altLang="en-US" b="0" i="0" u="none" strike="noStrike" kern="100" baseline="0" smtClean="0">
                <a:latin typeface="等线" panose="02010600030101010101" pitchFamily="2" charset="-122"/>
                <a:ea typeface="等线" panose="02010600030101010101" pitchFamily="2" charset="-122"/>
              </a:rPr>
              <a:t>本章习题</a:t>
            </a:r>
            <a:r>
              <a:rPr lang="zh-CN" altLang="en-US" b="0" i="0" u="none" strike="noStrike" kern="100" baseline="0" smtClean="0">
                <a:latin typeface="Times New Roman" panose="02020603050405020304" pitchFamily="18" charset="0"/>
                <a:ea typeface="等线" panose="02010600030101010101" pitchFamily="2" charset="-122"/>
              </a:rPr>
              <a:t>	</a:t>
            </a:r>
          </a:p>
        </p:txBody>
      </p:sp>
      <p:sp>
        <p:nvSpPr>
          <p:cNvPr id="3" name="文本占位符 2"/>
          <p:cNvSpPr>
            <a:spLocks noGrp="1"/>
          </p:cNvSpPr>
          <p:nvPr>
            <p:ph type="body" idx="1"/>
          </p:nvPr>
        </p:nvSpPr>
        <p:spPr/>
        <p:txBody>
          <a:bodyPr/>
          <a:lstStyle/>
          <a:p>
            <a:r>
              <a:rPr lang="zh-CN" altLang="en-US" smtClean="0"/>
              <a:t>完成本章习题</a:t>
            </a:r>
            <a:endParaRPr lang="zh-CN" altLang="en-US"/>
          </a:p>
        </p:txBody>
      </p:sp>
    </p:spTree>
    <p:extLst>
      <p:ext uri="{BB962C8B-B14F-4D97-AF65-F5344CB8AC3E}">
        <p14:creationId xmlns:p14="http://schemas.microsoft.com/office/powerpoint/2010/main" val="22837503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00" baseline="0" smtClean="0">
              <a:latin typeface="Times New Roman" panose="02020603050405020304" pitchFamily="18" charset="0"/>
              <a:ea typeface="等线" panose="02010600030101010101" pitchFamily="2" charset="-122"/>
            </a:endParaRPr>
          </a:p>
        </p:txBody>
      </p:sp>
      <p:sp>
        <p:nvSpPr>
          <p:cNvPr id="3" name="文本占位符 2"/>
          <p:cNvSpPr>
            <a:spLocks noGrp="1"/>
          </p:cNvSpPr>
          <p:nvPr>
            <p:ph type="body" idx="1"/>
          </p:nvPr>
        </p:nvSpPr>
        <p:spPr/>
        <p:txBody>
          <a:bodyPr/>
          <a:lstStyle/>
          <a:p>
            <a:endParaRPr lang="zh-CN" altLang="en-US" dirty="0"/>
          </a:p>
        </p:txBody>
      </p:sp>
      <p:pic>
        <p:nvPicPr>
          <p:cNvPr id="4" name="Picture 4" descr="https://gimg2.baidu.com/image_search/src=http%3A%2F%2Fhbimg.b0.upaiyun.com%2Faadcfba81a7f40e8b5d26a7d79f64c8b8a3128ee21494-tRaHKg_fw658&amp;refer=http%3A%2F%2Fhbimg.b0.upaiyun.com&amp;app=2002&amp;size=f9999,10000&amp;q=a80&amp;n=0&amp;g=0n&amp;fmt=jpeg?sec=1638959850&amp;t=a2606a44280bb8c3e665e0379a461660"/>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rcRect l="8681" t="10730" r="10255" b="13363"/>
          <a:stretch/>
        </p:blipFill>
        <p:spPr bwMode="auto">
          <a:xfrm>
            <a:off x="7361382" y="2179782"/>
            <a:ext cx="3066473" cy="356523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414509" y="2736837"/>
            <a:ext cx="2270339" cy="1015663"/>
          </a:xfrm>
          <a:prstGeom prst="rect">
            <a:avLst/>
          </a:prstGeom>
          <a:noFill/>
        </p:spPr>
        <p:txBody>
          <a:bodyPr wrap="square" lIns="91440" tIns="45720" rIns="91440" bIns="45720">
            <a:spAutoFit/>
          </a:bodyPr>
          <a:lstStyle/>
          <a:p>
            <a:pPr algn="ctr"/>
            <a:r>
              <a:rPr lang="zh-CN" altLang="en-US" sz="6000" b="1" dirty="0" smtClean="0">
                <a:ln w="12700">
                  <a:solidFill>
                    <a:schemeClr val="accent5"/>
                  </a:solidFill>
                  <a:prstDash val="solid"/>
                </a:ln>
                <a:solidFill>
                  <a:srgbClr val="F3800D"/>
                </a:solidFill>
                <a:latin typeface="汉仪菱心体简" panose="02010609000101010101" pitchFamily="49" charset="-122"/>
                <a:ea typeface="汉仪菱心体简" panose="02010609000101010101" pitchFamily="49" charset="-122"/>
              </a:rPr>
              <a:t>谢谢</a:t>
            </a:r>
            <a:endParaRPr lang="zh-CN" altLang="en-US" sz="6000" b="1" dirty="0">
              <a:ln w="12700">
                <a:solidFill>
                  <a:schemeClr val="accent5"/>
                </a:solidFill>
                <a:prstDash val="solid"/>
              </a:ln>
              <a:solidFill>
                <a:srgbClr val="F3800D"/>
              </a:solidFill>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1489654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00" baseline="0" smtClean="0">
                <a:latin typeface="等线" panose="02010600030101010101" pitchFamily="2" charset="-122"/>
                <a:ea typeface="等线" panose="02010600030101010101" pitchFamily="2" charset="-122"/>
              </a:rPr>
              <a:t>4.1.1 </a:t>
            </a:r>
            <a:r>
              <a:rPr lang="zh-CN" altLang="en-US" b="0" i="0" u="none" strike="noStrike" kern="100" baseline="0" smtClean="0">
                <a:latin typeface="等线" panose="02010600030101010101" pitchFamily="2" charset="-122"/>
                <a:ea typeface="等线" panose="02010600030101010101" pitchFamily="2" charset="-122"/>
              </a:rPr>
              <a:t>线性模型与非线性模型</a:t>
            </a:r>
            <a:r>
              <a:rPr lang="zh-CN" altLang="en-US" b="0" i="0" u="none" strike="noStrike" kern="100" baseline="0" smtClean="0">
                <a:latin typeface="Times New Roman" panose="02020603050405020304" pitchFamily="18" charset="0"/>
                <a:ea typeface="等线" panose="02010600030101010101" pitchFamily="2" charset="-122"/>
              </a:rPr>
              <a:t>	</a:t>
            </a:r>
          </a:p>
        </p:txBody>
      </p:sp>
      <p:sp>
        <p:nvSpPr>
          <p:cNvPr id="3" name="文本占位符 2"/>
          <p:cNvSpPr>
            <a:spLocks noGrp="1"/>
          </p:cNvSpPr>
          <p:nvPr>
            <p:ph type="body" idx="1"/>
          </p:nvPr>
        </p:nvSpPr>
        <p:spPr/>
        <p:txBody>
          <a:bodyPr>
            <a:normAutofit/>
          </a:bodyPr>
          <a:lstStyle/>
          <a:p>
            <a:r>
              <a:rPr lang="zh-CN" altLang="en-US" sz="2400" dirty="0" smtClean="0"/>
              <a:t>按</a:t>
            </a:r>
            <a:r>
              <a:rPr lang="zh-CN" altLang="zh-CN" sz="2400" dirty="0" smtClean="0"/>
              <a:t>机器学习算法函数是否线性</a:t>
            </a:r>
            <a:r>
              <a:rPr lang="zh-CN" altLang="zh-CN" sz="2400" dirty="0"/>
              <a:t>，可以将模型分为线性模型和非线性模型。</a:t>
            </a:r>
          </a:p>
          <a:p>
            <a:r>
              <a:rPr lang="zh-CN" altLang="zh-CN" sz="2400" dirty="0">
                <a:solidFill>
                  <a:srgbClr val="FF0000"/>
                </a:solidFill>
              </a:rPr>
              <a:t>线性模型（</a:t>
            </a:r>
            <a:r>
              <a:rPr lang="en-US" altLang="zh-CN" sz="2400" dirty="0">
                <a:solidFill>
                  <a:srgbClr val="FF0000"/>
                </a:solidFill>
              </a:rPr>
              <a:t>Linear Model</a:t>
            </a:r>
            <a:r>
              <a:rPr lang="zh-CN" altLang="zh-CN" sz="2400" dirty="0">
                <a:solidFill>
                  <a:srgbClr val="FF0000"/>
                </a:solidFill>
              </a:rPr>
              <a:t>）</a:t>
            </a:r>
            <a:r>
              <a:rPr lang="zh-CN" altLang="zh-CN" sz="2400" dirty="0"/>
              <a:t>是指模型建立的函数是线性的</a:t>
            </a:r>
            <a:r>
              <a:rPr lang="zh-CN" altLang="zh-CN" sz="2400" dirty="0" smtClean="0"/>
              <a:t>。常见</a:t>
            </a:r>
            <a:r>
              <a:rPr lang="zh-CN" altLang="zh-CN" sz="2400" dirty="0"/>
              <a:t>的线性模型包括：线性回归（</a:t>
            </a:r>
            <a:r>
              <a:rPr lang="en-US" altLang="zh-CN" sz="2400" dirty="0"/>
              <a:t>Linear regression </a:t>
            </a:r>
            <a:r>
              <a:rPr lang="zh-CN" altLang="zh-CN" sz="2400" dirty="0"/>
              <a:t>）、逻辑回归（</a:t>
            </a:r>
            <a:r>
              <a:rPr lang="en-US" altLang="zh-CN" sz="2400" dirty="0"/>
              <a:t>Logistic regression</a:t>
            </a:r>
            <a:r>
              <a:rPr lang="zh-CN" altLang="zh-CN" sz="2400" dirty="0"/>
              <a:t>）、线性判别分析（</a:t>
            </a:r>
            <a:r>
              <a:rPr lang="en-US" altLang="zh-CN" sz="2400" dirty="0"/>
              <a:t>Linear Discriminant Analysis,</a:t>
            </a:r>
            <a:r>
              <a:rPr lang="zh-CN" altLang="zh-CN" sz="2400" dirty="0"/>
              <a:t>简称</a:t>
            </a:r>
            <a:r>
              <a:rPr lang="en-US" altLang="zh-CN" sz="2400" dirty="0"/>
              <a:t>LDA</a:t>
            </a:r>
            <a:r>
              <a:rPr lang="zh-CN" altLang="zh-CN" sz="2400" dirty="0"/>
              <a:t>）等。</a:t>
            </a:r>
          </a:p>
          <a:p>
            <a:r>
              <a:rPr lang="zh-CN" altLang="zh-CN" sz="2400" dirty="0"/>
              <a:t>反之，如果预测的模型不是基于线性函数，则属于</a:t>
            </a:r>
            <a:r>
              <a:rPr lang="zh-CN" altLang="zh-CN" sz="2400" dirty="0">
                <a:solidFill>
                  <a:srgbClr val="FF0000"/>
                </a:solidFill>
              </a:rPr>
              <a:t>非线性模型</a:t>
            </a:r>
            <a:r>
              <a:rPr lang="zh-CN" altLang="zh-CN" sz="2400" dirty="0" smtClean="0"/>
              <a:t>。</a:t>
            </a:r>
            <a:endParaRPr lang="en-US" altLang="zh-CN" sz="2400" dirty="0" smtClean="0"/>
          </a:p>
          <a:p>
            <a:r>
              <a:rPr lang="zh-CN" altLang="zh-CN" sz="2400" dirty="0" smtClean="0"/>
              <a:t>随着</a:t>
            </a:r>
            <a:r>
              <a:rPr lang="zh-CN" altLang="zh-CN" sz="2400" dirty="0"/>
              <a:t>算法的发展，目前也有许多非线性的模型是通过线性模型的高维映射或多层复合而来。</a:t>
            </a:r>
          </a:p>
          <a:p>
            <a:endParaRPr lang="zh-CN" altLang="zh-CN" sz="2400" dirty="0"/>
          </a:p>
        </p:txBody>
      </p:sp>
    </p:spTree>
    <p:extLst>
      <p:ext uri="{BB962C8B-B14F-4D97-AF65-F5344CB8AC3E}">
        <p14:creationId xmlns:p14="http://schemas.microsoft.com/office/powerpoint/2010/main" val="2815061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00" baseline="0" smtClean="0">
                <a:latin typeface="等线" panose="02010600030101010101" pitchFamily="2" charset="-122"/>
                <a:ea typeface="等线" panose="02010600030101010101" pitchFamily="2" charset="-122"/>
              </a:rPr>
              <a:t>4.1.2 </a:t>
            </a:r>
            <a:r>
              <a:rPr lang="zh-CN" altLang="en-US" b="0" i="0" u="none" strike="noStrike" kern="100" baseline="0" smtClean="0">
                <a:latin typeface="等线" panose="02010600030101010101" pitchFamily="2" charset="-122"/>
                <a:ea typeface="等线" panose="02010600030101010101" pitchFamily="2" charset="-122"/>
              </a:rPr>
              <a:t>浅层模型与深度模型</a:t>
            </a:r>
            <a:r>
              <a:rPr lang="zh-CN" altLang="en-US" b="0" i="0" u="none" strike="noStrike" kern="100" baseline="0" smtClean="0">
                <a:latin typeface="Times New Roman" panose="02020603050405020304" pitchFamily="18" charset="0"/>
                <a:ea typeface="等线" panose="02010600030101010101" pitchFamily="2" charset="-122"/>
              </a:rPr>
              <a:t>	</a:t>
            </a:r>
          </a:p>
        </p:txBody>
      </p:sp>
      <p:sp>
        <p:nvSpPr>
          <p:cNvPr id="3" name="文本占位符 2"/>
          <p:cNvSpPr>
            <a:spLocks noGrp="1"/>
          </p:cNvSpPr>
          <p:nvPr>
            <p:ph type="body" idx="1"/>
          </p:nvPr>
        </p:nvSpPr>
        <p:spPr/>
        <p:txBody>
          <a:bodyPr>
            <a:normAutofit/>
          </a:bodyPr>
          <a:lstStyle/>
          <a:p>
            <a:r>
              <a:rPr lang="zh-CN" altLang="zh-CN" sz="2400" dirty="0"/>
              <a:t>从模型的迭代层次方面，可以将模型分为</a:t>
            </a:r>
            <a:r>
              <a:rPr lang="zh-CN" altLang="zh-CN" sz="2400" dirty="0">
                <a:solidFill>
                  <a:srgbClr val="FF0000"/>
                </a:solidFill>
              </a:rPr>
              <a:t>浅层模型</a:t>
            </a:r>
            <a:r>
              <a:rPr lang="zh-CN" altLang="zh-CN" sz="2400" dirty="0"/>
              <a:t>和</a:t>
            </a:r>
            <a:r>
              <a:rPr lang="zh-CN" altLang="zh-CN" sz="2400" dirty="0">
                <a:solidFill>
                  <a:srgbClr val="FF0000"/>
                </a:solidFill>
              </a:rPr>
              <a:t>深度模型</a:t>
            </a:r>
            <a:r>
              <a:rPr lang="zh-CN" altLang="zh-CN" sz="2400" dirty="0" smtClean="0"/>
              <a:t>。</a:t>
            </a:r>
            <a:endParaRPr lang="en-US" altLang="zh-CN" sz="2400" dirty="0" smtClean="0"/>
          </a:p>
          <a:p>
            <a:r>
              <a:rPr lang="zh-CN" altLang="zh-CN" sz="2400" dirty="0" smtClean="0"/>
              <a:t>例如</a:t>
            </a:r>
            <a:r>
              <a:rPr lang="zh-CN" altLang="zh-CN" sz="2400" dirty="0"/>
              <a:t>支持向量机</a:t>
            </a:r>
            <a:r>
              <a:rPr lang="en-US" altLang="zh-CN" sz="2400" dirty="0"/>
              <a:t>SVM</a:t>
            </a:r>
            <a:r>
              <a:rPr lang="zh-CN" altLang="zh-CN" sz="2400" dirty="0"/>
              <a:t>等浅层模型，在与神经网络的较量中，一度占据了绝对优势。因为复杂的模型不仅训练费时，还很容易产生过拟合。</a:t>
            </a:r>
          </a:p>
        </p:txBody>
      </p:sp>
    </p:spTree>
    <p:extLst>
      <p:ext uri="{BB962C8B-B14F-4D97-AF65-F5344CB8AC3E}">
        <p14:creationId xmlns:p14="http://schemas.microsoft.com/office/powerpoint/2010/main" val="1109015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normAutofit/>
          </a:bodyPr>
          <a:lstStyle/>
          <a:p>
            <a:r>
              <a:rPr lang="zh-CN" altLang="zh-CN" sz="2400" dirty="0" smtClean="0"/>
              <a:t>以</a:t>
            </a:r>
            <a:r>
              <a:rPr lang="zh-CN" altLang="zh-CN" sz="2400" dirty="0"/>
              <a:t>多隐层神经网络为代表的深度学习模型近年来得到快速的</a:t>
            </a:r>
            <a:r>
              <a:rPr lang="zh-CN" altLang="zh-CN" sz="2400" dirty="0" smtClean="0"/>
              <a:t>发展</a:t>
            </a:r>
            <a:r>
              <a:rPr lang="zh-CN" altLang="en-US" sz="2400" dirty="0" smtClean="0"/>
              <a:t>。</a:t>
            </a:r>
            <a:endParaRPr lang="zh-CN" altLang="en-US" sz="2400" dirty="0"/>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b="71930"/>
          <a:stretch/>
        </p:blipFill>
        <p:spPr>
          <a:xfrm>
            <a:off x="1495685" y="1512333"/>
            <a:ext cx="10242570" cy="4066431"/>
          </a:xfrm>
          <a:prstGeom prst="rect">
            <a:avLst/>
          </a:prstGeom>
        </p:spPr>
      </p:pic>
    </p:spTree>
    <p:extLst>
      <p:ext uri="{BB962C8B-B14F-4D97-AF65-F5344CB8AC3E}">
        <p14:creationId xmlns:p14="http://schemas.microsoft.com/office/powerpoint/2010/main" val="229069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00" baseline="0" smtClean="0">
                <a:latin typeface="等线" panose="02010600030101010101" pitchFamily="2" charset="-122"/>
                <a:ea typeface="等线" panose="02010600030101010101" pitchFamily="2" charset="-122"/>
              </a:rPr>
              <a:t>4.1.3 </a:t>
            </a:r>
            <a:r>
              <a:rPr lang="zh-CN" altLang="en-US" b="0" i="0" u="none" strike="noStrike" kern="100" baseline="0" smtClean="0">
                <a:latin typeface="等线" panose="02010600030101010101" pitchFamily="2" charset="-122"/>
                <a:ea typeface="等线" panose="02010600030101010101" pitchFamily="2" charset="-122"/>
              </a:rPr>
              <a:t>单一模型与集成模型</a:t>
            </a:r>
            <a:r>
              <a:rPr lang="zh-CN" altLang="en-US" b="0" i="0" u="none" strike="noStrike" kern="100" baseline="0" smtClean="0">
                <a:latin typeface="Times New Roman" panose="02020603050405020304" pitchFamily="18" charset="0"/>
                <a:ea typeface="等线" panose="02010600030101010101" pitchFamily="2" charset="-122"/>
              </a:rPr>
              <a:t>	</a:t>
            </a:r>
          </a:p>
        </p:txBody>
      </p:sp>
      <p:sp>
        <p:nvSpPr>
          <p:cNvPr id="3" name="文本占位符 2"/>
          <p:cNvSpPr>
            <a:spLocks noGrp="1"/>
          </p:cNvSpPr>
          <p:nvPr>
            <p:ph type="body" idx="1"/>
          </p:nvPr>
        </p:nvSpPr>
        <p:spPr/>
        <p:txBody>
          <a:bodyPr>
            <a:normAutofit/>
          </a:bodyPr>
          <a:lstStyle/>
          <a:p>
            <a:r>
              <a:rPr lang="zh-CN" altLang="zh-CN" sz="2400" dirty="0"/>
              <a:t>从模型的复合性方面，可以将模型分为</a:t>
            </a:r>
            <a:r>
              <a:rPr lang="zh-CN" altLang="zh-CN" sz="2400" dirty="0">
                <a:solidFill>
                  <a:srgbClr val="FF0000"/>
                </a:solidFill>
              </a:rPr>
              <a:t>单一模型</a:t>
            </a:r>
            <a:r>
              <a:rPr lang="zh-CN" altLang="zh-CN" sz="2400" dirty="0"/>
              <a:t>和</a:t>
            </a:r>
            <a:r>
              <a:rPr lang="zh-CN" altLang="zh-CN" sz="2400" dirty="0">
                <a:solidFill>
                  <a:srgbClr val="FF0000"/>
                </a:solidFill>
              </a:rPr>
              <a:t>集成模型</a:t>
            </a:r>
            <a:r>
              <a:rPr lang="zh-CN" altLang="zh-CN" sz="2400" dirty="0"/>
              <a:t>。</a:t>
            </a:r>
          </a:p>
          <a:p>
            <a:r>
              <a:rPr lang="zh-CN" altLang="zh-CN" sz="2400" dirty="0"/>
              <a:t>每个单独的机器学习算法可以看成是单一模型</a:t>
            </a:r>
            <a:r>
              <a:rPr lang="zh-CN" altLang="zh-CN" sz="2400" dirty="0" smtClean="0"/>
              <a:t>。</a:t>
            </a:r>
            <a:endParaRPr lang="en-US" altLang="zh-CN" sz="2400" dirty="0" smtClean="0"/>
          </a:p>
          <a:p>
            <a:r>
              <a:rPr lang="zh-CN" altLang="zh-CN" sz="2400" dirty="0" smtClean="0"/>
              <a:t>集成</a:t>
            </a:r>
            <a:r>
              <a:rPr lang="zh-CN" altLang="zh-CN" sz="2400" dirty="0"/>
              <a:t>模型是指用多个算法模型的组合来进行预测</a:t>
            </a:r>
            <a:r>
              <a:rPr lang="zh-CN" altLang="zh-CN" sz="2400" dirty="0" smtClean="0"/>
              <a:t>。</a:t>
            </a:r>
            <a:endParaRPr lang="en-US" altLang="zh-CN" sz="2400" dirty="0" smtClean="0"/>
          </a:p>
          <a:p>
            <a:r>
              <a:rPr lang="zh-CN" altLang="zh-CN" sz="2400" dirty="0" smtClean="0"/>
              <a:t>集成</a:t>
            </a:r>
            <a:r>
              <a:rPr lang="zh-CN" altLang="zh-CN" sz="2400" dirty="0"/>
              <a:t>的每个模型与具体应用问题需要</a:t>
            </a:r>
            <a:r>
              <a:rPr lang="zh-CN" altLang="zh-CN" sz="2400" dirty="0" smtClean="0"/>
              <a:t>相关。</a:t>
            </a:r>
            <a:r>
              <a:rPr lang="zh-CN" altLang="en-US" sz="2400" dirty="0" smtClean="0"/>
              <a:t>例如</a:t>
            </a:r>
            <a:r>
              <a:rPr lang="zh-CN" altLang="zh-CN" sz="2400" dirty="0" smtClean="0"/>
              <a:t>随机</a:t>
            </a:r>
            <a:r>
              <a:rPr lang="zh-CN" altLang="zh-CN" sz="2400" dirty="0"/>
              <a:t>森林是一种集成学习算法，它由多棵决策树组成。</a:t>
            </a:r>
            <a:r>
              <a:rPr lang="en-US" altLang="zh-CN" sz="2400" dirty="0" err="1"/>
              <a:t>AdaBoost</a:t>
            </a:r>
            <a:r>
              <a:rPr lang="zh-CN" altLang="zh-CN" sz="2400" dirty="0"/>
              <a:t>算法的核心是多个分类器的线性组合。</a:t>
            </a:r>
          </a:p>
        </p:txBody>
      </p:sp>
    </p:spTree>
    <p:extLst>
      <p:ext uri="{BB962C8B-B14F-4D97-AF65-F5344CB8AC3E}">
        <p14:creationId xmlns:p14="http://schemas.microsoft.com/office/powerpoint/2010/main" val="2023207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00" baseline="0" smtClean="0">
                <a:latin typeface="等线" panose="02010600030101010101" pitchFamily="2" charset="-122"/>
                <a:ea typeface="等线" panose="02010600030101010101" pitchFamily="2" charset="-122"/>
              </a:rPr>
              <a:t>4.1.4 </a:t>
            </a:r>
            <a:r>
              <a:rPr lang="zh-CN" altLang="en-US" b="0" i="0" u="none" strike="noStrike" kern="100" baseline="0" smtClean="0">
                <a:latin typeface="等线" panose="02010600030101010101" pitchFamily="2" charset="-122"/>
                <a:ea typeface="等线" panose="02010600030101010101" pitchFamily="2" charset="-122"/>
              </a:rPr>
              <a:t>监督学习、非监督学习、强化学习</a:t>
            </a:r>
            <a:r>
              <a:rPr lang="zh-CN" altLang="en-US" b="0" i="0" u="none" strike="noStrike" kern="100" baseline="0" smtClean="0">
                <a:latin typeface="Times New Roman" panose="02020603050405020304" pitchFamily="18" charset="0"/>
                <a:ea typeface="等线" panose="02010600030101010101" pitchFamily="2" charset="-122"/>
              </a:rPr>
              <a:t>	</a:t>
            </a:r>
          </a:p>
        </p:txBody>
      </p:sp>
      <p:sp>
        <p:nvSpPr>
          <p:cNvPr id="3" name="文本占位符 2"/>
          <p:cNvSpPr>
            <a:spLocks noGrp="1"/>
          </p:cNvSpPr>
          <p:nvPr>
            <p:ph type="body" idx="1"/>
          </p:nvPr>
        </p:nvSpPr>
        <p:spPr/>
        <p:txBody>
          <a:bodyPr>
            <a:noAutofit/>
          </a:bodyPr>
          <a:lstStyle/>
          <a:p>
            <a:pPr marL="0" indent="0">
              <a:buNone/>
            </a:pPr>
            <a:r>
              <a:rPr lang="en-US" altLang="zh-CN" sz="2400" b="1" dirty="0"/>
              <a:t>1</a:t>
            </a:r>
            <a:r>
              <a:rPr lang="zh-CN" altLang="zh-CN" sz="2400" b="1" dirty="0"/>
              <a:t>．</a:t>
            </a:r>
            <a:r>
              <a:rPr lang="zh-CN" altLang="zh-CN" sz="2400" b="1" dirty="0" smtClean="0">
                <a:solidFill>
                  <a:srgbClr val="002060"/>
                </a:solidFill>
              </a:rPr>
              <a:t>监督学习</a:t>
            </a:r>
            <a:r>
              <a:rPr lang="en-US" altLang="zh-CN" sz="2400" b="1" dirty="0" smtClean="0">
                <a:solidFill>
                  <a:srgbClr val="002060"/>
                </a:solidFill>
              </a:rPr>
              <a:t> ——</a:t>
            </a:r>
            <a:r>
              <a:rPr lang="zh-CN" altLang="en-US" sz="2400" dirty="0" smtClean="0">
                <a:latin typeface="楷体" panose="02010609060101010101" pitchFamily="49" charset="-122"/>
                <a:ea typeface="楷体" panose="02010609060101010101" pitchFamily="49" charset="-122"/>
              </a:rPr>
              <a:t>“</a:t>
            </a:r>
            <a:r>
              <a:rPr lang="zh-CN" altLang="zh-CN" sz="2400" dirty="0" smtClean="0">
                <a:latin typeface="楷体" panose="02010609060101010101" pitchFamily="49" charset="-122"/>
                <a:ea typeface="楷体" panose="02010609060101010101" pitchFamily="49" charset="-122"/>
              </a:rPr>
              <a:t>温故而知新</a:t>
            </a:r>
            <a:r>
              <a:rPr lang="zh-CN" altLang="en-US" sz="2400" dirty="0" smtClean="0">
                <a:latin typeface="楷体" panose="02010609060101010101" pitchFamily="49" charset="-122"/>
                <a:ea typeface="楷体" panose="02010609060101010101" pitchFamily="49" charset="-122"/>
              </a:rPr>
              <a:t>”</a:t>
            </a:r>
            <a:endParaRPr lang="zh-CN" altLang="zh-CN" sz="2400" dirty="0">
              <a:solidFill>
                <a:srgbClr val="002060"/>
              </a:solidFill>
            </a:endParaRPr>
          </a:p>
          <a:p>
            <a:pPr marL="0" indent="0">
              <a:buNone/>
            </a:pPr>
            <a:r>
              <a:rPr lang="zh-CN" altLang="zh-CN" sz="2400" dirty="0"/>
              <a:t>机器学习</a:t>
            </a:r>
            <a:r>
              <a:rPr lang="zh-CN" altLang="zh-CN" sz="2400" dirty="0" smtClean="0"/>
              <a:t>算法决策</a:t>
            </a:r>
            <a:r>
              <a:rPr lang="zh-CN" altLang="zh-CN" sz="2400" dirty="0"/>
              <a:t>的过程可以从已有的数据、知识和经验中得来。而有些情况下，没有任何经验可循</a:t>
            </a:r>
            <a:r>
              <a:rPr lang="zh-CN" altLang="zh-CN" sz="2400" dirty="0" smtClean="0"/>
              <a:t>。根据</a:t>
            </a:r>
            <a:r>
              <a:rPr lang="zh-CN" altLang="en-US" sz="2400" dirty="0"/>
              <a:t>这种</a:t>
            </a:r>
            <a:r>
              <a:rPr lang="zh-CN" altLang="zh-CN" sz="2400" dirty="0" smtClean="0"/>
              <a:t>学习方式</a:t>
            </a:r>
            <a:r>
              <a:rPr lang="zh-CN" altLang="zh-CN" sz="2400" dirty="0"/>
              <a:t>，可以将模型分为监督学习模型、非监督学习模型和强化学习模型</a:t>
            </a:r>
            <a:r>
              <a:rPr lang="zh-CN" altLang="zh-CN" sz="2400" dirty="0" smtClean="0"/>
              <a:t>。</a:t>
            </a:r>
            <a:endParaRPr lang="en-US" altLang="zh-CN" sz="2400" dirty="0" smtClean="0"/>
          </a:p>
          <a:p>
            <a:pPr marL="0" indent="0">
              <a:buNone/>
            </a:pPr>
            <a:r>
              <a:rPr lang="zh-CN" altLang="zh-CN" sz="2400" dirty="0" smtClean="0">
                <a:solidFill>
                  <a:srgbClr val="FF0000"/>
                </a:solidFill>
              </a:rPr>
              <a:t>监督学习</a:t>
            </a:r>
            <a:r>
              <a:rPr lang="zh-CN" altLang="zh-CN" sz="2400" dirty="0">
                <a:solidFill>
                  <a:srgbClr val="FF0000"/>
                </a:solidFill>
              </a:rPr>
              <a:t>（</a:t>
            </a:r>
            <a:r>
              <a:rPr lang="en-US" altLang="zh-CN" sz="2400" dirty="0">
                <a:solidFill>
                  <a:srgbClr val="FF0000"/>
                </a:solidFill>
              </a:rPr>
              <a:t>Supervised Learning</a:t>
            </a:r>
            <a:r>
              <a:rPr lang="zh-CN" altLang="zh-CN" sz="2400" dirty="0">
                <a:solidFill>
                  <a:srgbClr val="FF0000"/>
                </a:solidFill>
              </a:rPr>
              <a:t>）</a:t>
            </a:r>
            <a:r>
              <a:rPr lang="zh-CN" altLang="zh-CN" sz="2400" dirty="0"/>
              <a:t>是使用已有的数据进行学习的机器学习方法。已有的数据是</a:t>
            </a:r>
            <a:r>
              <a:rPr lang="zh-CN" altLang="zh-CN" sz="2400" dirty="0">
                <a:solidFill>
                  <a:srgbClr val="FF0000"/>
                </a:solidFill>
              </a:rPr>
              <a:t>成对</a:t>
            </a:r>
            <a:r>
              <a:rPr lang="zh-CN" altLang="zh-CN" sz="2400" dirty="0"/>
              <a:t>的</a:t>
            </a:r>
            <a:r>
              <a:rPr lang="en-US" altLang="zh-CN" sz="2400" dirty="0"/>
              <a:t>——</a:t>
            </a:r>
            <a:r>
              <a:rPr lang="zh-CN" altLang="zh-CN" sz="2400" dirty="0"/>
              <a:t>输入数据和对应的输出数据所组成的数据对。算法通过自动分析，找到输入和输出数据之间的关系。</a:t>
            </a:r>
            <a:r>
              <a:rPr lang="zh-CN" altLang="zh-CN" sz="2400" dirty="0" smtClean="0"/>
              <a:t>此后对于新数据</a:t>
            </a:r>
            <a:r>
              <a:rPr lang="zh-CN" altLang="zh-CN" sz="2400" dirty="0"/>
              <a:t>，算法也能够自动给</a:t>
            </a:r>
            <a:r>
              <a:rPr lang="zh-CN" altLang="zh-CN" sz="2400" dirty="0" smtClean="0"/>
              <a:t>出</a:t>
            </a:r>
            <a:r>
              <a:rPr lang="zh-CN" altLang="en-US" sz="2400" dirty="0" smtClean="0"/>
              <a:t>判断</a:t>
            </a:r>
            <a:r>
              <a:rPr lang="zh-CN" altLang="zh-CN" sz="2400" dirty="0" smtClean="0"/>
              <a:t>结果</a:t>
            </a:r>
            <a:r>
              <a:rPr lang="zh-CN" altLang="zh-CN" sz="2400" dirty="0"/>
              <a:t>。</a:t>
            </a:r>
          </a:p>
          <a:p>
            <a:pPr marL="0" indent="0">
              <a:buNone/>
            </a:pPr>
            <a:endParaRPr lang="zh-CN" altLang="zh-CN" sz="2400" dirty="0"/>
          </a:p>
        </p:txBody>
      </p:sp>
    </p:spTree>
    <p:extLst>
      <p:ext uri="{BB962C8B-B14F-4D97-AF65-F5344CB8AC3E}">
        <p14:creationId xmlns:p14="http://schemas.microsoft.com/office/powerpoint/2010/main" val="156013010"/>
      </p:ext>
    </p:extLst>
  </p:cSld>
  <p:clrMapOvr>
    <a:masterClrMapping/>
  </p:clrMapOvr>
</p:sld>
</file>

<file path=ppt/theme/theme1.xml><?xml version="1.0" encoding="utf-8"?>
<a:theme xmlns:a="http://schemas.openxmlformats.org/drawingml/2006/main" name="A000120140530A99PPBG">
  <a:themeElements>
    <a:clrScheme name="自定义 23">
      <a:dk1>
        <a:srgbClr val="2F2F2F"/>
      </a:dk1>
      <a:lt1>
        <a:srgbClr val="FFFFFF"/>
      </a:lt1>
      <a:dk2>
        <a:srgbClr val="FFFFFF"/>
      </a:dk2>
      <a:lt2>
        <a:srgbClr val="5F5F5F"/>
      </a:lt2>
      <a:accent1>
        <a:srgbClr val="0A3142"/>
      </a:accent1>
      <a:accent2>
        <a:srgbClr val="2A305C"/>
      </a:accent2>
      <a:accent3>
        <a:srgbClr val="5478C4"/>
      </a:accent3>
      <a:accent4>
        <a:srgbClr val="409EA6"/>
      </a:accent4>
      <a:accent5>
        <a:srgbClr val="86D7D4"/>
      </a:accent5>
      <a:accent6>
        <a:srgbClr val="FFC000"/>
      </a:accent6>
      <a:hlink>
        <a:srgbClr val="0A3142"/>
      </a:hlink>
      <a:folHlink>
        <a:srgbClr val="00B0F0"/>
      </a:folHlink>
    </a:clrScheme>
    <a:fontScheme name="自定义 1">
      <a:majorFont>
        <a:latin typeface="Arial Black"/>
        <a:ea typeface="微软雅黑"/>
        <a:cs typeface=""/>
      </a:majorFont>
      <a:minorFont>
        <a:latin typeface="Arial"/>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TotalTime>
  <Words>3158</Words>
  <Application>Microsoft Office PowerPoint</Application>
  <PresentationFormat>宽屏</PresentationFormat>
  <Paragraphs>325</Paragraphs>
  <Slides>47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47</vt:i4>
      </vt:variant>
    </vt:vector>
  </HeadingPairs>
  <TitlesOfParts>
    <vt:vector size="61" baseType="lpstr">
      <vt:lpstr>等线</vt:lpstr>
      <vt:lpstr>汉仪菱心体简</vt:lpstr>
      <vt:lpstr>楷体</vt:lpstr>
      <vt:lpstr>宋体</vt:lpstr>
      <vt:lpstr>微软雅黑</vt:lpstr>
      <vt:lpstr>幼圆</vt:lpstr>
      <vt:lpstr>Arial</vt:lpstr>
      <vt:lpstr>Arial Black</vt:lpstr>
      <vt:lpstr>Calibri</vt:lpstr>
      <vt:lpstr>Cambria Math</vt:lpstr>
      <vt:lpstr>Times New Roman</vt:lpstr>
      <vt:lpstr>Wingdings</vt:lpstr>
      <vt:lpstr>Wingdings 2</vt:lpstr>
      <vt:lpstr>A000120140530A99PPBG</vt:lpstr>
      <vt:lpstr>Python机器学习</vt:lpstr>
      <vt:lpstr>第4章 机器学习基础 </vt:lpstr>
      <vt:lpstr>4.1 机器学习模型 </vt:lpstr>
      <vt:lpstr>PowerPoint 演示文稿</vt:lpstr>
      <vt:lpstr>4.1.1 线性模型与非线性模型 </vt:lpstr>
      <vt:lpstr>4.1.2 浅层模型与深度模型 </vt:lpstr>
      <vt:lpstr>PowerPoint 演示文稿</vt:lpstr>
      <vt:lpstr>4.1.3 单一模型与集成模型 </vt:lpstr>
      <vt:lpstr>4.1.4 监督学习、非监督学习、强化学习 </vt:lpstr>
      <vt:lpstr>监督学习——分类</vt:lpstr>
      <vt:lpstr>PowerPoint 演示文稿</vt:lpstr>
      <vt:lpstr>判断未知水果</vt:lpstr>
      <vt:lpstr>PowerPoint 演示文稿</vt:lpstr>
      <vt:lpstr>PowerPoint 演示文稿</vt:lpstr>
      <vt:lpstr>PowerPoint 演示文稿</vt:lpstr>
      <vt:lpstr>PowerPoint 演示文稿</vt:lpstr>
      <vt:lpstr>4.2 机器学习算法的选择 </vt:lpstr>
      <vt:lpstr>4.2.1 模型的确定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4.2.2 性能评估 </vt:lpstr>
      <vt:lpstr>PowerPoint 演示文稿</vt:lpstr>
      <vt:lpstr>PowerPoint 演示文稿</vt:lpstr>
      <vt:lpstr>PowerPoint 演示文稿</vt:lpstr>
      <vt:lpstr>计算动物分类模型的精确率、召回率和f1指数</vt:lpstr>
      <vt:lpstr>PowerPoint 演示文稿</vt:lpstr>
      <vt:lpstr>4.3 Python机器学习利器—SKlearn </vt:lpstr>
      <vt:lpstr>4.3.1 SKlearn的一般步骤 </vt:lpstr>
      <vt:lpstr>PowerPoint 演示文稿</vt:lpstr>
      <vt:lpstr>PowerPoint 演示文稿</vt:lpstr>
      <vt:lpstr>PowerPoint 演示文稿</vt:lpstr>
      <vt:lpstr>PowerPoint 演示文稿</vt:lpstr>
      <vt:lpstr>4.3.2 SKlearn模型选择与算法评价 </vt:lpstr>
      <vt:lpstr>PowerPoint 演示文稿</vt:lpstr>
      <vt:lpstr>PowerPoint 演示文稿</vt:lpstr>
      <vt:lpstr>PowerPoint 演示文稿</vt:lpstr>
      <vt:lpstr>4.4 本章习题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目录</dc:title>
  <dc:creator>yan liu</dc:creator>
  <cp:lastModifiedBy>yan liu</cp:lastModifiedBy>
  <cp:revision>184</cp:revision>
  <dcterms:created xsi:type="dcterms:W3CDTF">2021-11-08T10:29:40Z</dcterms:created>
  <dcterms:modified xsi:type="dcterms:W3CDTF">2021-11-12T14:04:41Z</dcterms:modified>
</cp:coreProperties>
</file>