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317" r:id="rId3"/>
    <p:sldId id="318" r:id="rId4"/>
    <p:sldId id="402" r:id="rId5"/>
    <p:sldId id="403" r:id="rId6"/>
    <p:sldId id="405" r:id="rId7"/>
    <p:sldId id="406" r:id="rId8"/>
    <p:sldId id="407" r:id="rId9"/>
    <p:sldId id="408" r:id="rId10"/>
    <p:sldId id="409" r:id="rId11"/>
    <p:sldId id="421" r:id="rId12"/>
    <p:sldId id="410" r:id="rId13"/>
    <p:sldId id="319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320" r:id="rId24"/>
    <p:sldId id="321" r:id="rId25"/>
    <p:sldId id="4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欧式距离</a:t>
                </a:r>
                <a:r>
                  <a:rPr lang="zh-CN" altLang="zh-CN" sz="2400" dirty="0" smtClean="0"/>
                  <a:t>公式</a:t>
                </a:r>
                <a:r>
                  <a:rPr lang="en-US" altLang="zh-CN" sz="2400" dirty="0" smtClean="0"/>
                  <a:t>: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83" t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0 1909上课\教材\第二稿\图5-2-2M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" r="43737" b="71489"/>
          <a:stretch/>
        </p:blipFill>
        <p:spPr bwMode="auto">
          <a:xfrm>
            <a:off x="4465783" y="592505"/>
            <a:ext cx="7273635" cy="5060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64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0 1909上课\教材\第二稿\图5-2-2My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23" r="45141" b="32850"/>
          <a:stretch/>
        </p:blipFill>
        <p:spPr bwMode="auto">
          <a:xfrm>
            <a:off x="2115126" y="161863"/>
            <a:ext cx="8303492" cy="61742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692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zh-CN" sz="2400" dirty="0"/>
              <a:t>分类决策规则</a:t>
            </a:r>
          </a:p>
          <a:p>
            <a:pPr marL="0" indent="0">
              <a:buNone/>
            </a:pPr>
            <a:r>
              <a:rPr lang="zh-CN" altLang="zh-CN" sz="2400" dirty="0"/>
              <a:t>分类结果的确定往往采用</a:t>
            </a:r>
            <a:r>
              <a:rPr lang="zh-CN" altLang="zh-CN" sz="2400" dirty="0">
                <a:solidFill>
                  <a:srgbClr val="FF0000"/>
                </a:solidFill>
              </a:rPr>
              <a:t>多数表决</a:t>
            </a:r>
            <a:r>
              <a:rPr lang="zh-CN" altLang="zh-CN" sz="2400" dirty="0"/>
              <a:t>原则，即由输入实例的</a:t>
            </a:r>
            <a:r>
              <a:rPr lang="en-US" altLang="zh-CN" sz="2400" dirty="0"/>
              <a:t>k</a:t>
            </a:r>
            <a:r>
              <a:rPr lang="zh-CN" altLang="zh-CN" sz="2400" dirty="0"/>
              <a:t>个最邻近的训练实例中的多数类决定输入实例的类别。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43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5.2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初识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KNN——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鸢尾花分类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．查看</a:t>
            </a:r>
            <a:r>
              <a:rPr lang="zh-CN" altLang="zh-CN" sz="2400" b="1" dirty="0" smtClean="0"/>
              <a:t>数据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SKlearn</a:t>
            </a:r>
            <a:r>
              <a:rPr lang="zh-CN" altLang="zh-CN" sz="2400" dirty="0"/>
              <a:t>中的</a:t>
            </a:r>
            <a:r>
              <a:rPr lang="en-US" altLang="zh-CN" sz="2400" dirty="0"/>
              <a:t>iris</a:t>
            </a:r>
            <a:r>
              <a:rPr lang="zh-CN" altLang="zh-CN" sz="2400" dirty="0"/>
              <a:t>数据集有</a:t>
            </a:r>
            <a:r>
              <a:rPr lang="en-US" altLang="zh-CN" sz="2400" dirty="0"/>
              <a:t>5</a:t>
            </a:r>
            <a:r>
              <a:rPr lang="zh-CN" altLang="zh-CN" sz="2400" dirty="0"/>
              <a:t>个</a:t>
            </a:r>
            <a:r>
              <a:rPr lang="en-US" altLang="zh-CN" sz="2400" dirty="0"/>
              <a:t>key</a:t>
            </a:r>
            <a:r>
              <a:rPr lang="zh-CN" altLang="zh-CN" sz="2400" dirty="0"/>
              <a:t>，分别如下：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target_names</a:t>
            </a:r>
            <a:r>
              <a:rPr lang="en-US" altLang="zh-CN" sz="2400" dirty="0"/>
              <a:t> : </a:t>
            </a:r>
            <a:r>
              <a:rPr lang="zh-CN" altLang="zh-CN" sz="2400" dirty="0"/>
              <a:t>分类名称，包括</a:t>
            </a:r>
            <a:r>
              <a:rPr lang="en-US" altLang="zh-CN" sz="2400" dirty="0" err="1"/>
              <a:t>setosa</a:t>
            </a:r>
            <a:r>
              <a:rPr lang="zh-CN" altLang="zh-CN" sz="2400" dirty="0"/>
              <a:t>、</a:t>
            </a:r>
            <a:r>
              <a:rPr lang="en-US" altLang="zh-CN" sz="2400" dirty="0"/>
              <a:t>versicolor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virginica</a:t>
            </a:r>
            <a:r>
              <a:rPr lang="zh-CN" altLang="zh-CN" sz="2400" dirty="0"/>
              <a:t>类。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data : </a:t>
            </a:r>
            <a:r>
              <a:rPr lang="zh-CN" altLang="zh-CN" sz="2400" dirty="0"/>
              <a:t>特征数据值。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target</a:t>
            </a:r>
            <a:r>
              <a:rPr lang="zh-CN" altLang="zh-CN" sz="2400" dirty="0"/>
              <a:t>：分类（</a:t>
            </a:r>
            <a:r>
              <a:rPr lang="en-US" altLang="zh-CN" sz="2400" dirty="0"/>
              <a:t>150</a:t>
            </a:r>
            <a:r>
              <a:rPr lang="zh-CN" altLang="zh-CN" sz="2400" dirty="0"/>
              <a:t>个）。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DESCR: </a:t>
            </a:r>
            <a:r>
              <a:rPr lang="zh-CN" altLang="zh-CN" sz="2400" dirty="0"/>
              <a:t>数据集的简介。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feature_names</a:t>
            </a:r>
            <a:r>
              <a:rPr lang="en-US" altLang="zh-CN" sz="2400" dirty="0"/>
              <a:t>: </a:t>
            </a:r>
            <a:r>
              <a:rPr lang="zh-CN" altLang="zh-CN" sz="2400" dirty="0"/>
              <a:t>特征名称。</a:t>
            </a:r>
          </a:p>
          <a:p>
            <a:pPr marL="0" indent="0">
              <a:buNone/>
            </a:pPr>
            <a:r>
              <a:rPr lang="zh-CN" altLang="zh-CN" sz="2400" dirty="0" smtClean="0"/>
              <a:t>【例】</a:t>
            </a:r>
            <a:r>
              <a:rPr lang="zh-CN" altLang="en-US" sz="2400" dirty="0" smtClean="0"/>
              <a:t>查看</a:t>
            </a:r>
            <a:r>
              <a:rPr lang="zh-CN" altLang="zh-CN" sz="2400" dirty="0" smtClean="0"/>
              <a:t>鸢尾</a:t>
            </a:r>
            <a:r>
              <a:rPr lang="zh-CN" altLang="zh-CN" sz="2400" dirty="0"/>
              <a:t>花</a:t>
            </a:r>
            <a:r>
              <a:rPr lang="en-US" altLang="zh-CN" sz="2400" dirty="0"/>
              <a:t>iris</a:t>
            </a:r>
            <a:r>
              <a:rPr lang="zh-CN" altLang="zh-CN" sz="2400" dirty="0"/>
              <a:t>数据</a:t>
            </a:r>
            <a:r>
              <a:rPr lang="zh-CN" altLang="zh-CN" sz="2400" dirty="0" smtClean="0"/>
              <a:t>集。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49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．数据集</a:t>
            </a:r>
            <a:r>
              <a:rPr lang="zh-CN" altLang="zh-CN" sz="2400" b="1" dirty="0" smtClean="0"/>
              <a:t>拆分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train_test_split</a:t>
            </a:r>
            <a:r>
              <a:rPr lang="zh-CN" altLang="zh-CN" sz="2400" dirty="0"/>
              <a:t>函数。</a:t>
            </a:r>
            <a:r>
              <a:rPr lang="en-US" altLang="zh-CN" sz="2400" dirty="0" err="1"/>
              <a:t>train_test_split</a:t>
            </a:r>
            <a:r>
              <a:rPr lang="zh-CN" altLang="zh-CN" sz="2400" dirty="0"/>
              <a:t>函数属于</a:t>
            </a:r>
            <a:r>
              <a:rPr lang="en-US" altLang="zh-CN" sz="2400" dirty="0" err="1"/>
              <a:t>sklearn.model_selection</a:t>
            </a:r>
            <a:r>
              <a:rPr lang="zh-CN" altLang="zh-CN" sz="2400" dirty="0"/>
              <a:t>类中的交叉验证功能，能随机地将样本数据集合拆分成训练集和测试集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【例】</a:t>
            </a:r>
            <a:r>
              <a:rPr lang="zh-CN" altLang="zh-CN" sz="2400" dirty="0"/>
              <a:t>对</a:t>
            </a:r>
            <a:r>
              <a:rPr lang="en-US" altLang="zh-CN" sz="2400" dirty="0"/>
              <a:t>iris</a:t>
            </a:r>
            <a:r>
              <a:rPr lang="zh-CN" altLang="zh-CN" sz="2400" dirty="0"/>
              <a:t>数据集进行拆分，并查看拆分结果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X_test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y_test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train_test_split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iris_dataset</a:t>
            </a:r>
            <a:r>
              <a:rPr lang="en-US" altLang="zh-CN" sz="2400" dirty="0"/>
              <a:t>['data'], </a:t>
            </a:r>
            <a:r>
              <a:rPr lang="en-US" altLang="zh-CN" sz="2400" dirty="0" err="1"/>
              <a:t>iris_dataset</a:t>
            </a:r>
            <a:r>
              <a:rPr lang="en-US" altLang="zh-CN" sz="2400" dirty="0"/>
              <a:t>['target'], </a:t>
            </a:r>
            <a:r>
              <a:rPr lang="en-US" altLang="zh-CN" sz="2400" dirty="0" err="1"/>
              <a:t>random_state</a:t>
            </a:r>
            <a:r>
              <a:rPr lang="en-US" altLang="zh-CN" sz="2400" dirty="0"/>
              <a:t>=2)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73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691" y="407779"/>
            <a:ext cx="11056060" cy="51932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．使用散点矩阵查看数据特征</a:t>
            </a:r>
            <a:r>
              <a:rPr lang="zh-CN" altLang="zh-CN" sz="2400" b="1" dirty="0" smtClean="0"/>
              <a:t>关系</a:t>
            </a:r>
            <a:endParaRPr lang="en-US" altLang="zh-CN" sz="2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在数据分析中，同时观察一组变量的散点图是很有意义的，这也被称为散点图矩阵（</a:t>
            </a:r>
            <a:r>
              <a:rPr lang="en-US" altLang="zh-CN" sz="2400" dirty="0"/>
              <a:t>scatter plot matrix</a:t>
            </a:r>
            <a:r>
              <a:rPr lang="zh-CN" altLang="zh-CN" sz="2400" dirty="0"/>
              <a:t>）。创建这样的图表工作量巨大，可以使用</a:t>
            </a:r>
            <a:r>
              <a:rPr lang="en-US" altLang="zh-CN" sz="2400" dirty="0" err="1"/>
              <a:t>scatter_matrix</a:t>
            </a:r>
            <a:r>
              <a:rPr lang="zh-CN" altLang="zh-CN" sz="2400" dirty="0"/>
              <a:t>函数。</a:t>
            </a:r>
            <a:r>
              <a:rPr lang="en-US" altLang="zh-CN" sz="2400" dirty="0" err="1">
                <a:solidFill>
                  <a:srgbClr val="FF0000"/>
                </a:solidFill>
              </a:rPr>
              <a:t>scatter_matrix</a:t>
            </a:r>
            <a:r>
              <a:rPr lang="zh-CN" altLang="zh-CN" sz="2400" dirty="0"/>
              <a:t>函数是</a:t>
            </a:r>
            <a:r>
              <a:rPr lang="en-US" altLang="zh-CN" sz="2400" dirty="0"/>
              <a:t>Pandas</a:t>
            </a:r>
            <a:r>
              <a:rPr lang="zh-CN" altLang="zh-CN" sz="2400" dirty="0"/>
              <a:t>提供了一个能从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创建散点图矩阵的函数。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函数格式：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scatter_matrix</a:t>
            </a:r>
            <a:r>
              <a:rPr lang="en-US" altLang="zh-CN" sz="2400" dirty="0"/>
              <a:t>(frame, alpha=0.5, </a:t>
            </a:r>
            <a:r>
              <a:rPr lang="en-US" altLang="zh-CN" sz="2400" dirty="0" err="1"/>
              <a:t>c,figsize</a:t>
            </a:r>
            <a:r>
              <a:rPr lang="en-US" altLang="zh-CN" sz="2400" dirty="0"/>
              <a:t>=None, ax=None, diagonal='</a:t>
            </a:r>
            <a:r>
              <a:rPr lang="en-US" altLang="zh-CN" sz="2400" dirty="0" err="1"/>
              <a:t>hist</a:t>
            </a:r>
            <a:r>
              <a:rPr lang="en-US" altLang="zh-CN" sz="2400" dirty="0"/>
              <a:t>', marker='.', </a:t>
            </a:r>
            <a:r>
              <a:rPr lang="en-US" altLang="zh-CN" sz="2400" dirty="0" err="1"/>
              <a:t>density_kwds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None,hist_kwds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range_padding</a:t>
            </a:r>
            <a:r>
              <a:rPr lang="en-US" altLang="zh-CN" sz="2400" dirty="0"/>
              <a:t>=0.05, **</a:t>
            </a:r>
            <a:r>
              <a:rPr lang="en-US" altLang="zh-CN" sz="2400" dirty="0" err="1"/>
              <a:t>kwds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重要参数解释：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frame</a:t>
            </a:r>
            <a:r>
              <a:rPr lang="zh-CN" altLang="zh-CN" sz="2400" dirty="0"/>
              <a:t>：</a:t>
            </a:r>
            <a:r>
              <a:rPr lang="en-US" altLang="zh-CN" sz="2400" dirty="0"/>
              <a:t>Pandas 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alpha</a:t>
            </a:r>
            <a:r>
              <a:rPr lang="zh-CN" altLang="zh-CN" sz="2400" dirty="0"/>
              <a:t>：图像透明度，一般取</a:t>
            </a:r>
            <a:r>
              <a:rPr lang="en-US" altLang="zh-CN" sz="2400" dirty="0"/>
              <a:t>(0,1) </a:t>
            </a:r>
            <a:r>
              <a:rPr lang="zh-CN" altLang="zh-CN" sz="2400" dirty="0"/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figsize</a:t>
            </a:r>
            <a:r>
              <a:rPr lang="zh-CN" altLang="zh-CN" sz="2400" dirty="0"/>
              <a:t>：以英寸为单位的图像大小，一般以元组</a:t>
            </a:r>
            <a:r>
              <a:rPr lang="en-US" altLang="zh-CN" sz="2400" dirty="0"/>
              <a:t> (width, height) </a:t>
            </a:r>
            <a:r>
              <a:rPr lang="zh-CN" altLang="zh-CN" sz="2400" dirty="0"/>
              <a:t>形式设置。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Diagonal</a:t>
            </a:r>
            <a:r>
              <a:rPr lang="zh-CN" altLang="zh-CN" sz="2400" dirty="0"/>
              <a:t>：必须且只能在</a:t>
            </a:r>
            <a:r>
              <a:rPr lang="en-US" altLang="zh-CN" sz="2400" dirty="0"/>
              <a:t>{</a:t>
            </a:r>
            <a:r>
              <a:rPr lang="zh-CN" altLang="zh-CN" sz="2400" dirty="0"/>
              <a:t>‘</a:t>
            </a:r>
            <a:r>
              <a:rPr lang="en-US" altLang="zh-CN" sz="2400" dirty="0" err="1"/>
              <a:t>hist</a:t>
            </a:r>
            <a:r>
              <a:rPr lang="zh-CN" altLang="zh-CN" sz="2400" dirty="0"/>
              <a:t>’</a:t>
            </a:r>
            <a:r>
              <a:rPr lang="en-US" altLang="zh-CN" sz="2400" dirty="0"/>
              <a:t>,</a:t>
            </a:r>
            <a:r>
              <a:rPr lang="zh-CN" altLang="zh-CN" sz="2400" dirty="0"/>
              <a:t>‘</a:t>
            </a:r>
            <a:r>
              <a:rPr lang="en-US" altLang="zh-CN" sz="2400" dirty="0" err="1"/>
              <a:t>kde</a:t>
            </a:r>
            <a:r>
              <a:rPr lang="zh-CN" altLang="zh-CN" sz="2400" dirty="0"/>
              <a:t>’</a:t>
            </a:r>
            <a:r>
              <a:rPr lang="en-US" altLang="zh-CN" sz="2400" dirty="0"/>
              <a:t>}</a:t>
            </a:r>
            <a:r>
              <a:rPr lang="zh-CN" altLang="zh-CN" sz="2400" dirty="0"/>
              <a:t>中选择</a:t>
            </a:r>
            <a:r>
              <a:rPr lang="en-US" altLang="zh-CN" sz="2400" dirty="0"/>
              <a:t>1</a:t>
            </a:r>
            <a:r>
              <a:rPr lang="zh-CN" altLang="zh-CN" sz="2400" dirty="0"/>
              <a:t>个，’</a:t>
            </a:r>
            <a:r>
              <a:rPr lang="en-US" altLang="zh-CN" sz="2400" dirty="0" err="1"/>
              <a:t>hist</a:t>
            </a:r>
            <a:r>
              <a:rPr lang="zh-CN" altLang="zh-CN" sz="2400" dirty="0"/>
              <a:t>’表示直方图</a:t>
            </a:r>
            <a:r>
              <a:rPr lang="en-US" altLang="zh-CN" sz="2400" dirty="0"/>
              <a:t>(Histogram plot),</a:t>
            </a:r>
            <a:r>
              <a:rPr lang="zh-CN" altLang="zh-CN" sz="2400" dirty="0"/>
              <a:t>’</a:t>
            </a:r>
            <a:r>
              <a:rPr lang="en-US" altLang="zh-CN" sz="2400" dirty="0" err="1"/>
              <a:t>kde</a:t>
            </a:r>
            <a:r>
              <a:rPr lang="zh-CN" altLang="zh-CN" sz="2400" dirty="0"/>
              <a:t>’表示核密度估计</a:t>
            </a:r>
            <a:r>
              <a:rPr lang="en-US" altLang="zh-CN" sz="2400" dirty="0"/>
              <a:t>(Kernel Density Estimation)</a:t>
            </a:r>
            <a:r>
              <a:rPr lang="zh-CN" altLang="zh-CN" sz="2400" dirty="0"/>
              <a:t>；该参数是</a:t>
            </a:r>
            <a:r>
              <a:rPr lang="en-US" altLang="zh-CN" sz="2400" dirty="0" err="1"/>
              <a:t>scatter_matrix</a:t>
            </a:r>
            <a:r>
              <a:rPr lang="zh-CN" altLang="zh-CN" sz="2400" dirty="0"/>
              <a:t>函数的关键参数。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marker</a:t>
            </a:r>
            <a:r>
              <a:rPr lang="zh-CN" altLang="zh-CN" sz="2400" dirty="0"/>
              <a:t>：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可用的标记类型，如’</a:t>
            </a:r>
            <a:r>
              <a:rPr lang="en-US" altLang="zh-CN" sz="2400" dirty="0"/>
              <a:t>.</a:t>
            </a:r>
            <a:r>
              <a:rPr lang="zh-CN" altLang="zh-CN" sz="2400" dirty="0"/>
              <a:t>’，’</a:t>
            </a:r>
            <a:r>
              <a:rPr lang="en-US" altLang="zh-CN" sz="2400" dirty="0"/>
              <a:t>,</a:t>
            </a:r>
            <a:r>
              <a:rPr lang="zh-CN" altLang="zh-CN" sz="2400" dirty="0"/>
              <a:t>’，’</a:t>
            </a:r>
            <a:r>
              <a:rPr lang="en-US" altLang="zh-CN" sz="2400" dirty="0"/>
              <a:t>o</a:t>
            </a:r>
            <a:r>
              <a:rPr lang="zh-CN" altLang="zh-CN" sz="2400" dirty="0"/>
              <a:t>’等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45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【例】对</a:t>
            </a:r>
            <a:r>
              <a:rPr lang="zh-CN" altLang="en-US" sz="2400" dirty="0" smtClean="0"/>
              <a:t>鸢尾花</a:t>
            </a:r>
            <a:r>
              <a:rPr lang="zh-CN" altLang="zh-CN" sz="2400" dirty="0" smtClean="0"/>
              <a:t>数据</a:t>
            </a:r>
            <a:r>
              <a:rPr lang="zh-CN" altLang="zh-CN" sz="2400" dirty="0"/>
              <a:t>结果，使用</a:t>
            </a:r>
            <a:r>
              <a:rPr lang="en-US" altLang="zh-CN" sz="2400" dirty="0" err="1"/>
              <a:t>scatter_matrix</a:t>
            </a:r>
            <a:r>
              <a:rPr lang="zh-CN" altLang="zh-CN" sz="2400" dirty="0"/>
              <a:t>显示训练集与测试</a:t>
            </a:r>
            <a:r>
              <a:rPr lang="zh-CN" altLang="zh-CN" sz="2400" dirty="0" smtClean="0"/>
              <a:t>集</a:t>
            </a:r>
            <a:r>
              <a:rPr lang="zh-CN" altLang="en-US" sz="2400" dirty="0" smtClean="0"/>
              <a:t>的散点图矩阵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/>
              <a:t>pd.plotting.scatter_matrix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iris_dataframe</a:t>
            </a:r>
            <a:r>
              <a:rPr lang="en-US" altLang="zh-CN" sz="2400" dirty="0"/>
              <a:t>, c=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figsize</a:t>
            </a:r>
            <a:r>
              <a:rPr lang="en-US" altLang="zh-CN" sz="2400" dirty="0"/>
              <a:t>=(15, 15), marker='o', </a:t>
            </a:r>
            <a:r>
              <a:rPr lang="en-US" altLang="zh-CN" sz="2400" dirty="0" err="1"/>
              <a:t>hist_kwds</a:t>
            </a:r>
            <a:r>
              <a:rPr lang="en-US" altLang="zh-CN" sz="2400" dirty="0"/>
              <a:t>={'bins': 20}, s=60, alpha=.8)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02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52257\Desktop\1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45" y="0"/>
            <a:ext cx="7309249" cy="6695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61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．建立</a:t>
            </a:r>
            <a:r>
              <a:rPr lang="en-US" altLang="zh-CN" sz="2400" b="1" dirty="0"/>
              <a:t>KNN</a:t>
            </a:r>
            <a:r>
              <a:rPr lang="zh-CN" altLang="zh-CN" sz="2400" b="1" dirty="0"/>
              <a:t>模型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在</a:t>
            </a:r>
            <a:r>
              <a:rPr lang="en-US" altLang="zh-CN" sz="2400" dirty="0"/>
              <a:t>Python</a:t>
            </a:r>
            <a:r>
              <a:rPr lang="zh-CN" altLang="zh-CN" sz="2400" dirty="0"/>
              <a:t>中，实现</a:t>
            </a:r>
            <a:r>
              <a:rPr lang="en-US" altLang="zh-CN" sz="2400" dirty="0"/>
              <a:t>KNN</a:t>
            </a:r>
            <a:r>
              <a:rPr lang="zh-CN" altLang="zh-CN" sz="2400" dirty="0"/>
              <a:t>方法使用的是</a:t>
            </a:r>
            <a:r>
              <a:rPr lang="en-US" altLang="zh-CN" sz="2400" dirty="0" err="1"/>
              <a:t>KNeighborsClassifier</a:t>
            </a:r>
            <a:r>
              <a:rPr lang="zh-CN" altLang="zh-CN" sz="2400" dirty="0"/>
              <a:t>类，</a:t>
            </a:r>
            <a:r>
              <a:rPr lang="en-US" altLang="zh-CN" sz="2400" dirty="0" err="1"/>
              <a:t>KNeighborsClassifier</a:t>
            </a:r>
            <a:r>
              <a:rPr lang="zh-CN" altLang="zh-CN" sz="2400" dirty="0"/>
              <a:t>类属于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zh-CN" sz="2400" dirty="0"/>
              <a:t>的</a:t>
            </a:r>
            <a:r>
              <a:rPr lang="en-US" altLang="zh-CN" sz="2400" dirty="0"/>
              <a:t>neighbors</a:t>
            </a:r>
            <a:r>
              <a:rPr lang="zh-CN" altLang="zh-CN" sz="2400" dirty="0"/>
              <a:t>包。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375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8037" y="814178"/>
            <a:ext cx="11056060" cy="51932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KNeighborsClassifier</a:t>
            </a:r>
            <a:r>
              <a:rPr lang="zh-CN" altLang="zh-CN" sz="2400" dirty="0"/>
              <a:t>使用很简单，核心操作包括三步：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）创建</a:t>
            </a:r>
            <a:r>
              <a:rPr lang="en-US" altLang="zh-CN" sz="2400" dirty="0" err="1">
                <a:solidFill>
                  <a:srgbClr val="FF0000"/>
                </a:solidFill>
              </a:rPr>
              <a:t>KNeighborsClassifier</a:t>
            </a:r>
            <a:r>
              <a:rPr lang="zh-CN" altLang="zh-CN" sz="2400" dirty="0"/>
              <a:t>对象，并进行初始化。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基本格式：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sklearn.neighbors.KNeighborsClassifier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n_neighbors</a:t>
            </a:r>
            <a:r>
              <a:rPr lang="en-US" altLang="zh-CN" sz="2400" dirty="0"/>
              <a:t>=5, weights=’uniform’, algorithm=’auto’, </a:t>
            </a:r>
            <a:r>
              <a:rPr lang="en-US" altLang="zh-CN" sz="2400" dirty="0" err="1"/>
              <a:t>leaf_size</a:t>
            </a:r>
            <a:r>
              <a:rPr lang="en-US" altLang="zh-CN" sz="2400" dirty="0"/>
              <a:t>=30,p=2, metric=’</a:t>
            </a:r>
            <a:r>
              <a:rPr lang="en-US" altLang="zh-CN" sz="2400" dirty="0" err="1"/>
              <a:t>minkowski</a:t>
            </a:r>
            <a:r>
              <a:rPr lang="en-US" altLang="zh-CN" sz="2400" dirty="0"/>
              <a:t>’, </a:t>
            </a:r>
            <a:r>
              <a:rPr lang="en-US" altLang="zh-CN" sz="2400" dirty="0" err="1"/>
              <a:t>metric_params</a:t>
            </a:r>
            <a:r>
              <a:rPr lang="en-US" altLang="zh-CN" sz="2400" dirty="0"/>
              <a:t>=None, 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=None, 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主要参数：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n_neighbors</a:t>
            </a:r>
            <a:r>
              <a:rPr lang="zh-CN" altLang="zh-CN" sz="2400" dirty="0"/>
              <a:t>：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型</a:t>
            </a:r>
            <a:r>
              <a:rPr lang="en-US" altLang="zh-CN" sz="2400" dirty="0"/>
              <a:t>,</a:t>
            </a:r>
            <a:r>
              <a:rPr lang="zh-CN" altLang="zh-CN" sz="2400" dirty="0"/>
              <a:t>可选，缺省值是</a:t>
            </a:r>
            <a:r>
              <a:rPr lang="en-US" altLang="zh-CN" sz="2400" dirty="0"/>
              <a:t>5</a:t>
            </a:r>
            <a:r>
              <a:rPr lang="zh-CN" altLang="zh-CN" sz="2400" dirty="0"/>
              <a:t>，代表</a:t>
            </a:r>
            <a:r>
              <a:rPr lang="en-US" altLang="zh-CN" sz="2400" dirty="0"/>
              <a:t>KNN</a:t>
            </a:r>
            <a:r>
              <a:rPr lang="zh-CN" altLang="zh-CN" sz="2400" dirty="0"/>
              <a:t>中的近邻数量</a:t>
            </a:r>
            <a:r>
              <a:rPr lang="en-US" altLang="zh-CN" sz="2400" dirty="0"/>
              <a:t>k</a:t>
            </a:r>
            <a:r>
              <a:rPr lang="zh-CN" altLang="zh-CN" sz="2400" dirty="0"/>
              <a:t>值。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weights</a:t>
            </a:r>
            <a:r>
              <a:rPr lang="zh-CN" altLang="zh-CN" sz="2400" dirty="0"/>
              <a:t>：计算距离时使用的权重，缺省值是“</a:t>
            </a:r>
            <a:r>
              <a:rPr lang="en-US" altLang="zh-CN" sz="2400" dirty="0"/>
              <a:t>uniform”</a:t>
            </a:r>
            <a:r>
              <a:rPr lang="zh-CN" altLang="zh-CN" sz="2400" dirty="0"/>
              <a:t>，表示平等权重。也可以取值“</a:t>
            </a:r>
            <a:r>
              <a:rPr lang="en-US" altLang="zh-CN" sz="2400" dirty="0"/>
              <a:t>distance”</a:t>
            </a:r>
            <a:r>
              <a:rPr lang="zh-CN" altLang="zh-CN" sz="2400" dirty="0"/>
              <a:t>，则表示按照距离的远近设置不同权重。还可以自主设计加权方式，并以函数形式调用。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metric</a:t>
            </a:r>
            <a:r>
              <a:rPr lang="zh-CN" altLang="zh-CN" sz="2400" dirty="0"/>
              <a:t>：距离的计算，缺省值是“</a:t>
            </a:r>
            <a:r>
              <a:rPr lang="en-US" altLang="zh-CN" sz="2400" dirty="0" err="1"/>
              <a:t>minkowski</a:t>
            </a:r>
            <a:r>
              <a:rPr lang="zh-CN" altLang="zh-CN" sz="2400" dirty="0"/>
              <a:t>”。当</a:t>
            </a:r>
            <a:r>
              <a:rPr lang="en-US" altLang="zh-CN" sz="2400" dirty="0"/>
              <a:t>p=2, metric=’</a:t>
            </a:r>
            <a:r>
              <a:rPr lang="en-US" altLang="zh-CN" sz="2400" dirty="0" err="1"/>
              <a:t>minkowski</a:t>
            </a:r>
            <a:r>
              <a:rPr lang="en-US" altLang="zh-CN" sz="2400" dirty="0"/>
              <a:t>’</a:t>
            </a:r>
            <a:r>
              <a:rPr lang="zh-CN" altLang="zh-CN" sz="2400" dirty="0"/>
              <a:t>时，使用的是欧式距离。</a:t>
            </a:r>
            <a:r>
              <a:rPr lang="en-US" altLang="zh-CN" sz="2400" dirty="0"/>
              <a:t>p=1,metric=’</a:t>
            </a:r>
            <a:r>
              <a:rPr lang="en-US" altLang="zh-CN" sz="2400" dirty="0" err="1"/>
              <a:t>minkowski</a:t>
            </a:r>
            <a:r>
              <a:rPr lang="en-US" altLang="zh-CN" sz="2400" dirty="0"/>
              <a:t>’</a:t>
            </a:r>
            <a:r>
              <a:rPr lang="zh-CN" altLang="zh-CN" sz="2400" dirty="0"/>
              <a:t>时为曼哈顿距离。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372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KNN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分类算法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092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）调用</a:t>
            </a:r>
            <a:r>
              <a:rPr lang="en-US" altLang="zh-CN" sz="2400" dirty="0">
                <a:solidFill>
                  <a:srgbClr val="FF0000"/>
                </a:solidFill>
              </a:rPr>
              <a:t>fit</a:t>
            </a:r>
            <a:r>
              <a:rPr lang="zh-CN" altLang="zh-CN" sz="2400" dirty="0"/>
              <a:t>方法，对数据集进行训练。</a:t>
            </a:r>
          </a:p>
          <a:p>
            <a:pPr marL="0" indent="0">
              <a:buNone/>
            </a:pPr>
            <a:r>
              <a:rPr lang="zh-CN" altLang="zh-CN" sz="2400" dirty="0"/>
              <a:t>函数格式：</a:t>
            </a:r>
            <a:r>
              <a:rPr lang="en-US" altLang="zh-CN" sz="2400" dirty="0"/>
              <a:t>fit(X, y)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说明：以</a:t>
            </a:r>
            <a:r>
              <a:rPr lang="en-US" altLang="zh-CN" sz="2400" dirty="0"/>
              <a:t>X</a:t>
            </a:r>
            <a:r>
              <a:rPr lang="zh-CN" altLang="zh-CN" sz="2400" dirty="0"/>
              <a:t>为训练集，以</a:t>
            </a:r>
            <a:r>
              <a:rPr lang="en-US" altLang="zh-CN" sz="2400" dirty="0"/>
              <a:t>y</a:t>
            </a:r>
            <a:r>
              <a:rPr lang="zh-CN" altLang="zh-CN" sz="2400" dirty="0"/>
              <a:t>为测试集对模型进行训练。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724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）调用</a:t>
            </a:r>
            <a:r>
              <a:rPr lang="en-US" altLang="zh-CN" sz="2400" dirty="0">
                <a:solidFill>
                  <a:srgbClr val="FF0000"/>
                </a:solidFill>
              </a:rPr>
              <a:t>predict</a:t>
            </a:r>
            <a:r>
              <a:rPr lang="zh-CN" altLang="zh-CN" sz="2400" dirty="0"/>
              <a:t>函数，对测试集进行预测。</a:t>
            </a:r>
          </a:p>
          <a:p>
            <a:pPr marL="0" indent="0">
              <a:buNone/>
            </a:pPr>
            <a:r>
              <a:rPr lang="zh-CN" altLang="zh-CN" sz="2400" dirty="0"/>
              <a:t>函数格式：</a:t>
            </a:r>
            <a:r>
              <a:rPr lang="en-US" altLang="zh-CN" sz="2400" dirty="0"/>
              <a:t>predict(X)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说明：根据给定的数据预测其所属的类别标签。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78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08B8-1ECF-4CD6-827A-945FF4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1" y="189484"/>
            <a:ext cx="11518280" cy="67669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sklearn</a:t>
            </a:r>
            <a:r>
              <a:rPr lang="en-US" altLang="zh-CN" sz="1800" dirty="0"/>
              <a:t> import datasets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sklearn.neighbors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KNeighborsClassifier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sklearn.model_selection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train_test_split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zh-CN" altLang="zh-CN" sz="1800" dirty="0"/>
              <a:t>导入鸢尾花数据并查看数据特征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iris = </a:t>
            </a:r>
            <a:r>
              <a:rPr lang="en-US" altLang="zh-CN" sz="1800" dirty="0" err="1"/>
              <a:t>datasets</a:t>
            </a:r>
            <a:r>
              <a:rPr lang="en-US" altLang="zh-CN" sz="1800" b="1" dirty="0" err="1">
                <a:solidFill>
                  <a:srgbClr val="FF0000"/>
                </a:solidFill>
              </a:rPr>
              <a:t>.load_iris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数据集结构：</a:t>
            </a:r>
            <a:r>
              <a:rPr lang="en-US" altLang="zh-CN" sz="1800" dirty="0"/>
              <a:t>',</a:t>
            </a:r>
            <a:r>
              <a:rPr lang="en-US" altLang="zh-CN" sz="1800" dirty="0" err="1"/>
              <a:t>iris.data.shape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获取属性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iris_X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iris.data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获取类别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iris_y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iris.target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划分成测试集和训练集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iris_train_X,iris_test_X,iris_train_y,iris_test_y</a:t>
            </a:r>
            <a:r>
              <a:rPr lang="en-US" altLang="zh-CN" sz="1800" dirty="0"/>
              <a:t>=</a:t>
            </a:r>
            <a:r>
              <a:rPr lang="en-US" altLang="zh-CN" sz="1800" b="1" dirty="0" err="1">
                <a:solidFill>
                  <a:srgbClr val="FF0000"/>
                </a:solidFill>
              </a:rPr>
              <a:t>train_test_split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iris_X,iris_y,test_size</a:t>
            </a:r>
            <a:r>
              <a:rPr lang="en-US" altLang="zh-CN" sz="1800" dirty="0"/>
              <a:t>=0.2, </a:t>
            </a:r>
            <a:r>
              <a:rPr lang="en-US" altLang="zh-CN" sz="1800" dirty="0" err="1"/>
              <a:t>random_state</a:t>
            </a:r>
            <a:r>
              <a:rPr lang="en-US" altLang="zh-CN" sz="1800" dirty="0"/>
              <a:t>=0)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zh-CN" altLang="zh-CN" sz="1800" dirty="0"/>
              <a:t>分类器初始化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knn</a:t>
            </a:r>
            <a:r>
              <a:rPr lang="en-US" altLang="zh-CN" sz="1800" dirty="0"/>
              <a:t> = </a:t>
            </a:r>
            <a:r>
              <a:rPr lang="en-US" altLang="zh-CN" sz="1800" b="1" dirty="0" err="1">
                <a:solidFill>
                  <a:srgbClr val="FF0000"/>
                </a:solidFill>
              </a:rPr>
              <a:t>KNeighborsClassifier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zh-CN" altLang="zh-CN" sz="1800" dirty="0"/>
              <a:t>对训练集进行训练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knn.</a:t>
            </a:r>
            <a:r>
              <a:rPr lang="en-US" altLang="zh-CN" sz="1800" b="1" dirty="0" err="1">
                <a:solidFill>
                  <a:srgbClr val="FF0000"/>
                </a:solidFill>
              </a:rPr>
              <a:t>fit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iris_train_X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iris_train_y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zh-CN" altLang="zh-CN" sz="1800" dirty="0"/>
              <a:t>对测试集数据的鸢尾花类型进行预测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predict_result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knn.</a:t>
            </a:r>
            <a:r>
              <a:rPr lang="en-US" altLang="zh-CN" sz="1800" b="1" dirty="0" err="1">
                <a:solidFill>
                  <a:srgbClr val="FF0000"/>
                </a:solidFill>
              </a:rPr>
              <a:t>predict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iris_test_X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测试集大小：</a:t>
            </a:r>
            <a:r>
              <a:rPr lang="en-US" altLang="zh-CN" sz="1800" dirty="0"/>
              <a:t>',</a:t>
            </a:r>
            <a:r>
              <a:rPr lang="en-US" altLang="zh-CN" sz="1800" dirty="0" err="1"/>
              <a:t>iris_test_X.shape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预测结果：</a:t>
            </a:r>
            <a:r>
              <a:rPr lang="en-US" altLang="zh-CN" sz="1800" dirty="0"/>
              <a:t>',</a:t>
            </a:r>
            <a:r>
              <a:rPr lang="en-US" altLang="zh-CN" sz="1800" dirty="0" err="1"/>
              <a:t>predict_result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预测精确率：</a:t>
            </a:r>
            <a:r>
              <a:rPr lang="en-US" altLang="zh-CN" sz="1800" dirty="0"/>
              <a:t>',</a:t>
            </a:r>
            <a:r>
              <a:rPr lang="en-US" altLang="zh-CN" sz="1800" dirty="0" err="1"/>
              <a:t>knn.score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iris_test_X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iris_test_y</a:t>
            </a:r>
            <a:r>
              <a:rPr lang="en-US" altLang="zh-CN" sz="1800" dirty="0"/>
              <a:t>))</a:t>
            </a:r>
            <a:endParaRPr lang="zh-CN" altLang="zh-CN" sz="18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74" y="5139899"/>
            <a:ext cx="5759140" cy="1079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91501" y="1867784"/>
            <a:ext cx="7086463" cy="647903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2799" dirty="0"/>
              <a:t>综合</a:t>
            </a:r>
            <a:r>
              <a:rPr lang="zh-CN" altLang="en-US" sz="2799" dirty="0" smtClean="0"/>
              <a:t>实验：</a:t>
            </a:r>
            <a:r>
              <a:rPr lang="en-US" altLang="zh-CN" sz="2799" dirty="0"/>
              <a:t>KNN</a:t>
            </a:r>
            <a:r>
              <a:rPr lang="zh-CN" altLang="en-US" sz="2799" dirty="0"/>
              <a:t>对鸢尾花数据集进行分类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5771574" y="3803155"/>
            <a:ext cx="5759140" cy="1200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399" b="1" dirty="0">
                <a:solidFill>
                  <a:srgbClr val="C00000"/>
                </a:solidFill>
              </a:rPr>
              <a:t>程序显示出了</a:t>
            </a:r>
            <a:r>
              <a:rPr lang="en-US" altLang="zh-CN" sz="2399" b="1" dirty="0">
                <a:solidFill>
                  <a:srgbClr val="C00000"/>
                </a:solidFill>
              </a:rPr>
              <a:t>30</a:t>
            </a:r>
            <a:r>
              <a:rPr lang="zh-CN" altLang="en-US" sz="2399" b="1" dirty="0">
                <a:solidFill>
                  <a:srgbClr val="C00000"/>
                </a:solidFill>
              </a:rPr>
              <a:t>个测试样本的预测结果</a:t>
            </a:r>
            <a:r>
              <a:rPr lang="en-US" altLang="zh-CN" sz="2399" b="1" dirty="0">
                <a:solidFill>
                  <a:srgbClr val="C00000"/>
                </a:solidFill>
              </a:rPr>
              <a:t/>
            </a:r>
            <a:br>
              <a:rPr lang="en-US" altLang="zh-CN" sz="2399" b="1" dirty="0">
                <a:solidFill>
                  <a:srgbClr val="C00000"/>
                </a:solidFill>
              </a:rPr>
            </a:br>
            <a:r>
              <a:rPr lang="zh-CN" altLang="en-US" sz="2399" b="1" dirty="0">
                <a:solidFill>
                  <a:srgbClr val="C00000"/>
                </a:solidFill>
              </a:rPr>
              <a:t>测试样本的真值是什么？</a:t>
            </a:r>
            <a:r>
              <a:rPr lang="en-US" altLang="zh-CN" sz="2399" b="1" dirty="0">
                <a:solidFill>
                  <a:srgbClr val="C00000"/>
                </a:solidFill>
              </a:rPr>
              <a:t/>
            </a:r>
            <a:br>
              <a:rPr lang="en-US" altLang="zh-CN" sz="2399" b="1" dirty="0">
                <a:solidFill>
                  <a:srgbClr val="C00000"/>
                </a:solidFill>
              </a:rPr>
            </a:br>
            <a:r>
              <a:rPr lang="zh-CN" altLang="en-US" sz="2399" b="1" dirty="0">
                <a:solidFill>
                  <a:srgbClr val="C00000"/>
                </a:solidFill>
              </a:rPr>
              <a:t>请设法显示出来。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33093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5.3 KNN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手写数字识别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137" y="914320"/>
            <a:ext cx="11056060" cy="5831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使用</a:t>
            </a:r>
            <a:r>
              <a:rPr lang="en-US" altLang="zh-CN" dirty="0"/>
              <a:t>KNN</a:t>
            </a:r>
            <a:r>
              <a:rPr lang="zh-CN" altLang="zh-CN" dirty="0"/>
              <a:t>方法实现手写数字识别。</a:t>
            </a:r>
          </a:p>
          <a:p>
            <a:pPr marL="0" indent="0">
              <a:buNone/>
            </a:pPr>
            <a:r>
              <a:rPr lang="zh-CN" altLang="zh-CN" dirty="0"/>
              <a:t>素材文件夹为</a:t>
            </a:r>
            <a:r>
              <a:rPr lang="en-US" altLang="zh-CN" dirty="0"/>
              <a:t>“</a:t>
            </a:r>
            <a:r>
              <a:rPr lang="en-US" altLang="zh-CN" dirty="0" err="1"/>
              <a:t>HWdigits</a:t>
            </a:r>
            <a:r>
              <a:rPr lang="en-US" altLang="zh-CN" dirty="0"/>
              <a:t>”</a:t>
            </a:r>
            <a:r>
              <a:rPr lang="zh-CN" altLang="zh-CN" dirty="0"/>
              <a:t>，子目录</a:t>
            </a:r>
            <a:r>
              <a:rPr lang="en-US" altLang="zh-CN" dirty="0"/>
              <a:t>“</a:t>
            </a:r>
            <a:r>
              <a:rPr lang="en-US" altLang="zh-CN" dirty="0" err="1"/>
              <a:t>trainSet</a:t>
            </a:r>
            <a:r>
              <a:rPr lang="en-US" altLang="zh-CN" dirty="0"/>
              <a:t>”</a:t>
            </a:r>
            <a:r>
              <a:rPr lang="zh-CN" altLang="zh-CN" dirty="0"/>
              <a:t>下存放训练数据，子目录</a:t>
            </a:r>
            <a:r>
              <a:rPr lang="en-US" altLang="zh-CN" dirty="0"/>
              <a:t>“</a:t>
            </a:r>
            <a:r>
              <a:rPr lang="en-US" altLang="zh-CN" dirty="0" err="1"/>
              <a:t>testSet</a:t>
            </a:r>
            <a:r>
              <a:rPr lang="en-US" altLang="zh-CN" dirty="0"/>
              <a:t>”</a:t>
            </a:r>
            <a:r>
              <a:rPr lang="zh-CN" altLang="zh-CN" dirty="0"/>
              <a:t>存放测试数据。数据为文本文件形式，每个文件表示一个手写数字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从结果可以看出，识别率达到</a:t>
            </a:r>
            <a:r>
              <a:rPr lang="en-US" altLang="zh-CN" dirty="0"/>
              <a:t>97.93</a:t>
            </a:r>
            <a:r>
              <a:rPr lang="zh-CN" altLang="zh-CN" dirty="0"/>
              <a:t>，效果还是比较理想的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1" y="2312463"/>
            <a:ext cx="6912310" cy="16237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2"/>
          <a:stretch/>
        </p:blipFill>
        <p:spPr bwMode="auto">
          <a:xfrm>
            <a:off x="1092701" y="4464957"/>
            <a:ext cx="6912310" cy="1417858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270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5.4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本章实验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一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使用</a:t>
            </a:r>
            <a:r>
              <a:rPr lang="en-US" altLang="zh-CN" b="1" dirty="0"/>
              <a:t>KNN</a:t>
            </a:r>
            <a:r>
              <a:rPr lang="zh-CN" altLang="zh-CN" b="1" dirty="0"/>
              <a:t>进行水果分类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绘制</a:t>
            </a:r>
            <a:r>
              <a:rPr lang="en-US" altLang="zh-CN" b="1" dirty="0"/>
              <a:t>KNN</a:t>
            </a:r>
            <a:r>
              <a:rPr lang="zh-CN" altLang="zh-CN" b="1" dirty="0"/>
              <a:t>分类器图</a:t>
            </a:r>
            <a:endParaRPr lang="zh-CN" altLang="en-US" dirty="0"/>
          </a:p>
        </p:txBody>
      </p:sp>
      <p:pic>
        <p:nvPicPr>
          <p:cNvPr id="4" name="图片 3" descr="C:\Users\52257\Desktop\插图\图5.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82" y="2155992"/>
            <a:ext cx="4996197" cy="3282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3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5.1 KNN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分类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1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KNN</a:t>
            </a:r>
            <a:r>
              <a:rPr lang="zh-CN" altLang="zh-CN" sz="2400" dirty="0">
                <a:solidFill>
                  <a:srgbClr val="FF0000"/>
                </a:solidFill>
              </a:rPr>
              <a:t>分类算法（</a:t>
            </a:r>
            <a:r>
              <a:rPr lang="en-US" altLang="zh-CN" sz="2400" dirty="0">
                <a:solidFill>
                  <a:srgbClr val="FF0000"/>
                </a:solidFill>
              </a:rPr>
              <a:t>K-Nearest-Neighbors Classification</a:t>
            </a:r>
            <a:r>
              <a:rPr lang="zh-CN" altLang="zh-CN" sz="2400" dirty="0">
                <a:solidFill>
                  <a:srgbClr val="FF0000"/>
                </a:solidFill>
              </a:rPr>
              <a:t>），</a:t>
            </a:r>
            <a:r>
              <a:rPr lang="zh-CN" altLang="zh-CN" sz="2400" dirty="0"/>
              <a:t>又叫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zh-CN" sz="2400" dirty="0">
                <a:solidFill>
                  <a:srgbClr val="FF0000"/>
                </a:solidFill>
              </a:rPr>
              <a:t>近邻算法</a:t>
            </a:r>
            <a:r>
              <a:rPr lang="zh-CN" altLang="zh-CN" sz="2400" dirty="0"/>
              <a:t>。它是概念极其简单，而效果又很优秀的分类</a:t>
            </a:r>
            <a:r>
              <a:rPr lang="zh-CN" altLang="zh-CN" sz="2400" dirty="0" smtClean="0"/>
              <a:t>算法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1967</a:t>
            </a:r>
            <a:r>
              <a:rPr lang="zh-CN" altLang="zh-CN" sz="2400" dirty="0"/>
              <a:t>年由</a:t>
            </a:r>
            <a:r>
              <a:rPr lang="en-US" altLang="zh-CN" sz="2400" dirty="0"/>
              <a:t>Cover T</a:t>
            </a:r>
            <a:r>
              <a:rPr lang="zh-CN" altLang="zh-CN" sz="2400" dirty="0"/>
              <a:t>和</a:t>
            </a:r>
            <a:r>
              <a:rPr lang="en-US" altLang="zh-CN" sz="2400" dirty="0"/>
              <a:t>Hart P</a:t>
            </a:r>
            <a:r>
              <a:rPr lang="zh-CN" altLang="zh-CN" sz="2400" dirty="0"/>
              <a:t>提出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KNN</a:t>
            </a:r>
            <a:r>
              <a:rPr lang="zh-CN" altLang="zh-CN" sz="2400" dirty="0"/>
              <a:t>分类算法的</a:t>
            </a:r>
            <a:r>
              <a:rPr lang="zh-CN" altLang="zh-CN" sz="2400" dirty="0">
                <a:solidFill>
                  <a:srgbClr val="FF0000"/>
                </a:solidFill>
              </a:rPr>
              <a:t>核心</a:t>
            </a:r>
            <a:r>
              <a:rPr lang="zh-CN" altLang="zh-CN" sz="2400" dirty="0" smtClean="0">
                <a:solidFill>
                  <a:srgbClr val="FF0000"/>
                </a:solidFill>
              </a:rPr>
              <a:t>思想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dirty="0" smtClean="0"/>
              <a:t>如果</a:t>
            </a:r>
            <a:r>
              <a:rPr lang="zh-CN" altLang="zh-CN" sz="2400" dirty="0"/>
              <a:t>一个样本在特征空间中的</a:t>
            </a:r>
            <a:r>
              <a:rPr lang="en-US" altLang="zh-CN" sz="2400" dirty="0"/>
              <a:t>k</a:t>
            </a:r>
            <a:r>
              <a:rPr lang="zh-CN" altLang="zh-CN" sz="2400" dirty="0"/>
              <a:t>个最相似</a:t>
            </a:r>
            <a:r>
              <a:rPr lang="en-US" altLang="zh-CN" sz="2400" dirty="0"/>
              <a:t>(</a:t>
            </a:r>
            <a:r>
              <a:rPr lang="zh-CN" altLang="zh-CN" sz="2400" dirty="0"/>
              <a:t>即特征空间中最邻近</a:t>
            </a:r>
            <a:r>
              <a:rPr lang="en-US" altLang="zh-CN" sz="2400" dirty="0"/>
              <a:t>)</a:t>
            </a:r>
            <a:r>
              <a:rPr lang="zh-CN" altLang="zh-CN" sz="2400" dirty="0"/>
              <a:t>的样本中的大多数属于某一个类别，则该样本也属于这个类别。</a:t>
            </a:r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50114" y="4434633"/>
            <a:ext cx="48910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 smtClean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sz="3200" kern="100" dirty="0" smtClean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物以类聚</a:t>
            </a:r>
            <a:r>
              <a:rPr lang="zh-CN" altLang="zh-CN" sz="3200" kern="10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，人以群分</a:t>
            </a:r>
            <a:endParaRPr lang="zh-CN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8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16" y="1682680"/>
            <a:ext cx="6095999" cy="31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971401" y="2780978"/>
            <a:ext cx="3076472" cy="984800"/>
            <a:chOff x="0" y="-157417"/>
            <a:chExt cx="2012868" cy="98493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0" y="345600"/>
              <a:ext cx="1893569" cy="7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152000" y="201600"/>
              <a:ext cx="74157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900000" y="482400"/>
              <a:ext cx="978995" cy="34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130"/>
            <p:cNvSpPr txBox="1"/>
            <p:nvPr/>
          </p:nvSpPr>
          <p:spPr>
            <a:xfrm>
              <a:off x="1084498" y="-157417"/>
              <a:ext cx="928370" cy="4387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66700" algn="just">
                <a:spcAft>
                  <a:spcPts val="0"/>
                </a:spcAft>
              </a:pPr>
              <a:r>
                <a:rPr lang="zh-CN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计算距离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131"/>
          <p:cNvSpPr txBox="1">
            <a:spLocks noChangeArrowheads="1"/>
          </p:cNvSpPr>
          <p:nvPr/>
        </p:nvSpPr>
        <p:spPr bwMode="auto">
          <a:xfrm>
            <a:off x="2253639" y="1868567"/>
            <a:ext cx="251056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最近的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5359" y="206623"/>
            <a:ext cx="9946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图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假设已经获取一些动物的特征，且已知这些动物的类别。现在需要识别一只新动物，判断它是哪类动物。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41522" y="16826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5307" y="4881910"/>
            <a:ext cx="1108036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KNN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分类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示意图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首先找到与这个物体最接近的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个动物。假设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k=3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，则可以找到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只猫和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只狗。由于找到的结果中大多数是猫，则把这个新动物划分为猫类。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40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KNN</a:t>
            </a:r>
            <a:r>
              <a:rPr lang="zh-CN" altLang="zh-CN" dirty="0"/>
              <a:t>方法有三个核心要素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．</a:t>
            </a:r>
            <a:r>
              <a:rPr lang="en-US" altLang="zh-CN" sz="2400" dirty="0"/>
              <a:t>K</a:t>
            </a:r>
            <a:r>
              <a:rPr lang="zh-CN" altLang="zh-CN" sz="2400" dirty="0"/>
              <a:t>值</a:t>
            </a:r>
          </a:p>
          <a:p>
            <a:pPr marL="0" indent="0">
              <a:buNone/>
            </a:pPr>
            <a:r>
              <a:rPr lang="zh-CN" altLang="zh-CN" sz="2400" dirty="0" smtClean="0"/>
              <a:t>如果</a:t>
            </a:r>
            <a:r>
              <a:rPr lang="en-US" altLang="zh-CN" sz="2400" dirty="0"/>
              <a:t>k</a:t>
            </a:r>
            <a:r>
              <a:rPr lang="zh-CN" altLang="zh-CN" sz="2400" dirty="0"/>
              <a:t>取值太小，好处是近似误差会</a:t>
            </a:r>
            <a:r>
              <a:rPr lang="zh-CN" altLang="zh-CN" sz="2400" dirty="0" smtClean="0"/>
              <a:t>减小。</a:t>
            </a:r>
            <a:r>
              <a:rPr lang="zh-CN" altLang="zh-CN" sz="2400" dirty="0"/>
              <a:t>但同时预测结果对近邻的样本点非常敏感，仅由非常近的训练样本决定预测结果。使模型变得复杂，容易过拟合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如果</a:t>
            </a:r>
            <a:r>
              <a:rPr lang="en-US" altLang="zh-CN" sz="2400" dirty="0"/>
              <a:t>k</a:t>
            </a:r>
            <a:r>
              <a:rPr lang="zh-CN" altLang="zh-CN" sz="2400" dirty="0"/>
              <a:t>值太大，学习的近似误差会增大，导致分类模糊，即欠拟合。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52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81" y="1526317"/>
            <a:ext cx="6529137" cy="384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30614" y="2128224"/>
            <a:ext cx="4191464" cy="2564946"/>
            <a:chOff x="0" y="0"/>
            <a:chExt cx="2903460" cy="1915513"/>
          </a:xfrm>
        </p:grpSpPr>
        <p:grpSp>
          <p:nvGrpSpPr>
            <p:cNvPr id="6" name="组合 5"/>
            <p:cNvGrpSpPr/>
            <p:nvPr/>
          </p:nvGrpSpPr>
          <p:grpSpPr>
            <a:xfrm>
              <a:off x="374090" y="0"/>
              <a:ext cx="2529370" cy="1483200"/>
              <a:chOff x="-310" y="0"/>
              <a:chExt cx="2529370" cy="14832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0" y="655564"/>
                <a:ext cx="2529060" cy="827636"/>
                <a:chOff x="0" y="-230036"/>
                <a:chExt cx="2124275" cy="827636"/>
              </a:xfrm>
            </p:grpSpPr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0" y="345600"/>
                  <a:ext cx="1893570" cy="72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728905" y="50400"/>
                  <a:ext cx="1164348" cy="295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556381" y="482110"/>
                  <a:ext cx="1333866" cy="1154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2"/>
                <p:cNvSpPr txBox="1"/>
                <p:nvPr/>
              </p:nvSpPr>
              <p:spPr>
                <a:xfrm rot="194448">
                  <a:off x="1195905" y="-230036"/>
                  <a:ext cx="928370" cy="4387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266700" algn="just">
                    <a:spcAft>
                      <a:spcPts val="0"/>
                    </a:spcAft>
                  </a:pPr>
                  <a:r>
                    <a:rPr lang="zh-CN" sz="90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计算距离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文本框 153"/>
              <p:cNvSpPr txBox="1"/>
              <p:nvPr/>
            </p:nvSpPr>
            <p:spPr>
              <a:xfrm>
                <a:off x="-310" y="317241"/>
                <a:ext cx="583200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14300" algn="just"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k=3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54"/>
              <p:cNvSpPr txBox="1"/>
              <p:nvPr/>
            </p:nvSpPr>
            <p:spPr>
              <a:xfrm>
                <a:off x="482400" y="0"/>
                <a:ext cx="460800" cy="324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k=6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748800" y="237600"/>
              <a:ext cx="1875533" cy="84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08000" y="1411200"/>
              <a:ext cx="2504810" cy="50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0" y="324000"/>
              <a:ext cx="2620010" cy="842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81973" y="124109"/>
            <a:ext cx="10844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下面举例看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值对预测结果的影响。对图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5.2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中的动物进行分类，当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k=3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时，分类结果为“猫：狗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=2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1”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，所以属于猫；当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k=5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时，表决结果为“猫：狗：熊猫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=2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1”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，所以判断目标动物为狗。</a:t>
            </a:r>
            <a:endParaRPr kumimoji="0" lang="zh-CN" altLang="en-US" sz="6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430411" y="5300187"/>
            <a:ext cx="3778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5.2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值对结果的影响示意图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19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6266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rPr>
              <a:t>那么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rPr>
              <a:t>值到底怎么选取呢？涉及到距离的度量问题。</a:t>
            </a:r>
            <a:endParaRPr lang="zh-CN" altLang="en-US" sz="48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38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184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．距离的度量</a:t>
            </a:r>
          </a:p>
          <a:p>
            <a:pPr marL="0" indent="0">
              <a:buNone/>
            </a:pPr>
            <a:r>
              <a:rPr lang="zh-CN" altLang="zh-CN" sz="2400" dirty="0"/>
              <a:t>不同的距离所确定的近邻点不同。平面上比较常用的是欧式距离。此外还有曼哈顿距离、余弦距离、球面距离等。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40415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1175</Words>
  <Application>Microsoft Office PowerPoint</Application>
  <PresentationFormat>宽屏</PresentationFormat>
  <Paragraphs>109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等线</vt:lpstr>
      <vt:lpstr>汉仪菱心体简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A000120140530A99PPBG</vt:lpstr>
      <vt:lpstr>Python机器学习</vt:lpstr>
      <vt:lpstr>第5章 KNN分类算法 </vt:lpstr>
      <vt:lpstr>5.1 KNN分类 </vt:lpstr>
      <vt:lpstr>PowerPoint 演示文稿</vt:lpstr>
      <vt:lpstr>PowerPoint 演示文稿</vt:lpstr>
      <vt:lpstr>KNN方法有三个核心要素: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初识KNN——鸢尾花分类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综合实验：KNN对鸢尾花数据集进行分类</vt:lpstr>
      <vt:lpstr>5.3 KNN手写数字识别 </vt:lpstr>
      <vt:lpstr>5.4 本章实验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86</cp:revision>
  <dcterms:created xsi:type="dcterms:W3CDTF">2021-11-08T10:29:40Z</dcterms:created>
  <dcterms:modified xsi:type="dcterms:W3CDTF">2021-11-12T14:11:59Z</dcterms:modified>
</cp:coreProperties>
</file>