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401" r:id="rId2"/>
    <p:sldId id="322" r:id="rId3"/>
    <p:sldId id="324" r:id="rId4"/>
    <p:sldId id="323" r:id="rId5"/>
    <p:sldId id="402" r:id="rId6"/>
    <p:sldId id="403" r:id="rId7"/>
    <p:sldId id="325" r:id="rId8"/>
    <p:sldId id="404" r:id="rId9"/>
    <p:sldId id="405" r:id="rId10"/>
    <p:sldId id="406" r:id="rId11"/>
    <p:sldId id="326" r:id="rId12"/>
    <p:sldId id="407" r:id="rId13"/>
    <p:sldId id="327" r:id="rId14"/>
    <p:sldId id="328" r:id="rId15"/>
    <p:sldId id="408" r:id="rId16"/>
    <p:sldId id="409" r:id="rId17"/>
    <p:sldId id="410" r:id="rId18"/>
    <p:sldId id="329" r:id="rId19"/>
    <p:sldId id="411" r:id="rId20"/>
    <p:sldId id="330" r:id="rId21"/>
    <p:sldId id="331" r:id="rId22"/>
    <p:sldId id="412" r:id="rId23"/>
    <p:sldId id="332" r:id="rId24"/>
    <p:sldId id="413" r:id="rId25"/>
    <p:sldId id="333" r:id="rId26"/>
    <p:sldId id="334" r:id="rId27"/>
    <p:sldId id="414" r:id="rId28"/>
    <p:sldId id="415" r:id="rId29"/>
    <p:sldId id="400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4483100" y="4810085"/>
            <a:ext cx="6654800" cy="467211"/>
          </a:xfrm>
          <a:noFill/>
        </p:spPr>
        <p:txBody>
          <a:bodyPr>
            <a:prstTxWarp prst="textArchUp">
              <a:avLst/>
            </a:prstTxWarp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580008" y="1509303"/>
            <a:ext cx="9031984" cy="1720077"/>
          </a:xfrm>
        </p:spPr>
        <p:txBody>
          <a:bodyPr>
            <a:prstTxWarp prst="textArchDown">
              <a:avLst/>
            </a:prstTxWarp>
            <a:noAutofit/>
          </a:bodyPr>
          <a:lstStyle>
            <a:lvl1pPr algn="ctr">
              <a:defRPr sz="4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6612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0" orient="horz" pos="162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3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6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79" indent="-357179">
              <a:buClr>
                <a:schemeClr val="accent2"/>
              </a:buClr>
              <a:buFont typeface="Wingdings 2" panose="05020102010507070707" pitchFamily="18" charset="2"/>
              <a:buChar char=""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2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4"/>
            <a:ext cx="4090217" cy="357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59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3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58799" y="1625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EBBA-28FA-47CA-AE41-FBFED73EEC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0ED2-591F-460C-A7E8-82B8BD4FD9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801" y="1026615"/>
            <a:ext cx="11056060" cy="519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4"/>
          <a:srcRect r="221"/>
          <a:stretch/>
        </p:blipFill>
        <p:spPr>
          <a:xfrm>
            <a:off x="-799" y="5751541"/>
            <a:ext cx="12193601" cy="11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>
              <a:lumMod val="65000"/>
              <a:lumOff val="3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79" indent="-357179" algn="just" defTabSz="914377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Wingdings 2" panose="05020102010507070707" pitchFamily="18" charset="2"/>
        <a:buChar char=""/>
        <a:defRPr sz="2000" kern="1200" baseline="0">
          <a:solidFill>
            <a:schemeClr val="accent2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79" indent="-357179" algn="just" defTabSz="914377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7000"/>
              </a:srgbClr>
            </a:gs>
            <a:gs pos="57000">
              <a:srgbClr val="7030A0">
                <a:alpha val="51000"/>
              </a:srgbClr>
            </a:gs>
            <a:gs pos="100000">
              <a:srgbClr val="C00000">
                <a:alpha val="1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915288" y="2403383"/>
            <a:ext cx="9031984" cy="1720077"/>
          </a:xfrm>
        </p:spPr>
        <p:txBody>
          <a:bodyPr>
            <a:prstTxWarp prst="textCanUp">
              <a:avLst/>
            </a:prstTxWarp>
          </a:bodyPr>
          <a:lstStyle/>
          <a:p>
            <a:r>
              <a:rPr lang="en-US" altLang="zh-CN" sz="88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Python</a:t>
            </a:r>
            <a:r>
              <a:rPr lang="zh-CN" altLang="en-US" sz="6600" dirty="0" smtClean="0">
                <a:effectLst>
                  <a:glow rad="101600">
                    <a:schemeClr val="accent5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机器学习</a:t>
            </a:r>
            <a:endParaRPr lang="zh-CN" altLang="en-US" sz="6600" dirty="0">
              <a:effectLst>
                <a:glow rad="101600">
                  <a:schemeClr val="accent5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850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2" y="1178189"/>
            <a:ext cx="9108611" cy="45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6.1.3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聚类算法的性能评估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zh-CN" sz="2400" dirty="0" smtClean="0"/>
              <a:t>常见</a:t>
            </a:r>
            <a:r>
              <a:rPr lang="zh-CN" altLang="zh-CN" sz="2400" dirty="0"/>
              <a:t>的聚类评价</a:t>
            </a:r>
            <a:r>
              <a:rPr lang="zh-CN" altLang="zh-CN" sz="2400" dirty="0" smtClean="0"/>
              <a:t>方法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大致</a:t>
            </a:r>
            <a:r>
              <a:rPr lang="en-US" altLang="zh-CN" sz="2400" dirty="0" smtClean="0"/>
              <a:t>3</a:t>
            </a:r>
            <a:r>
              <a:rPr lang="zh-CN" altLang="zh-CN" sz="2400" dirty="0"/>
              <a:t>类：</a:t>
            </a:r>
            <a:r>
              <a:rPr lang="zh-CN" altLang="zh-CN" sz="2400" dirty="0">
                <a:solidFill>
                  <a:srgbClr val="FF0000"/>
                </a:solidFill>
              </a:rPr>
              <a:t>外部有效性评价、内部有效性评价和</a:t>
            </a:r>
            <a:r>
              <a:rPr lang="zh-CN" altLang="zh-CN" sz="2400" dirty="0" smtClean="0">
                <a:solidFill>
                  <a:srgbClr val="FF0000"/>
                </a:solidFill>
              </a:rPr>
              <a:t>相</a:t>
            </a:r>
            <a:r>
              <a:rPr lang="zh-CN" altLang="en-US" sz="2400" dirty="0" smtClean="0">
                <a:solidFill>
                  <a:srgbClr val="FF0000"/>
                </a:solidFill>
              </a:rPr>
              <a:t>对</a:t>
            </a:r>
            <a:r>
              <a:rPr lang="zh-CN" altLang="zh-CN" sz="2400" dirty="0" smtClean="0">
                <a:solidFill>
                  <a:srgbClr val="FF0000"/>
                </a:solidFill>
              </a:rPr>
              <a:t>评价</a:t>
            </a:r>
            <a:r>
              <a:rPr lang="zh-CN" altLang="en-US" sz="2400" dirty="0" smtClean="0">
                <a:solidFill>
                  <a:srgbClr val="FF0000"/>
                </a:solidFill>
              </a:rPr>
              <a:t>法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/>
              <a:t>外部</a:t>
            </a:r>
            <a:r>
              <a:rPr lang="zh-CN" altLang="zh-CN" sz="2400" dirty="0" smtClean="0"/>
              <a:t>评价反映</a:t>
            </a:r>
            <a:r>
              <a:rPr lang="zh-CN" altLang="zh-CN" sz="2400" dirty="0"/>
              <a:t>聚类结果的</a:t>
            </a:r>
            <a:r>
              <a:rPr lang="zh-CN" altLang="zh-CN" sz="2400" dirty="0" smtClean="0"/>
              <a:t>整体效果</a:t>
            </a:r>
            <a:r>
              <a:rPr lang="zh-CN" altLang="zh-CN" sz="2400" dirty="0"/>
              <a:t>，常用的指标</a:t>
            </a:r>
            <a:r>
              <a:rPr lang="zh-CN" altLang="zh-CN" sz="2400" dirty="0" smtClean="0"/>
              <a:t>有</a:t>
            </a:r>
            <a:r>
              <a:rPr lang="en-US" altLang="zh-CN" sz="2400" dirty="0" smtClean="0"/>
              <a:t>F-measure</a:t>
            </a:r>
            <a:r>
              <a:rPr lang="zh-CN" altLang="zh-CN" sz="2400" dirty="0"/>
              <a:t>指数</a:t>
            </a:r>
            <a:r>
              <a:rPr lang="zh-CN" altLang="zh-CN" sz="2400" dirty="0" smtClean="0"/>
              <a:t>，</a:t>
            </a:r>
            <a:r>
              <a:rPr lang="en-US" altLang="zh-CN" sz="2400" dirty="0" smtClean="0"/>
              <a:t>Rand</a:t>
            </a:r>
            <a:r>
              <a:rPr lang="zh-CN" altLang="zh-CN" sz="2400" dirty="0"/>
              <a:t>指数和</a:t>
            </a:r>
            <a:r>
              <a:rPr lang="en-US" altLang="zh-CN" sz="2400" dirty="0" err="1"/>
              <a:t>Jaccard</a:t>
            </a:r>
            <a:r>
              <a:rPr lang="zh-CN" altLang="zh-CN" sz="2400" dirty="0"/>
              <a:t>系数等。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/>
              <a:t>内部评价是利用数据集的内部特征来评价，包括</a:t>
            </a:r>
            <a:r>
              <a:rPr lang="en-US" altLang="zh-CN" sz="2400" dirty="0"/>
              <a:t>Dunn</a:t>
            </a:r>
            <a:r>
              <a:rPr lang="zh-CN" altLang="zh-CN" sz="2400" dirty="0"/>
              <a:t>指数、轮廓系数等指标。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zh-CN" sz="2400" dirty="0"/>
              <a:t>相对评价</a:t>
            </a:r>
            <a:r>
              <a:rPr lang="zh-CN" altLang="zh-CN" sz="2400" dirty="0" smtClean="0"/>
              <a:t>法选定</a:t>
            </a:r>
            <a:r>
              <a:rPr lang="zh-CN" altLang="zh-CN" sz="2400" dirty="0"/>
              <a:t>某个评价指标，然后为聚类算法设置不同的参数进行测试。根据测试结果选取最优的算法参数和聚类模式等，例如改进的</a:t>
            </a:r>
            <a:r>
              <a:rPr lang="en-US" altLang="zh-CN" sz="2400" dirty="0"/>
              <a:t>Dunn</a:t>
            </a:r>
            <a:r>
              <a:rPr lang="zh-CN" altLang="zh-CN" sz="2400" dirty="0"/>
              <a:t>指数等。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3971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58799" y="989670"/>
                <a:ext cx="11056060" cy="51932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2</a:t>
                </a:r>
                <a:r>
                  <a:rPr lang="zh-CN" altLang="zh-CN" sz="2400" dirty="0"/>
                  <a:t>．</a:t>
                </a:r>
                <a:r>
                  <a:rPr lang="en-US" altLang="zh-CN" sz="2400" dirty="0"/>
                  <a:t>K-Means</a:t>
                </a:r>
                <a:r>
                  <a:rPr lang="zh-CN" altLang="zh-CN" sz="2400" dirty="0"/>
                  <a:t>目标函数</a:t>
                </a:r>
              </a:p>
              <a:p>
                <a:pPr marL="0" indent="0">
                  <a:buNone/>
                </a:pPr>
                <a:r>
                  <a:rPr lang="zh-CN" altLang="zh-CN" sz="2400" dirty="0"/>
                  <a:t>假设数据集</a:t>
                </a:r>
                <a:r>
                  <a:rPr lang="en-US" altLang="zh-CN" sz="2400" dirty="0"/>
                  <a:t>X</a:t>
                </a:r>
                <a:r>
                  <a:rPr lang="zh-CN" altLang="zh-CN" sz="2400" dirty="0"/>
                  <a:t>包含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个数据点，需要划分到</a:t>
                </a:r>
                <a:r>
                  <a:rPr lang="en-US" altLang="zh-CN" sz="2400" dirty="0"/>
                  <a:t>k</a:t>
                </a:r>
                <a:r>
                  <a:rPr lang="zh-CN" altLang="zh-CN" sz="2400" dirty="0"/>
                  <a:t>个类。类中心为用集合</a:t>
                </a:r>
                <a:r>
                  <a:rPr lang="en-US" altLang="zh-CN" sz="2400" dirty="0"/>
                  <a:t>U</a:t>
                </a:r>
                <a:r>
                  <a:rPr lang="zh-CN" altLang="zh-CN" sz="2400" dirty="0"/>
                  <a:t>表示。聚类后所有数据点到各自聚类中心的差的平方和为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聚类平方和</a:t>
                </a:r>
                <a:r>
                  <a:rPr lang="zh-CN" altLang="zh-CN" sz="2400" dirty="0"/>
                  <a:t>用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表示，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值为：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zh-CN" sz="2400" dirty="0" smtClean="0"/>
                  <a:t>聚类</a:t>
                </a:r>
                <a:r>
                  <a:rPr lang="zh-CN" altLang="zh-CN" sz="2400" dirty="0"/>
                  <a:t>的目标就是使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J</a:t>
                </a:r>
                <a:r>
                  <a:rPr lang="zh-CN" altLang="zh-CN" sz="2400" dirty="0">
                    <a:solidFill>
                      <a:srgbClr val="FF0000"/>
                    </a:solidFill>
                  </a:rPr>
                  <a:t>值最小化</a:t>
                </a:r>
                <a:r>
                  <a:rPr lang="zh-CN" altLang="zh-CN" sz="2400" dirty="0"/>
                  <a:t>。 如果在某次迭代前后，</a:t>
                </a:r>
                <a:r>
                  <a:rPr lang="en-US" altLang="zh-CN" sz="2400" dirty="0"/>
                  <a:t>J</a:t>
                </a:r>
                <a:r>
                  <a:rPr lang="zh-CN" altLang="zh-CN" sz="2400" dirty="0"/>
                  <a:t>值没有发生变化，则说明簇的分配不再发生变化，算法已经收敛。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8799" y="989670"/>
                <a:ext cx="11056060" cy="5193212"/>
              </a:xfrm>
              <a:blipFill>
                <a:blip r:embed="rId2"/>
                <a:stretch>
                  <a:fillRect l="-883" t="-704" r="-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9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实现数据聚类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8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6.2.1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SKlearn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Scikit</a:t>
            </a:r>
            <a:r>
              <a:rPr lang="en-US" altLang="zh-CN" dirty="0"/>
              <a:t>-learn</a:t>
            </a:r>
            <a:r>
              <a:rPr lang="zh-CN" altLang="zh-CN" dirty="0"/>
              <a:t>的</a:t>
            </a:r>
            <a:r>
              <a:rPr lang="en-US" altLang="zh-CN" dirty="0"/>
              <a:t>cluster</a:t>
            </a:r>
            <a:r>
              <a:rPr lang="zh-CN" altLang="zh-CN" dirty="0"/>
              <a:t>模块中提供的</a:t>
            </a:r>
            <a:r>
              <a:rPr lang="en-US" altLang="zh-CN" dirty="0" err="1"/>
              <a:t>KMeans</a:t>
            </a:r>
            <a:r>
              <a:rPr lang="zh-CN" altLang="zh-CN" dirty="0"/>
              <a:t>类可以实现</a:t>
            </a:r>
            <a:r>
              <a:rPr lang="en-US" altLang="zh-CN" dirty="0"/>
              <a:t>K-</a:t>
            </a:r>
            <a:r>
              <a:rPr lang="zh-CN" altLang="zh-CN" dirty="0"/>
              <a:t>均值聚类，构造函数如下：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sklearn.cluster.KMeans</a:t>
            </a:r>
            <a:r>
              <a:rPr lang="en-US" altLang="zh-CN" dirty="0"/>
              <a:t>(</a:t>
            </a:r>
            <a:r>
              <a:rPr lang="en-US" altLang="zh-CN" dirty="0" err="1"/>
              <a:t>n_clusters</a:t>
            </a:r>
            <a:r>
              <a:rPr lang="en-US" altLang="zh-CN" dirty="0"/>
              <a:t>=8, </a:t>
            </a:r>
            <a:r>
              <a:rPr lang="en-US" altLang="zh-CN" dirty="0" err="1"/>
              <a:t>init</a:t>
            </a:r>
            <a:r>
              <a:rPr lang="en-US" altLang="zh-CN" dirty="0"/>
              <a:t>=’k-means++’, </a:t>
            </a:r>
            <a:r>
              <a:rPr lang="en-US" altLang="zh-CN" dirty="0" err="1"/>
              <a:t>n_init</a:t>
            </a:r>
            <a:r>
              <a:rPr lang="en-US" altLang="zh-CN" dirty="0"/>
              <a:t>=10, </a:t>
            </a:r>
            <a:r>
              <a:rPr lang="en-US" altLang="zh-CN" dirty="0" err="1"/>
              <a:t>max_iter</a:t>
            </a:r>
            <a:r>
              <a:rPr lang="en-US" altLang="zh-CN" dirty="0"/>
              <a:t>=300, </a:t>
            </a:r>
            <a:r>
              <a:rPr lang="en-US" altLang="zh-CN" dirty="0" err="1"/>
              <a:t>tol</a:t>
            </a:r>
            <a:r>
              <a:rPr lang="en-US" altLang="zh-CN" dirty="0"/>
              <a:t>=0.0001, </a:t>
            </a:r>
            <a:r>
              <a:rPr lang="en-US" altLang="zh-CN" dirty="0" err="1"/>
              <a:t>precompute_distances</a:t>
            </a:r>
            <a:r>
              <a:rPr lang="en-US" altLang="zh-CN" dirty="0"/>
              <a:t>=’auto’, verbose=0, </a:t>
            </a:r>
            <a:r>
              <a:rPr lang="en-US" altLang="zh-CN" dirty="0" err="1"/>
              <a:t>random_state</a:t>
            </a:r>
            <a:r>
              <a:rPr lang="en-US" altLang="zh-CN" dirty="0"/>
              <a:t>=None, </a:t>
            </a:r>
            <a:r>
              <a:rPr lang="en-US" altLang="zh-CN" dirty="0" err="1"/>
              <a:t>copy_x</a:t>
            </a:r>
            <a:r>
              <a:rPr lang="en-US" altLang="zh-CN" dirty="0"/>
              <a:t>=True, </a:t>
            </a:r>
            <a:r>
              <a:rPr lang="en-US" altLang="zh-CN" dirty="0" err="1"/>
              <a:t>n_jobs</a:t>
            </a:r>
            <a:r>
              <a:rPr lang="en-US" altLang="zh-CN" dirty="0"/>
              <a:t>=None, algorithm=’auto’)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主要参数含义：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n_clusters</a:t>
            </a:r>
            <a:r>
              <a:rPr lang="zh-CN" altLang="zh-CN" dirty="0"/>
              <a:t>：可选，默认为</a:t>
            </a:r>
            <a:r>
              <a:rPr lang="en-US" altLang="zh-CN" dirty="0"/>
              <a:t>8</a:t>
            </a:r>
            <a:r>
              <a:rPr lang="zh-CN" altLang="zh-CN" dirty="0"/>
              <a:t>。要形成的簇的数目，即类的数量。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n_init</a:t>
            </a:r>
            <a:r>
              <a:rPr lang="zh-CN" altLang="zh-CN" dirty="0"/>
              <a:t>：默认为</a:t>
            </a:r>
            <a:r>
              <a:rPr lang="en-US" altLang="zh-CN" dirty="0"/>
              <a:t>10</a:t>
            </a:r>
            <a:r>
              <a:rPr lang="zh-CN" altLang="zh-CN" dirty="0"/>
              <a:t>，用不同种子运行</a:t>
            </a:r>
            <a:r>
              <a:rPr lang="en-US" altLang="zh-CN" dirty="0"/>
              <a:t>k-</a:t>
            </a:r>
            <a:r>
              <a:rPr lang="zh-CN" altLang="zh-CN" dirty="0"/>
              <a:t>均值算法的次数。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max_iter</a:t>
            </a:r>
            <a:r>
              <a:rPr lang="zh-CN" altLang="zh-CN" dirty="0"/>
              <a:t>：默认</a:t>
            </a:r>
            <a:r>
              <a:rPr lang="en-US" altLang="zh-CN" dirty="0"/>
              <a:t>300</a:t>
            </a:r>
            <a:r>
              <a:rPr lang="zh-CN" altLang="zh-CN" dirty="0"/>
              <a:t>，单次运行的</a:t>
            </a:r>
            <a:r>
              <a:rPr lang="en-US" altLang="zh-CN" dirty="0"/>
              <a:t>k-</a:t>
            </a:r>
            <a:r>
              <a:rPr lang="zh-CN" altLang="zh-CN" dirty="0"/>
              <a:t>均值算法的最大迭代次数。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dirty="0"/>
              <a:t>返回</a:t>
            </a:r>
            <a:r>
              <a:rPr lang="en-US" altLang="zh-CN" dirty="0" err="1"/>
              <a:t>KMeans</a:t>
            </a:r>
            <a:r>
              <a:rPr lang="zh-CN" altLang="zh-CN" dirty="0"/>
              <a:t>对象的属性包括：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cluster_centers</a:t>
            </a:r>
            <a:r>
              <a:rPr lang="en-US" altLang="zh-CN" dirty="0"/>
              <a:t>_</a:t>
            </a:r>
            <a:r>
              <a:rPr lang="zh-CN" altLang="zh-CN" dirty="0"/>
              <a:t>：数组类型，各个簇中心的坐标。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labels_</a:t>
            </a:r>
            <a:r>
              <a:rPr lang="zh-CN" altLang="zh-CN" dirty="0"/>
              <a:t>：每个数据点的标签。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inertia_</a:t>
            </a:r>
            <a:r>
              <a:rPr lang="zh-CN" altLang="zh-CN" dirty="0"/>
              <a:t>：浮点型，数据样本到它们最接近的聚类中心的距离平方和。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dirty="0" err="1"/>
              <a:t>n_iter</a:t>
            </a:r>
            <a:r>
              <a:rPr lang="en-US" altLang="zh-CN" dirty="0"/>
              <a:t>_</a:t>
            </a:r>
            <a:r>
              <a:rPr lang="zh-CN" altLang="zh-CN" dirty="0"/>
              <a:t>：运行的迭代次数。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3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【例】</a:t>
            </a:r>
            <a:r>
              <a:rPr lang="zh-CN" altLang="zh-CN" sz="2400" dirty="0"/>
              <a:t>使用</a:t>
            </a:r>
            <a:r>
              <a:rPr lang="en-US" altLang="zh-CN" sz="2400" dirty="0" err="1"/>
              <a:t>sklearn.cluster.KMeans</a:t>
            </a:r>
            <a:r>
              <a:rPr lang="zh-CN" altLang="zh-CN" sz="2400" dirty="0"/>
              <a:t>进行</a:t>
            </a:r>
            <a:r>
              <a:rPr lang="en-US" altLang="zh-CN" sz="2400" dirty="0"/>
              <a:t>k-</a:t>
            </a:r>
            <a:r>
              <a:rPr lang="zh-CN" altLang="zh-CN" sz="2400" dirty="0"/>
              <a:t>均值聚类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六个数据点，依次是</a:t>
            </a:r>
            <a:r>
              <a:rPr lang="en-US" altLang="zh-CN" sz="2400" dirty="0"/>
              <a:t>[1,2], [1, 2], [1, 4], [1, 0],[4, 2], [4, 4]</a:t>
            </a:r>
            <a:r>
              <a:rPr lang="zh-CN" altLang="zh-CN" sz="2400" dirty="0"/>
              <a:t>和</a:t>
            </a:r>
            <a:r>
              <a:rPr lang="en-US" altLang="zh-CN" sz="2400" dirty="0"/>
              <a:t>[4, 0</a:t>
            </a:r>
            <a:r>
              <a:rPr lang="en-US" altLang="zh-CN" sz="2400" dirty="0" smtClean="0"/>
              <a:t>]]</a:t>
            </a:r>
            <a:r>
              <a:rPr lang="zh-CN" altLang="en-US" sz="2400" dirty="0" smtClean="0"/>
              <a:t>，聚类结果：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5191"/>
          <a:stretch/>
        </p:blipFill>
        <p:spPr bwMode="auto">
          <a:xfrm>
            <a:off x="1177173" y="2761673"/>
            <a:ext cx="9234154" cy="1601780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830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801" y="1026614"/>
            <a:ext cx="11440694" cy="56308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 smtClean="0"/>
              <a:t>【例】</a:t>
            </a:r>
            <a:r>
              <a:rPr lang="zh-CN" altLang="zh-CN" dirty="0"/>
              <a:t>对鸢尾花数据进行聚类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思考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1.</a:t>
            </a:r>
            <a:r>
              <a:rPr lang="zh-CN" altLang="en-US" sz="2800" dirty="0" smtClean="0">
                <a:solidFill>
                  <a:srgbClr val="FF0000"/>
                </a:solidFill>
              </a:rPr>
              <a:t>算法的性能怎么样？为什么？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</a:rPr>
              <a:t>每次运行的结果是否相同，为什么？</a:t>
            </a:r>
            <a:endParaRPr lang="zh-CN" altLang="zh-CN" sz="28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5"/>
          <a:stretch/>
        </p:blipFill>
        <p:spPr bwMode="auto">
          <a:xfrm>
            <a:off x="1064627" y="1463552"/>
            <a:ext cx="8993774" cy="2775940"/>
          </a:xfrm>
          <a:prstGeom prst="rect">
            <a:avLst/>
          </a:prstGeom>
          <a:ln w="31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862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 smtClean="0"/>
              <a:t>【例】</a:t>
            </a:r>
            <a:r>
              <a:rPr lang="en-US" altLang="zh-CN" sz="2400" dirty="0"/>
              <a:t>K-Means</a:t>
            </a:r>
            <a:r>
              <a:rPr lang="zh-CN" altLang="zh-CN" sz="2400" dirty="0"/>
              <a:t>算法文本聚类算法</a:t>
            </a:r>
            <a:r>
              <a:rPr lang="zh-CN" altLang="zh-CN" sz="2400" dirty="0" smtClean="0"/>
              <a:t>实例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/>
              <a:t>先</a:t>
            </a:r>
            <a:r>
              <a:rPr lang="zh-CN" altLang="en-US" sz="2400" dirty="0"/>
              <a:t>使用</a:t>
            </a:r>
            <a:r>
              <a:rPr lang="en-US" altLang="zh-CN" sz="2400" dirty="0" err="1" smtClean="0"/>
              <a:t>Jieba</a:t>
            </a:r>
            <a:r>
              <a:rPr lang="zh-CN" altLang="zh-CN" sz="2400" dirty="0"/>
              <a:t>模块的</a:t>
            </a:r>
            <a:r>
              <a:rPr lang="en-US" altLang="zh-CN" sz="2400" dirty="0" err="1"/>
              <a:t>lcut</a:t>
            </a:r>
            <a:r>
              <a:rPr lang="zh-CN" altLang="zh-CN" sz="2400" dirty="0"/>
              <a:t>函数将七个句子划分</a:t>
            </a:r>
            <a:r>
              <a:rPr lang="zh-CN" altLang="zh-CN" sz="2400" dirty="0" smtClean="0"/>
              <a:t>成</a:t>
            </a:r>
            <a:r>
              <a:rPr lang="en-US" altLang="zh-CN" sz="2400" dirty="0" smtClean="0"/>
              <a:t>31</a:t>
            </a:r>
            <a:r>
              <a:rPr lang="zh-CN" altLang="zh-CN" sz="2400" dirty="0"/>
              <a:t>个单词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再用</a:t>
            </a:r>
            <a:r>
              <a:rPr lang="en-US" altLang="zh-CN" sz="2400" dirty="0" smtClean="0"/>
              <a:t>TFIDF</a:t>
            </a:r>
            <a:r>
              <a:rPr lang="zh-CN" altLang="zh-CN" sz="2400" dirty="0"/>
              <a:t>词频</a:t>
            </a:r>
            <a:r>
              <a:rPr lang="zh-CN" altLang="zh-CN" sz="2400" dirty="0" smtClean="0"/>
              <a:t>矩阵表明每个</a:t>
            </a:r>
            <a:r>
              <a:rPr lang="zh-CN" altLang="zh-CN" sz="2400" dirty="0"/>
              <a:t>句子对</a:t>
            </a:r>
            <a:r>
              <a:rPr lang="en-US" altLang="zh-CN" sz="2400" dirty="0"/>
              <a:t>31</a:t>
            </a:r>
            <a:r>
              <a:rPr lang="zh-CN" altLang="zh-CN" sz="2400" dirty="0"/>
              <a:t>个单词的词频统计</a:t>
            </a:r>
            <a:r>
              <a:rPr lang="zh-CN" altLang="zh-CN" sz="2400" dirty="0" smtClean="0"/>
              <a:t>结果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/>
              <a:t>最后</a:t>
            </a:r>
            <a:r>
              <a:rPr lang="zh-CN" altLang="zh-CN" sz="2400" dirty="0"/>
              <a:t>使用</a:t>
            </a:r>
            <a:r>
              <a:rPr lang="en-US" altLang="zh-CN" sz="2400" dirty="0"/>
              <a:t>K-Means</a:t>
            </a:r>
            <a:r>
              <a:rPr lang="zh-CN" altLang="zh-CN" sz="2400" dirty="0"/>
              <a:t>聚类对矩阵</a:t>
            </a:r>
            <a:r>
              <a:rPr lang="zh-CN" altLang="zh-CN" sz="2400" dirty="0" smtClean="0"/>
              <a:t>的数据</a:t>
            </a:r>
            <a:r>
              <a:rPr lang="zh-CN" altLang="zh-CN" sz="2400" dirty="0"/>
              <a:t>进行聚类并预测，得到各句的聚类结果。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……</a:t>
            </a:r>
            <a:endParaRPr lang="zh-CN" altLang="zh-CN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41" y="2774244"/>
            <a:ext cx="6399079" cy="25166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/>
          <a:stretch/>
        </p:blipFill>
        <p:spPr bwMode="auto">
          <a:xfrm>
            <a:off x="5264863" y="4245037"/>
            <a:ext cx="6788485" cy="1626186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34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6.2.2 Python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6.4</a:t>
            </a:r>
            <a:r>
              <a:rPr lang="zh-CN" altLang="zh-CN" sz="2400" dirty="0"/>
              <a:t>】物流配送问题。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问题描述：“双十一”期间，物流公司要给</a:t>
            </a:r>
            <a:r>
              <a:rPr lang="en-US" altLang="zh-CN" sz="2400" dirty="0"/>
              <a:t>M</a:t>
            </a:r>
            <a:r>
              <a:rPr lang="zh-CN" altLang="zh-CN" sz="2400" dirty="0"/>
              <a:t>城市的</a:t>
            </a:r>
            <a:r>
              <a:rPr lang="en-US" altLang="zh-CN" sz="2400" dirty="0"/>
              <a:t>50</a:t>
            </a:r>
            <a:r>
              <a:rPr lang="zh-CN" altLang="zh-CN" sz="2400" dirty="0"/>
              <a:t>个客户配送货物。假设公司只有</a:t>
            </a:r>
            <a:r>
              <a:rPr lang="en-US" altLang="zh-CN" sz="2400" dirty="0"/>
              <a:t>5</a:t>
            </a:r>
            <a:r>
              <a:rPr lang="zh-CN" altLang="zh-CN" sz="2400" dirty="0"/>
              <a:t>辆货车，客户的地理坐标在</a:t>
            </a:r>
            <a:r>
              <a:rPr lang="en-US" altLang="zh-CN" sz="2400" dirty="0"/>
              <a:t>testSet.txt</a:t>
            </a:r>
            <a:r>
              <a:rPr lang="zh-CN" altLang="zh-CN" sz="2400" dirty="0"/>
              <a:t>文件中，如何配送效率最高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400" dirty="0"/>
              <a:t>问题分析：可以使用</a:t>
            </a:r>
            <a:r>
              <a:rPr lang="en-US" altLang="zh-CN" sz="2400" dirty="0"/>
              <a:t>K-Means</a:t>
            </a:r>
            <a:r>
              <a:rPr lang="zh-CN" altLang="zh-CN" sz="2400" dirty="0"/>
              <a:t>算法，将文件内的地址数据聚成</a:t>
            </a:r>
            <a:r>
              <a:rPr lang="en-US" altLang="zh-CN" sz="2400" dirty="0"/>
              <a:t>5</a:t>
            </a:r>
            <a:r>
              <a:rPr lang="zh-CN" altLang="zh-CN" sz="2400" dirty="0"/>
              <a:t>类。由于每类的客户地址相近，可以分配给同一辆货车。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14" y="3080403"/>
            <a:ext cx="5417811" cy="34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0 1909上课\教材\第二稿\kmeans-city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7" y="-51887"/>
            <a:ext cx="9202438" cy="6271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09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章 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K-Means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聚类算法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748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6.3 K-Means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算法存在的问题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6.3.1 K-Means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算法的不足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1. K</a:t>
            </a:r>
            <a:r>
              <a:rPr lang="zh-CN" altLang="zh-CN" sz="2400" dirty="0"/>
              <a:t>值的选定比较难。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zh-CN" sz="2400" dirty="0"/>
              <a:t>初始聚类中心的选择对聚类结果有较大影响。</a:t>
            </a:r>
          </a:p>
          <a:p>
            <a:pPr marL="0" indent="0">
              <a:buNone/>
            </a:pPr>
            <a:r>
              <a:rPr lang="en-US" altLang="zh-CN" sz="2400" dirty="0"/>
              <a:t>3. K-Means</a:t>
            </a:r>
            <a:r>
              <a:rPr lang="zh-CN" altLang="zh-CN" sz="2400" dirty="0"/>
              <a:t>算法的时间开销比较大。</a:t>
            </a:r>
          </a:p>
          <a:p>
            <a:pPr marL="0" indent="0">
              <a:buNone/>
            </a:pPr>
            <a:r>
              <a:rPr lang="en-US" altLang="zh-CN" sz="2400" dirty="0"/>
              <a:t>4. K-Means</a:t>
            </a:r>
            <a:r>
              <a:rPr lang="zh-CN" altLang="zh-CN" sz="2400" dirty="0"/>
              <a:t>算法的功能具有局限性。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403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Make_moons</a:t>
            </a:r>
            <a:r>
              <a:rPr lang="zh-CN" altLang="zh-CN" dirty="0" smtClean="0"/>
              <a:t>数据集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6.5</a:t>
            </a:r>
            <a:r>
              <a:rPr lang="zh-CN" altLang="zh-CN" sz="2400" dirty="0"/>
              <a:t>】对半环形数据集进行</a:t>
            </a:r>
            <a:r>
              <a:rPr lang="en-US" altLang="zh-CN" sz="2400" dirty="0"/>
              <a:t>k-</a:t>
            </a:r>
            <a:r>
              <a:rPr lang="zh-CN" altLang="zh-CN" sz="2400" dirty="0"/>
              <a:t>均值聚类。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 descr="C:\Users\52257\Desktop\make-moo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7" y="1481791"/>
            <a:ext cx="7612547" cy="47380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8190493" y="2910910"/>
            <a:ext cx="32709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latin typeface="Helvetica Neue"/>
                <a:ea typeface="宋体" panose="0201060003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2400" b="1" kern="100" dirty="0">
                <a:solidFill>
                  <a:srgbClr val="FF0000"/>
                </a:solidFill>
                <a:latin typeface="Helvetica Neue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zh-CN" altLang="zh-CN" sz="2400" b="1" kern="100" dirty="0">
                <a:solidFill>
                  <a:srgbClr val="FF0000"/>
                </a:solidFill>
                <a:latin typeface="Helvetica Neue"/>
                <a:ea typeface="宋体" panose="02010600030101010101" pitchFamily="2" charset="-122"/>
                <a:cs typeface="Arial" panose="020B0604020202020204" pitchFamily="34" charset="0"/>
              </a:rPr>
              <a:t>均值聚类无法区分出半环形数据集中的两个半圆形。想一想为什么？</a:t>
            </a:r>
            <a:endParaRPr lang="zh-CN" altLang="zh-CN" sz="2400" b="1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7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6.3.2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科学确定</a:t>
            </a:r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k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值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研究人员提出了很多确定</a:t>
            </a:r>
            <a:r>
              <a:rPr lang="en-US" altLang="zh-CN" sz="2400" dirty="0"/>
              <a:t>k</a:t>
            </a:r>
            <a:r>
              <a:rPr lang="zh-CN" altLang="zh-CN" sz="2400" dirty="0"/>
              <a:t>值的方法，常见的如：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经验值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观测值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肘部</a:t>
            </a:r>
            <a:r>
              <a:rPr lang="zh-CN" altLang="zh-CN" sz="2400" dirty="0" smtClean="0"/>
              <a:t>方法（</a:t>
            </a:r>
            <a:r>
              <a:rPr lang="en-US" altLang="zh-CN" sz="2400" dirty="0"/>
              <a:t>Elbow Method</a:t>
            </a:r>
            <a:r>
              <a:rPr lang="zh-CN" altLang="zh-CN" sz="2400" dirty="0" smtClean="0"/>
              <a:t>）</a:t>
            </a:r>
            <a:endParaRPr lang="en-US" altLang="zh-C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sz="2400" dirty="0"/>
              <a:t>性能指标</a:t>
            </a:r>
            <a:r>
              <a:rPr lang="zh-CN" altLang="zh-CN" sz="2400" dirty="0" smtClean="0"/>
              <a:t>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610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336" y="150555"/>
            <a:ext cx="11056060" cy="699595"/>
          </a:xfrm>
        </p:spPr>
        <p:txBody>
          <a:bodyPr/>
          <a:lstStyle/>
          <a:p>
            <a:r>
              <a:rPr lang="zh-CN" altLang="zh-CN" dirty="0"/>
              <a:t>肘部方法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1917" y="979185"/>
            <a:ext cx="11056060" cy="519321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示例：</a:t>
            </a:r>
            <a:r>
              <a:rPr lang="zh-CN" altLang="zh-CN" sz="2400" dirty="0" smtClean="0"/>
              <a:t>误差平方和拐点</a:t>
            </a:r>
            <a:r>
              <a:rPr lang="zh-CN" altLang="zh-CN" sz="2400" dirty="0"/>
              <a:t>出现在</a:t>
            </a:r>
            <a:r>
              <a:rPr lang="en-US" altLang="zh-CN" sz="2400" dirty="0"/>
              <a:t>k=4</a:t>
            </a:r>
            <a:r>
              <a:rPr lang="zh-CN" altLang="zh-CN" sz="2400" dirty="0"/>
              <a:t>位置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endParaRPr lang="zh-CN" altLang="en-US" sz="2400" dirty="0"/>
          </a:p>
        </p:txBody>
      </p:sp>
      <p:pic>
        <p:nvPicPr>
          <p:cNvPr id="4" name="图片 3" descr="C:\0 1909上课\教材\第二稿\elbowmetho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68" y="1429061"/>
            <a:ext cx="7196505" cy="4614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165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6.3.3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使用后处理提高聚类效果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zh-CN" sz="2400" dirty="0"/>
                  <a:t>簇的误差平方和</a:t>
                </a:r>
                <a:r>
                  <a:rPr lang="en-US" altLang="zh-CN" sz="2400" dirty="0"/>
                  <a:t>SSE</a:t>
                </a:r>
                <a:r>
                  <a:rPr lang="zh-CN" altLang="zh-CN" sz="2400" dirty="0"/>
                  <a:t>的计算公式如下：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SSE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</m:acc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en-US" altLang="zh-CN" sz="2400" dirty="0"/>
                  <a:t>SSE</a:t>
                </a:r>
                <a:r>
                  <a:rPr lang="zh-CN" altLang="zh-CN" sz="2400" dirty="0"/>
                  <a:t>值越小，表明该簇的离散程度越低，聚类效果越好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zh-CN" sz="2400" dirty="0"/>
                  <a:t>在聚类之后进行处理</a:t>
                </a:r>
                <a:r>
                  <a:rPr lang="zh-CN" altLang="zh-CN" sz="2400" dirty="0" smtClean="0"/>
                  <a:t>，</a:t>
                </a:r>
                <a:r>
                  <a:rPr lang="zh-CN" altLang="zh-CN" sz="2400" dirty="0"/>
                  <a:t>例如将</a:t>
                </a:r>
                <a:r>
                  <a:rPr lang="en-US" altLang="zh-CN" sz="2400" dirty="0"/>
                  <a:t>SSE</a:t>
                </a:r>
                <a:r>
                  <a:rPr lang="zh-CN" altLang="zh-CN" sz="2400" dirty="0"/>
                  <a:t>值偏大的簇进行再次划分</a:t>
                </a:r>
                <a:r>
                  <a:rPr lang="zh-CN" altLang="zh-CN" sz="2400" dirty="0" smtClean="0"/>
                  <a:t>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zh-CN" sz="2400" dirty="0" smtClean="0"/>
                  <a:t>也</a:t>
                </a:r>
                <a:r>
                  <a:rPr lang="zh-CN" altLang="zh-CN" sz="2400" dirty="0"/>
                  <a:t>可以在聚类的主过程中使用误差进行簇划分，比如常用的二分</a:t>
                </a:r>
                <a:r>
                  <a:rPr lang="en-US" altLang="zh-CN" sz="2400" dirty="0"/>
                  <a:t>k-</a:t>
                </a:r>
                <a:r>
                  <a:rPr lang="zh-CN" altLang="zh-CN" sz="2400" dirty="0"/>
                  <a:t>均值聚类算法</a:t>
                </a:r>
                <a:r>
                  <a:rPr lang="zh-CN" altLang="zh-CN" sz="2400" dirty="0" smtClean="0"/>
                  <a:t>。</a:t>
                </a:r>
                <a:r>
                  <a:rPr lang="zh-CN" altLang="zh-CN" sz="2400" dirty="0"/>
                  <a:t>能够一定程度上解决</a:t>
                </a:r>
                <a:r>
                  <a:rPr lang="en-US" altLang="zh-CN" sz="2400" dirty="0"/>
                  <a:t>K-Means</a:t>
                </a:r>
                <a:r>
                  <a:rPr lang="zh-CN" altLang="zh-CN" sz="2400" dirty="0"/>
                  <a:t>收敛于局部最优的问题。</a:t>
                </a: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83" t="-704" r="-3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43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6.4 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本章实验</a:t>
            </a:r>
            <a:r>
              <a:rPr lang="zh-CN" altLang="en-US" b="0" i="0" u="none" strike="noStrike" kern="100" baseline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862152"/>
            <a:ext cx="11056060" cy="617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b="1" dirty="0"/>
              <a:t>银行客户分组画像</a:t>
            </a:r>
            <a:endParaRPr lang="zh-CN" altLang="en-US" sz="2400" dirty="0"/>
          </a:p>
        </p:txBody>
      </p:sp>
      <p:pic>
        <p:nvPicPr>
          <p:cNvPr id="4" name="图片 3" descr="C:\Users\52257\Desktop\插图\图6.6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22" y="1075616"/>
            <a:ext cx="8438013" cy="5408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01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8799" y="407778"/>
            <a:ext cx="11056060" cy="571277"/>
          </a:xfrm>
        </p:spPr>
        <p:txBody>
          <a:bodyPr/>
          <a:lstStyle/>
          <a:p>
            <a:r>
              <a:rPr lang="zh-CN" altLang="zh-CN" b="1" dirty="0"/>
              <a:t>对图像进行聚类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1"/>
          <a:stretch/>
        </p:blipFill>
        <p:spPr bwMode="auto">
          <a:xfrm>
            <a:off x="558799" y="979055"/>
            <a:ext cx="9961730" cy="4334796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/>
          <p:nvPr/>
        </p:nvPicPr>
        <p:blipFill rotWithShape="1">
          <a:blip r:embed="rId3"/>
          <a:srcRect l="20060" t="28687" r="23228" b="16345"/>
          <a:stretch/>
        </p:blipFill>
        <p:spPr bwMode="auto">
          <a:xfrm>
            <a:off x="5751679" y="4014006"/>
            <a:ext cx="4768850" cy="2599690"/>
          </a:xfrm>
          <a:prstGeom prst="rect">
            <a:avLst/>
          </a:prstGeom>
          <a:ln w="952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90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聚类结果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49275"/>
            <a:ext cx="10598503" cy="29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73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img2.baidu.com/image_search/src=http%3A%2F%2Fhbimg.b0.upaiyun.com%2Faadcfba81a7f40e8b5d26a7d79f64c8b8a3128ee21494-tRaHKg_fw658&amp;refer=http%3A%2F%2Fhbimg.b0.upaiyun.com&amp;app=2002&amp;size=f9999,10000&amp;q=a80&amp;n=0&amp;g=0n&amp;fmt=jpeg?sec=1638959850&amp;t=a2606a44280bb8c3e665e0379a46166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1" t="10730" r="10255" b="13363"/>
          <a:stretch/>
        </p:blipFill>
        <p:spPr bwMode="auto">
          <a:xfrm>
            <a:off x="7361382" y="2179782"/>
            <a:ext cx="3066473" cy="356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4509" y="2736837"/>
            <a:ext cx="227033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3800D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谢谢</a:t>
            </a:r>
            <a:endParaRPr lang="zh-CN" altLang="en-US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3800D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5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58801" y="186620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6.1 K-Means</a:t>
            </a:r>
            <a:r>
              <a:rPr lang="zh-CN" altLang="en-US" b="0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聚类算法</a:t>
            </a:r>
            <a:r>
              <a:rPr lang="zh-CN" altLang="en-US" b="0" kern="1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  <p:sp>
        <p:nvSpPr>
          <p:cNvPr id="5" name="矩形 4"/>
          <p:cNvSpPr/>
          <p:nvPr/>
        </p:nvSpPr>
        <p:spPr>
          <a:xfrm>
            <a:off x="4368799" y="4265021"/>
            <a:ext cx="7106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kern="0" dirty="0">
                <a:solidFill>
                  <a:srgbClr val="000000"/>
                </a:solidFill>
                <a:latin typeface="Calibri" panose="020F0502020204030204" pitchFamily="34" charset="0"/>
                <a:ea typeface="楷体" panose="02010609060101010101" pitchFamily="49" charset="-122"/>
                <a:cs typeface="UbuntuMono-Regular"/>
              </a:rPr>
              <a:t>夫鸟同翼者而聚居，兽同足者而俱行。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zh-CN" altLang="zh-CN" sz="2400" kern="0" dirty="0">
                <a:solidFill>
                  <a:srgbClr val="000000"/>
                </a:solidFill>
                <a:ea typeface="楷体" panose="02010609060101010101" pitchFamily="49" charset="-122"/>
                <a:cs typeface="UbuntuMono-Regular"/>
              </a:rPr>
              <a:t>——《战国策》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73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聚类</a:t>
            </a:r>
            <a:r>
              <a:rPr lang="en-US" altLang="zh-CN" sz="2400" dirty="0">
                <a:solidFill>
                  <a:srgbClr val="FF0000"/>
                </a:solidFill>
              </a:rPr>
              <a:t>(Clustering)</a:t>
            </a:r>
            <a:r>
              <a:rPr lang="zh-CN" altLang="zh-CN" sz="2400" dirty="0"/>
              <a:t>是指将不同的对象划分成由多个对象组成的多个类的过程。由聚类产生的数据分组，同一组内的对象具有相似性，不同组的对象具有相异性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聚类</a:t>
            </a:r>
            <a:r>
              <a:rPr lang="zh-CN" altLang="zh-CN" sz="2400" dirty="0"/>
              <a:t>待划分的类别未知，即训练数据没有标签</a:t>
            </a:r>
            <a:r>
              <a:rPr lang="zh-CN" altLang="zh-CN" sz="2400" dirty="0" smtClean="0"/>
              <a:t>。聚类</a:t>
            </a:r>
            <a:r>
              <a:rPr lang="zh-CN" altLang="zh-CN" sz="2400" dirty="0"/>
              <a:t>属于非监督学习。</a:t>
            </a:r>
          </a:p>
          <a:p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11199" y="314957"/>
            <a:ext cx="11056060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b="0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6.1.1 </a:t>
            </a:r>
            <a:r>
              <a:rPr lang="zh-CN" altLang="en-US" b="0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r>
              <a:rPr lang="zh-CN" altLang="en-US" b="0" kern="100" dirty="0" smtClean="0">
                <a:latin typeface="Times New Roman" panose="02020603050405020304" pitchFamily="18" charset="0"/>
                <a:ea typeface="等线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5233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</a:rPr>
              <a:t>簇</a:t>
            </a:r>
            <a:r>
              <a:rPr lang="en-US" altLang="zh-CN" sz="2400" dirty="0">
                <a:solidFill>
                  <a:srgbClr val="FF0000"/>
                </a:solidFill>
              </a:rPr>
              <a:t>(cluster)</a:t>
            </a:r>
            <a:r>
              <a:rPr lang="zh-CN" altLang="zh-CN" sz="2400" dirty="0"/>
              <a:t>是由距离邻近的对象组合而成的集合。聚类的最终目标是获得紧凑、独立的簇集合。一般采用相似度作为聚类的依据，两个对象的距离越近，其相似度就越大。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 smtClean="0"/>
              <a:t>按照</a:t>
            </a:r>
            <a:r>
              <a:rPr lang="zh-CN" altLang="zh-CN" sz="2400" dirty="0"/>
              <a:t>簇的定义和聚类的方式，聚类大致分为以下几种：</a:t>
            </a:r>
            <a:r>
              <a:rPr lang="en-US" altLang="zh-CN" sz="2400" dirty="0"/>
              <a:t>K-Means</a:t>
            </a:r>
            <a:r>
              <a:rPr lang="zh-CN" altLang="zh-CN" sz="2400" dirty="0"/>
              <a:t>为代表的簇中心聚类、基于连通性的层次聚类、以</a:t>
            </a:r>
            <a:r>
              <a:rPr lang="en-US" altLang="zh-CN" sz="2400" dirty="0"/>
              <a:t>EM</a:t>
            </a:r>
            <a:r>
              <a:rPr lang="zh-CN" altLang="zh-CN" sz="2400" dirty="0"/>
              <a:t>算法为代表的概率分布聚类、以</a:t>
            </a:r>
            <a:r>
              <a:rPr lang="en-US" altLang="zh-CN" sz="2400" dirty="0"/>
              <a:t>DBSCAN</a:t>
            </a:r>
            <a:r>
              <a:rPr lang="zh-CN" altLang="zh-CN" sz="2400" dirty="0"/>
              <a:t>为代表的基于网格密度的聚类，以及高斯混合聚类等。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89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6.1.2 K-Means</a:t>
            </a:r>
            <a:r>
              <a:rPr lang="zh-CN" altLang="en-US" b="0" i="0" u="none" strike="noStrike" kern="1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聚类</a:t>
            </a:r>
            <a:endParaRPr lang="zh-CN" altLang="en-US" b="0" i="0" u="none" strike="noStrike" kern="1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K-Means</a:t>
            </a:r>
            <a:r>
              <a:rPr lang="zh-CN" altLang="zh-CN" sz="2400" dirty="0">
                <a:solidFill>
                  <a:srgbClr val="FF0000"/>
                </a:solidFill>
              </a:rPr>
              <a:t>聚类算法</a:t>
            </a:r>
            <a:r>
              <a:rPr lang="zh-CN" altLang="zh-CN" sz="2400" dirty="0"/>
              <a:t>也称为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zh-CN" sz="2400" dirty="0">
                <a:solidFill>
                  <a:srgbClr val="FF0000"/>
                </a:solidFill>
              </a:rPr>
              <a:t>均值聚类算法</a:t>
            </a:r>
            <a:r>
              <a:rPr lang="zh-CN" altLang="zh-CN" sz="2400" dirty="0"/>
              <a:t>，是典型的聚类算法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400" dirty="0" smtClean="0"/>
              <a:t>对于</a:t>
            </a:r>
            <a:r>
              <a:rPr lang="zh-CN" altLang="zh-CN" sz="2400" dirty="0"/>
              <a:t>给定的数据集和需要划分的类数</a:t>
            </a:r>
            <a:r>
              <a:rPr lang="en-US" altLang="zh-CN" sz="2400" dirty="0"/>
              <a:t>k</a:t>
            </a:r>
            <a:r>
              <a:rPr lang="zh-CN" altLang="zh-CN" sz="2400" dirty="0"/>
              <a:t>，算法根据距离函数进行迭代处理，动态地把数据划分成</a:t>
            </a:r>
            <a:r>
              <a:rPr lang="en-US" altLang="zh-CN" sz="2400" dirty="0"/>
              <a:t>k</a:t>
            </a:r>
            <a:r>
              <a:rPr lang="zh-CN" altLang="zh-CN" sz="2400" dirty="0"/>
              <a:t>个簇（即类别），直到收敛为止。</a:t>
            </a:r>
            <a:r>
              <a:rPr lang="zh-CN" altLang="zh-CN" sz="2400" dirty="0">
                <a:solidFill>
                  <a:srgbClr val="FF0000"/>
                </a:solidFill>
              </a:rPr>
              <a:t>簇中心</a:t>
            </a:r>
            <a:r>
              <a:rPr lang="en-US" altLang="zh-CN" sz="2400" dirty="0">
                <a:solidFill>
                  <a:srgbClr val="FF0000"/>
                </a:solidFill>
              </a:rPr>
              <a:t>(cluster center)</a:t>
            </a:r>
            <a:r>
              <a:rPr lang="zh-CN" altLang="zh-CN" sz="2400" dirty="0"/>
              <a:t>也称为</a:t>
            </a:r>
            <a:r>
              <a:rPr lang="zh-CN" altLang="zh-CN" sz="2400" dirty="0">
                <a:solidFill>
                  <a:srgbClr val="FF0000"/>
                </a:solidFill>
              </a:rPr>
              <a:t>聚类中心</a:t>
            </a:r>
            <a:r>
              <a:rPr lang="zh-CN" altLang="zh-CN" sz="2400" dirty="0"/>
              <a:t>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343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K-Means</a:t>
            </a:r>
            <a:r>
              <a:rPr lang="zh-CN" altLang="zh-CN" dirty="0"/>
              <a:t>聚类的优点是算法简单、运算速度快，即便数据集很大计算起来也便捷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不足</a:t>
            </a:r>
            <a:r>
              <a:rPr lang="zh-CN" altLang="zh-CN" dirty="0"/>
              <a:t>之处是如果数据集较大，容易获得局部最优的分类结果。而且所产生的类的大小相近，对噪声数据也比较敏感。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54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398378" y="689731"/>
            <a:ext cx="11056060" cy="5193212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聚类的运算</a:t>
            </a:r>
            <a:r>
              <a:rPr lang="zh-CN" altLang="zh-CN" sz="2400" dirty="0" smtClean="0"/>
              <a:t>流程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138988" y="1488774"/>
            <a:ext cx="86053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/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随机选择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k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个数据点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-&gt; 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起始簇中心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While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数据点的分配结果发生改变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for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数据集中的每个数据点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      for 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循环访问每个簇中心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            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computer_distance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400" kern="1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p,c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            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将数据点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分配到最近的簇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for 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每一个簇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/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       </a:t>
            </a:r>
            <a:r>
              <a:rPr lang="zh-CN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簇中心更新为簇内数据点的均值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7142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23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00B0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1125</Words>
  <Application>Microsoft Office PowerPoint</Application>
  <PresentationFormat>宽屏</PresentationFormat>
  <Paragraphs>99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Helvetica Neue</vt:lpstr>
      <vt:lpstr>UbuntuMono-Regular</vt:lpstr>
      <vt:lpstr>等线</vt:lpstr>
      <vt:lpstr>汉仪菱心体简</vt:lpstr>
      <vt:lpstr>楷体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A000120140530A99PPBG</vt:lpstr>
      <vt:lpstr>Python机器学习</vt:lpstr>
      <vt:lpstr>第6章 K-Means聚类算法 </vt:lpstr>
      <vt:lpstr>PowerPoint 演示文稿</vt:lpstr>
      <vt:lpstr>PowerPoint 演示文稿</vt:lpstr>
      <vt:lpstr>PowerPoint 演示文稿</vt:lpstr>
      <vt:lpstr>PowerPoint 演示文稿</vt:lpstr>
      <vt:lpstr>6.1.2 K-Means聚类</vt:lpstr>
      <vt:lpstr>PowerPoint 演示文稿</vt:lpstr>
      <vt:lpstr>PowerPoint 演示文稿</vt:lpstr>
      <vt:lpstr>PowerPoint 演示文稿</vt:lpstr>
      <vt:lpstr>6.1.3聚类算法的性能评估</vt:lpstr>
      <vt:lpstr>PowerPoint 演示文稿</vt:lpstr>
      <vt:lpstr>6.2 使用K-Means实现数据聚类</vt:lpstr>
      <vt:lpstr>6.2.1 使用SKlearn实现K-Means聚类</vt:lpstr>
      <vt:lpstr>PowerPoint 演示文稿</vt:lpstr>
      <vt:lpstr>PowerPoint 演示文稿</vt:lpstr>
      <vt:lpstr>PowerPoint 演示文稿</vt:lpstr>
      <vt:lpstr>6.2.2 Python实现K-Means聚类 </vt:lpstr>
      <vt:lpstr>PowerPoint 演示文稿</vt:lpstr>
      <vt:lpstr>6.3 K-Means 算法存在的问题</vt:lpstr>
      <vt:lpstr>6.3.1 K-Means 算法的不足 </vt:lpstr>
      <vt:lpstr>Make_moons数据集聚类</vt:lpstr>
      <vt:lpstr>6.3.2 科学确定k值</vt:lpstr>
      <vt:lpstr>肘部方法</vt:lpstr>
      <vt:lpstr>6.3.3 使用后处理提高聚类效果 </vt:lpstr>
      <vt:lpstr>6.4 本章实验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creator>yan liu</dc:creator>
  <cp:lastModifiedBy>yan liu</cp:lastModifiedBy>
  <cp:revision>91</cp:revision>
  <dcterms:created xsi:type="dcterms:W3CDTF">2021-11-08T10:29:40Z</dcterms:created>
  <dcterms:modified xsi:type="dcterms:W3CDTF">2021-11-12T14:19:00Z</dcterms:modified>
</cp:coreProperties>
</file>