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335" r:id="rId3"/>
    <p:sldId id="336" r:id="rId4"/>
    <p:sldId id="402" r:id="rId5"/>
    <p:sldId id="337" r:id="rId6"/>
    <p:sldId id="403" r:id="rId7"/>
    <p:sldId id="404" r:id="rId8"/>
    <p:sldId id="405" r:id="rId9"/>
    <p:sldId id="338" r:id="rId10"/>
    <p:sldId id="406" r:id="rId11"/>
    <p:sldId id="339" r:id="rId12"/>
    <p:sldId id="407" r:id="rId13"/>
    <p:sldId id="340" r:id="rId14"/>
    <p:sldId id="341" r:id="rId15"/>
    <p:sldId id="342" r:id="rId16"/>
    <p:sldId id="408" r:id="rId17"/>
    <p:sldId id="409" r:id="rId18"/>
    <p:sldId id="410" r:id="rId19"/>
    <p:sldId id="411" r:id="rId20"/>
    <p:sldId id="412" r:id="rId21"/>
    <p:sldId id="413" r:id="rId22"/>
    <p:sldId id="34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344" r:id="rId31"/>
    <p:sldId id="345" r:id="rId32"/>
    <p:sldId id="346" r:id="rId33"/>
    <p:sldId id="421" r:id="rId34"/>
    <p:sldId id="422" r:id="rId35"/>
    <p:sldId id="347" r:id="rId36"/>
    <p:sldId id="423" r:id="rId37"/>
    <p:sldId id="424" r:id="rId38"/>
    <p:sldId id="425" r:id="rId39"/>
    <p:sldId id="348" r:id="rId40"/>
    <p:sldId id="40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998906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常见评价指标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zh-CN" sz="2400" dirty="0"/>
              <a:t>．用户信任度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．预测准确度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．覆盖率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．多样性</a:t>
            </a:r>
          </a:p>
          <a:p>
            <a:pPr marL="0" indent="0">
              <a:buNone/>
            </a:pPr>
            <a:r>
              <a:rPr lang="zh-CN" altLang="zh-CN" sz="2400" dirty="0"/>
              <a:t> </a:t>
            </a:r>
            <a:r>
              <a:rPr lang="en-US" altLang="zh-CN" sz="2400" dirty="0"/>
              <a:t>5</a:t>
            </a:r>
            <a:r>
              <a:rPr lang="zh-CN" altLang="zh-CN" sz="2400" dirty="0"/>
              <a:t>．实时性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92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7.1.3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推荐系统面临的挑战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．</a:t>
            </a:r>
            <a:r>
              <a:rPr lang="zh-CN" altLang="zh-CN" sz="2400" dirty="0">
                <a:solidFill>
                  <a:srgbClr val="FF0000"/>
                </a:solidFill>
              </a:rPr>
              <a:t>冷启动问题</a:t>
            </a:r>
          </a:p>
          <a:p>
            <a:pPr marL="0" indent="0">
              <a:buNone/>
            </a:pPr>
            <a:r>
              <a:rPr lang="zh-CN" altLang="zh-CN" sz="2400" dirty="0"/>
              <a:t>冷启动问题主要分为三类：</a:t>
            </a:r>
          </a:p>
          <a:p>
            <a:pPr marL="0" lvl="0" indent="0"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用户冷启动</a:t>
            </a:r>
            <a:r>
              <a:rPr lang="en-US" altLang="zh-CN" sz="2400" dirty="0"/>
              <a:t>:</a:t>
            </a:r>
            <a:r>
              <a:rPr lang="zh-CN" altLang="zh-CN" sz="2400" dirty="0"/>
              <a:t>指新用户情况下，如何给新用户做个性化推荐的问题。</a:t>
            </a:r>
          </a:p>
          <a:p>
            <a:pPr marL="0" lvl="0" indent="0"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系统冷启动</a:t>
            </a:r>
            <a:r>
              <a:rPr lang="en-US" altLang="zh-CN" sz="2400" dirty="0"/>
              <a:t>: </a:t>
            </a:r>
            <a:r>
              <a:rPr lang="zh-CN" altLang="zh-CN" sz="2400" dirty="0"/>
              <a:t>指新系统情况下，只有物品的信息没有用户及行为，如何进行推荐。</a:t>
            </a:r>
          </a:p>
          <a:p>
            <a:pPr marL="0" lvl="0" indent="0"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物品冷启动</a:t>
            </a:r>
            <a:r>
              <a:rPr lang="en-US" altLang="zh-CN" sz="2400" dirty="0"/>
              <a:t>:</a:t>
            </a:r>
            <a:r>
              <a:rPr lang="zh-CN" altLang="zh-CN" sz="2400" dirty="0"/>
              <a:t>指新物品情况下，如何将新推出的物品推荐给可能的感兴趣用户。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37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．多目标优化问题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．多源的异构数据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．时效问题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736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7.1.4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常见的推荐算法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随着推荐系统的广泛应用，推荐算法也不断发展。目前来说，推荐算法可以粗略分为几个大类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r>
              <a:rPr lang="zh-CN" altLang="zh-CN" sz="2400" dirty="0" smtClean="0"/>
              <a:t>协同</a:t>
            </a:r>
            <a:r>
              <a:rPr lang="zh-CN" altLang="zh-CN" sz="2400" dirty="0"/>
              <a:t>过滤推荐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r>
              <a:rPr lang="zh-CN" altLang="zh-CN" sz="2400" dirty="0" smtClean="0"/>
              <a:t>基于</a:t>
            </a:r>
            <a:r>
              <a:rPr lang="zh-CN" altLang="zh-CN" sz="2400" dirty="0"/>
              <a:t>内容的推荐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r>
              <a:rPr lang="zh-CN" altLang="zh-CN" sz="2400" dirty="0" smtClean="0"/>
              <a:t>基于</a:t>
            </a:r>
            <a:r>
              <a:rPr lang="zh-CN" altLang="zh-CN" sz="2400" dirty="0"/>
              <a:t>图结构的推荐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r>
              <a:rPr lang="zh-CN" altLang="zh-CN" sz="2400" dirty="0" smtClean="0"/>
              <a:t>混合</a:t>
            </a:r>
            <a:r>
              <a:rPr lang="zh-CN" altLang="zh-CN" sz="2400" dirty="0"/>
              <a:t>推荐算法。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06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协同过滤推荐算法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协同过滤</a:t>
            </a:r>
            <a:r>
              <a:rPr lang="en-US" altLang="zh-CN" sz="2400" dirty="0">
                <a:solidFill>
                  <a:srgbClr val="FF0000"/>
                </a:solidFill>
              </a:rPr>
              <a:t>(Collaborative Filtering</a:t>
            </a:r>
            <a:r>
              <a:rPr lang="zh-CN" altLang="zh-CN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CF)</a:t>
            </a:r>
            <a:r>
              <a:rPr lang="zh-CN" altLang="zh-CN" sz="2400" dirty="0"/>
              <a:t>概念是</a:t>
            </a:r>
            <a:r>
              <a:rPr lang="en-US" altLang="zh-CN" sz="2400" dirty="0"/>
              <a:t>1992</a:t>
            </a:r>
            <a:r>
              <a:rPr lang="zh-CN" altLang="zh-CN" sz="2400" dirty="0"/>
              <a:t>年提出的，并被</a:t>
            </a:r>
            <a:r>
              <a:rPr lang="en-US" altLang="zh-CN" sz="2400" dirty="0" err="1"/>
              <a:t>GroupLens</a:t>
            </a:r>
            <a:r>
              <a:rPr lang="zh-CN" altLang="zh-CN" sz="2400" dirty="0"/>
              <a:t>在</a:t>
            </a:r>
            <a:r>
              <a:rPr lang="en-US" altLang="zh-CN" sz="2400" dirty="0"/>
              <a:t>1994</a:t>
            </a:r>
            <a:r>
              <a:rPr lang="zh-CN" altLang="zh-CN" sz="2400" dirty="0"/>
              <a:t>年应用在新闻过滤中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目前</a:t>
            </a:r>
            <a:r>
              <a:rPr lang="zh-CN" altLang="zh-CN" sz="2400" dirty="0"/>
              <a:t>的协同过滤推荐算法可以按数据维度分为两类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基于</a:t>
            </a:r>
            <a:r>
              <a:rPr lang="zh-CN" altLang="zh-CN" sz="2400" dirty="0"/>
              <a:t>用户的协同过滤</a:t>
            </a:r>
            <a:r>
              <a:rPr lang="zh-CN" altLang="zh-CN" sz="2400" dirty="0" smtClean="0"/>
              <a:t>算法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基于</a:t>
            </a:r>
            <a:r>
              <a:rPr lang="zh-CN" altLang="zh-CN" sz="2400" dirty="0"/>
              <a:t>物品的协同过滤算法。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426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7.2.1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基于用户的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(user-based)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协同过滤算法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</a:t>
            </a:r>
            <a:r>
              <a:rPr lang="zh-CN" altLang="zh-CN" sz="2400" b="1" dirty="0"/>
              <a:t>基于用户的协同过滤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842721" y="1619001"/>
            <a:ext cx="46826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0" dirty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宋体" panose="02010600030101010101" pitchFamily="2" charset="-122"/>
              </a:rPr>
              <a:t>——“像你一样的人也喜欢……”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3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/>
              <a:t>基于协同过滤的</a:t>
            </a:r>
            <a:r>
              <a:rPr lang="zh-CN" altLang="zh-CN" sz="2800" b="1" dirty="0" smtClean="0"/>
              <a:t>算法</a:t>
            </a:r>
            <a:endParaRPr lang="en-US" altLang="zh-CN" sz="2800" b="1" dirty="0" smtClean="0"/>
          </a:p>
          <a:p>
            <a:r>
              <a:rPr lang="zh-CN" altLang="zh-CN" sz="2400" dirty="0" smtClean="0"/>
              <a:t>首先</a:t>
            </a:r>
            <a:r>
              <a:rPr lang="zh-CN" altLang="zh-CN" sz="2400" dirty="0"/>
              <a:t>使用特定的方式找到与一个用户相似的用户集合，即他的“朋友们”。分析这些相似用户的喜好，将这些“朋友们”喜欢的东西推荐给该用户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算法</a:t>
            </a:r>
            <a:r>
              <a:rPr lang="zh-CN" altLang="zh-CN" sz="2400" dirty="0"/>
              <a:t>基于如下</a:t>
            </a:r>
            <a:r>
              <a:rPr lang="zh-CN" altLang="zh-CN" sz="2400" dirty="0">
                <a:solidFill>
                  <a:srgbClr val="FF0000"/>
                </a:solidFill>
              </a:rPr>
              <a:t>假设</a:t>
            </a:r>
            <a:r>
              <a:rPr lang="zh-CN" altLang="zh-CN" sz="2400" dirty="0"/>
              <a:t>：如果两个用户对一些项目的评分相似，则他们对其他项目的评分也具有相似性。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076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0 1909上课\教材\第二稿\U-basedCF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6" r="8073" b="69738"/>
          <a:stretch/>
        </p:blipFill>
        <p:spPr bwMode="auto">
          <a:xfrm>
            <a:off x="818815" y="1510413"/>
            <a:ext cx="9929395" cy="34145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632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0" y="4389326"/>
            <a:ext cx="11056060" cy="1534937"/>
          </a:xfrm>
        </p:spPr>
        <p:txBody>
          <a:bodyPr/>
          <a:lstStyle/>
          <a:p>
            <a:r>
              <a:rPr lang="zh-CN" altLang="zh-CN" dirty="0"/>
              <a:t>用户</a:t>
            </a:r>
            <a:r>
              <a:rPr lang="en-US" altLang="zh-CN" dirty="0"/>
              <a:t>U</a:t>
            </a:r>
            <a:r>
              <a:rPr lang="zh-CN" altLang="zh-CN" dirty="0"/>
              <a:t>和用户</a:t>
            </a:r>
            <a:r>
              <a:rPr lang="en-US" altLang="zh-CN" dirty="0"/>
              <a:t>V</a:t>
            </a:r>
            <a:r>
              <a:rPr lang="zh-CN" altLang="zh-CN" dirty="0"/>
              <a:t>两个向量的欧式距离为</a:t>
            </a:r>
            <a:r>
              <a:rPr lang="zh-CN" altLang="zh-CN" dirty="0" smtClean="0"/>
              <a:t>：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02" y="418807"/>
            <a:ext cx="8718257" cy="382273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13" y="4753549"/>
            <a:ext cx="5706082" cy="11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9566" y="555909"/>
                <a:ext cx="11056060" cy="51932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相似度；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zh-CN" dirty="0"/>
                  <a:t>其中：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zh-CN" altLang="zh-CN" dirty="0"/>
                  <a:t>：与用户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最相似的前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个用户的集合。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：喜欢物品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的用户集合（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一般为用户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未喜欢过的物品）。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zh-CN" dirty="0"/>
                  <a:t>与用户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最相似的前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个用户集合中，喜欢过物品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的用户。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uv</m:t>
                        </m:r>
                      </m:sub>
                    </m:sSub>
                  </m:oMath>
                </a14:m>
                <a:r>
                  <a:rPr lang="zh-CN" altLang="zh-CN" dirty="0"/>
                  <a:t>：用户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和用户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的相似度。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vi</m:t>
                        </m:r>
                      </m:sub>
                    </m:sSub>
                  </m:oMath>
                </a14:m>
                <a:r>
                  <a:rPr lang="zh-CN" altLang="zh-CN" dirty="0"/>
                  <a:t>：用户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对物品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的喜欢程度。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566" y="555909"/>
                <a:ext cx="11056060" cy="5193212"/>
              </a:xfrm>
              <a:blipFill>
                <a:blip r:embed="rId2"/>
                <a:stretch>
                  <a:fillRect l="-551" t="-469" b="-7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09" y="1137195"/>
            <a:ext cx="6134472" cy="14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推荐算法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3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zh-CN" altLang="zh-CN" dirty="0" smtClean="0"/>
              <a:t>预测</a:t>
            </a:r>
            <a:r>
              <a:rPr lang="zh-CN" altLang="zh-CN" dirty="0"/>
              <a:t>用户</a:t>
            </a:r>
            <a:r>
              <a:rPr lang="en-US" altLang="zh-CN" dirty="0"/>
              <a:t>U1</a:t>
            </a:r>
            <a:r>
              <a:rPr lang="zh-CN" altLang="zh-CN" dirty="0"/>
              <a:t>对</a:t>
            </a:r>
            <a:r>
              <a:rPr lang="en-US" altLang="zh-CN" dirty="0"/>
              <a:t>I2</a:t>
            </a:r>
            <a:r>
              <a:rPr lang="zh-CN" altLang="zh-CN" dirty="0"/>
              <a:t>物品的</a:t>
            </a:r>
            <a:r>
              <a:rPr lang="zh-CN" altLang="zh-CN" dirty="0" smtClean="0"/>
              <a:t>评分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16" y="1690735"/>
            <a:ext cx="6940216" cy="23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8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基于用户的协同过滤</a:t>
            </a:r>
            <a:r>
              <a:rPr lang="zh-CN" altLang="zh-CN" sz="2400" dirty="0" smtClean="0"/>
              <a:t>算法</a:t>
            </a:r>
            <a:r>
              <a:rPr lang="zh-CN" altLang="zh-CN" sz="2400" dirty="0"/>
              <a:t>存在一些</a:t>
            </a:r>
            <a:r>
              <a:rPr lang="zh-CN" altLang="zh-CN" sz="2400" dirty="0" smtClean="0"/>
              <a:t>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zh-CN" altLang="zh-CN" sz="2400" dirty="0"/>
              <a:t>稀疏的用户评分</a:t>
            </a:r>
            <a:r>
              <a:rPr lang="zh-CN" altLang="zh-CN" sz="2400" dirty="0" smtClean="0"/>
              <a:t>数据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2) </a:t>
            </a:r>
            <a:r>
              <a:rPr lang="zh-CN" altLang="zh-CN" sz="2400" dirty="0"/>
              <a:t>系统扩展遇到的问题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102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zh-CN" sz="2400" b="1" dirty="0"/>
              <a:t>基于物品的</a:t>
            </a:r>
            <a:r>
              <a:rPr lang="en-US" altLang="zh-CN" sz="2400" b="1" dirty="0"/>
              <a:t>(item-based)</a:t>
            </a:r>
            <a:r>
              <a:rPr lang="zh-CN" altLang="zh-CN" sz="2400" b="1" dirty="0"/>
              <a:t>协同过滤算法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713091" y="196096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0" dirty="0">
                <a:solidFill>
                  <a:srgbClr val="00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—“喜欢这个东西的人也喜欢……”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10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6583" y="324656"/>
                <a:ext cx="11056060" cy="58082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sz="1800" dirty="0"/>
                  <a:t>算法基于以下假设：</a:t>
                </a:r>
                <a:r>
                  <a:rPr lang="zh-CN" altLang="zh-CN" sz="1800" dirty="0" smtClean="0"/>
                  <a:t>同一个用户对相似项目的评分存在相似性。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zh-CN" sz="1800" dirty="0"/>
                  <a:t>预测某个用户</a:t>
                </a:r>
                <a:r>
                  <a:rPr lang="en-US" altLang="zh-CN" sz="1800" dirty="0"/>
                  <a:t>U</a:t>
                </a:r>
                <a:r>
                  <a:rPr lang="zh-CN" altLang="zh-CN" sz="1800" dirty="0"/>
                  <a:t>对某个项目</a:t>
                </a:r>
                <a:r>
                  <a:rPr lang="en-US" altLang="zh-CN" sz="1800" dirty="0" err="1"/>
                  <a:t>i</a:t>
                </a:r>
                <a:r>
                  <a:rPr lang="zh-CN" altLang="zh-CN" sz="1800" dirty="0"/>
                  <a:t>的评分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ui</m:t>
                        </m:r>
                      </m:sub>
                    </m:sSub>
                  </m:oMath>
                </a14:m>
                <a:r>
                  <a:rPr lang="zh-CN" altLang="zh-CN" sz="1800" dirty="0"/>
                  <a:t>的计算如下</a:t>
                </a:r>
                <a:r>
                  <a:rPr lang="zh-CN" altLang="zh-CN" sz="1800" dirty="0" smtClean="0"/>
                  <a:t>：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zh-CN" sz="1800" dirty="0"/>
                  <a:t>其中：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vi</m:t>
                        </m:r>
                      </m:sub>
                    </m:sSub>
                  </m:oMath>
                </a14:m>
                <a:r>
                  <a:rPr lang="zh-CN" altLang="zh-CN" sz="1800" dirty="0"/>
                  <a:t>：用户</a:t>
                </a:r>
                <a:r>
                  <a:rPr lang="en-US" altLang="zh-CN" sz="1800" dirty="0"/>
                  <a:t>V</a:t>
                </a:r>
                <a:r>
                  <a:rPr lang="zh-CN" altLang="zh-CN" sz="1800" dirty="0"/>
                  <a:t>对物品</a:t>
                </a:r>
                <a:r>
                  <a:rPr lang="en-US" altLang="zh-CN" sz="1800" dirty="0" err="1"/>
                  <a:t>i</a:t>
                </a:r>
                <a:r>
                  <a:rPr lang="zh-CN" altLang="zh-CN" sz="1800" dirty="0"/>
                  <a:t>的喜欢程度。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zh-CN" altLang="zh-CN" sz="1800" dirty="0"/>
                  <a:t>：与物品</a:t>
                </a:r>
                <a:r>
                  <a:rPr lang="en-US" altLang="zh-CN" sz="1800" dirty="0" err="1"/>
                  <a:t>i</a:t>
                </a:r>
                <a:r>
                  <a:rPr lang="zh-CN" altLang="zh-CN" sz="1800" dirty="0"/>
                  <a:t>最相似的前</a:t>
                </a:r>
                <a:r>
                  <a:rPr lang="en-US" altLang="zh-CN" sz="1800" dirty="0"/>
                  <a:t>k</a:t>
                </a:r>
                <a:r>
                  <a:rPr lang="zh-CN" altLang="zh-CN" sz="1800" dirty="0"/>
                  <a:t>个物品集合。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1800" dirty="0"/>
                  <a:t>：</a:t>
                </a:r>
                <a:r>
                  <a:rPr lang="en-US" altLang="zh-CN" sz="1800" dirty="0"/>
                  <a:t>U</a:t>
                </a:r>
                <a:r>
                  <a:rPr lang="zh-CN" altLang="zh-CN" sz="1800" dirty="0"/>
                  <a:t>喜欢过的物品集合。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zh-CN" sz="1800" dirty="0"/>
                  <a:t>:</a:t>
                </a:r>
                <a:r>
                  <a:rPr lang="zh-CN" altLang="zh-CN" sz="1800" dirty="0"/>
                  <a:t>与物品</a:t>
                </a:r>
                <a:r>
                  <a:rPr lang="en-US" altLang="zh-CN" sz="1800" dirty="0" err="1"/>
                  <a:t>i</a:t>
                </a:r>
                <a:r>
                  <a:rPr lang="zh-CN" altLang="zh-CN" sz="1800" dirty="0"/>
                  <a:t>最相似的前</a:t>
                </a:r>
                <a:r>
                  <a:rPr lang="en-US" altLang="zh-CN" sz="1800" dirty="0"/>
                  <a:t>k</a:t>
                </a:r>
                <a:r>
                  <a:rPr lang="zh-CN" altLang="zh-CN" sz="1800" dirty="0"/>
                  <a:t>个物品集合中，用户喜欢过的物品。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sim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zh-CN" sz="1800" dirty="0"/>
                  <a:t>：物品</a:t>
                </a:r>
                <a:r>
                  <a:rPr lang="en-US" altLang="zh-CN" sz="1800" dirty="0" err="1"/>
                  <a:t>i</a:t>
                </a:r>
                <a:r>
                  <a:rPr lang="zh-CN" altLang="zh-CN" sz="1800" dirty="0"/>
                  <a:t>和物品</a:t>
                </a:r>
                <a:r>
                  <a:rPr lang="en-US" altLang="zh-CN" sz="1800" dirty="0"/>
                  <a:t>j</a:t>
                </a:r>
                <a:r>
                  <a:rPr lang="zh-CN" altLang="zh-CN" sz="1800" dirty="0"/>
                  <a:t>的相似度。</a:t>
                </a:r>
              </a:p>
              <a:p>
                <a:pPr marL="0" indent="0">
                  <a:buNone/>
                </a:pPr>
                <a:endParaRPr lang="zh-CN" altLang="zh-CN" sz="1800" dirty="0"/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6583" y="324656"/>
                <a:ext cx="11056060" cy="5808290"/>
              </a:xfrm>
              <a:blipFill>
                <a:blip r:embed="rId2"/>
                <a:stretch>
                  <a:fillRect l="-496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"/>
          <a:stretch/>
        </p:blipFill>
        <p:spPr>
          <a:xfrm>
            <a:off x="2649767" y="1615076"/>
            <a:ext cx="5450523" cy="13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zh-CN" altLang="zh-CN" dirty="0"/>
              <a:t>计算用户</a:t>
            </a:r>
            <a:r>
              <a:rPr lang="en-US" altLang="zh-CN" dirty="0"/>
              <a:t>U2</a:t>
            </a:r>
            <a:r>
              <a:rPr lang="zh-CN" altLang="zh-CN" dirty="0"/>
              <a:t>对物品</a:t>
            </a:r>
            <a:r>
              <a:rPr lang="en-US" altLang="zh-CN" dirty="0"/>
              <a:t>I2</a:t>
            </a:r>
            <a:r>
              <a:rPr lang="zh-CN" altLang="zh-CN" dirty="0"/>
              <a:t>的评分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12" y="1346481"/>
            <a:ext cx="7877688" cy="26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86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那么遇到具体问题时，是采用基于用户的相似度还是基于物品的相似度？具体要看用户、项目的各自数量。如果物品数据很多，物品之间的相似度计算量很大；同样地，基于用户的相似度计算量也会随着用户数而增加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69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协同过滤推荐算法是最常用的推荐策略。但在大数据量时，不论是基于用户还是基于项目的计算量都比较大，运行效率是一个值得注意的问题。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761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基于内容</a:t>
            </a:r>
            <a:r>
              <a:rPr lang="zh-CN" altLang="zh-CN" sz="2400" dirty="0" smtClean="0"/>
              <a:t>的推荐</a:t>
            </a:r>
            <a:r>
              <a:rPr lang="zh-CN" altLang="zh-CN" sz="2400" dirty="0"/>
              <a:t>的原理是分析系统的历史数据，提取对象的内容特征和用户的兴趣偏好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对</a:t>
            </a:r>
            <a:r>
              <a:rPr lang="zh-CN" altLang="zh-CN" sz="2400" dirty="0"/>
              <a:t>被推荐对象，先和用户的兴趣偏好相匹配。再根据内容之间的关联程度，将关联度高的内容推荐给用户。</a:t>
            </a:r>
          </a:p>
          <a:p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7.2.2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基于内容的</a:t>
            </a:r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(Content-based)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推荐算法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0 1909上课\教材\第二稿\conten-RECOMMD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2" r="8768" b="60210"/>
          <a:stretch/>
        </p:blipFill>
        <p:spPr bwMode="auto">
          <a:xfrm>
            <a:off x="1143366" y="738342"/>
            <a:ext cx="8951494" cy="43774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90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9565" y="804942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基于内容的推荐算法的主要优势有：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）不需要大量数据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）方法简单、有效，推荐结果直观，容易理解，不需要领域知识。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）不存在稀疏问题。</a:t>
            </a:r>
          </a:p>
          <a:p>
            <a:pPr marL="0" indent="0">
              <a:buNone/>
            </a:pPr>
            <a:r>
              <a:rPr lang="zh-CN" altLang="zh-CN" sz="2400" dirty="0"/>
              <a:t>基于内容的推荐的缺点如下： 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）对物品内容进行解析时，受到对象特征提取能力的限制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）推荐结果相对固化，难发现新内容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）用户兴趣模型与推荐对象模型之间的兼容问题，比如模式、语言等是否一致对信息匹配非常关键。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021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推荐系统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68126" y="3244333"/>
            <a:ext cx="5058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sz="3600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——“猜你喜欢”</a:t>
            </a:r>
            <a:endParaRPr lang="zh-CN" altLang="zh-CN" sz="3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40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7.2.3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基于图结构的推荐算法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zh-CN" sz="2400" dirty="0"/>
              <a:t>图结构主要是基于复杂网络理论，最为出名的是</a:t>
            </a:r>
            <a:r>
              <a:rPr lang="en-US" altLang="zh-CN" sz="2400" dirty="0"/>
              <a:t>1999</a:t>
            </a:r>
            <a:r>
              <a:rPr lang="zh-CN" altLang="zh-CN" sz="2400" dirty="0"/>
              <a:t>年推出的基于二部图的推荐算法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向</a:t>
            </a:r>
            <a:r>
              <a:rPr lang="zh-CN" altLang="zh-CN" sz="2400" dirty="0"/>
              <a:t>用户进行推荐的任务转变为预测用户与项目间的相关性问题。相关性越大，被推荐的可能性越大。</a:t>
            </a:r>
          </a:p>
          <a:p>
            <a:endParaRPr lang="zh-CN" altLang="en-US" sz="2400" dirty="0"/>
          </a:p>
        </p:txBody>
      </p:sp>
      <p:pic>
        <p:nvPicPr>
          <p:cNvPr id="4" name="图片 3" descr="https://ss2.bdstatic.com/70cFvnSh_Q1YnxGkpoWK1HF6hhy/it/u=4027168484,2059143562&amp;fm=26&amp;gp=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77" y="1740952"/>
            <a:ext cx="6536907" cy="292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906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7.2.4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其他推荐算法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zh-CN" sz="2400" dirty="0"/>
              <a:t>基于关联规则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zh-CN" sz="2400" dirty="0"/>
              <a:t>基于知识网络</a:t>
            </a:r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zh-CN" sz="2400" dirty="0"/>
              <a:t>基于模型的推荐算法</a:t>
            </a:r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zh-CN" sz="2400" dirty="0"/>
              <a:t>混合推荐算法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056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基于内容的推荐算法实例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59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【例】</a:t>
            </a:r>
            <a:r>
              <a:rPr lang="zh-CN" altLang="zh-CN" dirty="0"/>
              <a:t>麻辣香锅菜品推荐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69" y="1272988"/>
            <a:ext cx="7135846" cy="42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9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3" y="592505"/>
            <a:ext cx="11056060" cy="1999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问题分析：推荐算法使用的是各个菜品的</a:t>
            </a:r>
            <a:r>
              <a:rPr lang="en-US" altLang="zh-CN" sz="2400" dirty="0"/>
              <a:t>taste</a:t>
            </a:r>
            <a:r>
              <a:rPr lang="zh-CN" altLang="zh-CN" sz="2400" dirty="0"/>
              <a:t>口味特征，为文本类型。可以考虑构建</a:t>
            </a:r>
            <a:r>
              <a:rPr lang="en-US" altLang="zh-CN" sz="2400" dirty="0"/>
              <a:t>taste</a:t>
            </a:r>
            <a:r>
              <a:rPr lang="zh-CN" altLang="zh-CN" sz="2400" dirty="0"/>
              <a:t>特征的</a:t>
            </a:r>
            <a:r>
              <a:rPr lang="en-US" altLang="zh-CN" sz="2400" dirty="0" err="1"/>
              <a:t>tfidf</a:t>
            </a:r>
            <a:r>
              <a:rPr lang="zh-CN" altLang="zh-CN" sz="2400" dirty="0"/>
              <a:t>矩阵，对文本信息向量化处理。然后使用距离度量方法，计算相似度，进行推荐</a:t>
            </a:r>
            <a:r>
              <a:rPr lang="zh-CN" altLang="zh-CN" sz="2400" dirty="0" smtClean="0"/>
              <a:t>。实验</a:t>
            </a:r>
            <a:r>
              <a:rPr lang="zh-CN" altLang="zh-CN" sz="2400" dirty="0"/>
              <a:t>素材文件见</a:t>
            </a:r>
            <a:r>
              <a:rPr lang="en-US" altLang="zh-CN" sz="2400" dirty="0"/>
              <a:t>hot-spicy pot.csv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对小明</a:t>
            </a:r>
            <a:r>
              <a:rPr lang="zh-CN" altLang="en-US" sz="2400" dirty="0" smtClean="0"/>
              <a:t>来说，</a:t>
            </a:r>
            <a:r>
              <a:rPr lang="zh-CN" altLang="zh-CN" sz="2400" dirty="0" smtClean="0"/>
              <a:t>评分</a:t>
            </a:r>
            <a:r>
              <a:rPr lang="zh-CN" altLang="zh-CN" sz="2400" dirty="0"/>
              <a:t>较高的“芹菜”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可见</a:t>
            </a:r>
            <a:r>
              <a:rPr lang="zh-CN" altLang="zh-CN" sz="2400" dirty="0" smtClean="0"/>
              <a:t>系统</a:t>
            </a:r>
            <a:r>
              <a:rPr lang="zh-CN" altLang="zh-CN" sz="2400" dirty="0"/>
              <a:t>能够推荐出相似度较高的菜品。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88" y="2591891"/>
            <a:ext cx="4838957" cy="38550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1687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协同过滤算法实现电影推荐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922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【例】</a:t>
            </a:r>
            <a:r>
              <a:rPr lang="zh-CN" altLang="zh-CN" sz="2400" dirty="0"/>
              <a:t>查看</a:t>
            </a:r>
            <a:r>
              <a:rPr lang="en-US" altLang="zh-CN" sz="2400" dirty="0" err="1"/>
              <a:t>MovieLens</a:t>
            </a:r>
            <a:r>
              <a:rPr lang="zh-CN" altLang="zh-CN" sz="2400" dirty="0"/>
              <a:t>电影数据集。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407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6079" y="786470"/>
            <a:ext cx="11056060" cy="1384076"/>
          </a:xfrm>
        </p:spPr>
        <p:txBody>
          <a:bodyPr/>
          <a:lstStyle/>
          <a:p>
            <a:r>
              <a:rPr lang="zh-CN" altLang="zh-CN" dirty="0"/>
              <a:t>说明</a:t>
            </a:r>
            <a:r>
              <a:rPr lang="en-US" altLang="zh-CN" dirty="0"/>
              <a:t>:</a:t>
            </a:r>
            <a:r>
              <a:rPr lang="zh-CN" altLang="zh-CN" dirty="0"/>
              <a:t>本例中使用的是著名的电影数据集</a:t>
            </a:r>
            <a:r>
              <a:rPr lang="en-US" altLang="zh-CN" dirty="0"/>
              <a:t>MovieLens-100k</a:t>
            </a:r>
            <a:r>
              <a:rPr lang="zh-CN" altLang="zh-CN" dirty="0"/>
              <a:t>数据集，如图</a:t>
            </a:r>
            <a:r>
              <a:rPr lang="en-US" altLang="zh-CN" dirty="0"/>
              <a:t>7.7</a:t>
            </a:r>
            <a:r>
              <a:rPr lang="zh-CN" altLang="zh-CN" dirty="0"/>
              <a:t>所示，数据来自著名的电影网站</a:t>
            </a:r>
            <a:r>
              <a:rPr lang="en-US" altLang="zh-CN" dirty="0"/>
              <a:t>IMDB</a:t>
            </a:r>
            <a:r>
              <a:rPr lang="zh-CN" altLang="zh-CN" dirty="0"/>
              <a:t>网站。</a:t>
            </a:r>
            <a:r>
              <a:rPr lang="en-US" altLang="zh-CN" dirty="0"/>
              <a:t>IMDB</a:t>
            </a:r>
            <a:r>
              <a:rPr lang="zh-CN" altLang="zh-CN" dirty="0"/>
              <a:t>电影网站是著名且权威的电影、电视和名人内容网站，网址为</a:t>
            </a:r>
            <a:r>
              <a:rPr lang="en-US" altLang="zh-CN" dirty="0"/>
              <a:t>http://us.imdb.com</a:t>
            </a:r>
            <a:r>
              <a:rPr lang="zh-CN" altLang="zh-CN" dirty="0"/>
              <a:t>。可以查找最新电影和电视的收视率和评论等专业的电影信息。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46" y="1913731"/>
            <a:ext cx="5813508" cy="47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MovieLens</a:t>
            </a:r>
            <a:r>
              <a:rPr lang="zh-CN" altLang="en-US" dirty="0"/>
              <a:t>电影</a:t>
            </a:r>
            <a:r>
              <a:rPr lang="zh-CN" altLang="zh-CN" dirty="0" smtClean="0"/>
              <a:t>数据</a:t>
            </a:r>
            <a:r>
              <a:rPr lang="zh-CN" altLang="zh-CN" dirty="0"/>
              <a:t>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MovieLens</a:t>
            </a:r>
            <a:r>
              <a:rPr lang="zh-CN" altLang="zh-CN" sz="2400" dirty="0"/>
              <a:t>数据集是实现和测试电影推荐最常用的数据集之一。它包含</a:t>
            </a:r>
            <a:r>
              <a:rPr lang="en-US" altLang="zh-CN" sz="2400" dirty="0"/>
              <a:t>943</a:t>
            </a:r>
            <a:r>
              <a:rPr lang="zh-CN" altLang="zh-CN" sz="2400" dirty="0"/>
              <a:t>个用户为精选的</a:t>
            </a:r>
            <a:r>
              <a:rPr lang="en-US" altLang="zh-CN" sz="2400" dirty="0"/>
              <a:t>1682</a:t>
            </a:r>
            <a:r>
              <a:rPr lang="zh-CN" altLang="zh-CN" sz="2400" dirty="0"/>
              <a:t>部电影给出的</a:t>
            </a:r>
            <a:r>
              <a:rPr lang="en-US" altLang="zh-CN" sz="2400" dirty="0"/>
              <a:t>10,0000</a:t>
            </a:r>
            <a:r>
              <a:rPr lang="zh-CN" altLang="zh-CN" sz="2400" dirty="0"/>
              <a:t>个电影</a:t>
            </a:r>
            <a:r>
              <a:rPr lang="zh-CN" altLang="zh-CN" sz="2400" dirty="0" smtClean="0"/>
              <a:t>评分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主要数据文件及内容如下：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u.data</a:t>
            </a:r>
            <a:r>
              <a:rPr lang="zh-CN" altLang="zh-CN" sz="2400" dirty="0"/>
              <a:t>文件：列数据依次为</a:t>
            </a:r>
            <a:r>
              <a:rPr lang="en-US" altLang="zh-CN" sz="2400" dirty="0" err="1"/>
              <a:t>user_id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movie_id</a:t>
            </a:r>
            <a:r>
              <a:rPr lang="zh-CN" altLang="zh-CN" sz="2400" dirty="0"/>
              <a:t>，</a:t>
            </a:r>
            <a:r>
              <a:rPr lang="en-US" altLang="zh-CN" sz="2400" dirty="0"/>
              <a:t>rating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unix_timestamp</a:t>
            </a:r>
            <a:r>
              <a:rPr lang="zh-CN" altLang="zh-CN" sz="2400" dirty="0"/>
              <a:t>，数据列以</a:t>
            </a:r>
            <a:r>
              <a:rPr lang="en-US" altLang="zh-CN" sz="2400" dirty="0"/>
              <a:t>tab</a:t>
            </a:r>
            <a:r>
              <a:rPr lang="zh-CN" altLang="zh-CN" sz="2400" dirty="0"/>
              <a:t>分隔。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u.item</a:t>
            </a:r>
            <a:r>
              <a:rPr lang="zh-CN" altLang="zh-CN" sz="2400" dirty="0"/>
              <a:t>文件：列数据依次为</a:t>
            </a:r>
            <a:r>
              <a:rPr lang="en-US" altLang="zh-CN" sz="2400" dirty="0" err="1"/>
              <a:t>movie_id</a:t>
            </a:r>
            <a:r>
              <a:rPr lang="zh-CN" altLang="zh-CN" sz="2400" dirty="0"/>
              <a:t>，</a:t>
            </a:r>
            <a:r>
              <a:rPr lang="en-US" altLang="zh-CN" sz="2400" dirty="0"/>
              <a:t>title, </a:t>
            </a:r>
            <a:r>
              <a:rPr lang="en-US" altLang="zh-CN" sz="2400" dirty="0" err="1"/>
              <a:t>release_date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video_release_date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imdb_url</a:t>
            </a:r>
            <a:r>
              <a:rPr lang="zh-CN" altLang="zh-CN" sz="2400" dirty="0"/>
              <a:t>。包括电影</a:t>
            </a:r>
            <a:r>
              <a:rPr lang="en-US" altLang="zh-CN" sz="2400" dirty="0"/>
              <a:t>ID</a:t>
            </a:r>
            <a:r>
              <a:rPr lang="zh-CN" altLang="zh-CN" sz="2400" dirty="0"/>
              <a:t>、标题、上映时间和</a:t>
            </a:r>
            <a:r>
              <a:rPr lang="en-US" altLang="zh-CN" sz="2400" dirty="0"/>
              <a:t>IMDB</a:t>
            </a:r>
            <a:r>
              <a:rPr lang="zh-CN" altLang="zh-CN" sz="2400" dirty="0"/>
              <a:t>链接。此外，用布尔值的组合标识每部电影的类型，包括动作、探险、动画等，详见数据集的说明文件</a:t>
            </a:r>
            <a:r>
              <a:rPr lang="en-US" altLang="zh-CN" sz="2400" dirty="0"/>
              <a:t>readme.txt</a:t>
            </a:r>
            <a:r>
              <a:rPr lang="zh-CN" altLang="zh-CN" sz="2400" dirty="0"/>
              <a:t>。数据以</a:t>
            </a:r>
            <a:r>
              <a:rPr lang="en-US" altLang="zh-CN" sz="2400" dirty="0"/>
              <a:t>”|”</a:t>
            </a:r>
            <a:r>
              <a:rPr lang="zh-CN" altLang="zh-CN" sz="2400" dirty="0"/>
              <a:t>符号分隔。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u.user</a:t>
            </a:r>
            <a:r>
              <a:rPr lang="zh-CN" altLang="zh-CN" sz="2400" dirty="0"/>
              <a:t>：列数据依次为</a:t>
            </a:r>
            <a:r>
              <a:rPr lang="en-US" altLang="zh-CN" sz="2400" dirty="0" err="1"/>
              <a:t>user_id</a:t>
            </a:r>
            <a:r>
              <a:rPr lang="zh-CN" altLang="zh-CN" sz="2400" dirty="0"/>
              <a:t>，</a:t>
            </a:r>
            <a:r>
              <a:rPr lang="en-US" altLang="zh-CN" sz="2400" dirty="0"/>
              <a:t>age</a:t>
            </a:r>
            <a:r>
              <a:rPr lang="zh-CN" altLang="zh-CN" sz="2400" dirty="0"/>
              <a:t>，</a:t>
            </a:r>
            <a:r>
              <a:rPr lang="en-US" altLang="zh-CN" sz="2400" dirty="0"/>
              <a:t>occupation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zip_code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04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672" y="825206"/>
            <a:ext cx="11056060" cy="51932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zh-CN" altLang="zh-CN" dirty="0"/>
              <a:t>获取用户数量。</a:t>
            </a:r>
          </a:p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zh-CN" altLang="zh-CN" dirty="0"/>
              <a:t>查看导入电影数据表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zh-CN" altLang="zh-CN" dirty="0"/>
              <a:t>协同过滤推荐算法进行电影</a:t>
            </a:r>
            <a:r>
              <a:rPr lang="zh-CN" altLang="zh-CN" dirty="0" smtClean="0"/>
              <a:t>推荐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zh-CN" altLang="zh-CN" dirty="0"/>
              <a:t>显示电影推荐结果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zh-CN" altLang="zh-CN" dirty="0"/>
              <a:t>电影推荐算法的性能评价。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6" y="3666669"/>
            <a:ext cx="6579914" cy="1406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815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7.5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本章实验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1522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实验</a:t>
            </a:r>
            <a:r>
              <a:rPr lang="zh-CN" altLang="zh-CN" sz="2400" b="1" dirty="0" smtClean="0"/>
              <a:t>一</a:t>
            </a:r>
            <a:r>
              <a:rPr lang="en-US" altLang="zh-CN" sz="2400" b="1" dirty="0" smtClean="0"/>
              <a:t>. </a:t>
            </a:r>
            <a:r>
              <a:rPr lang="zh-CN" altLang="zh-CN" sz="2400" b="1" dirty="0" smtClean="0"/>
              <a:t>使用</a:t>
            </a:r>
            <a:r>
              <a:rPr lang="en-US" altLang="zh-CN" sz="2400" b="1" dirty="0"/>
              <a:t>KNN</a:t>
            </a:r>
            <a:r>
              <a:rPr lang="zh-CN" altLang="zh-CN" sz="2400" b="1" dirty="0"/>
              <a:t>进行图书</a:t>
            </a:r>
            <a:r>
              <a:rPr lang="zh-CN" altLang="zh-CN" sz="2400" b="1" dirty="0" smtClean="0"/>
              <a:t>推荐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实验二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 </a:t>
            </a:r>
            <a:r>
              <a:rPr lang="zh-CN" altLang="zh-CN" sz="2400" b="1" dirty="0" smtClean="0"/>
              <a:t>基于</a:t>
            </a:r>
            <a:r>
              <a:rPr lang="zh-CN" altLang="zh-CN" sz="2400" b="1" dirty="0"/>
              <a:t>用户的产品</a:t>
            </a:r>
            <a:r>
              <a:rPr lang="zh-CN" altLang="zh-CN" sz="2400" b="1" dirty="0" smtClean="0"/>
              <a:t>推荐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04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信息过载</a:t>
            </a:r>
            <a:r>
              <a:rPr lang="zh-CN" altLang="zh-CN" sz="2400" dirty="0"/>
              <a:t>的时代</a:t>
            </a:r>
            <a:r>
              <a:rPr lang="zh-CN" altLang="zh-CN" sz="2400" dirty="0" smtClean="0"/>
              <a:t>。信息消费者面临</a:t>
            </a:r>
            <a:r>
              <a:rPr lang="zh-CN" altLang="zh-CN" sz="2400" dirty="0"/>
              <a:t>的问题是</a:t>
            </a:r>
            <a:r>
              <a:rPr lang="zh-CN" altLang="zh-CN" sz="2400" dirty="0" smtClean="0"/>
              <a:t>如何收集</a:t>
            </a:r>
            <a:r>
              <a:rPr lang="zh-CN" altLang="zh-CN" sz="2400" dirty="0"/>
              <a:t>到自己感兴趣的信息</a:t>
            </a:r>
            <a:r>
              <a:rPr lang="zh-CN" altLang="zh-CN" sz="2400" dirty="0" smtClean="0"/>
              <a:t>。对于</a:t>
            </a:r>
            <a:r>
              <a:rPr lang="zh-CN" altLang="zh-CN" sz="2400" dirty="0"/>
              <a:t>信息生产者来说，高效地把信息推送给感兴趣的信息消费者，而不是淹没在信息互联网的海洋之中，也非常困难。</a:t>
            </a:r>
          </a:p>
          <a:p>
            <a:r>
              <a:rPr lang="zh-CN" altLang="zh-CN" sz="2400" dirty="0"/>
              <a:t>如何从大量的数据信息中获取有价值的信息成为关键问题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由此，</a:t>
            </a:r>
            <a:r>
              <a:rPr lang="zh-CN" altLang="zh-CN" sz="2400" dirty="0">
                <a:solidFill>
                  <a:srgbClr val="FF0000"/>
                </a:solidFill>
              </a:rPr>
              <a:t>推荐系统</a:t>
            </a:r>
            <a:r>
              <a:rPr lang="zh-CN" altLang="zh-CN" sz="2400" dirty="0"/>
              <a:t>便</a:t>
            </a:r>
            <a:r>
              <a:rPr lang="zh-CN" altLang="zh-CN" sz="2400" dirty="0" smtClean="0"/>
              <a:t>应运而生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得到</a:t>
            </a:r>
            <a:r>
              <a:rPr lang="zh-CN" altLang="zh-CN" sz="2400" dirty="0"/>
              <a:t>了广泛的应用。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3370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7.1.1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推荐算法概述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最早的推荐系统是卡耐基</a:t>
            </a:r>
            <a:r>
              <a:rPr lang="en-US" altLang="zh-CN" sz="2400" dirty="0"/>
              <a:t>•</a:t>
            </a:r>
            <a:r>
              <a:rPr lang="zh-CN" altLang="zh-CN" sz="2400" dirty="0"/>
              <a:t>梅隆大学推出的</a:t>
            </a:r>
            <a:r>
              <a:rPr lang="en-US" altLang="zh-CN" sz="2400" dirty="0"/>
              <a:t>Web Watcher</a:t>
            </a:r>
            <a:r>
              <a:rPr lang="zh-CN" altLang="zh-CN" sz="2400" dirty="0"/>
              <a:t>浏览器导航系统，可以根据当前的搜索目标和用户信息，突出显示对用户有用的超链接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斯坦福大学</a:t>
            </a:r>
            <a:r>
              <a:rPr lang="zh-CN" altLang="zh-CN" sz="2400" dirty="0"/>
              <a:t>又推出了个性化推荐系统</a:t>
            </a:r>
            <a:r>
              <a:rPr lang="en-US" altLang="zh-CN" sz="2400" dirty="0"/>
              <a:t>LIRA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AT&amp;T</a:t>
            </a:r>
            <a:r>
              <a:rPr lang="zh-CN" altLang="zh-CN" sz="2400" dirty="0"/>
              <a:t>实验室于</a:t>
            </a:r>
            <a:r>
              <a:rPr lang="en-US" altLang="zh-CN" sz="2400" dirty="0"/>
              <a:t>1997</a:t>
            </a:r>
            <a:r>
              <a:rPr lang="zh-CN" altLang="zh-CN" sz="2400" dirty="0"/>
              <a:t>年提出基于协作过滤的个性化推荐系统，通过了解用户的喜好和需求，能更精确地呈现相关内容。</a:t>
            </a:r>
          </a:p>
          <a:p>
            <a:r>
              <a:rPr lang="zh-CN" altLang="zh-CN" sz="2400" dirty="0"/>
              <a:t>在</a:t>
            </a:r>
            <a:r>
              <a:rPr lang="en-US" altLang="zh-CN" sz="2400" dirty="0"/>
              <a:t>Facebook</a:t>
            </a:r>
            <a:r>
              <a:rPr lang="zh-CN" altLang="zh-CN" sz="2400" dirty="0"/>
              <a:t>自</a:t>
            </a:r>
            <a:r>
              <a:rPr lang="en-US" altLang="zh-CN" sz="2400" dirty="0"/>
              <a:t>2006</a:t>
            </a:r>
            <a:r>
              <a:rPr lang="zh-CN" altLang="zh-CN" sz="2400" dirty="0"/>
              <a:t>年开始引领互联网社交新潮流之后，推荐系统真正与互联网产品相结合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亚马逊</a:t>
            </a:r>
            <a:r>
              <a:rPr lang="zh-CN" altLang="zh-CN" sz="2400" dirty="0"/>
              <a:t>、淘宝</a:t>
            </a:r>
            <a:r>
              <a:rPr lang="zh-CN" altLang="zh-CN" sz="2400" dirty="0" smtClean="0"/>
              <a:t>等，</a:t>
            </a:r>
            <a:r>
              <a:rPr lang="zh-CN" altLang="zh-CN" sz="2400" dirty="0"/>
              <a:t>推荐算法</a:t>
            </a:r>
            <a:r>
              <a:rPr lang="zh-CN" altLang="zh-CN" sz="2400" dirty="0" smtClean="0"/>
              <a:t>在电</a:t>
            </a:r>
            <a:r>
              <a:rPr lang="zh-CN" altLang="zh-CN" sz="2400" dirty="0"/>
              <a:t>商等产品中被运用地风生水起。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32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推荐流程示意</a:t>
            </a:r>
            <a:endParaRPr lang="zh-CN" altLang="en-US" dirty="0"/>
          </a:p>
        </p:txBody>
      </p:sp>
      <p:pic>
        <p:nvPicPr>
          <p:cNvPr id="4" name="图片 3" descr="C:\0 1909上课\教材\第二稿\recommd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3018" r="29302" b="69079"/>
          <a:stretch/>
        </p:blipFill>
        <p:spPr bwMode="auto">
          <a:xfrm>
            <a:off x="2832468" y="1026615"/>
            <a:ext cx="7803448" cy="50212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605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推荐系统首先收集、处理客户的数据，通过分析客户的特征，为客户推荐最合适的商品。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8" y="1615000"/>
            <a:ext cx="9620972" cy="43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0" dirty="0"/>
              <a:t>用户行为和用户偏好</a:t>
            </a:r>
            <a:r>
              <a:rPr lang="zh-CN" altLang="zh-CN" sz="2800" b="0" dirty="0" smtClean="0"/>
              <a:t>（选</a:t>
            </a:r>
            <a:r>
              <a:rPr lang="zh-CN" altLang="zh-CN" sz="2800" b="0" dirty="0"/>
              <a:t>自</a:t>
            </a:r>
            <a:r>
              <a:rPr lang="en-US" altLang="zh-CN" sz="2800" b="0" dirty="0"/>
              <a:t>IBM</a:t>
            </a:r>
            <a:r>
              <a:rPr lang="zh-CN" altLang="zh-CN" sz="2800" b="0" dirty="0" smtClean="0"/>
              <a:t>《探索推荐引擎内部的秘密》）</a:t>
            </a:r>
            <a:endParaRPr lang="zh-CN" altLang="en-US" sz="2800" b="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35" y="862152"/>
            <a:ext cx="6176388" cy="58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7.1.2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推荐系统的评价指标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好的推荐系统不仅仅要准确预测用户的喜好，而且要能扩展用户视野，帮助用户发现那些他们可能感兴趣，但不那么容易被发现的物品。同时，推荐系统要将那些被埋没的长尾商品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*</a:t>
            </a:r>
            <a:r>
              <a:rPr lang="zh-CN" altLang="en-US" sz="2400" baseline="300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804440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1483</Words>
  <Application>Microsoft Office PowerPoint</Application>
  <PresentationFormat>宽屏</PresentationFormat>
  <Paragraphs>131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等线</vt:lpstr>
      <vt:lpstr>汉仪菱心体简</vt:lpstr>
      <vt:lpstr>楷体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A000120140530A99PPBG</vt:lpstr>
      <vt:lpstr>Python机器学习</vt:lpstr>
      <vt:lpstr>第7章 推荐算法 </vt:lpstr>
      <vt:lpstr>7.1 推荐系统 </vt:lpstr>
      <vt:lpstr>PowerPoint 演示文稿</vt:lpstr>
      <vt:lpstr>7.1.1 推荐算法概述</vt:lpstr>
      <vt:lpstr>PowerPoint 演示文稿</vt:lpstr>
      <vt:lpstr>PowerPoint 演示文稿</vt:lpstr>
      <vt:lpstr>用户行为和用户偏好（选自IBM《探索推荐引擎内部的秘密》）</vt:lpstr>
      <vt:lpstr>7.1.2推荐系统的评价指标</vt:lpstr>
      <vt:lpstr>PowerPoint 演示文稿</vt:lpstr>
      <vt:lpstr>7.1.3 推荐系统面临的挑战 </vt:lpstr>
      <vt:lpstr>PowerPoint 演示文稿</vt:lpstr>
      <vt:lpstr>7.1.4 常见的推荐算法 </vt:lpstr>
      <vt:lpstr>7.2 协同过滤推荐算法 </vt:lpstr>
      <vt:lpstr>7.2.1基于用户的(user-based)协同过滤算法</vt:lpstr>
      <vt:lpstr>PowerPoint 演示文稿</vt:lpstr>
      <vt:lpstr>PowerPoint 演示文稿</vt:lpstr>
      <vt:lpstr>PowerPoint 演示文稿</vt:lpstr>
      <vt:lpstr>PowerPoint 演示文稿</vt:lpstr>
      <vt:lpstr>例：预测用户U1对I2物品的评分</vt:lpstr>
      <vt:lpstr>PowerPoint 演示文稿</vt:lpstr>
      <vt:lpstr>PowerPoint 演示文稿</vt:lpstr>
      <vt:lpstr>PowerPoint 演示文稿</vt:lpstr>
      <vt:lpstr>例：计算用户U2对物品I2的评分。</vt:lpstr>
      <vt:lpstr>PowerPoint 演示文稿</vt:lpstr>
      <vt:lpstr>PowerPoint 演示文稿</vt:lpstr>
      <vt:lpstr>7.2.2基于内容的(Content-based)推荐算法</vt:lpstr>
      <vt:lpstr>PowerPoint 演示文稿</vt:lpstr>
      <vt:lpstr>PowerPoint 演示文稿</vt:lpstr>
      <vt:lpstr>7.2.3 基于图结构的推荐算法</vt:lpstr>
      <vt:lpstr>7.2.4 其他推荐算法</vt:lpstr>
      <vt:lpstr>7.3 基于内容的推荐算法实例</vt:lpstr>
      <vt:lpstr>【例】麻辣香锅菜品推荐</vt:lpstr>
      <vt:lpstr>PowerPoint 演示文稿</vt:lpstr>
      <vt:lpstr>7.4 协同过滤算法实现电影推荐 </vt:lpstr>
      <vt:lpstr>PowerPoint 演示文稿</vt:lpstr>
      <vt:lpstr>MovieLens电影数据集</vt:lpstr>
      <vt:lpstr>PowerPoint 演示文稿</vt:lpstr>
      <vt:lpstr>7.5 本章实验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91</cp:revision>
  <dcterms:created xsi:type="dcterms:W3CDTF">2021-11-08T10:29:40Z</dcterms:created>
  <dcterms:modified xsi:type="dcterms:W3CDTF">2021-11-12T14:26:48Z</dcterms:modified>
</cp:coreProperties>
</file>