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01" r:id="rId2"/>
    <p:sldId id="349" r:id="rId3"/>
    <p:sldId id="350" r:id="rId4"/>
    <p:sldId id="403" r:id="rId5"/>
    <p:sldId id="402" r:id="rId6"/>
    <p:sldId id="351" r:id="rId7"/>
    <p:sldId id="404" r:id="rId8"/>
    <p:sldId id="405" r:id="rId9"/>
    <p:sldId id="406" r:id="rId10"/>
    <p:sldId id="407" r:id="rId11"/>
    <p:sldId id="408" r:id="rId12"/>
    <p:sldId id="352" r:id="rId13"/>
    <p:sldId id="409" r:id="rId14"/>
    <p:sldId id="410" r:id="rId15"/>
    <p:sldId id="353" r:id="rId16"/>
    <p:sldId id="354" r:id="rId17"/>
    <p:sldId id="411" r:id="rId18"/>
    <p:sldId id="355" r:id="rId19"/>
    <p:sldId id="412" r:id="rId20"/>
    <p:sldId id="356" r:id="rId21"/>
    <p:sldId id="413" r:id="rId22"/>
    <p:sldId id="414" r:id="rId23"/>
    <p:sldId id="415" r:id="rId24"/>
    <p:sldId id="357" r:id="rId25"/>
    <p:sldId id="358" r:id="rId26"/>
    <p:sldId id="416" r:id="rId27"/>
    <p:sldId id="417" r:id="rId28"/>
    <p:sldId id="418" r:id="rId29"/>
    <p:sldId id="419" r:id="rId30"/>
    <p:sldId id="359" r:id="rId31"/>
    <p:sldId id="360" r:id="rId32"/>
    <p:sldId id="420" r:id="rId33"/>
    <p:sldId id="421" r:id="rId34"/>
    <p:sldId id="422" r:id="rId35"/>
    <p:sldId id="361" r:id="rId36"/>
    <p:sldId id="423" r:id="rId37"/>
    <p:sldId id="424" r:id="rId38"/>
    <p:sldId id="362" r:id="rId39"/>
    <p:sldId id="425" r:id="rId40"/>
    <p:sldId id="40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sorterViewPr>
    <p:cViewPr varScale="1">
      <p:scale>
        <a:sx n="100" d="100"/>
        <a:sy n="100" d="100"/>
      </p:scale>
      <p:origin x="0" y="-1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
        <p:nvSpPr>
          <p:cNvPr id="3" name="KSO_CT2"/>
          <p:cNvSpPr>
            <a:spLocks noGrp="1"/>
          </p:cNvSpPr>
          <p:nvPr>
            <p:ph type="subTitle" idx="1" hasCustomPrompt="1"/>
          </p:nvPr>
        </p:nvSpPr>
        <p:spPr>
          <a:xfrm>
            <a:off x="4483100" y="4810085"/>
            <a:ext cx="6654800" cy="467211"/>
          </a:xfrm>
          <a:noFill/>
        </p:spPr>
        <p:txBody>
          <a:bodyPr>
            <a:prstTxWarp prst="textArchUp">
              <a:avLst/>
            </a:prstTxWarp>
            <a:noAutofit/>
          </a:bodyPr>
          <a:lstStyle>
            <a:lvl1pPr marL="0" indent="0" algn="ctr">
              <a:buNone/>
              <a:defRPr sz="1800">
                <a:solidFill>
                  <a:schemeClr val="bg1"/>
                </a:solidFill>
                <a:effectLst>
                  <a:outerShdw blurRad="50800" dist="38100" dir="5400000" algn="t" rotWithShape="0">
                    <a:prstClr val="black">
                      <a:alpha val="40000"/>
                    </a:prstClr>
                  </a:outerShdw>
                </a:effectLs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580008" y="1509303"/>
            <a:ext cx="9031984" cy="1720077"/>
          </a:xfrm>
        </p:spPr>
        <p:txBody>
          <a:bodyPr>
            <a:prstTxWarp prst="textArchDown">
              <a:avLst/>
            </a:prstTxWarp>
            <a:noAutofit/>
          </a:bodyPr>
          <a:lstStyle>
            <a:lvl1pPr algn="ctr">
              <a:defRPr sz="4200">
                <a:solidFill>
                  <a:schemeClr val="bg1"/>
                </a:solidFill>
                <a:effectLst>
                  <a:outerShdw blurRad="50800" dist="38100" dir="5400000" algn="t" rotWithShape="0">
                    <a:prstClr val="black">
                      <a:alpha val="40000"/>
                    </a:prstClr>
                  </a:outerShdw>
                </a:effectLst>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2032661245"/>
      </p:ext>
    </p:extLst>
  </p:cSld>
  <p:clrMapOvr>
    <a:masterClrMapping/>
  </p:clrMapOvr>
  <p:extLst mod="1">
    <p:ext uri="{DCECCB84-F9BA-43D5-87BE-67443E8EF086}">
      <p15:sldGuideLst xmlns:p15="http://schemas.microsoft.com/office/powerpoint/2012/main">
        <p15:guide id="1" orient="horz" pos="2160">
          <p15:clr>
            <a:srgbClr val="FBAE40"/>
          </p15:clr>
        </p15:guide>
        <p15:guide id="0" orient="horz" pos="162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70618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p:spPr>
        <p:txBody>
          <a:bodyPr vert="eaVert"/>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67083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72646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57179" indent="-357179">
              <a:buClr>
                <a:schemeClr val="accent2"/>
              </a:buClr>
              <a:buFont typeface="Wingdings 2" panose="05020102010507070707" pitchFamily="18" charset="2"/>
              <a:buChar char=""/>
              <a:defRPr>
                <a:solidFill>
                  <a:schemeClr val="accent2"/>
                </a:solidFill>
              </a:defRPr>
            </a:lvl1pPr>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220872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5" y="2108200"/>
            <a:ext cx="7994651" cy="1235075"/>
          </a:xfrm>
        </p:spPr>
        <p:txBody>
          <a:bodyPr anchor="b">
            <a:normAutofit/>
          </a:bodyPr>
          <a:lstStyle>
            <a:lvl1pPr algn="ctr">
              <a:defRPr sz="3600">
                <a:solidFill>
                  <a:schemeClr val="tx1">
                    <a:lumMod val="65000"/>
                    <a:lumOff val="35000"/>
                  </a:schemeClr>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4"/>
            <a:ext cx="4090217" cy="357479"/>
          </a:xfrm>
          <a:prstGeom prst="roundRect">
            <a:avLst>
              <a:gd name="adj" fmla="val 50000"/>
            </a:avLst>
          </a:prstGeom>
          <a:solidFill>
            <a:schemeClr val="accent1"/>
          </a:solidFill>
        </p:spPr>
        <p:txBody>
          <a:bodyPr anchor="ctr">
            <a:normAutofit/>
          </a:bodyPr>
          <a:lstStyle>
            <a:lvl1pPr marL="0" indent="0" algn="ctr">
              <a:buNone/>
              <a:defRPr sz="16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60875997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编辑母版文本样式</a:t>
            </a:r>
          </a:p>
          <a:p>
            <a:pPr lvl="1"/>
            <a:r>
              <a:rPr lang="zh-CN" altLang="en-US" smtClean="0"/>
              <a:t>第二级</a:t>
            </a:r>
          </a:p>
        </p:txBody>
      </p:sp>
      <p:sp>
        <p:nvSpPr>
          <p:cNvPr id="4" name="KSO_BC2"/>
          <p:cNvSpPr>
            <a:spLocks noGrp="1"/>
          </p:cNvSpPr>
          <p:nvPr>
            <p:ph sz="half" idx="2"/>
          </p:nvPr>
        </p:nvSpPr>
        <p:spPr>
          <a:xfrm>
            <a:off x="6519334" y="1244601"/>
            <a:ext cx="5094116" cy="4932363"/>
          </a:xfrm>
        </p:spPr>
        <p:txBody>
          <a:bodyPr/>
          <a:lstStyle/>
          <a:p>
            <a:pPr lvl="0"/>
            <a:r>
              <a:rPr lang="zh-CN" altLang="en-US" smtClean="0"/>
              <a:t>编辑母版文本样式</a:t>
            </a:r>
          </a:p>
          <a:p>
            <a:pPr lvl="1"/>
            <a:r>
              <a:rPr lang="zh-CN" altLang="en-US" smtClean="0"/>
              <a:t>第二级</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329605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smtClean="0"/>
              <a:t>编辑母版文本样式</a:t>
            </a:r>
          </a:p>
          <a:p>
            <a:pPr lvl="1"/>
            <a:r>
              <a:rPr lang="zh-CN" altLang="en-US" smtClean="0"/>
              <a:t>第二级</a:t>
            </a:r>
          </a:p>
        </p:txBody>
      </p:sp>
      <p:sp>
        <p:nvSpPr>
          <p:cNvPr id="5" name="Text Placeholder 4"/>
          <p:cNvSpPr>
            <a:spLocks noGrp="1"/>
          </p:cNvSpPr>
          <p:nvPr>
            <p:ph type="body" sz="quarter" idx="3"/>
          </p:nvPr>
        </p:nvSpPr>
        <p:spPr>
          <a:xfrm>
            <a:off x="6431847" y="1376363"/>
            <a:ext cx="5183188"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KSO_BC2"/>
          <p:cNvSpPr>
            <a:spLocks noGrp="1"/>
          </p:cNvSpPr>
          <p:nvPr>
            <p:ph sz="quarter" idx="4"/>
          </p:nvPr>
        </p:nvSpPr>
        <p:spPr>
          <a:xfrm>
            <a:off x="6431847" y="2200275"/>
            <a:ext cx="5183188" cy="3684588"/>
          </a:xfrm>
        </p:spPr>
        <p:txBody>
          <a:bodyPr/>
          <a:lstStyle/>
          <a:p>
            <a:pPr lvl="0"/>
            <a:r>
              <a:rPr lang="zh-CN" altLang="en-US" smtClean="0"/>
              <a:t>编辑母版文本样式</a:t>
            </a:r>
          </a:p>
          <a:p>
            <a:pPr lvl="1"/>
            <a:r>
              <a:rPr lang="zh-CN" altLang="en-US" smtClean="0"/>
              <a:t>第二级</a:t>
            </a:r>
          </a:p>
        </p:txBody>
      </p:sp>
      <p:sp>
        <p:nvSpPr>
          <p:cNvPr id="7"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63107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00269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96509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425280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46683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558799" y="162557"/>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BBA-28FA-47CA-AE41-FBFED73EEC23}" type="datetimeFigureOut">
              <a:rPr lang="zh-CN" altLang="en-US" smtClean="0"/>
              <a:t>2021/11/12</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00ED2-591F-460C-A7E8-82B8BD4FD966}" type="slidenum">
              <a:rPr lang="zh-CN" altLang="en-US" smtClean="0"/>
              <a:t>‹#›</a:t>
            </a:fld>
            <a:endParaRPr lang="zh-CN" altLang="en-US"/>
          </a:p>
        </p:txBody>
      </p:sp>
      <p:sp>
        <p:nvSpPr>
          <p:cNvPr id="3" name="KSO_BC1"/>
          <p:cNvSpPr>
            <a:spLocks noGrp="1"/>
          </p:cNvSpPr>
          <p:nvPr>
            <p:ph type="body" idx="1"/>
          </p:nvPr>
        </p:nvSpPr>
        <p:spPr>
          <a:xfrm>
            <a:off x="558801" y="1026615"/>
            <a:ext cx="11056060"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9" name="图片 8"/>
          <p:cNvPicPr>
            <a:picLocks noChangeAspect="1"/>
          </p:cNvPicPr>
          <p:nvPr/>
        </p:nvPicPr>
        <p:blipFill rotWithShape="1">
          <a:blip r:embed="rId14"/>
          <a:srcRect r="221"/>
          <a:stretch/>
        </p:blipFill>
        <p:spPr>
          <a:xfrm>
            <a:off x="-799" y="5751541"/>
            <a:ext cx="12193601" cy="1106460"/>
          </a:xfrm>
          <a:prstGeom prst="rect">
            <a:avLst/>
          </a:prstGeom>
        </p:spPr>
      </p:pic>
    </p:spTree>
    <p:extLst>
      <p:ext uri="{BB962C8B-B14F-4D97-AF65-F5344CB8AC3E}">
        <p14:creationId xmlns:p14="http://schemas.microsoft.com/office/powerpoint/2010/main" val="264466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377" rtl="0" eaLnBrk="1" latinLnBrk="0" hangingPunct="1">
        <a:lnSpc>
          <a:spcPct val="90000"/>
        </a:lnSpc>
        <a:spcBef>
          <a:spcPct val="0"/>
        </a:spcBef>
        <a:buNone/>
        <a:defRPr sz="3200" b="1" i="0" kern="1200" baseline="0">
          <a:solidFill>
            <a:schemeClr val="tx1">
              <a:lumMod val="65000"/>
              <a:lumOff val="35000"/>
            </a:schemeClr>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buClr>
        <a:buSzPct val="100000"/>
        <a:buFont typeface="Wingdings 2" panose="05020102010507070707" pitchFamily="18" charset="2"/>
        <a:buChar char=""/>
        <a:defRPr sz="2000" kern="1200" baseline="0">
          <a:solidFill>
            <a:schemeClr val="accent2"/>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宋体" panose="02010600030101010101" pitchFamily="2" charset="-122"/>
          <a:ea typeface="宋体" panose="02010600030101010101" pitchFamily="2"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tmp"/></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00000">
                <a:alpha val="7000"/>
              </a:srgbClr>
            </a:gs>
            <a:gs pos="57000">
              <a:srgbClr val="7030A0">
                <a:alpha val="51000"/>
              </a:srgbClr>
            </a:gs>
            <a:gs pos="100000">
              <a:srgbClr val="C00000">
                <a:alpha val="1000"/>
              </a:srgbClr>
            </a:gs>
          </a:gsLst>
          <a:lin ang="5400000" scaled="1"/>
        </a:grad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p>
        </p:txBody>
      </p:sp>
      <p:sp>
        <p:nvSpPr>
          <p:cNvPr id="4" name="标题 3"/>
          <p:cNvSpPr>
            <a:spLocks noGrp="1"/>
          </p:cNvSpPr>
          <p:nvPr>
            <p:ph type="title"/>
          </p:nvPr>
        </p:nvSpPr>
        <p:spPr>
          <a:xfrm>
            <a:off x="1915288" y="2403383"/>
            <a:ext cx="9031984" cy="1720077"/>
          </a:xfrm>
        </p:spPr>
        <p:txBody>
          <a:bodyPr>
            <a:prstTxWarp prst="textCanUp">
              <a:avLst/>
            </a:prstTxWarp>
          </a:bodyPr>
          <a:lstStyle/>
          <a:p>
            <a:r>
              <a:rPr lang="en-US" altLang="zh-CN" sz="8800" dirty="0" smtClean="0">
                <a:effectLst>
                  <a:glow rad="101600">
                    <a:schemeClr val="accent5">
                      <a:lumMod val="75000"/>
                      <a:alpha val="40000"/>
                    </a:schemeClr>
                  </a:glow>
                  <a:outerShdw blurRad="50800" dist="38100" dir="5400000" algn="t" rotWithShape="0">
                    <a:prstClr val="black">
                      <a:alpha val="40000"/>
                    </a:prstClr>
                  </a:outerShdw>
                </a:effectLst>
              </a:rPr>
              <a:t>Python</a:t>
            </a:r>
            <a:r>
              <a:rPr lang="zh-CN" altLang="en-US" sz="6600" dirty="0" smtClean="0">
                <a:effectLst>
                  <a:glow rad="101600">
                    <a:schemeClr val="accent5">
                      <a:lumMod val="75000"/>
                      <a:alpha val="40000"/>
                    </a:schemeClr>
                  </a:glow>
                  <a:outerShdw blurRad="50800" dist="38100" dir="5400000" algn="t" rotWithShape="0">
                    <a:prstClr val="black">
                      <a:alpha val="40000"/>
                    </a:prstClr>
                  </a:outerShdw>
                </a:effectLst>
              </a:rPr>
              <a:t>机器学习</a:t>
            </a:r>
            <a:endParaRPr lang="zh-CN" altLang="en-US" sz="6600" dirty="0">
              <a:effectLst>
                <a:glow rad="101600">
                  <a:schemeClr val="accent5">
                    <a:lumMod val="75000"/>
                    <a:alpha val="40000"/>
                  </a:schemeClr>
                </a:glow>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13850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94147" y="1006763"/>
            <a:ext cx="11056060" cy="4575753"/>
          </a:xfrm>
        </p:spPr>
        <p:txBody>
          <a:bodyPr>
            <a:noAutofit/>
          </a:bodyPr>
          <a:lstStyle/>
          <a:p>
            <a:pPr marL="0" indent="0">
              <a:lnSpc>
                <a:spcPct val="100000"/>
              </a:lnSpc>
              <a:spcBef>
                <a:spcPts val="0"/>
              </a:spcBef>
              <a:buNone/>
            </a:pPr>
            <a:r>
              <a:rPr lang="en-US" altLang="zh-CN" sz="2400" dirty="0"/>
              <a:t>2. </a:t>
            </a:r>
            <a:r>
              <a:rPr lang="zh-CN" altLang="zh-CN" sz="2400" dirty="0"/>
              <a:t>步骤二：线性回归预测电影票房收入</a:t>
            </a:r>
            <a:r>
              <a:rPr lang="zh-CN" altLang="zh-CN" sz="2400" dirty="0" smtClean="0"/>
              <a:t>。</a:t>
            </a:r>
            <a:endParaRPr lang="en-US" altLang="zh-CN" sz="2400" dirty="0" smtClean="0"/>
          </a:p>
          <a:p>
            <a:pPr marL="0" indent="0">
              <a:lnSpc>
                <a:spcPct val="100000"/>
              </a:lnSpc>
              <a:spcBef>
                <a:spcPts val="0"/>
              </a:spcBef>
              <a:buNone/>
            </a:pPr>
            <a:endParaRPr lang="zh-CN" altLang="zh-CN" sz="2400" dirty="0"/>
          </a:p>
          <a:p>
            <a:pPr marL="0" indent="0">
              <a:lnSpc>
                <a:spcPct val="100000"/>
              </a:lnSpc>
              <a:spcBef>
                <a:spcPts val="0"/>
              </a:spcBef>
              <a:buNone/>
            </a:pPr>
            <a:r>
              <a:rPr lang="zh-CN" altLang="zh-CN" sz="2400" dirty="0"/>
              <a:t>预测某部电影的票房收入，可以使用</a:t>
            </a:r>
            <a:r>
              <a:rPr lang="en-US" altLang="zh-CN" sz="2400" dirty="0" err="1"/>
              <a:t>SKlearn</a:t>
            </a:r>
            <a:r>
              <a:rPr lang="zh-CN" altLang="zh-CN" sz="2400" dirty="0"/>
              <a:t>的</a:t>
            </a:r>
            <a:r>
              <a:rPr lang="en-US" altLang="zh-CN" sz="2400" dirty="0" err="1"/>
              <a:t>linear_model</a:t>
            </a:r>
            <a:r>
              <a:rPr lang="zh-CN" altLang="zh-CN" sz="2400" dirty="0"/>
              <a:t>模块，其中的</a:t>
            </a:r>
            <a:r>
              <a:rPr lang="en-US" altLang="zh-CN" sz="2400" dirty="0" err="1"/>
              <a:t>LinearRegression</a:t>
            </a:r>
            <a:r>
              <a:rPr lang="zh-CN" altLang="zh-CN" sz="2400" dirty="0"/>
              <a:t>函数能实现线性回归。</a:t>
            </a:r>
          </a:p>
          <a:p>
            <a:pPr marL="0" indent="0">
              <a:lnSpc>
                <a:spcPct val="100000"/>
              </a:lnSpc>
              <a:spcBef>
                <a:spcPts val="0"/>
              </a:spcBef>
              <a:buNone/>
            </a:pPr>
            <a:r>
              <a:rPr lang="zh-CN" altLang="zh-CN" sz="2400" dirty="0"/>
              <a:t>格式：</a:t>
            </a:r>
            <a:r>
              <a:rPr lang="en-US" altLang="zh-CN" sz="2400" dirty="0"/>
              <a:t>class </a:t>
            </a:r>
            <a:r>
              <a:rPr lang="en-US" altLang="zh-CN" sz="2400" dirty="0" err="1"/>
              <a:t>sklearn.linear_model.LinearRegression</a:t>
            </a:r>
            <a:r>
              <a:rPr lang="zh-CN" altLang="zh-CN" sz="2400" dirty="0"/>
              <a:t>（</a:t>
            </a:r>
            <a:r>
              <a:rPr lang="en-US" altLang="zh-CN" sz="2400" dirty="0" err="1"/>
              <a:t>fit_intercept</a:t>
            </a:r>
            <a:r>
              <a:rPr lang="en-US" altLang="zh-CN" sz="2400" dirty="0"/>
              <a:t> = True</a:t>
            </a:r>
            <a:r>
              <a:rPr lang="zh-CN" altLang="zh-CN" sz="2400" dirty="0"/>
              <a:t>，</a:t>
            </a:r>
            <a:r>
              <a:rPr lang="en-US" altLang="zh-CN" sz="2400" dirty="0"/>
              <a:t>normalize = False</a:t>
            </a:r>
            <a:r>
              <a:rPr lang="zh-CN" altLang="zh-CN" sz="2400" dirty="0"/>
              <a:t>，</a:t>
            </a:r>
            <a:r>
              <a:rPr lang="en-US" altLang="zh-CN" sz="2400" dirty="0" err="1"/>
              <a:t>copy_X</a:t>
            </a:r>
            <a:r>
              <a:rPr lang="en-US" altLang="zh-CN" sz="2400" dirty="0"/>
              <a:t> = True</a:t>
            </a:r>
            <a:r>
              <a:rPr lang="zh-CN" altLang="zh-CN" sz="2400" dirty="0"/>
              <a:t>，</a:t>
            </a:r>
            <a:r>
              <a:rPr lang="en-US" altLang="zh-CN" sz="2400" dirty="0" err="1"/>
              <a:t>n_jobs</a:t>
            </a:r>
            <a:r>
              <a:rPr lang="en-US" altLang="zh-CN" sz="2400" dirty="0"/>
              <a:t> = None </a:t>
            </a:r>
            <a:r>
              <a:rPr lang="zh-CN" altLang="zh-CN" sz="2400" dirty="0"/>
              <a:t>）</a:t>
            </a:r>
          </a:p>
          <a:p>
            <a:pPr marL="0" indent="0">
              <a:lnSpc>
                <a:spcPct val="100000"/>
              </a:lnSpc>
              <a:spcBef>
                <a:spcPts val="0"/>
              </a:spcBef>
              <a:buNone/>
            </a:pPr>
            <a:r>
              <a:rPr lang="zh-CN" altLang="zh-CN" sz="2400" b="1" dirty="0"/>
              <a:t>主要参数：</a:t>
            </a:r>
            <a:endParaRPr lang="zh-CN" altLang="zh-CN" sz="2400" dirty="0"/>
          </a:p>
          <a:p>
            <a:pPr marL="0" indent="0">
              <a:lnSpc>
                <a:spcPct val="100000"/>
              </a:lnSpc>
              <a:spcBef>
                <a:spcPts val="0"/>
              </a:spcBef>
              <a:buNone/>
            </a:pPr>
            <a:r>
              <a:rPr lang="en-US" altLang="zh-CN" sz="2400" dirty="0"/>
              <a:t>normalize </a:t>
            </a:r>
            <a:r>
              <a:rPr lang="zh-CN" altLang="zh-CN" sz="2400" dirty="0"/>
              <a:t>：布尔值，可选，默认为</a:t>
            </a:r>
            <a:r>
              <a:rPr lang="en-US" altLang="zh-CN" sz="2400" dirty="0"/>
              <a:t>False</a:t>
            </a:r>
            <a:r>
              <a:rPr lang="zh-CN" altLang="zh-CN" sz="2400" dirty="0"/>
              <a:t>。如果为</a:t>
            </a:r>
            <a:r>
              <a:rPr lang="en-US" altLang="zh-CN" sz="2400" dirty="0"/>
              <a:t>True</a:t>
            </a:r>
            <a:r>
              <a:rPr lang="zh-CN" altLang="zh-CN" sz="2400" dirty="0"/>
              <a:t>，则回归向量</a:t>
            </a:r>
            <a:r>
              <a:rPr lang="en-US" altLang="zh-CN" sz="2400" dirty="0"/>
              <a:t>X</a:t>
            </a:r>
            <a:r>
              <a:rPr lang="zh-CN" altLang="zh-CN" sz="2400" dirty="0"/>
              <a:t>将在回归之前进行归一化处理。</a:t>
            </a:r>
          </a:p>
          <a:p>
            <a:pPr marL="0" indent="0">
              <a:lnSpc>
                <a:spcPct val="100000"/>
              </a:lnSpc>
              <a:spcBef>
                <a:spcPts val="0"/>
              </a:spcBef>
              <a:buNone/>
            </a:pPr>
            <a:r>
              <a:rPr lang="zh-CN" altLang="zh-CN" sz="2400" b="1" dirty="0"/>
              <a:t>属性：</a:t>
            </a:r>
            <a:endParaRPr lang="zh-CN" altLang="zh-CN" sz="2400" dirty="0"/>
          </a:p>
          <a:p>
            <a:pPr marL="0" indent="0">
              <a:lnSpc>
                <a:spcPct val="100000"/>
              </a:lnSpc>
              <a:spcBef>
                <a:spcPts val="0"/>
              </a:spcBef>
              <a:buNone/>
            </a:pPr>
            <a:r>
              <a:rPr lang="en-US" altLang="zh-CN" sz="2400" dirty="0" err="1"/>
              <a:t>coef</a:t>
            </a:r>
            <a:r>
              <a:rPr lang="en-US" altLang="zh-CN" sz="2400" dirty="0"/>
              <a:t>_ </a:t>
            </a:r>
            <a:r>
              <a:rPr lang="zh-CN" altLang="zh-CN" sz="2400" dirty="0"/>
              <a:t>：线性回归问题的估计系数。</a:t>
            </a:r>
          </a:p>
          <a:p>
            <a:pPr marL="0" indent="0">
              <a:lnSpc>
                <a:spcPct val="100000"/>
              </a:lnSpc>
              <a:spcBef>
                <a:spcPts val="0"/>
              </a:spcBef>
              <a:buNone/>
            </a:pPr>
            <a:r>
              <a:rPr lang="en-US" altLang="zh-CN" sz="2400" dirty="0"/>
              <a:t>intercept_</a:t>
            </a:r>
            <a:r>
              <a:rPr lang="zh-CN" altLang="zh-CN" sz="2400" dirty="0"/>
              <a:t>：回归方程的截距。</a:t>
            </a:r>
          </a:p>
          <a:p>
            <a:pPr marL="0" indent="0">
              <a:lnSpc>
                <a:spcPct val="100000"/>
              </a:lnSpc>
              <a:spcBef>
                <a:spcPts val="0"/>
              </a:spcBef>
              <a:buNone/>
            </a:pPr>
            <a:endParaRPr lang="zh-CN" altLang="en-US" sz="2400" dirty="0"/>
          </a:p>
        </p:txBody>
      </p:sp>
    </p:spTree>
    <p:extLst>
      <p:ext uri="{BB962C8B-B14F-4D97-AF65-F5344CB8AC3E}">
        <p14:creationId xmlns:p14="http://schemas.microsoft.com/office/powerpoint/2010/main" val="357315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a:t>【例</a:t>
            </a:r>
            <a:r>
              <a:rPr lang="en-US" altLang="zh-CN" sz="2400" dirty="0"/>
              <a:t>8.2</a:t>
            </a:r>
            <a:r>
              <a:rPr lang="zh-CN" altLang="zh-CN" sz="2400" dirty="0"/>
              <a:t>】根据部分电影的投入和票房收入数据（单位：百万元），使用一元线性回归</a:t>
            </a:r>
            <a:r>
              <a:rPr lang="zh-CN" altLang="zh-CN" sz="2400" dirty="0" smtClean="0"/>
              <a:t>预</a:t>
            </a:r>
            <a:r>
              <a:rPr lang="zh-CN" altLang="zh-CN" sz="2400" dirty="0"/>
              <a:t>投资</a:t>
            </a:r>
            <a:r>
              <a:rPr lang="en-US" altLang="zh-CN" sz="2400" dirty="0"/>
              <a:t>2</a:t>
            </a:r>
            <a:r>
              <a:rPr lang="zh-CN" altLang="zh-CN" sz="2400" dirty="0"/>
              <a:t>千万的电影预计票房</a:t>
            </a:r>
            <a:r>
              <a:rPr lang="zh-CN" altLang="zh-CN" sz="2400" dirty="0" smtClean="0"/>
              <a:t>收入</a:t>
            </a:r>
            <a:r>
              <a:rPr lang="zh-CN" altLang="en-US" sz="2400" dirty="0" smtClean="0"/>
              <a:t>。</a:t>
            </a:r>
            <a:endParaRPr lang="zh-CN" altLang="en-US" sz="24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558799" y="2181555"/>
            <a:ext cx="5450684" cy="1198954"/>
          </a:xfrm>
          <a:prstGeom prst="rect">
            <a:avLst/>
          </a:prstGeom>
          <a:ln w="3175">
            <a:solidFill>
              <a:schemeClr val="tx1"/>
            </a:solidFill>
          </a:ln>
        </p:spPr>
      </p:pic>
      <p:pic>
        <p:nvPicPr>
          <p:cNvPr id="5" name="图片 4" descr="C:\0 201909上课\教材\Film2.png"/>
          <p:cNvPicPr/>
          <p:nvPr/>
        </p:nvPicPr>
        <p:blipFill>
          <a:blip r:embed="rId3">
            <a:extLst>
              <a:ext uri="{28A0092B-C50C-407E-A947-70E740481C1C}">
                <a14:useLocalDpi xmlns:a14="http://schemas.microsoft.com/office/drawing/2010/main" val="0"/>
              </a:ext>
            </a:extLst>
          </a:blip>
          <a:srcRect/>
          <a:stretch>
            <a:fillRect/>
          </a:stretch>
        </p:blipFill>
        <p:spPr bwMode="auto">
          <a:xfrm>
            <a:off x="6086829" y="1830573"/>
            <a:ext cx="5855789" cy="4389254"/>
          </a:xfrm>
          <a:prstGeom prst="rect">
            <a:avLst/>
          </a:prstGeom>
          <a:noFill/>
          <a:ln>
            <a:noFill/>
          </a:ln>
        </p:spPr>
      </p:pic>
    </p:spTree>
    <p:extLst>
      <p:ext uri="{BB962C8B-B14F-4D97-AF65-F5344CB8AC3E}">
        <p14:creationId xmlns:p14="http://schemas.microsoft.com/office/powerpoint/2010/main" val="289687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8.1.2 </a:t>
            </a:r>
            <a:r>
              <a:rPr lang="zh-CN" altLang="en-US" b="0" i="0" u="none" strike="noStrike" kern="100" baseline="0" smtClean="0">
                <a:latin typeface="等线" panose="02010600030101010101" pitchFamily="2" charset="-122"/>
                <a:ea typeface="等线" panose="02010600030101010101" pitchFamily="2" charset="-122"/>
              </a:rPr>
              <a:t>多元线性回归</a:t>
            </a:r>
            <a:endParaRPr lang="zh-CN" altLang="en-US" b="0" i="0" u="none" strike="noStrike" kern="100" baseline="0" smtClean="0">
              <a:latin typeface="Times New Roman" panose="02020603050405020304" pitchFamily="18" charset="0"/>
              <a:ea typeface="等线" panose="02010600030101010101" pitchFamily="2" charset="-122"/>
            </a:endParaRPr>
          </a:p>
        </p:txBody>
      </p:sp>
      <p:sp>
        <p:nvSpPr>
          <p:cNvPr id="3" name="文本占位符 2"/>
          <p:cNvSpPr>
            <a:spLocks noGrp="1"/>
          </p:cNvSpPr>
          <p:nvPr>
            <p:ph type="body" idx="1"/>
          </p:nvPr>
        </p:nvSpPr>
        <p:spPr/>
        <p:txBody>
          <a:bodyPr>
            <a:normAutofit/>
          </a:bodyPr>
          <a:lstStyle/>
          <a:p>
            <a:pPr marL="0" indent="0">
              <a:buNone/>
            </a:pPr>
            <a:r>
              <a:rPr lang="zh-CN" altLang="zh-CN" sz="2400" dirty="0"/>
              <a:t>待确定的变量超过一个时，就需要使用多元线性回归算法。</a:t>
            </a:r>
            <a:endParaRPr lang="zh-CN" altLang="en-US" sz="2400" dirty="0"/>
          </a:p>
        </p:txBody>
      </p:sp>
    </p:spTree>
    <p:extLst>
      <p:ext uri="{BB962C8B-B14F-4D97-AF65-F5344CB8AC3E}">
        <p14:creationId xmlns:p14="http://schemas.microsoft.com/office/powerpoint/2010/main" val="18626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a:t>
            </a:r>
            <a:r>
              <a:rPr lang="zh-CN" altLang="zh-CN" dirty="0" smtClean="0"/>
              <a:t>多元</a:t>
            </a:r>
            <a:r>
              <a:rPr lang="zh-CN" altLang="zh-CN" dirty="0"/>
              <a:t>线性回归预测电影票房</a:t>
            </a:r>
            <a:endParaRPr lang="zh-CN" altLang="en-US" dirty="0"/>
          </a:p>
        </p:txBody>
      </p:sp>
      <p:sp>
        <p:nvSpPr>
          <p:cNvPr id="3" name="文本占位符 2"/>
          <p:cNvSpPr>
            <a:spLocks noGrp="1"/>
          </p:cNvSpPr>
          <p:nvPr>
            <p:ph type="body" idx="1"/>
          </p:nvPr>
        </p:nvSpPr>
        <p:spPr/>
        <p:txBody>
          <a:bodyPr>
            <a:normAutofit/>
          </a:bodyPr>
          <a:lstStyle/>
          <a:p>
            <a:r>
              <a:rPr lang="zh-CN" altLang="zh-CN" sz="2400" dirty="0"/>
              <a:t>光明电影公司在运行过程发现，电影票房除了拍摄投资之外，还与广告推广的费用相关。于是在上面的数据基础上，又搜集到了每部电影的广告费用，整理成下面的表格。使用多元回归算法，预测投资</a:t>
            </a:r>
            <a:r>
              <a:rPr lang="en-US" altLang="zh-CN" sz="2400" dirty="0"/>
              <a:t>1</a:t>
            </a:r>
            <a:r>
              <a:rPr lang="zh-CN" altLang="zh-CN" sz="2400" dirty="0"/>
              <a:t>千万、广告推广费用</a:t>
            </a:r>
            <a:r>
              <a:rPr lang="en-US" altLang="zh-CN" sz="2400" dirty="0"/>
              <a:t>3</a:t>
            </a:r>
            <a:r>
              <a:rPr lang="zh-CN" altLang="zh-CN" sz="2400" dirty="0"/>
              <a:t>百万的电影的票房收入。</a:t>
            </a:r>
          </a:p>
          <a:p>
            <a:endParaRPr lang="zh-CN" altLang="en-US"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63" y="2808045"/>
            <a:ext cx="5903543" cy="2853846"/>
          </a:xfrm>
          <a:prstGeom prst="rect">
            <a:avLst/>
          </a:prstGeom>
        </p:spPr>
      </p:pic>
    </p:spTree>
    <p:extLst>
      <p:ext uri="{BB962C8B-B14F-4D97-AF65-F5344CB8AC3E}">
        <p14:creationId xmlns:p14="http://schemas.microsoft.com/office/powerpoint/2010/main" val="198710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a:t>运行结果为：</a:t>
            </a:r>
          </a:p>
          <a:p>
            <a:endParaRPr lang="zh-CN" altLang="en-US" sz="24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143577" y="1762154"/>
            <a:ext cx="7457908" cy="2632409"/>
          </a:xfrm>
          <a:prstGeom prst="rect">
            <a:avLst/>
          </a:prstGeom>
          <a:ln w="3175">
            <a:solidFill>
              <a:schemeClr val="tx1"/>
            </a:solidFill>
          </a:ln>
        </p:spPr>
      </p:pic>
    </p:spTree>
    <p:extLst>
      <p:ext uri="{BB962C8B-B14F-4D97-AF65-F5344CB8AC3E}">
        <p14:creationId xmlns:p14="http://schemas.microsoft.com/office/powerpoint/2010/main" val="220925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 </a:t>
            </a:r>
            <a:r>
              <a:rPr lang="zh-CN" altLang="en-US" b="0" i="0" u="none" strike="noStrike" kern="100" baseline="0" smtClean="0">
                <a:latin typeface="等线" panose="02010600030101010101" pitchFamily="2" charset="-122"/>
                <a:ea typeface="等线" panose="02010600030101010101" pitchFamily="2" charset="-122"/>
              </a:rPr>
              <a:t>逻辑回归</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en-US" sz="2400" dirty="0" smtClean="0"/>
              <a:t>相对线性回归，</a:t>
            </a:r>
            <a:r>
              <a:rPr lang="zh-CN" altLang="zh-CN" sz="2400" dirty="0" smtClean="0"/>
              <a:t>逻辑</a:t>
            </a:r>
            <a:r>
              <a:rPr lang="zh-CN" altLang="zh-CN" sz="2400" dirty="0" smtClean="0"/>
              <a:t>回归能够</a:t>
            </a:r>
            <a:r>
              <a:rPr lang="zh-CN" altLang="zh-CN" sz="2400" dirty="0"/>
              <a:t>完成分类任务。</a:t>
            </a:r>
          </a:p>
        </p:txBody>
      </p:sp>
    </p:spTree>
    <p:extLst>
      <p:ext uri="{BB962C8B-B14F-4D97-AF65-F5344CB8AC3E}">
        <p14:creationId xmlns:p14="http://schemas.microsoft.com/office/powerpoint/2010/main" val="130632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8.2.1 </a:t>
            </a:r>
            <a:r>
              <a:rPr lang="zh-CN" altLang="en-US" b="0" i="0" u="none" strike="noStrike" kern="100" baseline="0" smtClean="0">
                <a:latin typeface="等线" panose="02010600030101010101" pitchFamily="2" charset="-122"/>
                <a:ea typeface="等线" panose="02010600030101010101" pitchFamily="2" charset="-122"/>
              </a:rPr>
              <a:t>线性回归存在的问题</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pPr marL="0" indent="0">
              <a:buNone/>
            </a:pPr>
            <a:r>
              <a:rPr lang="zh-CN" altLang="en-US" sz="2400" dirty="0" smtClean="0"/>
              <a:t>问题说明：</a:t>
            </a:r>
            <a:r>
              <a:rPr lang="zh-CN" altLang="zh-CN" sz="2400" dirty="0" smtClean="0"/>
              <a:t>高于</a:t>
            </a:r>
            <a:r>
              <a:rPr lang="en-US" altLang="zh-CN" sz="2400" dirty="0"/>
              <a:t>0.5</a:t>
            </a:r>
            <a:r>
              <a:rPr lang="zh-CN" altLang="zh-CN" sz="2400" dirty="0"/>
              <a:t>阈值的为信用良好，低于阈值的判定是信用不好。</a:t>
            </a:r>
          </a:p>
          <a:p>
            <a:endParaRPr lang="zh-CN" altLang="en-US" sz="2400" dirty="0"/>
          </a:p>
        </p:txBody>
      </p:sp>
      <p:pic>
        <p:nvPicPr>
          <p:cNvPr id="4" name="图片 3" descr="C:\Users\52257\Desktop\插图\图8.3.png"/>
          <p:cNvPicPr/>
          <p:nvPr/>
        </p:nvPicPr>
        <p:blipFill>
          <a:blip r:embed="rId2">
            <a:extLst>
              <a:ext uri="{28A0092B-C50C-407E-A947-70E740481C1C}">
                <a14:useLocalDpi xmlns:a14="http://schemas.microsoft.com/office/drawing/2010/main" val="0"/>
              </a:ext>
            </a:extLst>
          </a:blip>
          <a:srcRect/>
          <a:stretch>
            <a:fillRect/>
          </a:stretch>
        </p:blipFill>
        <p:spPr bwMode="auto">
          <a:xfrm>
            <a:off x="2022763" y="1653309"/>
            <a:ext cx="6624902" cy="4566518"/>
          </a:xfrm>
          <a:prstGeom prst="rect">
            <a:avLst/>
          </a:prstGeom>
          <a:noFill/>
          <a:ln>
            <a:noFill/>
          </a:ln>
        </p:spPr>
      </p:pic>
    </p:spTree>
    <p:extLst>
      <p:ext uri="{BB962C8B-B14F-4D97-AF65-F5344CB8AC3E}">
        <p14:creationId xmlns:p14="http://schemas.microsoft.com/office/powerpoint/2010/main" val="43073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a:t>在</a:t>
            </a:r>
            <a:r>
              <a:rPr lang="en-US" altLang="zh-CN" sz="2400" dirty="0"/>
              <a:t>A</a:t>
            </a:r>
            <a:r>
              <a:rPr lang="zh-CN" altLang="zh-CN" sz="2400" dirty="0"/>
              <a:t>和</a:t>
            </a:r>
            <a:r>
              <a:rPr lang="en-US" altLang="zh-CN" sz="2400" dirty="0"/>
              <a:t>B</a:t>
            </a:r>
            <a:r>
              <a:rPr lang="zh-CN" altLang="zh-CN" sz="2400" dirty="0"/>
              <a:t>的影响下，根据新拟合出的回归线</a:t>
            </a:r>
            <a:r>
              <a:rPr lang="zh-CN" altLang="zh-CN" sz="2400" dirty="0" smtClean="0"/>
              <a:t>，</a:t>
            </a:r>
            <a:r>
              <a:rPr lang="zh-CN" altLang="en-US" sz="2400" dirty="0" smtClean="0"/>
              <a:t>原</a:t>
            </a:r>
            <a:r>
              <a:rPr lang="zh-CN" altLang="zh-CN" sz="2400" dirty="0" smtClean="0"/>
              <a:t>样</a:t>
            </a:r>
            <a:r>
              <a:rPr lang="zh-CN" altLang="zh-CN" sz="2400" dirty="0"/>
              <a:t>本</a:t>
            </a:r>
            <a:r>
              <a:rPr lang="zh-CN" altLang="zh-CN" sz="2400" dirty="0" smtClean="0"/>
              <a:t>的</a:t>
            </a:r>
            <a:r>
              <a:rPr lang="zh-CN" altLang="en-US" sz="2400" dirty="0" smtClean="0"/>
              <a:t>判断结果</a:t>
            </a:r>
            <a:r>
              <a:rPr lang="zh-CN" altLang="zh-CN" sz="2400" dirty="0" smtClean="0"/>
              <a:t>发生变化</a:t>
            </a:r>
            <a:r>
              <a:rPr lang="zh-CN" altLang="zh-CN" sz="2400" dirty="0"/>
              <a:t>。</a:t>
            </a:r>
            <a:endParaRPr lang="zh-CN" altLang="en-US" sz="2400" dirty="0"/>
          </a:p>
        </p:txBody>
      </p:sp>
      <p:pic>
        <p:nvPicPr>
          <p:cNvPr id="4" name="图片 3" descr="C:\Users\52257\Desktop\插图\图8.4.png"/>
          <p:cNvPicPr/>
          <p:nvPr/>
        </p:nvPicPr>
        <p:blipFill>
          <a:blip r:embed="rId2">
            <a:extLst>
              <a:ext uri="{28A0092B-C50C-407E-A947-70E740481C1C}">
                <a14:useLocalDpi xmlns:a14="http://schemas.microsoft.com/office/drawing/2010/main" val="0"/>
              </a:ext>
            </a:extLst>
          </a:blip>
          <a:srcRect/>
          <a:stretch>
            <a:fillRect/>
          </a:stretch>
        </p:blipFill>
        <p:spPr bwMode="auto">
          <a:xfrm>
            <a:off x="2226008" y="1521075"/>
            <a:ext cx="7495507" cy="4863215"/>
          </a:xfrm>
          <a:prstGeom prst="rect">
            <a:avLst/>
          </a:prstGeom>
          <a:noFill/>
          <a:ln>
            <a:noFill/>
          </a:ln>
        </p:spPr>
      </p:pic>
    </p:spTree>
    <p:extLst>
      <p:ext uri="{BB962C8B-B14F-4D97-AF65-F5344CB8AC3E}">
        <p14:creationId xmlns:p14="http://schemas.microsoft.com/office/powerpoint/2010/main" val="262299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8.2.2 </a:t>
            </a:r>
            <a:r>
              <a:rPr lang="zh-CN" altLang="en-US" b="0" i="0" u="none" strike="noStrike" kern="100" baseline="0" smtClean="0">
                <a:latin typeface="等线" panose="02010600030101010101" pitchFamily="2" charset="-122"/>
                <a:ea typeface="等线" panose="02010600030101010101" pitchFamily="2" charset="-122"/>
              </a:rPr>
              <a:t>逻辑函数</a:t>
            </a:r>
            <a:r>
              <a:rPr lang="en-US" altLang="zh-CN" b="0" i="0" u="none" strike="noStrike" kern="100" baseline="0" smtClean="0">
                <a:latin typeface="等线" panose="02010600030101010101" pitchFamily="2" charset="-122"/>
                <a:ea typeface="等线" panose="02010600030101010101" pitchFamily="2" charset="-122"/>
              </a:rPr>
              <a:t>—Sigmoid</a:t>
            </a:r>
            <a:r>
              <a:rPr lang="zh-CN" altLang="en-US" b="0" i="0" u="none" strike="noStrike" kern="100" baseline="0" smtClean="0">
                <a:latin typeface="等线" panose="02010600030101010101" pitchFamily="2" charset="-122"/>
                <a:ea typeface="等线" panose="02010600030101010101" pitchFamily="2" charset="-122"/>
              </a:rPr>
              <a:t>	</a:t>
            </a:r>
            <a:endParaRPr lang="zh-CN" altLang="en-US" b="0" i="0" u="none" strike="noStrike" kern="100" baseline="0" smtClean="0">
              <a:latin typeface="Times New Roman" panose="02020603050405020304" pitchFamily="18" charset="0"/>
              <a:ea typeface="等线" panose="02010600030101010101" pitchFamily="2" charset="-122"/>
            </a:endParaRPr>
          </a:p>
        </p:txBody>
      </p:sp>
      <p:sp>
        <p:nvSpPr>
          <p:cNvPr id="3" name="文本占位符 2"/>
          <p:cNvSpPr>
            <a:spLocks noGrp="1"/>
          </p:cNvSpPr>
          <p:nvPr>
            <p:ph type="body" idx="1"/>
          </p:nvPr>
        </p:nvSpPr>
        <p:spPr/>
        <p:txBody>
          <a:bodyPr>
            <a:normAutofit/>
          </a:bodyPr>
          <a:lstStyle/>
          <a:p>
            <a:pPr marL="0" indent="0">
              <a:buNone/>
            </a:pPr>
            <a:r>
              <a:rPr lang="en-US" altLang="zh-CN" sz="2400" dirty="0"/>
              <a:t>1. </a:t>
            </a:r>
            <a:r>
              <a:rPr lang="zh-CN" altLang="zh-CN" sz="2400" dirty="0"/>
              <a:t>逻辑（</a:t>
            </a:r>
            <a:r>
              <a:rPr lang="en-US" altLang="zh-CN" sz="2400" dirty="0"/>
              <a:t>logistic</a:t>
            </a:r>
            <a:r>
              <a:rPr lang="zh-CN" altLang="zh-CN" sz="2400" dirty="0"/>
              <a:t>）函数</a:t>
            </a:r>
          </a:p>
          <a:p>
            <a:pPr marL="0" indent="0">
              <a:buNone/>
            </a:pPr>
            <a:r>
              <a:rPr lang="en-US" altLang="zh-CN" sz="2400" dirty="0"/>
              <a:t>Logistic</a:t>
            </a:r>
            <a:r>
              <a:rPr lang="zh-CN" altLang="zh-CN" sz="2400" dirty="0"/>
              <a:t>函数的简单形式为</a:t>
            </a:r>
            <a:r>
              <a:rPr lang="zh-CN" altLang="zh-CN" sz="2400" dirty="0" smtClean="0"/>
              <a:t>：</a:t>
            </a:r>
            <a:r>
              <a:rPr lang="zh-CN" altLang="zh-CN" sz="2400" dirty="0"/>
              <a:t>其中</a:t>
            </a:r>
            <a:r>
              <a:rPr lang="en-US" altLang="zh-CN" sz="2400" dirty="0"/>
              <a:t>x</a:t>
            </a:r>
            <a:r>
              <a:rPr lang="zh-CN" altLang="zh-CN" sz="2400" dirty="0"/>
              <a:t>的取值范围是</a:t>
            </a:r>
            <a:r>
              <a:rPr lang="en-US" altLang="zh-CN" sz="2400" dirty="0"/>
              <a:t>(-∞</a:t>
            </a:r>
            <a:r>
              <a:rPr lang="zh-CN" altLang="zh-CN" sz="2400" dirty="0"/>
              <a:t>，</a:t>
            </a:r>
            <a:r>
              <a:rPr lang="en-US" altLang="zh-CN" sz="2400" dirty="0"/>
              <a:t>+∞)</a:t>
            </a:r>
            <a:r>
              <a:rPr lang="zh-CN" altLang="zh-CN" sz="2400" dirty="0"/>
              <a:t>，而值域为</a:t>
            </a:r>
            <a:r>
              <a:rPr lang="en-US" altLang="zh-CN" sz="2400" dirty="0"/>
              <a:t>(0, 1)</a:t>
            </a:r>
            <a:r>
              <a:rPr lang="zh-CN" altLang="zh-CN" sz="2400" dirty="0"/>
              <a:t>。</a:t>
            </a:r>
          </a:p>
          <a:p>
            <a:pPr marL="0" indent="0">
              <a:buNone/>
            </a:pPr>
            <a:endParaRPr lang="zh-CN" altLang="en-US"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675" y="2402122"/>
            <a:ext cx="3436875" cy="1319645"/>
          </a:xfrm>
          <a:prstGeom prst="rect">
            <a:avLst/>
          </a:prstGeom>
        </p:spPr>
      </p:pic>
    </p:spTree>
    <p:extLst>
      <p:ext uri="{BB962C8B-B14F-4D97-AF65-F5344CB8AC3E}">
        <p14:creationId xmlns:p14="http://schemas.microsoft.com/office/powerpoint/2010/main" val="80005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a:t>（</a:t>
            </a:r>
            <a:r>
              <a:rPr lang="en-US" altLang="zh-CN" sz="2400" dirty="0"/>
              <a:t>2</a:t>
            </a:r>
            <a:r>
              <a:rPr lang="zh-CN" altLang="zh-CN" sz="2400" dirty="0"/>
              <a:t>）</a:t>
            </a:r>
            <a:r>
              <a:rPr lang="en-US" altLang="zh-CN" sz="2400" dirty="0"/>
              <a:t>Sigmoid</a:t>
            </a:r>
            <a:r>
              <a:rPr lang="zh-CN" altLang="zh-CN" sz="2400" dirty="0"/>
              <a:t>函数</a:t>
            </a:r>
          </a:p>
          <a:p>
            <a:pPr marL="0" indent="0">
              <a:buNone/>
            </a:pPr>
            <a:r>
              <a:rPr lang="zh-CN" altLang="zh-CN" sz="2400" dirty="0"/>
              <a:t>由于</a:t>
            </a:r>
            <a:r>
              <a:rPr lang="en-US" altLang="zh-CN" sz="2400" dirty="0"/>
              <a:t>logistic</a:t>
            </a:r>
            <a:r>
              <a:rPr lang="zh-CN" altLang="zh-CN" sz="2400" dirty="0"/>
              <a:t>函数的图形外形看起来像</a:t>
            </a:r>
            <a:r>
              <a:rPr lang="en-US" altLang="zh-CN" sz="2400" dirty="0"/>
              <a:t>S</a:t>
            </a:r>
            <a:r>
              <a:rPr lang="zh-CN" altLang="zh-CN" sz="2400" dirty="0"/>
              <a:t>形，因此</a:t>
            </a:r>
            <a:r>
              <a:rPr lang="en-US" altLang="zh-CN" sz="2400" dirty="0"/>
              <a:t>Logistic</a:t>
            </a:r>
            <a:r>
              <a:rPr lang="zh-CN" altLang="zh-CN" sz="2400" dirty="0"/>
              <a:t>函数经常被称为</a:t>
            </a:r>
            <a:r>
              <a:rPr lang="en-US" altLang="zh-CN" sz="2400" dirty="0"/>
              <a:t>sigmoid</a:t>
            </a:r>
            <a:r>
              <a:rPr lang="zh-CN" altLang="zh-CN" sz="2400" dirty="0"/>
              <a:t>函数（</a:t>
            </a:r>
            <a:r>
              <a:rPr lang="en-US" altLang="zh-CN" sz="2400" dirty="0"/>
              <a:t>S</a:t>
            </a:r>
            <a:r>
              <a:rPr lang="zh-CN" altLang="zh-CN" sz="2400" dirty="0"/>
              <a:t>形函数）。在机器学习中，人们经常把</a:t>
            </a:r>
            <a:r>
              <a:rPr lang="en-US" altLang="zh-CN" sz="2400" dirty="0"/>
              <a:t>sigmoid</a:t>
            </a:r>
            <a:r>
              <a:rPr lang="zh-CN" altLang="zh-CN" sz="2400" dirty="0"/>
              <a:t>函数和</a:t>
            </a:r>
            <a:r>
              <a:rPr lang="en-US" altLang="zh-CN" sz="2400" dirty="0"/>
              <a:t>logistic</a:t>
            </a:r>
            <a:r>
              <a:rPr lang="zh-CN" altLang="zh-CN" sz="2400" dirty="0"/>
              <a:t>函数看作同一个函数的两个名称。</a:t>
            </a:r>
            <a:endParaRPr lang="zh-CN" altLang="en-US" sz="2400" dirty="0"/>
          </a:p>
        </p:txBody>
      </p:sp>
      <p:pic>
        <p:nvPicPr>
          <p:cNvPr id="4" name="图片 3" descr="C:\0 1909上课\教材\第二稿\sigmoid.png"/>
          <p:cNvPicPr/>
          <p:nvPr/>
        </p:nvPicPr>
        <p:blipFill>
          <a:blip r:embed="rId2">
            <a:extLst>
              <a:ext uri="{28A0092B-C50C-407E-A947-70E740481C1C}">
                <a14:useLocalDpi xmlns:a14="http://schemas.microsoft.com/office/drawing/2010/main" val="0"/>
              </a:ext>
            </a:extLst>
          </a:blip>
          <a:srcRect/>
          <a:stretch>
            <a:fillRect/>
          </a:stretch>
        </p:blipFill>
        <p:spPr bwMode="auto">
          <a:xfrm>
            <a:off x="3163878" y="2786008"/>
            <a:ext cx="5415732" cy="3433819"/>
          </a:xfrm>
          <a:prstGeom prst="rect">
            <a:avLst/>
          </a:prstGeom>
          <a:noFill/>
          <a:ln>
            <a:noFill/>
          </a:ln>
        </p:spPr>
      </p:pic>
    </p:spTree>
    <p:extLst>
      <p:ext uri="{BB962C8B-B14F-4D97-AF65-F5344CB8AC3E}">
        <p14:creationId xmlns:p14="http://schemas.microsoft.com/office/powerpoint/2010/main" val="258435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00" baseline="0" smtClean="0">
                <a:latin typeface="等线" panose="02010600030101010101" pitchFamily="2" charset="-122"/>
                <a:ea typeface="等线" panose="02010600030101010101" pitchFamily="2" charset="-122"/>
              </a:rPr>
              <a:t>第</a:t>
            </a:r>
            <a:r>
              <a:rPr lang="en-US" altLang="zh-CN" b="0" i="0" u="none" strike="noStrike" kern="100" baseline="0" smtClean="0">
                <a:latin typeface="等线" panose="02010600030101010101" pitchFamily="2" charset="-122"/>
                <a:ea typeface="等线" panose="02010600030101010101" pitchFamily="2" charset="-122"/>
              </a:rPr>
              <a:t>8</a:t>
            </a:r>
            <a:r>
              <a:rPr lang="zh-CN" altLang="en-US" b="0" i="0" u="none" strike="noStrike" kern="100" baseline="0" smtClean="0">
                <a:latin typeface="等线" panose="02010600030101010101" pitchFamily="2" charset="-122"/>
                <a:ea typeface="等线" panose="02010600030101010101" pitchFamily="2" charset="-122"/>
              </a:rPr>
              <a:t>章 回归算法</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03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8.2.3 </a:t>
            </a:r>
            <a:r>
              <a:rPr lang="zh-CN" altLang="en-US" b="0" i="0" u="none" strike="noStrike" kern="100" baseline="0" smtClean="0">
                <a:latin typeface="等线" panose="02010600030101010101" pitchFamily="2" charset="-122"/>
                <a:ea typeface="等线" panose="02010600030101010101" pitchFamily="2" charset="-122"/>
              </a:rPr>
              <a:t>逻辑回归的概念</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pPr marL="0" indent="0">
              <a:buNone/>
            </a:pPr>
            <a:r>
              <a:rPr lang="zh-CN" altLang="zh-CN" dirty="0"/>
              <a:t>逻辑回归（</a:t>
            </a:r>
            <a:r>
              <a:rPr lang="en-US" altLang="zh-CN" dirty="0"/>
              <a:t>Logistics regression</a:t>
            </a:r>
            <a:r>
              <a:rPr lang="zh-CN" altLang="zh-CN" dirty="0"/>
              <a:t>）是根据现有数据对分类边界线建立回归公式，以此进行分类。逻辑回归在线性回归模型的基础上，通过引入</a:t>
            </a:r>
            <a:r>
              <a:rPr lang="en-US" altLang="zh-CN" dirty="0"/>
              <a:t>Sigmoid</a:t>
            </a:r>
            <a:r>
              <a:rPr lang="zh-CN" altLang="zh-CN" dirty="0"/>
              <a:t>函数，将线性回归的输出值映射到（</a:t>
            </a:r>
            <a:r>
              <a:rPr lang="en-US" altLang="zh-CN" dirty="0"/>
              <a:t>0</a:t>
            </a:r>
            <a:r>
              <a:rPr lang="zh-CN" altLang="zh-CN" dirty="0"/>
              <a:t>，</a:t>
            </a:r>
            <a:r>
              <a:rPr lang="en-US" altLang="zh-CN" dirty="0"/>
              <a:t>1</a:t>
            </a:r>
            <a:r>
              <a:rPr lang="zh-CN" altLang="zh-CN" dirty="0"/>
              <a:t>）范围</a:t>
            </a:r>
            <a:r>
              <a:rPr lang="zh-CN" altLang="zh-CN" dirty="0" smtClean="0"/>
              <a:t>。</a:t>
            </a:r>
            <a:r>
              <a:rPr lang="zh-CN" altLang="zh-CN" dirty="0"/>
              <a:t>使用阈值将结果转换成</a:t>
            </a:r>
            <a:r>
              <a:rPr lang="en-US" altLang="zh-CN" dirty="0"/>
              <a:t>0</a:t>
            </a:r>
            <a:r>
              <a:rPr lang="zh-CN" altLang="zh-CN" dirty="0"/>
              <a:t>或</a:t>
            </a:r>
            <a:r>
              <a:rPr lang="en-US" altLang="zh-CN" dirty="0"/>
              <a:t>1</a:t>
            </a:r>
            <a:r>
              <a:rPr lang="zh-CN" altLang="zh-CN" dirty="0"/>
              <a:t>，能够完成两类问题的预测。</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75" y="2119277"/>
            <a:ext cx="7244424" cy="4181886"/>
          </a:xfrm>
          <a:prstGeom prst="rect">
            <a:avLst/>
          </a:prstGeom>
        </p:spPr>
      </p:pic>
    </p:spTree>
    <p:extLst>
      <p:ext uri="{BB962C8B-B14F-4D97-AF65-F5344CB8AC3E}">
        <p14:creationId xmlns:p14="http://schemas.microsoft.com/office/powerpoint/2010/main" val="84562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【例</a:t>
            </a:r>
            <a:r>
              <a:rPr lang="en-US" altLang="zh-CN" dirty="0" smtClean="0"/>
              <a:t>8</a:t>
            </a:r>
            <a:r>
              <a:rPr lang="zh-CN" altLang="zh-CN" dirty="0" smtClean="0"/>
              <a:t>】</a:t>
            </a:r>
            <a:r>
              <a:rPr lang="zh-CN" altLang="zh-CN" dirty="0"/>
              <a:t>逻辑回归预判信用卡逾期</a:t>
            </a:r>
            <a:r>
              <a:rPr lang="zh-CN" altLang="zh-CN" dirty="0" smtClean="0"/>
              <a:t>情况</a:t>
            </a:r>
            <a:endParaRPr lang="zh-CN" altLang="en-US" dirty="0"/>
          </a:p>
        </p:txBody>
      </p:sp>
      <p:sp>
        <p:nvSpPr>
          <p:cNvPr id="3" name="文本占位符 2"/>
          <p:cNvSpPr>
            <a:spLocks noGrp="1"/>
          </p:cNvSpPr>
          <p:nvPr>
            <p:ph type="body" idx="1"/>
          </p:nvPr>
        </p:nvSpPr>
        <p:spPr/>
        <p:txBody>
          <a:bodyPr>
            <a:normAutofit/>
          </a:bodyPr>
          <a:lstStyle/>
          <a:p>
            <a:r>
              <a:rPr lang="zh-CN" altLang="zh-CN" sz="2400" dirty="0"/>
              <a:t>问题描述：前进银行搜集了贷款用户的数据，包括用户年龄、欠款额</a:t>
            </a:r>
            <a:r>
              <a:rPr lang="en-US" altLang="zh-CN" sz="2400" dirty="0"/>
              <a:t>(</a:t>
            </a:r>
            <a:r>
              <a:rPr lang="zh-CN" altLang="zh-CN" sz="2400" dirty="0"/>
              <a:t>百元</a:t>
            </a:r>
            <a:r>
              <a:rPr lang="en-US" altLang="zh-CN" sz="2400" dirty="0"/>
              <a:t>)</a:t>
            </a:r>
            <a:r>
              <a:rPr lang="zh-CN" altLang="zh-CN" sz="2400" dirty="0"/>
              <a:t>、月收入</a:t>
            </a:r>
            <a:r>
              <a:rPr lang="en-US" altLang="zh-CN" sz="2400" dirty="0"/>
              <a:t>(</a:t>
            </a:r>
            <a:r>
              <a:rPr lang="zh-CN" altLang="zh-CN" sz="2400" dirty="0"/>
              <a:t>元</a:t>
            </a:r>
            <a:r>
              <a:rPr lang="en-US" altLang="zh-CN" sz="2400" dirty="0"/>
              <a:t>)</a:t>
            </a:r>
            <a:r>
              <a:rPr lang="zh-CN" altLang="zh-CN" sz="2400" dirty="0"/>
              <a:t>和是否逾期的信息，数据在下表</a:t>
            </a:r>
            <a:r>
              <a:rPr lang="en-US" altLang="zh-CN" sz="2400" dirty="0"/>
              <a:t>8.4</a:t>
            </a:r>
            <a:r>
              <a:rPr lang="zh-CN" altLang="zh-CN" sz="2400" dirty="0"/>
              <a:t>中。使用五个用户的数据建立一个逻辑回归模型。通过</a:t>
            </a:r>
            <a:r>
              <a:rPr lang="en-US" altLang="zh-CN" sz="2400" dirty="0"/>
              <a:t>6</a:t>
            </a:r>
            <a:r>
              <a:rPr lang="zh-CN" altLang="zh-CN" sz="2400" dirty="0"/>
              <a:t>号用户的个人信息，判断用户贷款</a:t>
            </a:r>
            <a:r>
              <a:rPr lang="en-US" altLang="zh-CN" sz="2400" dirty="0"/>
              <a:t>20</a:t>
            </a:r>
            <a:r>
              <a:rPr lang="zh-CN" altLang="zh-CN" sz="2400" dirty="0"/>
              <a:t>万元后是否会逾期。</a:t>
            </a:r>
          </a:p>
          <a:p>
            <a:endParaRPr lang="zh-CN" altLang="en-US"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981" y="2696388"/>
            <a:ext cx="7031598" cy="2730218"/>
          </a:xfrm>
          <a:prstGeom prst="rect">
            <a:avLst/>
          </a:prstGeom>
        </p:spPr>
      </p:pic>
    </p:spTree>
    <p:extLst>
      <p:ext uri="{BB962C8B-B14F-4D97-AF65-F5344CB8AC3E}">
        <p14:creationId xmlns:p14="http://schemas.microsoft.com/office/powerpoint/2010/main" val="411914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zh-CN" dirty="0"/>
              <a:t>问题分析：与线性回归类似，需要拟合出</a:t>
            </a:r>
            <a:r>
              <a:rPr lang="en-US" altLang="zh-CN" dirty="0"/>
              <a:t>w</a:t>
            </a:r>
            <a:r>
              <a:rPr lang="en-US" altLang="zh-CN" baseline="-25000" dirty="0"/>
              <a:t>1</a:t>
            </a:r>
            <a:r>
              <a:rPr lang="zh-CN" altLang="zh-CN" dirty="0"/>
              <a:t>、</a:t>
            </a:r>
            <a:r>
              <a:rPr lang="en-US" altLang="zh-CN" dirty="0"/>
              <a:t>w</a:t>
            </a:r>
            <a:r>
              <a:rPr lang="en-US" altLang="zh-CN" baseline="-25000" dirty="0"/>
              <a:t>2</a:t>
            </a:r>
            <a:r>
              <a:rPr lang="zh-CN" altLang="zh-CN" dirty="0"/>
              <a:t>、</a:t>
            </a:r>
            <a:r>
              <a:rPr lang="en-US" altLang="zh-CN" dirty="0"/>
              <a:t>…</a:t>
            </a:r>
            <a:r>
              <a:rPr lang="zh-CN" altLang="zh-CN" dirty="0"/>
              <a:t>、</a:t>
            </a:r>
            <a:r>
              <a:rPr lang="en-US" altLang="zh-CN" dirty="0" err="1"/>
              <a:t>w</a:t>
            </a:r>
            <a:r>
              <a:rPr lang="en-US" altLang="zh-CN" baseline="-25000" dirty="0" err="1"/>
              <a:t>n</a:t>
            </a:r>
            <a:r>
              <a:rPr lang="zh-CN" altLang="zh-CN" dirty="0"/>
              <a:t>、</a:t>
            </a:r>
            <a:r>
              <a:rPr lang="en-US" altLang="zh-CN" dirty="0"/>
              <a:t>b</a:t>
            </a:r>
            <a:r>
              <a:rPr lang="zh-CN" altLang="zh-CN" dirty="0"/>
              <a:t>这几个系数，其中</a:t>
            </a:r>
            <a:r>
              <a:rPr lang="en-US" altLang="zh-CN" dirty="0"/>
              <a:t>w</a:t>
            </a:r>
            <a:r>
              <a:rPr lang="en-US" altLang="zh-CN" baseline="-25000" dirty="0"/>
              <a:t>1</a:t>
            </a:r>
            <a:r>
              <a:rPr lang="zh-CN" altLang="zh-CN" dirty="0"/>
              <a:t>是年龄的系数，</a:t>
            </a:r>
            <a:r>
              <a:rPr lang="en-US" altLang="zh-CN" dirty="0"/>
              <a:t>w</a:t>
            </a:r>
            <a:r>
              <a:rPr lang="en-US" altLang="zh-CN" baseline="-25000" dirty="0"/>
              <a:t>2</a:t>
            </a:r>
            <a:r>
              <a:rPr lang="zh-CN" altLang="zh-CN" dirty="0"/>
              <a:t>是欠款额的系数，</a:t>
            </a:r>
            <a:r>
              <a:rPr lang="en-US" altLang="zh-CN" dirty="0"/>
              <a:t>w</a:t>
            </a:r>
            <a:r>
              <a:rPr lang="en-US" altLang="zh-CN" baseline="-25000" dirty="0"/>
              <a:t>3</a:t>
            </a:r>
            <a:r>
              <a:rPr lang="zh-CN" altLang="zh-CN" dirty="0"/>
              <a:t>是收入的系数，</a:t>
            </a:r>
            <a:r>
              <a:rPr lang="en-US" altLang="zh-CN" dirty="0"/>
              <a:t>b</a:t>
            </a:r>
            <a:r>
              <a:rPr lang="zh-CN" altLang="zh-CN" dirty="0"/>
              <a:t>是偏移向量，</a:t>
            </a:r>
            <a:r>
              <a:rPr lang="en-US" altLang="zh-CN" dirty="0"/>
              <a:t>“</a:t>
            </a:r>
            <a:r>
              <a:rPr lang="zh-CN" altLang="zh-CN" dirty="0"/>
              <a:t>逾期否</a:t>
            </a:r>
            <a:r>
              <a:rPr lang="en-US" altLang="zh-CN" dirty="0"/>
              <a:t>”</a:t>
            </a:r>
            <a:r>
              <a:rPr lang="zh-CN" altLang="zh-CN" dirty="0"/>
              <a:t>特征作为分类使用的标签。</a:t>
            </a:r>
          </a:p>
          <a:p>
            <a:r>
              <a:rPr lang="zh-CN" altLang="zh-CN" dirty="0"/>
              <a:t>当模型根据前五位用户的数据构造出模型之后，可以判断出编号</a:t>
            </a:r>
            <a:r>
              <a:rPr lang="en-US" altLang="zh-CN" dirty="0"/>
              <a:t>6</a:t>
            </a:r>
            <a:r>
              <a:rPr lang="zh-CN" altLang="zh-CN" dirty="0"/>
              <a:t>的用户的逾期</a:t>
            </a:r>
            <a:r>
              <a:rPr lang="zh-CN" altLang="zh-CN" dirty="0" smtClean="0"/>
              <a:t>情况</a:t>
            </a:r>
            <a:r>
              <a:rPr lang="en-US" altLang="zh-CN" dirty="0" smtClean="0"/>
              <a:t>【</a:t>
            </a:r>
            <a:r>
              <a:rPr lang="zh-CN" altLang="zh-CN" dirty="0" smtClean="0"/>
              <a:t>见</a:t>
            </a:r>
            <a:r>
              <a:rPr lang="en-US" altLang="zh-CN" dirty="0"/>
              <a:t>8.3.1</a:t>
            </a:r>
            <a:r>
              <a:rPr lang="zh-CN" altLang="zh-CN" dirty="0" smtClean="0"/>
              <a:t>节实验</a:t>
            </a:r>
            <a:r>
              <a:rPr lang="en-US" altLang="zh-CN" dirty="0" smtClean="0"/>
              <a:t>】</a:t>
            </a:r>
            <a:endParaRPr lang="zh-CN" altLang="en-US" dirty="0"/>
          </a:p>
        </p:txBody>
      </p:sp>
    </p:spTree>
    <p:extLst>
      <p:ext uri="{BB962C8B-B14F-4D97-AF65-F5344CB8AC3E}">
        <p14:creationId xmlns:p14="http://schemas.microsoft.com/office/powerpoint/2010/main" val="2812740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zh-CN" dirty="0"/>
              <a:t>逻辑回归常用来处理二分类问题，也可以使用</a:t>
            </a:r>
            <a:r>
              <a:rPr lang="en-US" altLang="zh-CN" dirty="0" err="1"/>
              <a:t>Softmax</a:t>
            </a:r>
            <a:r>
              <a:rPr lang="zh-CN" altLang="zh-CN" dirty="0"/>
              <a:t>方法处理多分类问题，使用</a:t>
            </a:r>
            <a:r>
              <a:rPr lang="en-US" altLang="zh-CN" dirty="0" err="1"/>
              <a:t>Softmax</a:t>
            </a:r>
            <a:r>
              <a:rPr lang="zh-CN" altLang="zh-CN" dirty="0"/>
              <a:t>方法的逻辑回归也称为</a:t>
            </a:r>
            <a:r>
              <a:rPr lang="en-US" altLang="zh-CN" dirty="0" err="1"/>
              <a:t>Softmax</a:t>
            </a:r>
            <a:r>
              <a:rPr lang="zh-CN" altLang="zh-CN" dirty="0"/>
              <a:t>回归。</a:t>
            </a:r>
          </a:p>
          <a:p>
            <a:endParaRPr lang="zh-CN" altLang="en-US" dirty="0"/>
          </a:p>
        </p:txBody>
      </p:sp>
    </p:spTree>
    <p:extLst>
      <p:ext uri="{BB962C8B-B14F-4D97-AF65-F5344CB8AC3E}">
        <p14:creationId xmlns:p14="http://schemas.microsoft.com/office/powerpoint/2010/main" val="170312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8.2.4 </a:t>
            </a:r>
            <a:r>
              <a:rPr lang="zh-CN" altLang="en-US" b="0" i="0" u="none" strike="noStrike" kern="100" baseline="0" smtClean="0">
                <a:latin typeface="等线" panose="02010600030101010101" pitchFamily="2" charset="-122"/>
                <a:ea typeface="等线" panose="02010600030101010101" pitchFamily="2" charset="-122"/>
              </a:rPr>
              <a:t>线性回归与逻辑回归的区别</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r>
              <a:rPr lang="zh-CN" altLang="zh-CN" dirty="0"/>
              <a:t>线性回归输出的是一个值，且为连续的，而逻辑回归则将值映射到（</a:t>
            </a:r>
            <a:r>
              <a:rPr lang="en-US" altLang="zh-CN" dirty="0"/>
              <a:t>0</a:t>
            </a:r>
            <a:r>
              <a:rPr lang="zh-CN" altLang="zh-CN" dirty="0"/>
              <a:t>，</a:t>
            </a:r>
            <a:r>
              <a:rPr lang="en-US" altLang="zh-CN" dirty="0"/>
              <a:t>1</a:t>
            </a:r>
            <a:r>
              <a:rPr lang="zh-CN" altLang="zh-CN" dirty="0"/>
              <a:t>）集合。</a:t>
            </a:r>
          </a:p>
          <a:p>
            <a:r>
              <a:rPr lang="zh-CN" altLang="zh-CN" dirty="0"/>
              <a:t>例如从</a:t>
            </a:r>
            <a:r>
              <a:rPr lang="en-US" altLang="zh-CN" dirty="0"/>
              <a:t>“</a:t>
            </a:r>
            <a:r>
              <a:rPr lang="zh-CN" altLang="zh-CN" dirty="0"/>
              <a:t>云青青兮欲雨</a:t>
            </a:r>
            <a:r>
              <a:rPr lang="en-US" altLang="zh-CN" dirty="0"/>
              <a:t>”</a:t>
            </a:r>
            <a:r>
              <a:rPr lang="zh-CN" altLang="zh-CN" dirty="0"/>
              <a:t>这句话中可以知道，此刻的天空中有云，云的颜色特点是</a:t>
            </a:r>
            <a:r>
              <a:rPr lang="en-US" altLang="zh-CN" dirty="0"/>
              <a:t>“</a:t>
            </a:r>
            <a:r>
              <a:rPr lang="zh-CN" altLang="zh-CN" dirty="0"/>
              <a:t>青青</a:t>
            </a:r>
            <a:r>
              <a:rPr lang="en-US" altLang="zh-CN" dirty="0"/>
              <a:t>”</a:t>
            </a:r>
            <a:r>
              <a:rPr lang="zh-CN" altLang="zh-CN" dirty="0"/>
              <a:t>，由此可以预测即将要下雨了。输入数据是</a:t>
            </a:r>
            <a:r>
              <a:rPr lang="en-US" altLang="zh-CN" dirty="0"/>
              <a:t>“</a:t>
            </a:r>
            <a:r>
              <a:rPr lang="zh-CN" altLang="zh-CN" dirty="0"/>
              <a:t>云青青</a:t>
            </a:r>
            <a:r>
              <a:rPr lang="en-US" altLang="zh-CN" dirty="0"/>
              <a:t>”“</a:t>
            </a:r>
            <a:r>
              <a:rPr lang="zh-CN" altLang="zh-CN" dirty="0"/>
              <a:t>青青</a:t>
            </a:r>
            <a:r>
              <a:rPr lang="en-US" altLang="zh-CN" dirty="0"/>
              <a:t>”</a:t>
            </a:r>
            <a:r>
              <a:rPr lang="zh-CN" altLang="zh-CN" dirty="0"/>
              <a:t>就是云的特征，而</a:t>
            </a:r>
            <a:r>
              <a:rPr lang="en-US" altLang="zh-CN" dirty="0"/>
              <a:t>“</a:t>
            </a:r>
            <a:r>
              <a:rPr lang="zh-CN" altLang="zh-CN" dirty="0"/>
              <a:t>雨</a:t>
            </a:r>
            <a:r>
              <a:rPr lang="en-US" altLang="zh-CN" dirty="0"/>
              <a:t>”</a:t>
            </a:r>
            <a:r>
              <a:rPr lang="zh-CN" altLang="zh-CN" dirty="0"/>
              <a:t>就是输出的预测结果。</a:t>
            </a:r>
          </a:p>
          <a:p>
            <a:r>
              <a:rPr lang="zh-CN" altLang="zh-CN" dirty="0"/>
              <a:t>把这个问题的输出分成两种：一种是预测天气类别，另一种是预测降雨的概率。在第一种情况下，我们期望的输出是天气类别，值包括晴天、雨天两个类别，属于分类问题。而第二种情况下，我们想得到的是降雨概率，是从</a:t>
            </a:r>
            <a:r>
              <a:rPr lang="en-US" altLang="zh-CN" dirty="0"/>
              <a:t>0%</a:t>
            </a:r>
            <a:r>
              <a:rPr lang="zh-CN" altLang="zh-CN" dirty="0"/>
              <a:t>到</a:t>
            </a:r>
            <a:r>
              <a:rPr lang="en-US" altLang="zh-CN" dirty="0"/>
              <a:t>100%</a:t>
            </a:r>
            <a:r>
              <a:rPr lang="zh-CN" altLang="zh-CN" dirty="0"/>
              <a:t>的一个连续值，就是回归问题。</a:t>
            </a:r>
          </a:p>
          <a:p>
            <a:endParaRPr lang="zh-CN" altLang="en-US" dirty="0"/>
          </a:p>
        </p:txBody>
      </p:sp>
    </p:spTree>
    <p:extLst>
      <p:ext uri="{BB962C8B-B14F-4D97-AF65-F5344CB8AC3E}">
        <p14:creationId xmlns:p14="http://schemas.microsoft.com/office/powerpoint/2010/main" val="1735758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8.2.5 </a:t>
            </a:r>
            <a:r>
              <a:rPr lang="zh-CN" altLang="en-US" b="0" i="0" u="none" strike="noStrike" kern="100" baseline="0" smtClean="0">
                <a:latin typeface="等线" panose="02010600030101010101" pitchFamily="2" charset="-122"/>
                <a:ea typeface="等线" panose="02010600030101010101" pitchFamily="2" charset="-122"/>
              </a:rPr>
              <a:t>逻辑回归参数的确定</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pPr marL="0" indent="0">
              <a:buNone/>
            </a:pPr>
            <a:r>
              <a:rPr lang="en-US" altLang="zh-CN" dirty="0"/>
              <a:t>1. </a:t>
            </a:r>
            <a:r>
              <a:rPr lang="zh-CN" altLang="zh-CN" dirty="0"/>
              <a:t>逻辑回归的损失函数</a:t>
            </a:r>
          </a:p>
          <a:p>
            <a:r>
              <a:rPr lang="zh-CN" altLang="zh-CN" dirty="0"/>
              <a:t>常见的</a:t>
            </a:r>
            <a:r>
              <a:rPr lang="zh-CN" altLang="zh-CN" dirty="0" smtClean="0"/>
              <a:t>损失函数</a:t>
            </a:r>
            <a:r>
              <a:rPr lang="zh-CN" altLang="en-US" dirty="0" smtClean="0"/>
              <a:t>有</a:t>
            </a:r>
            <a:r>
              <a:rPr lang="en-US" altLang="zh-CN" dirty="0" smtClean="0"/>
              <a:t>0-1</a:t>
            </a:r>
            <a:r>
              <a:rPr lang="zh-CN" altLang="zh-CN" dirty="0"/>
              <a:t>损失函数、平方损失函数、绝对值损失函数和对数</a:t>
            </a:r>
            <a:r>
              <a:rPr lang="zh-CN" altLang="zh-CN" dirty="0" smtClean="0"/>
              <a:t>损失函数</a:t>
            </a:r>
            <a:r>
              <a:rPr lang="zh-CN" altLang="en-US" dirty="0" smtClean="0"/>
              <a:t>等。</a:t>
            </a:r>
            <a:r>
              <a:rPr lang="zh-CN" altLang="zh-CN" dirty="0"/>
              <a:t>损失函数越小，表示模型越好</a:t>
            </a:r>
            <a:r>
              <a:rPr lang="zh-CN" altLang="zh-CN" dirty="0" smtClean="0"/>
              <a:t>。</a:t>
            </a:r>
            <a:endParaRPr lang="en-US" altLang="zh-CN" dirty="0" smtClean="0"/>
          </a:p>
          <a:p>
            <a:r>
              <a:rPr lang="zh-CN" altLang="zh-CN" dirty="0"/>
              <a:t>对数损失函数形式如下</a:t>
            </a:r>
            <a:r>
              <a:rPr lang="zh-CN" altLang="zh-CN" dirty="0" smtClean="0"/>
              <a:t>：</a:t>
            </a:r>
            <a:endParaRPr lang="en-US" altLang="zh-CN" dirty="0" smtClean="0"/>
          </a:p>
          <a:p>
            <a:endParaRPr lang="en-US" altLang="zh-CN" dirty="0"/>
          </a:p>
          <a:p>
            <a:endParaRPr lang="en-US" altLang="zh-CN" dirty="0" smtClean="0"/>
          </a:p>
          <a:p>
            <a:r>
              <a:rPr lang="zh-CN" altLang="en-US" dirty="0" smtClean="0"/>
              <a:t>对</a:t>
            </a:r>
            <a:r>
              <a:rPr lang="zh-CN" altLang="zh-CN" dirty="0" smtClean="0"/>
              <a:t>表达式</a:t>
            </a:r>
            <a:r>
              <a:rPr lang="zh-CN" altLang="en-US" dirty="0" smtClean="0"/>
              <a:t>进行处理，得到综合式如下：</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554" y="3204098"/>
            <a:ext cx="4478843" cy="790385"/>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977" y="4920068"/>
            <a:ext cx="8719549" cy="880637"/>
          </a:xfrm>
          <a:prstGeom prst="rect">
            <a:avLst/>
          </a:prstGeom>
        </p:spPr>
      </p:pic>
    </p:spTree>
    <p:extLst>
      <p:ext uri="{BB962C8B-B14F-4D97-AF65-F5344CB8AC3E}">
        <p14:creationId xmlns:p14="http://schemas.microsoft.com/office/powerpoint/2010/main" val="354886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lstStyle/>
              <a:p>
                <a:pPr marL="0" indent="0">
                  <a:buNone/>
                </a:pPr>
                <a:r>
                  <a:rPr lang="en-US" altLang="zh-CN" dirty="0"/>
                  <a:t>2.</a:t>
                </a:r>
                <a:r>
                  <a:rPr lang="zh-CN" altLang="zh-CN" dirty="0"/>
                  <a:t>确定参数</a:t>
                </a:r>
                <a14:m>
                  <m:oMath xmlns:m="http://schemas.openxmlformats.org/officeDocument/2006/math">
                    <m:r>
                      <m:rPr>
                        <m:sty m:val="p"/>
                      </m:rPr>
                      <a:rPr lang="en-US" altLang="zh-CN">
                        <a:latin typeface="Cambria Math" panose="02040503050406030204" pitchFamily="18" charset="0"/>
                      </a:rPr>
                      <m:t>θ</m:t>
                    </m:r>
                  </m:oMath>
                </a14:m>
                <a:endParaRPr lang="zh-CN" altLang="zh-CN" dirty="0"/>
              </a:p>
              <a:p>
                <a:r>
                  <a:rPr lang="zh-CN" altLang="en-US" dirty="0" smtClean="0"/>
                  <a:t>可以用</a:t>
                </a:r>
                <a:r>
                  <a:rPr lang="zh-CN" altLang="zh-CN" dirty="0" smtClean="0"/>
                  <a:t>梯度</a:t>
                </a:r>
                <a:r>
                  <a:rPr lang="zh-CN" altLang="zh-CN" dirty="0"/>
                  <a:t>下降法</a:t>
                </a:r>
                <a:r>
                  <a:rPr lang="en-US" altLang="zh-CN" dirty="0"/>
                  <a:t>, </a:t>
                </a:r>
                <a:r>
                  <a:rPr lang="zh-CN" altLang="zh-CN" dirty="0" smtClean="0"/>
                  <a:t>迭代求解</a:t>
                </a:r>
                <a14:m>
                  <m:oMath xmlns:m="http://schemas.openxmlformats.org/officeDocument/2006/math">
                    <m:r>
                      <m:rPr>
                        <m:sty m:val="p"/>
                      </m:rPr>
                      <a:rPr lang="en-US" altLang="zh-CN">
                        <a:latin typeface="Cambria Math" panose="02040503050406030204" pitchFamily="18" charset="0"/>
                      </a:rPr>
                      <m:t>θ</m:t>
                    </m:r>
                  </m:oMath>
                </a14:m>
                <a:r>
                  <a:rPr lang="zh-CN" altLang="zh-CN" dirty="0" smtClean="0"/>
                  <a:t>。</a:t>
                </a:r>
                <a:endParaRPr lang="en-US" altLang="zh-CN" dirty="0" smtClean="0"/>
              </a:p>
              <a:p>
                <a:r>
                  <a:rPr lang="zh-CN" altLang="zh-CN" dirty="0"/>
                  <a:t>迭代的流程也可以使用公式表示</a:t>
                </a:r>
                <a:r>
                  <a:rPr lang="zh-CN" altLang="zh-CN" dirty="0" smtClean="0"/>
                  <a:t>：</a:t>
                </a:r>
                <a:endParaRPr lang="en-US" altLang="zh-CN" dirty="0" smtClean="0"/>
              </a:p>
              <a:p>
                <a:endParaRPr lang="en-US" altLang="zh-CN" dirty="0"/>
              </a:p>
              <a:p>
                <a:endParaRPr lang="en-US" altLang="zh-CN" dirty="0" smtClean="0"/>
              </a:p>
              <a:p>
                <a:endParaRPr lang="en-US" altLang="zh-CN" dirty="0"/>
              </a:p>
              <a:p>
                <a:r>
                  <a:rPr lang="zh-CN" altLang="zh-CN" dirty="0"/>
                  <a:t>其中</a:t>
                </a:r>
                <a14:m>
                  <m:oMath xmlns:m="http://schemas.openxmlformats.org/officeDocument/2006/math">
                    <m:r>
                      <m:rPr>
                        <m:sty m:val="p"/>
                      </m:rPr>
                      <a:rPr lang="en-US" altLang="zh-CN">
                        <a:latin typeface="Cambria Math" panose="02040503050406030204" pitchFamily="18" charset="0"/>
                      </a:rPr>
                      <m:t>α</m:t>
                    </m:r>
                  </m:oMath>
                </a14:m>
                <a:r>
                  <a:rPr lang="zh-CN" altLang="zh-CN" dirty="0"/>
                  <a:t>为自定义的更新系数，也称为学习率</a:t>
                </a:r>
                <a:r>
                  <a:rPr lang="zh-CN" altLang="zh-CN" dirty="0" smtClean="0"/>
                  <a:t>。</a:t>
                </a:r>
                <a:r>
                  <a:rPr lang="zh-CN" altLang="zh-CN" dirty="0"/>
                  <a:t>简写</a:t>
                </a:r>
                <a:r>
                  <a:rPr lang="zh-CN" altLang="zh-CN" dirty="0" smtClean="0"/>
                  <a:t>成</a:t>
                </a:r>
                <a:r>
                  <a:rPr lang="zh-CN" altLang="en-US"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idx="1"/>
              </p:nvPr>
            </p:nvSpPr>
            <p:spPr>
              <a:blipFill>
                <a:blip r:embed="rId2"/>
                <a:stretch>
                  <a:fillRect l="-607" t="-469"/>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72" y="2931034"/>
            <a:ext cx="8460544" cy="1368249"/>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365" y="5075395"/>
            <a:ext cx="4503888" cy="640259"/>
          </a:xfrm>
          <a:prstGeom prst="rect">
            <a:avLst/>
          </a:prstGeom>
        </p:spPr>
      </p:pic>
    </p:spTree>
    <p:extLst>
      <p:ext uri="{BB962C8B-B14F-4D97-AF65-F5344CB8AC3E}">
        <p14:creationId xmlns:p14="http://schemas.microsoft.com/office/powerpoint/2010/main" val="349511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lstStyle/>
              <a:p>
                <a:pPr marL="0" indent="0">
                  <a:buNone/>
                </a:pPr>
                <a:r>
                  <a:rPr lang="zh-CN" altLang="zh-CN" dirty="0"/>
                  <a:t>与上面公式对应的更新</a:t>
                </a:r>
                <a14:m>
                  <m:oMath xmlns:m="http://schemas.openxmlformats.org/officeDocument/2006/math">
                    <m:r>
                      <a:rPr lang="en-US" altLang="zh-CN" i="1">
                        <a:latin typeface="Cambria Math" panose="02040503050406030204" pitchFamily="18" charset="0"/>
                      </a:rPr>
                      <m:t>𝜃</m:t>
                    </m:r>
                  </m:oMath>
                </a14:m>
                <a:r>
                  <a:rPr lang="zh-CN" altLang="zh-CN" dirty="0"/>
                  <a:t>的伪代码如下：</a:t>
                </a:r>
              </a:p>
              <a:p>
                <a:pPr marL="785792" lvl="2" indent="0">
                  <a:buNone/>
                </a:pPr>
                <a:r>
                  <a:rPr lang="en-US" altLang="zh-CN" dirty="0"/>
                  <a:t>g = np.dot((H-Y),X.T)/</a:t>
                </a:r>
                <a:r>
                  <a:rPr lang="en-US" altLang="zh-CN" dirty="0" err="1"/>
                  <a:t>y.rows</a:t>
                </a:r>
                <a:r>
                  <a:rPr lang="en-US" altLang="zh-CN" dirty="0"/>
                  <a:t>  #</a:t>
                </a:r>
                <a:r>
                  <a:rPr lang="zh-CN" altLang="zh-CN" dirty="0"/>
                  <a:t>计算梯度</a:t>
                </a:r>
              </a:p>
              <a:p>
                <a:pPr marL="785792" lvl="2" indent="0">
                  <a:buNone/>
                </a:pPr>
                <a:r>
                  <a:rPr lang="en-US" altLang="zh-CN" dirty="0"/>
                  <a:t>theta=theta-alpha * g         #</a:t>
                </a:r>
                <a:r>
                  <a:rPr lang="zh-CN" altLang="zh-CN" dirty="0"/>
                  <a:t>使用学习率</a:t>
                </a:r>
                <a:r>
                  <a:rPr lang="en-US" altLang="zh-CN" dirty="0"/>
                  <a:t>alpha</a:t>
                </a:r>
                <a:r>
                  <a:rPr lang="zh-CN" altLang="zh-CN" dirty="0"/>
                  <a:t>计算步长，梯度下降</a:t>
                </a:r>
              </a:p>
              <a:p>
                <a:endParaRPr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idx="1"/>
              </p:nvPr>
            </p:nvSpPr>
            <p:spPr>
              <a:blipFill>
                <a:blip r:embed="rId2"/>
                <a:stretch>
                  <a:fillRect l="-607" t="-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608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marL="0" indent="0">
              <a:buNone/>
            </a:pPr>
            <a:r>
              <a:rPr lang="en-US" altLang="zh-CN" b="1" dirty="0"/>
              <a:t>3.</a:t>
            </a:r>
            <a:r>
              <a:rPr lang="zh-CN" altLang="zh-CN" b="1" dirty="0"/>
              <a:t>梯度下降</a:t>
            </a:r>
            <a:r>
              <a:rPr lang="en-US" altLang="zh-CN" dirty="0"/>
              <a:t>(gradient descent</a:t>
            </a:r>
            <a:r>
              <a:rPr lang="en-US" altLang="zh-CN" dirty="0" smtClean="0"/>
              <a:t>)</a:t>
            </a:r>
          </a:p>
          <a:p>
            <a:r>
              <a:rPr lang="zh-CN" altLang="zh-CN" dirty="0"/>
              <a:t>模拟梯度下降法的求解过程。</a:t>
            </a:r>
          </a:p>
          <a:p>
            <a:endParaRPr lang="zh-CN" altLang="en-US" dirty="0"/>
          </a:p>
        </p:txBody>
      </p:sp>
      <p:pic>
        <p:nvPicPr>
          <p:cNvPr id="4" name="图片 3" descr="C:\Users\52257\Desktop\peaks.jpg"/>
          <p:cNvPicPr/>
          <p:nvPr/>
        </p:nvPicPr>
        <p:blipFill rotWithShape="1">
          <a:blip r:embed="rId2">
            <a:extLst>
              <a:ext uri="{28A0092B-C50C-407E-A947-70E740481C1C}">
                <a14:useLocalDpi xmlns:a14="http://schemas.microsoft.com/office/drawing/2010/main" val="0"/>
              </a:ext>
            </a:extLst>
          </a:blip>
          <a:srcRect t="3887" b="2827"/>
          <a:stretch/>
        </p:blipFill>
        <p:spPr bwMode="auto">
          <a:xfrm>
            <a:off x="2456965" y="2073559"/>
            <a:ext cx="6109519" cy="39582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003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zh-CN" dirty="0"/>
              <a:t>需要注意的是下降的速率，如果速率过快，容易产生结果的反复</a:t>
            </a:r>
            <a:r>
              <a:rPr lang="zh-CN" altLang="zh-CN" dirty="0" smtClean="0"/>
              <a:t>。</a:t>
            </a:r>
            <a:r>
              <a:rPr lang="zh-CN" altLang="en-US" dirty="0" smtClean="0"/>
              <a:t>可以</a:t>
            </a:r>
            <a:r>
              <a:rPr lang="zh-CN" altLang="zh-CN" dirty="0" smtClean="0"/>
              <a:t>采用“</a:t>
            </a:r>
            <a:r>
              <a:rPr lang="zh-CN" altLang="zh-CN" dirty="0"/>
              <a:t>先粗后细”的方法，一开始先使用大的学习率进行粗调，当误差降到一定程度后，再使用小的学习率进行细调。</a:t>
            </a:r>
          </a:p>
          <a:p>
            <a:endParaRPr lang="zh-CN" altLang="en-US" dirty="0"/>
          </a:p>
        </p:txBody>
      </p:sp>
      <p:pic>
        <p:nvPicPr>
          <p:cNvPr id="4" name="图片 3" descr="C:\Users\52257\Desktop\convex function.jpg"/>
          <p:cNvPicPr/>
          <p:nvPr/>
        </p:nvPicPr>
        <p:blipFill>
          <a:blip r:embed="rId2">
            <a:extLst>
              <a:ext uri="{28A0092B-C50C-407E-A947-70E740481C1C}">
                <a14:useLocalDpi xmlns:a14="http://schemas.microsoft.com/office/drawing/2010/main" val="0"/>
              </a:ext>
            </a:extLst>
          </a:blip>
          <a:srcRect/>
          <a:stretch>
            <a:fillRect/>
          </a:stretch>
        </p:blipFill>
        <p:spPr bwMode="auto">
          <a:xfrm>
            <a:off x="3165629" y="2389650"/>
            <a:ext cx="4662918" cy="3337382"/>
          </a:xfrm>
          <a:prstGeom prst="rect">
            <a:avLst/>
          </a:prstGeom>
          <a:noFill/>
          <a:ln>
            <a:noFill/>
          </a:ln>
        </p:spPr>
      </p:pic>
    </p:spTree>
    <p:extLst>
      <p:ext uri="{BB962C8B-B14F-4D97-AF65-F5344CB8AC3E}">
        <p14:creationId xmlns:p14="http://schemas.microsoft.com/office/powerpoint/2010/main" val="36085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8.1 </a:t>
            </a:r>
            <a:r>
              <a:rPr lang="zh-CN" altLang="en-US" b="0" i="0" u="none" strike="noStrike" kern="100" baseline="0" smtClean="0">
                <a:latin typeface="等线" panose="02010600030101010101" pitchFamily="2" charset="-122"/>
                <a:ea typeface="等线" panose="02010600030101010101" pitchFamily="2" charset="-122"/>
              </a:rPr>
              <a:t>线性回归</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回归分析（</a:t>
            </a:r>
            <a:r>
              <a:rPr lang="en-US" altLang="zh-CN" sz="2400" dirty="0"/>
              <a:t>regression analysis)</a:t>
            </a:r>
            <a:r>
              <a:rPr lang="zh-CN" altLang="zh-CN" sz="2400" dirty="0"/>
              <a:t>是确定两种或两种以上变量间相互依赖的定量关系的一种统计分析方法。回归属于监督学习方法。</a:t>
            </a:r>
          </a:p>
          <a:p>
            <a:endParaRPr lang="zh-CN" altLang="en-US" sz="2400" dirty="0"/>
          </a:p>
        </p:txBody>
      </p:sp>
      <p:sp>
        <p:nvSpPr>
          <p:cNvPr id="4" name="矩形 3"/>
          <p:cNvSpPr/>
          <p:nvPr/>
        </p:nvSpPr>
        <p:spPr>
          <a:xfrm>
            <a:off x="3982263" y="2084221"/>
            <a:ext cx="6312947" cy="583108"/>
          </a:xfrm>
          <a:prstGeom prst="rect">
            <a:avLst/>
          </a:prstGeom>
        </p:spPr>
        <p:txBody>
          <a:bodyPr wrap="none">
            <a:spAutoFit/>
          </a:bodyPr>
          <a:lstStyle/>
          <a:p>
            <a:pPr indent="266700" algn="ctr">
              <a:lnSpc>
                <a:spcPct val="150000"/>
              </a:lnSpc>
              <a:spcAft>
                <a:spcPts val="0"/>
              </a:spcAft>
            </a:pPr>
            <a:r>
              <a:rPr lang="zh-CN" altLang="zh-CN" sz="2400" kern="100" dirty="0">
                <a:solidFill>
                  <a:srgbClr val="000000"/>
                </a:solidFill>
                <a:latin typeface="Calibri" panose="020F0502020204030204" pitchFamily="34" charset="0"/>
                <a:ea typeface="楷体" panose="02010609060101010101" pitchFamily="49" charset="-122"/>
                <a:cs typeface="Times New Roman" panose="02020603050405020304" pitchFamily="18" charset="0"/>
              </a:rPr>
              <a:t>云青青兮欲雨—— 李白《梦游天姥吟留别》</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95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8.3</a:t>
            </a:r>
            <a:r>
              <a:rPr lang="zh-CN" altLang="en-US" b="0" i="0" u="none" strike="noStrike" kern="100" baseline="0" smtClean="0">
                <a:latin typeface="等线" panose="02010600030101010101" pitchFamily="2" charset="-122"/>
                <a:ea typeface="等线" panose="02010600030101010101" pitchFamily="2" charset="-122"/>
              </a:rPr>
              <a:t>回归分析综合案例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721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8.3.1 </a:t>
            </a:r>
            <a:r>
              <a:rPr lang="zh-CN" altLang="en-US" b="0" i="0" u="none" strike="noStrike" kern="100" baseline="0" smtClean="0">
                <a:latin typeface="等线" panose="02010600030101010101" pitchFamily="2" charset="-122"/>
                <a:ea typeface="等线" panose="02010600030101010101" pitchFamily="2" charset="-122"/>
              </a:rPr>
              <a:t>信用卡逾期情况预测实例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2902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
            </a:r>
            <a:r>
              <a:rPr lang="zh-CN" altLang="en-US" dirty="0" smtClean="0"/>
              <a:t>例</a:t>
            </a:r>
            <a:r>
              <a:rPr lang="en-US" altLang="zh-CN" dirty="0" smtClean="0"/>
              <a:t>】</a:t>
            </a:r>
            <a:r>
              <a:rPr lang="zh-CN" altLang="zh-CN" dirty="0" smtClean="0"/>
              <a:t>信用卡</a:t>
            </a:r>
            <a:r>
              <a:rPr lang="zh-CN" altLang="zh-CN" dirty="0"/>
              <a:t>逾期情况</a:t>
            </a:r>
            <a:r>
              <a:rPr lang="zh-CN" altLang="zh-CN" dirty="0" smtClean="0"/>
              <a:t>预测</a:t>
            </a:r>
            <a:endParaRPr lang="zh-CN" altLang="en-US" dirty="0"/>
          </a:p>
        </p:txBody>
      </p:sp>
      <p:sp>
        <p:nvSpPr>
          <p:cNvPr id="3" name="文本占位符 2"/>
          <p:cNvSpPr>
            <a:spLocks noGrp="1"/>
          </p:cNvSpPr>
          <p:nvPr>
            <p:ph type="body" idx="1"/>
          </p:nvPr>
        </p:nvSpPr>
        <p:spPr/>
        <p:txBody>
          <a:bodyPr/>
          <a:lstStyle/>
          <a:p>
            <a:r>
              <a:rPr lang="zh-CN" altLang="zh-CN" dirty="0"/>
              <a:t>问题描述：前进银行搜集了用户贷款、收入和信用卡是否逾期的信息。使用这些数据建立一个能预测信用卡逾期情况的逻辑回归模型。使用梯度下降法确定模型参数，并绘图显示损失函数的变化过程。使用</a:t>
            </a:r>
            <a:r>
              <a:rPr lang="en-US" altLang="zh-CN" dirty="0"/>
              <a:t>credit-overdue.csv</a:t>
            </a:r>
            <a:r>
              <a:rPr lang="zh-CN" altLang="zh-CN" dirty="0"/>
              <a:t>素材文件提供的数据集。</a:t>
            </a:r>
          </a:p>
          <a:p>
            <a:endParaRPr lang="zh-CN" altLang="en-US" dirty="0"/>
          </a:p>
        </p:txBody>
      </p:sp>
      <p:pic>
        <p:nvPicPr>
          <p:cNvPr id="4" name="图片 3" descr="C:\Users\52257\Desktop\插图\图8.8.png"/>
          <p:cNvPicPr/>
          <p:nvPr/>
        </p:nvPicPr>
        <p:blipFill>
          <a:blip r:embed="rId2">
            <a:extLst>
              <a:ext uri="{28A0092B-C50C-407E-A947-70E740481C1C}">
                <a14:useLocalDpi xmlns:a14="http://schemas.microsoft.com/office/drawing/2010/main" val="0"/>
              </a:ext>
            </a:extLst>
          </a:blip>
          <a:srcRect/>
          <a:stretch>
            <a:fillRect/>
          </a:stretch>
        </p:blipFill>
        <p:spPr bwMode="auto">
          <a:xfrm>
            <a:off x="2804860" y="2328836"/>
            <a:ext cx="5264317" cy="3475489"/>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116093" y="5968788"/>
            <a:ext cx="4641850" cy="234315"/>
          </a:xfrm>
          <a:prstGeom prst="rect">
            <a:avLst/>
          </a:prstGeom>
          <a:ln w="3175">
            <a:solidFill>
              <a:schemeClr val="tx1"/>
            </a:solidFill>
          </a:ln>
        </p:spPr>
      </p:pic>
    </p:spTree>
    <p:extLst>
      <p:ext uri="{BB962C8B-B14F-4D97-AF65-F5344CB8AC3E}">
        <p14:creationId xmlns:p14="http://schemas.microsoft.com/office/powerpoint/2010/main" val="2460084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descr="C:\Users\52257\Desktop\插图\图8.9.png"/>
          <p:cNvPicPr/>
          <p:nvPr/>
        </p:nvPicPr>
        <p:blipFill>
          <a:blip r:embed="rId2">
            <a:extLst>
              <a:ext uri="{28A0092B-C50C-407E-A947-70E740481C1C}">
                <a14:useLocalDpi xmlns:a14="http://schemas.microsoft.com/office/drawing/2010/main" val="0"/>
              </a:ext>
            </a:extLst>
          </a:blip>
          <a:srcRect/>
          <a:stretch>
            <a:fillRect/>
          </a:stretch>
        </p:blipFill>
        <p:spPr bwMode="auto">
          <a:xfrm>
            <a:off x="2646897" y="1410568"/>
            <a:ext cx="6994408" cy="4316463"/>
          </a:xfrm>
          <a:prstGeom prst="rect">
            <a:avLst/>
          </a:prstGeom>
          <a:noFill/>
          <a:ln>
            <a:noFill/>
          </a:ln>
        </p:spPr>
      </p:pic>
    </p:spTree>
    <p:extLst>
      <p:ext uri="{BB962C8B-B14F-4D97-AF65-F5344CB8AC3E}">
        <p14:creationId xmlns:p14="http://schemas.microsoft.com/office/powerpoint/2010/main" val="303173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zh-CN" dirty="0"/>
              <a:t>损失函数变化曲线图</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2920397" y="1745582"/>
            <a:ext cx="6640697" cy="4350418"/>
          </a:xfrm>
          <a:prstGeom prst="rect">
            <a:avLst/>
          </a:prstGeom>
        </p:spPr>
      </p:pic>
    </p:spTree>
    <p:extLst>
      <p:ext uri="{BB962C8B-B14F-4D97-AF65-F5344CB8AC3E}">
        <p14:creationId xmlns:p14="http://schemas.microsoft.com/office/powerpoint/2010/main" val="334991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8.3.2 </a:t>
            </a:r>
            <a:r>
              <a:rPr lang="zh-CN" altLang="en-US" b="0" i="0" u="none" strike="noStrike" kern="100" baseline="0" smtClean="0">
                <a:latin typeface="等线" panose="02010600030101010101" pitchFamily="2" charset="-122"/>
                <a:ea typeface="等线" panose="02010600030101010101" pitchFamily="2" charset="-122"/>
              </a:rPr>
              <a:t>使用逻辑回归实现鸢尾花分类预测。</a:t>
            </a:r>
            <a:endParaRPr lang="zh-CN" altLang="en-US" b="0" i="0" u="none" strike="noStrike" kern="100" baseline="0" smtClean="0">
              <a:latin typeface="Times New Roman" panose="02020603050405020304" pitchFamily="18" charset="0"/>
              <a:ea typeface="等线" panose="02010600030101010101" pitchFamily="2" charset="-122"/>
            </a:endParaRPr>
          </a:p>
        </p:txBody>
      </p:sp>
      <p:sp>
        <p:nvSpPr>
          <p:cNvPr id="3" name="文本占位符 2"/>
          <p:cNvSpPr>
            <a:spLocks noGrp="1"/>
          </p:cNvSpPr>
          <p:nvPr>
            <p:ph type="body" idx="1"/>
          </p:nvPr>
        </p:nvSpPr>
        <p:spPr/>
        <p:txBody>
          <a:bodyPr>
            <a:normAutofit/>
          </a:bodyPr>
          <a:lstStyle/>
          <a:p>
            <a:pPr marL="0" indent="0">
              <a:buNone/>
            </a:pPr>
            <a:r>
              <a:rPr lang="zh-CN" altLang="zh-CN" sz="2400" dirty="0"/>
              <a:t>在</a:t>
            </a:r>
            <a:r>
              <a:rPr lang="en-US" altLang="zh-CN" sz="2400" dirty="0" err="1"/>
              <a:t>SKlearn</a:t>
            </a:r>
            <a:r>
              <a:rPr lang="zh-CN" altLang="zh-CN" sz="2400" dirty="0"/>
              <a:t>中，由三个逻辑回归相关的模块，分别是</a:t>
            </a:r>
            <a:r>
              <a:rPr lang="en-US" altLang="zh-CN" sz="2400" dirty="0" err="1"/>
              <a:t>LogisticRegression</a:t>
            </a:r>
            <a:r>
              <a:rPr lang="zh-CN" altLang="zh-CN" sz="2400" dirty="0"/>
              <a:t>、</a:t>
            </a:r>
            <a:r>
              <a:rPr lang="en-US" altLang="zh-CN" sz="2400" dirty="0" err="1"/>
              <a:t>LogisticRegressionCV</a:t>
            </a:r>
            <a:r>
              <a:rPr lang="zh-CN" altLang="zh-CN" sz="2400" dirty="0"/>
              <a:t>和</a:t>
            </a:r>
            <a:r>
              <a:rPr lang="en-US" altLang="zh-CN" sz="2400" dirty="0" err="1"/>
              <a:t>LogisticRegression_path</a:t>
            </a:r>
            <a:r>
              <a:rPr lang="zh-CN" altLang="zh-CN" sz="2400" dirty="0" smtClean="0"/>
              <a:t>。</a:t>
            </a:r>
            <a:endParaRPr lang="en-US" altLang="zh-CN" sz="2400" dirty="0" smtClean="0"/>
          </a:p>
          <a:p>
            <a:pPr marL="0" indent="0">
              <a:buNone/>
            </a:pPr>
            <a:r>
              <a:rPr lang="zh-CN" altLang="zh-CN" sz="2400" dirty="0" smtClean="0"/>
              <a:t>三</a:t>
            </a:r>
            <a:r>
              <a:rPr lang="zh-CN" altLang="zh-CN" sz="2400" dirty="0"/>
              <a:t>者的区别在于</a:t>
            </a:r>
            <a:r>
              <a:rPr lang="zh-CN" altLang="zh-CN" sz="2400" dirty="0" smtClean="0"/>
              <a:t>：</a:t>
            </a:r>
            <a:endParaRPr lang="en-US" altLang="zh-CN" sz="2400" dirty="0" smtClean="0"/>
          </a:p>
          <a:p>
            <a:r>
              <a:rPr lang="en-US" altLang="zh-CN" sz="2400" dirty="0" err="1" smtClean="0"/>
              <a:t>LogisticRegression</a:t>
            </a:r>
            <a:r>
              <a:rPr lang="zh-CN" altLang="zh-CN" sz="2400" dirty="0"/>
              <a:t>需要手动制定正则化系数</a:t>
            </a:r>
            <a:r>
              <a:rPr lang="zh-CN" altLang="zh-CN" sz="2400" dirty="0" smtClean="0"/>
              <a:t>；</a:t>
            </a:r>
            <a:endParaRPr lang="en-US" altLang="zh-CN" sz="2400" dirty="0" smtClean="0"/>
          </a:p>
          <a:p>
            <a:r>
              <a:rPr lang="en-US" altLang="zh-CN" sz="2400" dirty="0" err="1" smtClean="0"/>
              <a:t>LogisticRegressionCV</a:t>
            </a:r>
            <a:r>
              <a:rPr lang="zh-CN" altLang="zh-CN" sz="2400" dirty="0"/>
              <a:t>使用了交叉验证选择正则化系数</a:t>
            </a:r>
            <a:r>
              <a:rPr lang="zh-CN" altLang="zh-CN" sz="2400" dirty="0" smtClean="0"/>
              <a:t>；</a:t>
            </a:r>
            <a:endParaRPr lang="en-US" altLang="zh-CN" sz="2400" dirty="0" smtClean="0"/>
          </a:p>
          <a:p>
            <a:r>
              <a:rPr lang="en-US" altLang="zh-CN" sz="2400" dirty="0" err="1" smtClean="0"/>
              <a:t>LogisticRegression_path</a:t>
            </a:r>
            <a:r>
              <a:rPr lang="zh-CN" altLang="zh-CN" sz="2400" dirty="0"/>
              <a:t>只能用来拟合数据，不能用于预测</a:t>
            </a:r>
            <a:r>
              <a:rPr lang="zh-CN" altLang="zh-CN" sz="2400" dirty="0" smtClean="0"/>
              <a:t>。</a:t>
            </a:r>
            <a:endParaRPr lang="zh-CN" altLang="en-US" sz="2400" dirty="0"/>
          </a:p>
        </p:txBody>
      </p:sp>
    </p:spTree>
    <p:extLst>
      <p:ext uri="{BB962C8B-B14F-4D97-AF65-F5344CB8AC3E}">
        <p14:creationId xmlns:p14="http://schemas.microsoft.com/office/powerpoint/2010/main" val="2281607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lnSpc>
                <a:spcPct val="120000"/>
              </a:lnSpc>
              <a:spcBef>
                <a:spcPts val="0"/>
              </a:spcBef>
              <a:buNone/>
            </a:pPr>
            <a:r>
              <a:rPr lang="en-US" altLang="zh-CN" dirty="0" err="1"/>
              <a:t>LogisticRegression</a:t>
            </a:r>
            <a:r>
              <a:rPr lang="zh-CN" altLang="zh-CN" dirty="0"/>
              <a:t>类的格式如下：</a:t>
            </a:r>
          </a:p>
          <a:p>
            <a:pPr marL="0" indent="0">
              <a:lnSpc>
                <a:spcPct val="120000"/>
              </a:lnSpc>
              <a:spcBef>
                <a:spcPts val="0"/>
              </a:spcBef>
              <a:buNone/>
            </a:pPr>
            <a:r>
              <a:rPr lang="en-US" altLang="zh-CN" dirty="0"/>
              <a:t>class </a:t>
            </a:r>
            <a:r>
              <a:rPr lang="en-US" altLang="zh-CN" dirty="0" err="1"/>
              <a:t>sklearn.linear_model.LogisticRegression</a:t>
            </a:r>
            <a:r>
              <a:rPr lang="en-US" altLang="zh-CN" dirty="0"/>
              <a:t>(penalty=’l2’, dual=False, </a:t>
            </a:r>
            <a:r>
              <a:rPr lang="en-US" altLang="zh-CN" dirty="0" err="1"/>
              <a:t>tol</a:t>
            </a:r>
            <a:r>
              <a:rPr lang="en-US" altLang="zh-CN" dirty="0"/>
              <a:t>=0.0001, C=1.0, </a:t>
            </a:r>
            <a:r>
              <a:rPr lang="en-US" altLang="zh-CN" dirty="0" err="1"/>
              <a:t>fit_intercept</a:t>
            </a:r>
            <a:r>
              <a:rPr lang="en-US" altLang="zh-CN" dirty="0"/>
              <a:t>=True, </a:t>
            </a:r>
            <a:r>
              <a:rPr lang="en-US" altLang="zh-CN" dirty="0" err="1"/>
              <a:t>intercept_scaling</a:t>
            </a:r>
            <a:r>
              <a:rPr lang="en-US" altLang="zh-CN" dirty="0"/>
              <a:t>=1, </a:t>
            </a:r>
            <a:r>
              <a:rPr lang="en-US" altLang="zh-CN" dirty="0" err="1"/>
              <a:t>class_weight</a:t>
            </a:r>
            <a:r>
              <a:rPr lang="en-US" altLang="zh-CN" dirty="0"/>
              <a:t>=None, </a:t>
            </a:r>
            <a:r>
              <a:rPr lang="en-US" altLang="zh-CN" dirty="0" err="1"/>
              <a:t>random_state</a:t>
            </a:r>
            <a:r>
              <a:rPr lang="en-US" altLang="zh-CN" dirty="0"/>
              <a:t>=None, solver=’warn’, </a:t>
            </a:r>
            <a:r>
              <a:rPr lang="en-US" altLang="zh-CN" dirty="0" err="1"/>
              <a:t>max_iter</a:t>
            </a:r>
            <a:r>
              <a:rPr lang="en-US" altLang="zh-CN" dirty="0"/>
              <a:t>=100, </a:t>
            </a:r>
            <a:r>
              <a:rPr lang="en-US" altLang="zh-CN" dirty="0" err="1"/>
              <a:t>multi_class</a:t>
            </a:r>
            <a:r>
              <a:rPr lang="en-US" altLang="zh-CN" dirty="0"/>
              <a:t>=’warn’, verbose=0, </a:t>
            </a:r>
            <a:r>
              <a:rPr lang="en-US" altLang="zh-CN" dirty="0" err="1"/>
              <a:t>warm_start</a:t>
            </a:r>
            <a:r>
              <a:rPr lang="en-US" altLang="zh-CN" dirty="0"/>
              <a:t>=False, </a:t>
            </a:r>
            <a:r>
              <a:rPr lang="en-US" altLang="zh-CN" dirty="0" err="1"/>
              <a:t>n_jobs</a:t>
            </a:r>
            <a:r>
              <a:rPr lang="en-US" altLang="zh-CN" dirty="0"/>
              <a:t>=None, l1_ratio=None)</a:t>
            </a:r>
            <a:endParaRPr lang="zh-CN" altLang="zh-CN" dirty="0"/>
          </a:p>
          <a:p>
            <a:pPr marL="0" indent="0">
              <a:lnSpc>
                <a:spcPct val="120000"/>
              </a:lnSpc>
              <a:spcBef>
                <a:spcPts val="0"/>
              </a:spcBef>
              <a:buNone/>
            </a:pPr>
            <a:r>
              <a:rPr lang="zh-CN" altLang="zh-CN" dirty="0"/>
              <a:t>主要参数：</a:t>
            </a:r>
          </a:p>
          <a:p>
            <a:pPr>
              <a:lnSpc>
                <a:spcPct val="120000"/>
              </a:lnSpc>
              <a:spcBef>
                <a:spcPts val="0"/>
              </a:spcBef>
              <a:buFont typeface="Wingdings" panose="05000000000000000000" pitchFamily="2" charset="2"/>
              <a:buChar char="u"/>
            </a:pPr>
            <a:r>
              <a:rPr lang="en-US" altLang="zh-CN" dirty="0" err="1"/>
              <a:t>random_state</a:t>
            </a:r>
            <a:r>
              <a:rPr lang="zh-CN" altLang="zh-CN" dirty="0"/>
              <a:t>：整型，伪随机数生成器的种子，用于在混淆数据时使用。</a:t>
            </a:r>
          </a:p>
          <a:p>
            <a:pPr>
              <a:lnSpc>
                <a:spcPct val="120000"/>
              </a:lnSpc>
              <a:spcBef>
                <a:spcPts val="0"/>
              </a:spcBef>
              <a:buFont typeface="Wingdings" panose="05000000000000000000" pitchFamily="2" charset="2"/>
              <a:buChar char="u"/>
            </a:pPr>
            <a:r>
              <a:rPr lang="en-US" altLang="zh-CN" dirty="0"/>
              <a:t>solver</a:t>
            </a:r>
            <a:r>
              <a:rPr lang="zh-CN" altLang="zh-CN" dirty="0"/>
              <a:t>：优化算法。取值“</a:t>
            </a:r>
            <a:r>
              <a:rPr lang="en-US" altLang="zh-CN" dirty="0" err="1"/>
              <a:t>liblinear</a:t>
            </a:r>
            <a:r>
              <a:rPr lang="zh-CN" altLang="zh-CN" dirty="0"/>
              <a:t>”代表坐标轴下降优化法。“</a:t>
            </a:r>
            <a:r>
              <a:rPr lang="en-US" altLang="zh-CN" dirty="0" err="1"/>
              <a:t>lbfgs</a:t>
            </a:r>
            <a:r>
              <a:rPr lang="zh-CN" altLang="zh-CN" dirty="0"/>
              <a:t>”和“</a:t>
            </a:r>
            <a:r>
              <a:rPr lang="en-US" altLang="zh-CN" dirty="0"/>
              <a:t>newton-cg</a:t>
            </a:r>
            <a:r>
              <a:rPr lang="zh-CN" altLang="zh-CN" dirty="0"/>
              <a:t>”</a:t>
            </a:r>
          </a:p>
          <a:p>
            <a:pPr>
              <a:lnSpc>
                <a:spcPct val="120000"/>
              </a:lnSpc>
              <a:spcBef>
                <a:spcPts val="0"/>
              </a:spcBef>
              <a:buFont typeface="Wingdings" panose="05000000000000000000" pitchFamily="2" charset="2"/>
              <a:buChar char="u"/>
            </a:pPr>
            <a:r>
              <a:rPr lang="en-US" altLang="zh-CN" dirty="0" err="1"/>
              <a:t>max_iter</a:t>
            </a:r>
            <a:r>
              <a:rPr lang="zh-CN" altLang="zh-CN" dirty="0"/>
              <a:t>：</a:t>
            </a:r>
            <a:r>
              <a:rPr lang="en-US" altLang="zh-CN" dirty="0" err="1"/>
              <a:t>int</a:t>
            </a:r>
            <a:r>
              <a:rPr lang="zh-CN" altLang="zh-CN" dirty="0"/>
              <a:t>，可选，默认值</a:t>
            </a:r>
            <a:r>
              <a:rPr lang="en-US" altLang="zh-CN" dirty="0"/>
              <a:t>= 100</a:t>
            </a:r>
            <a:r>
              <a:rPr lang="zh-CN" altLang="zh-CN" dirty="0"/>
              <a:t>。求解器收敛的最大迭代次数。</a:t>
            </a:r>
          </a:p>
          <a:p>
            <a:pPr marL="0" indent="0">
              <a:lnSpc>
                <a:spcPct val="120000"/>
              </a:lnSpc>
              <a:spcBef>
                <a:spcPts val="0"/>
              </a:spcBef>
              <a:buNone/>
            </a:pPr>
            <a:r>
              <a:rPr lang="zh-CN" altLang="zh-CN" dirty="0"/>
              <a:t>分别表示两种拟牛顿优化方法；“</a:t>
            </a:r>
            <a:r>
              <a:rPr lang="en-US" altLang="zh-CN" dirty="0"/>
              <a:t>sag</a:t>
            </a:r>
            <a:r>
              <a:rPr lang="zh-CN" altLang="zh-CN" dirty="0"/>
              <a:t>”是随机梯度下降优化法。</a:t>
            </a:r>
          </a:p>
          <a:p>
            <a:pPr marL="0" indent="0">
              <a:lnSpc>
                <a:spcPct val="120000"/>
              </a:lnSpc>
              <a:spcBef>
                <a:spcPts val="0"/>
              </a:spcBef>
              <a:buNone/>
            </a:pPr>
            <a:r>
              <a:rPr lang="zh-CN" altLang="zh-CN" dirty="0"/>
              <a:t>主要属性：</a:t>
            </a:r>
          </a:p>
          <a:p>
            <a:pPr>
              <a:lnSpc>
                <a:spcPct val="120000"/>
              </a:lnSpc>
              <a:spcBef>
                <a:spcPts val="0"/>
              </a:spcBef>
              <a:buFont typeface="Wingdings" panose="05000000000000000000" pitchFamily="2" charset="2"/>
              <a:buChar char="u"/>
            </a:pPr>
            <a:r>
              <a:rPr lang="en-US" altLang="zh-CN" dirty="0"/>
              <a:t>classes_</a:t>
            </a:r>
            <a:r>
              <a:rPr lang="zh-CN" altLang="zh-CN" dirty="0"/>
              <a:t>：数组型，表示类别，是分类器已知的类的列表。</a:t>
            </a:r>
          </a:p>
          <a:p>
            <a:pPr>
              <a:lnSpc>
                <a:spcPct val="120000"/>
              </a:lnSpc>
              <a:spcBef>
                <a:spcPts val="0"/>
              </a:spcBef>
              <a:buFont typeface="Wingdings" panose="05000000000000000000" pitchFamily="2" charset="2"/>
              <a:buChar char="u"/>
            </a:pPr>
            <a:r>
              <a:rPr lang="en-US" altLang="zh-CN" dirty="0" err="1"/>
              <a:t>coef</a:t>
            </a:r>
            <a:r>
              <a:rPr lang="en-US" altLang="zh-CN" dirty="0"/>
              <a:t>_</a:t>
            </a:r>
            <a:r>
              <a:rPr lang="zh-CN" altLang="zh-CN" dirty="0"/>
              <a:t>：数组型，表示特征系数，是决策函数中的特征系数。</a:t>
            </a:r>
          </a:p>
          <a:p>
            <a:pPr>
              <a:lnSpc>
                <a:spcPct val="120000"/>
              </a:lnSpc>
              <a:spcBef>
                <a:spcPts val="0"/>
              </a:spcBef>
              <a:buFont typeface="Wingdings" panose="05000000000000000000" pitchFamily="2" charset="2"/>
              <a:buChar char="u"/>
            </a:pPr>
            <a:r>
              <a:rPr lang="en-US" altLang="zh-CN" dirty="0"/>
              <a:t>intercept_</a:t>
            </a:r>
            <a:r>
              <a:rPr lang="zh-CN" altLang="zh-CN" dirty="0"/>
              <a:t>：数组型，表示决策用的截距。</a:t>
            </a:r>
          </a:p>
          <a:p>
            <a:pPr marL="0" indent="0">
              <a:lnSpc>
                <a:spcPct val="120000"/>
              </a:lnSpc>
              <a:spcBef>
                <a:spcPts val="0"/>
              </a:spcBef>
              <a:buNone/>
            </a:pPr>
            <a:endParaRPr lang="zh-CN" altLang="en-US" dirty="0"/>
          </a:p>
        </p:txBody>
      </p:sp>
    </p:spTree>
    <p:extLst>
      <p:ext uri="{BB962C8B-B14F-4D97-AF65-F5344CB8AC3E}">
        <p14:creationId xmlns:p14="http://schemas.microsoft.com/office/powerpoint/2010/main" val="389115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478243" y="1302328"/>
            <a:ext cx="7226300" cy="4348868"/>
          </a:xfrm>
          <a:prstGeom prst="rect">
            <a:avLst/>
          </a:prstGeom>
          <a:ln w="3175">
            <a:solidFill>
              <a:schemeClr val="tx1"/>
            </a:solidFill>
          </a:ln>
        </p:spPr>
      </p:pic>
    </p:spTree>
    <p:extLst>
      <p:ext uri="{BB962C8B-B14F-4D97-AF65-F5344CB8AC3E}">
        <p14:creationId xmlns:p14="http://schemas.microsoft.com/office/powerpoint/2010/main" val="2793983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8.4 </a:t>
            </a:r>
            <a:r>
              <a:rPr lang="zh-CN" altLang="en-US" b="0" i="0" u="none" strike="noStrike" kern="100" baseline="0" smtClean="0">
                <a:latin typeface="等线" panose="02010600030101010101" pitchFamily="2" charset="-122"/>
                <a:ea typeface="等线" panose="02010600030101010101" pitchFamily="2" charset="-122"/>
              </a:rPr>
              <a:t>本章实验</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pPr marL="0" indent="0">
              <a:buNone/>
            </a:pPr>
            <a:r>
              <a:rPr lang="zh-CN" altLang="en-US" b="1" dirty="0" smtClean="0"/>
              <a:t>一</a:t>
            </a:r>
            <a:r>
              <a:rPr lang="en-US" altLang="zh-CN" b="1" dirty="0" smtClean="0"/>
              <a:t>. </a:t>
            </a:r>
            <a:r>
              <a:rPr lang="zh-CN" altLang="zh-CN" b="1" dirty="0" smtClean="0"/>
              <a:t>对</a:t>
            </a:r>
            <a:r>
              <a:rPr lang="zh-CN" altLang="zh-CN" b="1" dirty="0"/>
              <a:t>信用卡逾期进行预判</a:t>
            </a:r>
            <a:endParaRPr lang="zh-CN" altLang="en-US" dirty="0"/>
          </a:p>
        </p:txBody>
      </p:sp>
      <p:pic>
        <p:nvPicPr>
          <p:cNvPr id="4" name="图片 3"/>
          <p:cNvPicPr/>
          <p:nvPr/>
        </p:nvPicPr>
        <p:blipFill rotWithShape="1">
          <a:blip r:embed="rId2">
            <a:extLst>
              <a:ext uri="{28A0092B-C50C-407E-A947-70E740481C1C}">
                <a14:useLocalDpi xmlns:a14="http://schemas.microsoft.com/office/drawing/2010/main" val="0"/>
              </a:ext>
            </a:extLst>
          </a:blip>
          <a:srcRect l="3689"/>
          <a:stretch/>
        </p:blipFill>
        <p:spPr bwMode="auto">
          <a:xfrm>
            <a:off x="3022753" y="1801071"/>
            <a:ext cx="5271015" cy="40542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409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85021" y="5498709"/>
            <a:ext cx="7564831" cy="821881"/>
          </a:xfrm>
        </p:spPr>
        <p:txBody>
          <a:bodyPr>
            <a:normAutofit/>
          </a:bodyPr>
          <a:lstStyle/>
          <a:p>
            <a:pPr algn="ctr"/>
            <a:r>
              <a:rPr lang="en-US" altLang="zh-CN" dirty="0"/>
              <a:t>(a) y</a:t>
            </a:r>
            <a:r>
              <a:rPr lang="zh-CN" altLang="zh-CN" dirty="0"/>
              <a:t>轴为</a:t>
            </a:r>
            <a:r>
              <a:rPr lang="en-US" altLang="zh-CN" dirty="0"/>
              <a:t>-152</a:t>
            </a:r>
            <a:r>
              <a:rPr lang="zh-CN" altLang="zh-CN" dirty="0"/>
              <a:t>度</a:t>
            </a:r>
            <a:r>
              <a:rPr lang="en-US" altLang="zh-CN" dirty="0"/>
              <a:t>      </a:t>
            </a:r>
            <a:r>
              <a:rPr lang="en-US" altLang="zh-CN" dirty="0" smtClean="0"/>
              <a:t>               </a:t>
            </a:r>
            <a:r>
              <a:rPr lang="en-US" altLang="zh-CN" dirty="0"/>
              <a:t>(b) y</a:t>
            </a:r>
            <a:r>
              <a:rPr lang="zh-CN" altLang="zh-CN" dirty="0"/>
              <a:t>轴为</a:t>
            </a:r>
            <a:r>
              <a:rPr lang="en-US" altLang="zh-CN" dirty="0"/>
              <a:t>152</a:t>
            </a:r>
            <a:r>
              <a:rPr lang="zh-CN" altLang="zh-CN" smtClean="0"/>
              <a:t>度</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1401277" y="1912687"/>
            <a:ext cx="4277627" cy="3124534"/>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6319870" y="2022353"/>
            <a:ext cx="4588762" cy="3014868"/>
          </a:xfrm>
          <a:prstGeom prst="rect">
            <a:avLst/>
          </a:prstGeom>
        </p:spPr>
      </p:pic>
    </p:spTree>
    <p:extLst>
      <p:ext uri="{BB962C8B-B14F-4D97-AF65-F5344CB8AC3E}">
        <p14:creationId xmlns:p14="http://schemas.microsoft.com/office/powerpoint/2010/main" val="135443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a:latin typeface="楷体" panose="02010609060101010101" pitchFamily="49" charset="-122"/>
                <a:ea typeface="楷体" panose="02010609060101010101" pitchFamily="49" charset="-122"/>
              </a:rPr>
              <a:t>回归一词是由达尔文（</a:t>
            </a:r>
            <a:r>
              <a:rPr lang="en-US" altLang="zh-CN" sz="2400" dirty="0">
                <a:latin typeface="楷体" panose="02010609060101010101" pitchFamily="49" charset="-122"/>
                <a:ea typeface="楷体" panose="02010609060101010101" pitchFamily="49" charset="-122"/>
              </a:rPr>
              <a:t>Charles Darwin</a:t>
            </a:r>
            <a:r>
              <a:rPr lang="zh-CN" altLang="zh-CN" sz="2400" dirty="0">
                <a:latin typeface="楷体" panose="02010609060101010101" pitchFamily="49" charset="-122"/>
                <a:ea typeface="楷体" panose="02010609060101010101" pitchFamily="49" charset="-122"/>
              </a:rPr>
              <a:t>）的表弟高尔顿（</a:t>
            </a:r>
            <a:r>
              <a:rPr lang="en-US" altLang="zh-CN" sz="2400" dirty="0">
                <a:latin typeface="楷体" panose="02010609060101010101" pitchFamily="49" charset="-122"/>
                <a:ea typeface="楷体" panose="02010609060101010101" pitchFamily="49" charset="-122"/>
              </a:rPr>
              <a:t>Francis Galton</a:t>
            </a:r>
            <a:r>
              <a:rPr lang="zh-CN" altLang="zh-CN" sz="2400" dirty="0">
                <a:latin typeface="楷体" panose="02010609060101010101" pitchFamily="49" charset="-122"/>
                <a:ea typeface="楷体" panose="02010609060101010101" pitchFamily="49" charset="-122"/>
              </a:rPr>
              <a:t>）提出的。高尔顿被誉为现代回归和相关技术的创始人。 </a:t>
            </a:r>
          </a:p>
          <a:p>
            <a:r>
              <a:rPr lang="zh-CN" altLang="zh-CN" sz="2400" dirty="0">
                <a:latin typeface="楷体" panose="02010609060101010101" pitchFamily="49" charset="-122"/>
                <a:ea typeface="楷体" panose="02010609060101010101" pitchFamily="49" charset="-122"/>
              </a:rPr>
              <a:t>高尔顿使用豌豆实验来确定尺寸的遗传规律。通过把原始的豌豆种子（父代）与新长的豌豆种子（子代）进行比较，发现豌豆在尺寸上具有一定的遗传规律。高尔顿进一步研究人类的身高，发现父辈与子代的身高也具有一定的对应关系和倾向性。这一现象被命名为回归现象。</a:t>
            </a: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815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gimg2.baidu.com/image_search/src=http%3A%2F%2Fhbimg.b0.upaiyun.com%2Faadcfba81a7f40e8b5d26a7d79f64c8b8a3128ee21494-tRaHKg_fw658&amp;refer=http%3A%2F%2Fhbimg.b0.upaiyun.com&amp;app=2002&amp;size=f9999,10000&amp;q=a80&amp;n=0&amp;g=0n&amp;fmt=jpeg?sec=1638959850&amp;t=a2606a44280bb8c3e665e0379a461660"/>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8681" t="10730" r="10255" b="13363"/>
          <a:stretch/>
        </p:blipFill>
        <p:spPr bwMode="auto">
          <a:xfrm>
            <a:off x="7361382" y="2179782"/>
            <a:ext cx="3066473" cy="35652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414509" y="2736837"/>
            <a:ext cx="2270339" cy="1015663"/>
          </a:xfrm>
          <a:prstGeom prst="rect">
            <a:avLst/>
          </a:prstGeom>
          <a:noFill/>
        </p:spPr>
        <p:txBody>
          <a:bodyPr wrap="square" lIns="91440" tIns="45720" rIns="91440" bIns="45720">
            <a:spAutoFit/>
          </a:bodyPr>
          <a:lstStyle/>
          <a:p>
            <a:pPr algn="ctr"/>
            <a:r>
              <a:rPr lang="zh-CN" altLang="en-US" sz="6000" b="1" dirty="0" smtClean="0">
                <a:ln w="12700">
                  <a:solidFill>
                    <a:schemeClr val="accent5"/>
                  </a:solidFill>
                  <a:prstDash val="solid"/>
                </a:ln>
                <a:solidFill>
                  <a:srgbClr val="F3800D"/>
                </a:solidFill>
                <a:latin typeface="汉仪菱心体简" panose="02010609000101010101" pitchFamily="49" charset="-122"/>
                <a:ea typeface="汉仪菱心体简" panose="02010609000101010101" pitchFamily="49" charset="-122"/>
              </a:rPr>
              <a:t>谢谢</a:t>
            </a:r>
            <a:endParaRPr lang="zh-CN" altLang="en-US" sz="6000" b="1" dirty="0">
              <a:ln w="12700">
                <a:solidFill>
                  <a:schemeClr val="accent5"/>
                </a:solidFill>
                <a:prstDash val="solid"/>
              </a:ln>
              <a:solidFill>
                <a:srgbClr val="F3800D"/>
              </a:solidFill>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48965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a:t>回归分析的方法有很多</a:t>
            </a:r>
            <a:r>
              <a:rPr lang="zh-CN" altLang="zh-CN" sz="2400" dirty="0" smtClean="0"/>
              <a:t>种</a:t>
            </a:r>
            <a:r>
              <a:rPr lang="zh-CN" altLang="en-US" sz="2400" dirty="0" smtClean="0"/>
              <a:t>。</a:t>
            </a:r>
            <a:endParaRPr lang="en-US" altLang="zh-CN" sz="2400" dirty="0" smtClean="0"/>
          </a:p>
          <a:p>
            <a:r>
              <a:rPr lang="zh-CN" altLang="zh-CN" sz="2400" dirty="0" smtClean="0"/>
              <a:t>按照</a:t>
            </a:r>
            <a:r>
              <a:rPr lang="zh-CN" altLang="zh-CN" sz="2400" dirty="0"/>
              <a:t>变量的个数，可以分为</a:t>
            </a:r>
            <a:r>
              <a:rPr lang="zh-CN" altLang="zh-CN" sz="2400" dirty="0">
                <a:solidFill>
                  <a:srgbClr val="FF0000"/>
                </a:solidFill>
              </a:rPr>
              <a:t>一元回归</a:t>
            </a:r>
            <a:r>
              <a:rPr lang="zh-CN" altLang="zh-CN" sz="2400" dirty="0"/>
              <a:t>和</a:t>
            </a:r>
            <a:r>
              <a:rPr lang="zh-CN" altLang="zh-CN" sz="2400" dirty="0">
                <a:solidFill>
                  <a:srgbClr val="FF0000"/>
                </a:solidFill>
              </a:rPr>
              <a:t>多元回归分析</a:t>
            </a:r>
            <a:r>
              <a:rPr lang="zh-CN" altLang="zh-CN" sz="2400" dirty="0" smtClean="0"/>
              <a:t>；</a:t>
            </a:r>
            <a:endParaRPr lang="en-US" altLang="zh-CN" sz="2400" dirty="0" smtClean="0"/>
          </a:p>
          <a:p>
            <a:r>
              <a:rPr lang="zh-CN" altLang="zh-CN" sz="2400" dirty="0" smtClean="0"/>
              <a:t>按照</a:t>
            </a:r>
            <a:r>
              <a:rPr lang="zh-CN" altLang="zh-CN" sz="2400" dirty="0"/>
              <a:t>自变量和因变量之间的关系，可分为</a:t>
            </a:r>
            <a:r>
              <a:rPr lang="zh-CN" altLang="zh-CN" sz="2400" dirty="0">
                <a:solidFill>
                  <a:srgbClr val="FF0000"/>
                </a:solidFill>
              </a:rPr>
              <a:t>线性回归分析</a:t>
            </a:r>
            <a:r>
              <a:rPr lang="zh-CN" altLang="zh-CN" sz="2400" dirty="0"/>
              <a:t>和</a:t>
            </a:r>
            <a:r>
              <a:rPr lang="zh-CN" altLang="zh-CN" sz="2400" dirty="0">
                <a:solidFill>
                  <a:srgbClr val="FF0000"/>
                </a:solidFill>
              </a:rPr>
              <a:t>非线性回归分析</a:t>
            </a:r>
            <a:r>
              <a:rPr lang="zh-CN" altLang="zh-CN" sz="2400" dirty="0"/>
              <a:t>。</a:t>
            </a:r>
          </a:p>
          <a:p>
            <a:endParaRPr lang="zh-CN" altLang="en-US" sz="2400" dirty="0"/>
          </a:p>
        </p:txBody>
      </p:sp>
    </p:spTree>
    <p:extLst>
      <p:ext uri="{BB962C8B-B14F-4D97-AF65-F5344CB8AC3E}">
        <p14:creationId xmlns:p14="http://schemas.microsoft.com/office/powerpoint/2010/main" val="44959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8.1.1 </a:t>
            </a:r>
            <a:r>
              <a:rPr lang="zh-CN" altLang="en-US" b="0" i="0" u="none" strike="noStrike" kern="100" baseline="0" smtClean="0">
                <a:latin typeface="等线" panose="02010600030101010101" pitchFamily="2" charset="-122"/>
                <a:ea typeface="等线" panose="02010600030101010101" pitchFamily="2" charset="-122"/>
              </a:rPr>
              <a:t>一元线性回归</a:t>
            </a:r>
            <a:endParaRPr lang="zh-CN" altLang="en-US" b="0" i="0" u="none" strike="noStrike" kern="100" baseline="0" smtClean="0">
              <a:latin typeface="Times New Roman" panose="02020603050405020304" pitchFamily="18" charset="0"/>
              <a:ea typeface="等线" panose="02010600030101010101" pitchFamily="2" charset="-122"/>
            </a:endParaRPr>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normAutofit/>
              </a:bodyPr>
              <a:lstStyle/>
              <a:p>
                <a:r>
                  <a:rPr lang="zh-CN" altLang="zh-CN" sz="2400" dirty="0">
                    <a:solidFill>
                      <a:srgbClr val="FF0000"/>
                    </a:solidFill>
                  </a:rPr>
                  <a:t>线性回归（</a:t>
                </a:r>
                <a:r>
                  <a:rPr lang="en-US" altLang="zh-CN" sz="2400" dirty="0">
                    <a:solidFill>
                      <a:srgbClr val="FF0000"/>
                    </a:solidFill>
                  </a:rPr>
                  <a:t>Linear Regression</a:t>
                </a:r>
                <a:r>
                  <a:rPr lang="zh-CN" altLang="zh-CN" sz="2400" dirty="0">
                    <a:solidFill>
                      <a:srgbClr val="FF0000"/>
                    </a:solidFill>
                  </a:rPr>
                  <a:t>）</a:t>
                </a:r>
                <a:r>
                  <a:rPr lang="zh-CN" altLang="zh-CN" sz="2400" dirty="0"/>
                  <a:t>算法的核心是线性回归方程，通过在输入数据和输出数据之间建立一种直线的相关关系，完成预测的任务</a:t>
                </a:r>
                <a:r>
                  <a:rPr lang="zh-CN" altLang="zh-CN" sz="2400" dirty="0" smtClean="0"/>
                  <a:t>。</a:t>
                </a:r>
                <a:endParaRPr lang="en-US" altLang="zh-CN" sz="2400" dirty="0" smtClean="0"/>
              </a:p>
              <a:p>
                <a:r>
                  <a:rPr lang="zh-CN" altLang="zh-CN" sz="2400" dirty="0"/>
                  <a:t>假设输入的数据</a:t>
                </a:r>
                <a14:m>
                  <m:oMath xmlns:m="http://schemas.openxmlformats.org/officeDocument/2006/math">
                    <m:r>
                      <m:rPr>
                        <m:sty m:val="p"/>
                      </m:rPr>
                      <a:rPr lang="en-US" altLang="zh-CN" sz="2400">
                        <a:latin typeface="Cambria Math" panose="02040503050406030204" pitchFamily="18" charset="0"/>
                      </a:rPr>
                      <m:t>X</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m:rPr>
                            <m:sty m:val="p"/>
                          </m:rPr>
                          <a:rPr lang="en-US" altLang="zh-CN" sz="2400">
                            <a:latin typeface="Cambria Math" panose="02040503050406030204" pitchFamily="18" charset="0"/>
                          </a:rPr>
                          <m:t>n</m:t>
                        </m:r>
                      </m:sub>
                    </m:sSub>
                    <m:r>
                      <a:rPr lang="en-US" altLang="zh-CN" sz="2400">
                        <a:latin typeface="Cambria Math" panose="02040503050406030204" pitchFamily="18" charset="0"/>
                      </a:rPr>
                      <m:t>)</m:t>
                    </m:r>
                  </m:oMath>
                </a14:m>
                <a:r>
                  <a:rPr lang="en-US" altLang="zh-CN" sz="2400" dirty="0"/>
                  <a:t> ,</a:t>
                </a:r>
                <a:r>
                  <a:rPr lang="zh-CN" altLang="zh-CN" sz="2400" dirty="0"/>
                  <a:t>线性回归的最简单模型是输⼊变量的线性组合</a:t>
                </a:r>
              </a:p>
              <a:p>
                <a:endParaRPr lang="en-US" altLang="zh-CN" sz="2400" dirty="0" smtClean="0"/>
              </a:p>
              <a:p>
                <a:endParaRPr lang="en-US" altLang="zh-CN" sz="2400" dirty="0"/>
              </a:p>
              <a:p>
                <a:r>
                  <a:rPr lang="zh-CN" altLang="zh-CN" sz="2400" dirty="0" smtClean="0"/>
                  <a:t>其中</a:t>
                </a:r>
                <a14:m>
                  <m:oMath xmlns:m="http://schemas.openxmlformats.org/officeDocument/2006/math">
                    <m:r>
                      <m:rPr>
                        <m:sty m:val="p"/>
                      </m:rPr>
                      <a:rPr lang="en-US" altLang="zh-CN" sz="2400">
                        <a:latin typeface="Cambria Math" panose="02040503050406030204" pitchFamily="18" charset="0"/>
                      </a:rPr>
                      <m:t>X</m:t>
                    </m:r>
                  </m:oMath>
                </a14:m>
                <a:r>
                  <a:rPr lang="zh-CN" altLang="zh-CN" sz="2400" dirty="0"/>
                  <a:t>表示输入数据，</a:t>
                </a:r>
                <a14:m>
                  <m:oMath xmlns:m="http://schemas.openxmlformats.org/officeDocument/2006/math">
                    <m:r>
                      <m:rPr>
                        <m:sty m:val="p"/>
                      </m:rPr>
                      <a:rPr lang="en-US" altLang="zh-CN" sz="2400">
                        <a:latin typeface="Cambria Math" panose="02040503050406030204" pitchFamily="18" charset="0"/>
                      </a:rPr>
                      <m:t>W</m:t>
                    </m:r>
                  </m:oMath>
                </a14:m>
                <a:r>
                  <a:rPr lang="zh-CN" altLang="zh-CN" sz="2400" dirty="0"/>
                  <a:t>是模型的参数。如果</a:t>
                </a:r>
                <a14:m>
                  <m:oMath xmlns:m="http://schemas.openxmlformats.org/officeDocument/2006/math">
                    <m:r>
                      <m:rPr>
                        <m:sty m:val="p"/>
                      </m:rPr>
                      <a:rPr lang="en-US" altLang="zh-CN" sz="2400">
                        <a:latin typeface="Cambria Math" panose="02040503050406030204" pitchFamily="18" charset="0"/>
                      </a:rPr>
                      <m:t>X</m:t>
                    </m:r>
                  </m:oMath>
                </a14:m>
                <a:r>
                  <a:rPr lang="zh-CN" altLang="zh-CN" sz="2400" dirty="0"/>
                  <a:t>只有一个数值，则线性回归为</a:t>
                </a:r>
                <a14:m>
                  <m:oMath xmlns:m="http://schemas.openxmlformats.org/officeDocument/2006/math">
                    <m:r>
                      <m:rPr>
                        <m:sty m:val="p"/>
                      </m:rPr>
                      <a:rPr lang="en-US" altLang="zh-CN" sz="2400">
                        <a:latin typeface="Cambria Math" panose="02040503050406030204" pitchFamily="18" charset="0"/>
                      </a:rPr>
                      <m:t>y</m:t>
                    </m:r>
                    <m:r>
                      <a:rPr lang="en-US" altLang="zh-CN" sz="2400">
                        <a:latin typeface="Cambria Math" panose="02040503050406030204" pitchFamily="18" charset="0"/>
                      </a:rPr>
                      <m:t>=</m:t>
                    </m:r>
                    <m:r>
                      <m:rPr>
                        <m:sty m:val="p"/>
                      </m:rPr>
                      <a:rPr lang="en-US" altLang="zh-CN" sz="2400">
                        <a:latin typeface="Cambria Math" panose="02040503050406030204" pitchFamily="18" charset="0"/>
                      </a:rPr>
                      <m:t>WX</m:t>
                    </m:r>
                    <m:r>
                      <a:rPr lang="en-US" altLang="zh-CN" sz="2400">
                        <a:latin typeface="Cambria Math" panose="02040503050406030204" pitchFamily="18" charset="0"/>
                      </a:rPr>
                      <m:t>+</m:t>
                    </m:r>
                    <m:r>
                      <m:rPr>
                        <m:sty m:val="p"/>
                      </m:rPr>
                      <a:rPr lang="en-US" altLang="zh-CN" sz="2400">
                        <a:latin typeface="Cambria Math" panose="02040503050406030204" pitchFamily="18" charset="0"/>
                      </a:rPr>
                      <m:t>b</m:t>
                    </m:r>
                  </m:oMath>
                </a14:m>
                <a:r>
                  <a:rPr lang="zh-CN" altLang="zh-CN" sz="2400" dirty="0"/>
                  <a:t>称为一元</a:t>
                </a:r>
                <a:r>
                  <a:rPr lang="zh-CN" altLang="zh-CN" sz="2400" dirty="0" smtClean="0"/>
                  <a:t>线性回归</a:t>
                </a:r>
                <a:r>
                  <a:rPr lang="zh-CN" altLang="en-US" sz="2400" dirty="0" smtClean="0"/>
                  <a:t>。</a:t>
                </a:r>
                <a:r>
                  <a:rPr lang="zh-CN" altLang="zh-CN" sz="2400" dirty="0"/>
                  <a:t>如果</a:t>
                </a:r>
                <a14:m>
                  <m:oMath xmlns:m="http://schemas.openxmlformats.org/officeDocument/2006/math">
                    <m:r>
                      <m:rPr>
                        <m:sty m:val="p"/>
                      </m:rPr>
                      <a:rPr lang="en-US" altLang="zh-CN" sz="2400">
                        <a:latin typeface="Cambria Math" panose="02040503050406030204" pitchFamily="18" charset="0"/>
                      </a:rPr>
                      <m:t>X</m:t>
                    </m:r>
                  </m:oMath>
                </a14:m>
                <a:r>
                  <a:rPr lang="zh-CN" altLang="zh-CN" sz="2400" dirty="0"/>
                  <a:t>为一组数据</a:t>
                </a:r>
                <a14:m>
                  <m:oMath xmlns:m="http://schemas.openxmlformats.org/officeDocument/2006/math">
                    <m:r>
                      <m:rPr>
                        <m:sty m:val="p"/>
                      </m:rPr>
                      <a:rPr lang="en-US" altLang="zh-CN" sz="2400">
                        <a:latin typeface="Cambria Math" panose="02040503050406030204" pitchFamily="18" charset="0"/>
                      </a:rPr>
                      <m:t>x</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m:rPr>
                            <m:sty m:val="p"/>
                          </m:rPr>
                          <a:rPr lang="en-US" altLang="zh-CN" sz="2400">
                            <a:latin typeface="Cambria Math" panose="02040503050406030204" pitchFamily="18" charset="0"/>
                          </a:rPr>
                          <m:t>n</m:t>
                        </m:r>
                      </m:sub>
                    </m:sSub>
                    <m:r>
                      <a:rPr lang="en-US" altLang="zh-CN" sz="2400">
                        <a:latin typeface="Cambria Math" panose="02040503050406030204" pitchFamily="18" charset="0"/>
                      </a:rPr>
                      <m:t>)</m:t>
                    </m:r>
                  </m:oMath>
                </a14:m>
                <a:r>
                  <a:rPr lang="zh-CN" altLang="zh-CN" sz="2400" dirty="0"/>
                  <a:t>，则为多元线性回归。</a:t>
                </a:r>
              </a:p>
              <a:p>
                <a:endParaRPr lang="en-US" altLang="zh-CN" sz="2400" dirty="0" smtClean="0"/>
              </a:p>
              <a:p>
                <a:endParaRPr lang="zh-CN" altLang="en-US" sz="2400" dirty="0"/>
              </a:p>
            </p:txBody>
          </p:sp>
        </mc:Choice>
        <mc:Fallback>
          <p:sp>
            <p:nvSpPr>
              <p:cNvPr id="3" name="文本占位符 2"/>
              <p:cNvSpPr>
                <a:spLocks noGrp="1" noRot="1" noChangeAspect="1" noMove="1" noResize="1" noEditPoints="1" noAdjustHandles="1" noChangeArrowheads="1" noChangeShapeType="1" noTextEdit="1"/>
              </p:cNvSpPr>
              <p:nvPr>
                <p:ph type="body" idx="1"/>
              </p:nvPr>
            </p:nvSpPr>
            <p:spPr>
              <a:blipFill>
                <a:blip r:embed="rId2"/>
                <a:stretch>
                  <a:fillRect l="-662" t="-704" r="-883"/>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789" y="2687164"/>
            <a:ext cx="4329210" cy="800779"/>
          </a:xfrm>
          <a:prstGeom prst="rect">
            <a:avLst/>
          </a:prstGeom>
        </p:spPr>
      </p:pic>
    </p:spTree>
    <p:extLst>
      <p:ext uri="{BB962C8B-B14F-4D97-AF65-F5344CB8AC3E}">
        <p14:creationId xmlns:p14="http://schemas.microsoft.com/office/powerpoint/2010/main" val="377688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a:t>一元线性回归方程比较容易求解，多元线性回归模型的求解比较复杂。经常使用最小二乘算法逼近从而进行拟合。除了最小二乘法，也可以使用其他的数学方法进行拟合。</a:t>
            </a:r>
          </a:p>
          <a:p>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最小二乘法：是一种数学优化方法，也称最小平方法。它通过最小化误差的平方和寻找最佳结果。利用最小二乘法可以简便地求得未知的数据，并使得这些求得的数据与实际数据之间误差的平方和为最小。</a:t>
            </a:r>
          </a:p>
          <a:p>
            <a:endParaRPr lang="zh-CN" altLang="en-US" sz="2400" dirty="0"/>
          </a:p>
        </p:txBody>
      </p:sp>
    </p:spTree>
    <p:extLst>
      <p:ext uri="{BB962C8B-B14F-4D97-AF65-F5344CB8AC3E}">
        <p14:creationId xmlns:p14="http://schemas.microsoft.com/office/powerpoint/2010/main" val="338089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一元线性回归预测电影的票房收入</a:t>
            </a:r>
            <a:endParaRPr lang="zh-CN" altLang="en-US" dirty="0"/>
          </a:p>
        </p:txBody>
      </p:sp>
      <p:sp>
        <p:nvSpPr>
          <p:cNvPr id="3" name="文本占位符 2"/>
          <p:cNvSpPr>
            <a:spLocks noGrp="1"/>
          </p:cNvSpPr>
          <p:nvPr>
            <p:ph type="body" idx="1"/>
          </p:nvPr>
        </p:nvSpPr>
        <p:spPr/>
        <p:txBody>
          <a:bodyPr>
            <a:normAutofit/>
          </a:bodyPr>
          <a:lstStyle/>
          <a:p>
            <a:pPr marL="0" indent="0">
              <a:buNone/>
            </a:pPr>
            <a:r>
              <a:rPr lang="zh-CN" altLang="zh-CN" sz="2400" dirty="0" smtClean="0"/>
              <a:t>【例】</a:t>
            </a:r>
            <a:r>
              <a:rPr lang="zh-CN" altLang="zh-CN" sz="2400" dirty="0"/>
              <a:t>一元线性回归预测电影的票房收入。</a:t>
            </a:r>
          </a:p>
          <a:p>
            <a:pPr marL="0" indent="0">
              <a:buNone/>
            </a:pPr>
            <a:r>
              <a:rPr lang="zh-CN" altLang="zh-CN" sz="2400" dirty="0"/>
              <a:t>说明：光明电影公司投资拍摄了五部电影，并且整理了各部影片的投资金额</a:t>
            </a:r>
            <a:r>
              <a:rPr lang="en-US" altLang="zh-CN" sz="2400" dirty="0"/>
              <a:t>(</a:t>
            </a:r>
            <a:r>
              <a:rPr lang="zh-CN" altLang="zh-CN" sz="2400" dirty="0"/>
              <a:t>百万元</a:t>
            </a:r>
            <a:r>
              <a:rPr lang="en-US" altLang="zh-CN" sz="2400" dirty="0"/>
              <a:t>)</a:t>
            </a:r>
            <a:r>
              <a:rPr lang="zh-CN" altLang="zh-CN" sz="2400" dirty="0"/>
              <a:t>和票房收入</a:t>
            </a:r>
            <a:r>
              <a:rPr lang="en-US" altLang="zh-CN" sz="2400" dirty="0"/>
              <a:t>(</a:t>
            </a:r>
            <a:r>
              <a:rPr lang="zh-CN" altLang="zh-CN" sz="2400" dirty="0"/>
              <a:t>百万元</a:t>
            </a:r>
            <a:r>
              <a:rPr lang="en-US" altLang="zh-CN" sz="2400" dirty="0"/>
              <a:t>)</a:t>
            </a:r>
            <a:r>
              <a:rPr lang="zh-CN" altLang="zh-CN" sz="2400" dirty="0"/>
              <a:t>。电影的投入和票房收入的数据见下面表格</a:t>
            </a:r>
            <a:r>
              <a:rPr lang="en-US" altLang="zh-CN" sz="2400" dirty="0"/>
              <a:t>8.1</a:t>
            </a:r>
            <a:r>
              <a:rPr lang="zh-CN" altLang="zh-CN" sz="2400" dirty="0"/>
              <a:t>。接下来要拍一部投资</a:t>
            </a:r>
            <a:r>
              <a:rPr lang="en-US" altLang="zh-CN" sz="2400" dirty="0"/>
              <a:t>2</a:t>
            </a:r>
            <a:r>
              <a:rPr lang="zh-CN" altLang="zh-CN" sz="2400" dirty="0"/>
              <a:t>千万的电影，使用一元线性回归预测新电影的票房收入。</a:t>
            </a:r>
          </a:p>
          <a:p>
            <a:pPr marL="0" indent="0">
              <a:buNone/>
            </a:pPr>
            <a:endParaRPr lang="zh-CN" altLang="en-US"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79" y="3040502"/>
            <a:ext cx="6705014" cy="3258636"/>
          </a:xfrm>
          <a:prstGeom prst="rect">
            <a:avLst/>
          </a:prstGeom>
        </p:spPr>
      </p:pic>
    </p:spTree>
    <p:extLst>
      <p:ext uri="{BB962C8B-B14F-4D97-AF65-F5344CB8AC3E}">
        <p14:creationId xmlns:p14="http://schemas.microsoft.com/office/powerpoint/2010/main" val="378226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94147" y="786469"/>
            <a:ext cx="11056060" cy="663640"/>
          </a:xfrm>
        </p:spPr>
        <p:txBody>
          <a:bodyPr>
            <a:normAutofit/>
          </a:bodyPr>
          <a:lstStyle/>
          <a:p>
            <a:pPr marL="0" indent="0">
              <a:buNone/>
            </a:pPr>
            <a:r>
              <a:rPr lang="en-US" altLang="zh-CN" sz="2400" dirty="0"/>
              <a:t>1. </a:t>
            </a:r>
            <a:r>
              <a:rPr lang="zh-CN" altLang="zh-CN" sz="2400" dirty="0"/>
              <a:t>步骤一：使用数据绘制图，发现数据分布规律</a:t>
            </a:r>
            <a:endParaRPr lang="zh-CN" altLang="en-US" sz="2400" dirty="0"/>
          </a:p>
        </p:txBody>
      </p:sp>
      <p:pic>
        <p:nvPicPr>
          <p:cNvPr id="4" name="图片 3" descr="C:\0 201909上课\教材\Film1.png"/>
          <p:cNvPicPr/>
          <p:nvPr/>
        </p:nvPicPr>
        <p:blipFill>
          <a:blip r:embed="rId2">
            <a:extLst>
              <a:ext uri="{28A0092B-C50C-407E-A947-70E740481C1C}">
                <a14:useLocalDpi xmlns:a14="http://schemas.microsoft.com/office/drawing/2010/main" val="0"/>
              </a:ext>
            </a:extLst>
          </a:blip>
          <a:srcRect/>
          <a:stretch>
            <a:fillRect/>
          </a:stretch>
        </p:blipFill>
        <p:spPr bwMode="auto">
          <a:xfrm>
            <a:off x="1347132" y="1570182"/>
            <a:ext cx="5844591" cy="4286339"/>
          </a:xfrm>
          <a:prstGeom prst="rect">
            <a:avLst/>
          </a:prstGeom>
          <a:noFill/>
          <a:ln>
            <a:noFill/>
          </a:ln>
        </p:spPr>
      </p:pic>
    </p:spTree>
    <p:extLst>
      <p:ext uri="{BB962C8B-B14F-4D97-AF65-F5344CB8AC3E}">
        <p14:creationId xmlns:p14="http://schemas.microsoft.com/office/powerpoint/2010/main" val="1208297757"/>
      </p:ext>
    </p:extLst>
  </p:cSld>
  <p:clrMapOvr>
    <a:masterClrMapping/>
  </p:clrMapOvr>
</p:sld>
</file>

<file path=ppt/theme/theme1.xml><?xml version="1.0" encoding="utf-8"?>
<a:theme xmlns:a="http://schemas.openxmlformats.org/drawingml/2006/main" name="A000120140530A99PPBG">
  <a:themeElements>
    <a:clrScheme name="自定义 23">
      <a:dk1>
        <a:srgbClr val="2F2F2F"/>
      </a:dk1>
      <a:lt1>
        <a:srgbClr val="FFFFFF"/>
      </a:lt1>
      <a:dk2>
        <a:srgbClr val="FFFFFF"/>
      </a:dk2>
      <a:lt2>
        <a:srgbClr val="5F5F5F"/>
      </a:lt2>
      <a:accent1>
        <a:srgbClr val="0A3142"/>
      </a:accent1>
      <a:accent2>
        <a:srgbClr val="2A305C"/>
      </a:accent2>
      <a:accent3>
        <a:srgbClr val="5478C4"/>
      </a:accent3>
      <a:accent4>
        <a:srgbClr val="409EA6"/>
      </a:accent4>
      <a:accent5>
        <a:srgbClr val="86D7D4"/>
      </a:accent5>
      <a:accent6>
        <a:srgbClr val="FFC000"/>
      </a:accent6>
      <a:hlink>
        <a:srgbClr val="0A3142"/>
      </a:hlink>
      <a:folHlink>
        <a:srgbClr val="00B0F0"/>
      </a:folHlink>
    </a:clrScheme>
    <a:fontScheme name="自定义 1">
      <a:majorFont>
        <a:latin typeface="Arial Black"/>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1733</Words>
  <Application>Microsoft Office PowerPoint</Application>
  <PresentationFormat>宽屏</PresentationFormat>
  <Paragraphs>104</Paragraphs>
  <Slides>40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等线</vt:lpstr>
      <vt:lpstr>汉仪菱心体简</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Python机器学习</vt:lpstr>
      <vt:lpstr>第8章 回归算法 </vt:lpstr>
      <vt:lpstr>8.1 线性回归 </vt:lpstr>
      <vt:lpstr>PowerPoint 演示文稿</vt:lpstr>
      <vt:lpstr>PowerPoint 演示文稿</vt:lpstr>
      <vt:lpstr>8.1.1 一元线性回归</vt:lpstr>
      <vt:lpstr>PowerPoint 演示文稿</vt:lpstr>
      <vt:lpstr>一元线性回归预测电影的票房收入</vt:lpstr>
      <vt:lpstr>PowerPoint 演示文稿</vt:lpstr>
      <vt:lpstr>PowerPoint 演示文稿</vt:lpstr>
      <vt:lpstr>PowerPoint 演示文稿</vt:lpstr>
      <vt:lpstr>8.1.2 多元线性回归</vt:lpstr>
      <vt:lpstr>【例】多元线性回归预测电影票房</vt:lpstr>
      <vt:lpstr>PowerPoint 演示文稿</vt:lpstr>
      <vt:lpstr>8.2 逻辑回归 </vt:lpstr>
      <vt:lpstr>8.2.1 线性回归存在的问题 </vt:lpstr>
      <vt:lpstr>PowerPoint 演示文稿</vt:lpstr>
      <vt:lpstr>8.2.2 逻辑函数—Sigmoid </vt:lpstr>
      <vt:lpstr>PowerPoint 演示文稿</vt:lpstr>
      <vt:lpstr>8.2.3 逻辑回归的概念 </vt:lpstr>
      <vt:lpstr>【例8】逻辑回归预判信用卡逾期情况</vt:lpstr>
      <vt:lpstr>PowerPoint 演示文稿</vt:lpstr>
      <vt:lpstr>PowerPoint 演示文稿</vt:lpstr>
      <vt:lpstr>8.2.4 线性回归与逻辑回归的区别 </vt:lpstr>
      <vt:lpstr>8.2.5 逻辑回归参数的确定 </vt:lpstr>
      <vt:lpstr>PowerPoint 演示文稿</vt:lpstr>
      <vt:lpstr>PowerPoint 演示文稿</vt:lpstr>
      <vt:lpstr>PowerPoint 演示文稿</vt:lpstr>
      <vt:lpstr>PowerPoint 演示文稿</vt:lpstr>
      <vt:lpstr>8.3回归分析综合案例 </vt:lpstr>
      <vt:lpstr>8.3.1 信用卡逾期情况预测实例 </vt:lpstr>
      <vt:lpstr>【例】信用卡逾期情况预测</vt:lpstr>
      <vt:lpstr>PowerPoint 演示文稿</vt:lpstr>
      <vt:lpstr>PowerPoint 演示文稿</vt:lpstr>
      <vt:lpstr>8.3.2 使用逻辑回归实现鸢尾花分类预测。</vt:lpstr>
      <vt:lpstr>PowerPoint 演示文稿</vt:lpstr>
      <vt:lpstr>PowerPoint 演示文稿</vt:lpstr>
      <vt:lpstr>8.4 本章实验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yan liu</dc:creator>
  <cp:lastModifiedBy>yan liu</cp:lastModifiedBy>
  <cp:revision>81</cp:revision>
  <dcterms:created xsi:type="dcterms:W3CDTF">2021-11-08T10:29:40Z</dcterms:created>
  <dcterms:modified xsi:type="dcterms:W3CDTF">2021-11-12T14:33:34Z</dcterms:modified>
</cp:coreProperties>
</file>