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363" r:id="rId3"/>
    <p:sldId id="364" r:id="rId4"/>
    <p:sldId id="402" r:id="rId5"/>
    <p:sldId id="403" r:id="rId6"/>
    <p:sldId id="365" r:id="rId7"/>
    <p:sldId id="404" r:id="rId8"/>
    <p:sldId id="405" r:id="rId9"/>
    <p:sldId id="366" r:id="rId10"/>
    <p:sldId id="406" r:id="rId11"/>
    <p:sldId id="367" r:id="rId12"/>
    <p:sldId id="407" r:id="rId13"/>
    <p:sldId id="368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370" r:id="rId22"/>
    <p:sldId id="369" r:id="rId23"/>
    <p:sldId id="371" r:id="rId24"/>
    <p:sldId id="415" r:id="rId25"/>
    <p:sldId id="372" r:id="rId26"/>
    <p:sldId id="416" r:id="rId27"/>
    <p:sldId id="417" r:id="rId28"/>
    <p:sldId id="418" r:id="rId29"/>
    <p:sldId id="373" r:id="rId30"/>
    <p:sldId id="419" r:id="rId31"/>
    <p:sldId id="420" r:id="rId32"/>
    <p:sldId id="421" r:id="rId33"/>
    <p:sldId id="422" r:id="rId34"/>
    <p:sldId id="423" r:id="rId35"/>
    <p:sldId id="40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事实上，我们只需要留意离分类线最近的那些点</a:t>
            </a:r>
            <a:r>
              <a:rPr lang="zh-CN" altLang="zh-CN" dirty="0" smtClean="0"/>
              <a:t>。</a:t>
            </a:r>
            <a:r>
              <a:rPr lang="zh-CN" altLang="zh-CN" dirty="0"/>
              <a:t>最邻近分类线（或分类超平面）的那些向量称为</a:t>
            </a:r>
            <a:r>
              <a:rPr lang="zh-CN" altLang="zh-CN" dirty="0">
                <a:solidFill>
                  <a:srgbClr val="FF0000"/>
                </a:solidFill>
              </a:rPr>
              <a:t>支持向量（</a:t>
            </a:r>
            <a:r>
              <a:rPr lang="en-US" altLang="zh-CN" dirty="0">
                <a:solidFill>
                  <a:srgbClr val="FF0000"/>
                </a:solidFill>
              </a:rPr>
              <a:t>support vector</a:t>
            </a:r>
            <a:r>
              <a:rPr lang="zh-CN" altLang="zh-CN" dirty="0">
                <a:solidFill>
                  <a:srgbClr val="FF0000"/>
                </a:solidFill>
              </a:rPr>
              <a:t>），</a:t>
            </a:r>
            <a:r>
              <a:rPr lang="zh-CN" altLang="zh-CN" dirty="0"/>
              <a:t>这也是</a:t>
            </a:r>
            <a:r>
              <a:rPr lang="zh-CN" altLang="zh-CN" dirty="0">
                <a:solidFill>
                  <a:srgbClr val="FF0000"/>
                </a:solidFill>
              </a:rPr>
              <a:t>支持向量机</a:t>
            </a:r>
            <a:r>
              <a:rPr lang="zh-CN" altLang="zh-CN" dirty="0"/>
              <a:t>概念的来源。</a:t>
            </a:r>
          </a:p>
          <a:p>
            <a:r>
              <a:rPr lang="zh-CN" altLang="zh-CN" dirty="0"/>
              <a:t>支持向量到分隔线（分类面）的距离称为</a:t>
            </a:r>
            <a:r>
              <a:rPr lang="zh-CN" altLang="zh-CN" dirty="0">
                <a:solidFill>
                  <a:srgbClr val="FF0000"/>
                </a:solidFill>
              </a:rPr>
              <a:t>间隔（</a:t>
            </a:r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。间隔最大的分类器为</a:t>
            </a:r>
            <a:r>
              <a:rPr lang="zh-CN" altLang="zh-CN" dirty="0">
                <a:solidFill>
                  <a:srgbClr val="FF0000"/>
                </a:solidFill>
              </a:rPr>
              <a:t>最优的</a:t>
            </a:r>
            <a:r>
              <a:rPr lang="zh-CN" altLang="zh-CN" dirty="0" smtClean="0">
                <a:solidFill>
                  <a:srgbClr val="FF0000"/>
                </a:solidFill>
              </a:rPr>
              <a:t>分类器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 descr="C:\0 1909上课\教材\第二稿\svm-supp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66" y="2345450"/>
            <a:ext cx="5947023" cy="429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46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9.1.3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超平面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超平面（</a:t>
            </a:r>
            <a:r>
              <a:rPr lang="en-US" altLang="zh-CN" sz="2400" dirty="0">
                <a:solidFill>
                  <a:srgbClr val="FF0000"/>
                </a:solidFill>
              </a:rPr>
              <a:t>Hyper Plane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在二维空间中，分类函数为一条直线。然而当线性函数投射到一维空间中，就是一个判别点。而如果将线性判别函数扩大到三维空间，则相当于一个判别平面；如果是更高维空间，则称为超平面（</a:t>
            </a:r>
            <a:r>
              <a:rPr lang="en-US" altLang="zh-CN" sz="2400" dirty="0"/>
              <a:t>Hyper Plane</a:t>
            </a:r>
            <a:r>
              <a:rPr lang="zh-CN" altLang="zh-CN" sz="2400" dirty="0"/>
              <a:t>）。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33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1474353"/>
            <a:ext cx="7430167" cy="333224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a</a:t>
            </a:r>
            <a:r>
              <a:rPr lang="zh-CN" altLang="zh-CN" dirty="0"/>
              <a:t>：输入数据集</a:t>
            </a:r>
            <a:r>
              <a:rPr lang="en-US" altLang="zh-CN" dirty="0" err="1"/>
              <a:t>make_blobs</a:t>
            </a:r>
            <a:r>
              <a:rPr lang="zh-CN" altLang="zh-CN" dirty="0"/>
              <a:t>； </a:t>
            </a:r>
          </a:p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b</a:t>
            </a:r>
            <a:r>
              <a:rPr lang="zh-CN" altLang="zh-CN" dirty="0" smtClean="0"/>
              <a:t>：二</a:t>
            </a:r>
            <a:r>
              <a:rPr lang="zh-CN" altLang="zh-CN" dirty="0"/>
              <a:t>维平面无法对</a:t>
            </a:r>
            <a:r>
              <a:rPr lang="zh-CN" altLang="zh-CN" dirty="0" smtClean="0"/>
              <a:t>数据线性</a:t>
            </a:r>
            <a:r>
              <a:rPr lang="zh-CN" altLang="zh-CN" dirty="0"/>
              <a:t>划分；</a:t>
            </a:r>
          </a:p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c</a:t>
            </a:r>
            <a:r>
              <a:rPr lang="zh-CN" altLang="zh-CN" dirty="0"/>
              <a:t>：将数据投射到三维空间；</a:t>
            </a:r>
          </a:p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d</a:t>
            </a:r>
            <a:r>
              <a:rPr lang="zh-CN" altLang="zh-CN" dirty="0"/>
              <a:t>：获得划分平面；</a:t>
            </a:r>
          </a:p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e</a:t>
            </a:r>
            <a:r>
              <a:rPr lang="zh-CN" altLang="zh-CN" dirty="0"/>
              <a:t>：划分平面的另一个角度； </a:t>
            </a:r>
          </a:p>
          <a:p>
            <a:pPr marL="0" indent="0">
              <a:buNone/>
            </a:pPr>
            <a:r>
              <a:rPr lang="zh-CN" altLang="zh-CN" dirty="0"/>
              <a:t>图</a:t>
            </a:r>
            <a:r>
              <a:rPr lang="en-US" altLang="zh-CN" dirty="0"/>
              <a:t>f</a:t>
            </a:r>
            <a:r>
              <a:rPr lang="zh-CN" altLang="zh-CN" dirty="0" smtClean="0"/>
              <a:t>：平面</a:t>
            </a:r>
            <a:r>
              <a:rPr lang="zh-CN" altLang="zh-CN" dirty="0"/>
              <a:t>投射到二维</a:t>
            </a:r>
            <a:r>
              <a:rPr lang="zh-CN" altLang="zh-CN" dirty="0" smtClean="0"/>
              <a:t>空的</a:t>
            </a:r>
            <a:r>
              <a:rPr lang="zh-CN" altLang="zh-CN" dirty="0"/>
              <a:t>划分结果。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46" y="1463801"/>
            <a:ext cx="6604387" cy="3924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800" y="5408250"/>
            <a:ext cx="104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0" dirty="0"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rPr>
              <a:t>在高维空间中，将分类样本进行划分的平面称为</a:t>
            </a:r>
            <a:r>
              <a:rPr lang="zh-CN" altLang="zh-CN" sz="2000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分类超平面（</a:t>
            </a:r>
            <a:r>
              <a:rPr lang="en-US" altLang="zh-CN" sz="2000" kern="0" dirty="0">
                <a:solidFill>
                  <a:srgbClr val="FF0000"/>
                </a:solidFill>
                <a:latin typeface="+mj-ea"/>
                <a:ea typeface="+mj-ea"/>
              </a:rPr>
              <a:t>separating hyperplane</a:t>
            </a:r>
            <a:r>
              <a:rPr lang="zh-CN" altLang="zh-CN" sz="2000" kern="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89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9.1.4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感知器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zh-CN" sz="2400" b="1" dirty="0"/>
              <a:t>如何选择较好的决策面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2" y="1570562"/>
            <a:ext cx="9984467" cy="42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感知器（</a:t>
            </a:r>
            <a:r>
              <a:rPr lang="en-US" altLang="zh-CN" sz="2400" b="1" dirty="0"/>
              <a:t>Perceptron</a:t>
            </a:r>
            <a:r>
              <a:rPr lang="zh-CN" altLang="zh-CN" sz="2400" b="1" dirty="0"/>
              <a:t>）</a:t>
            </a:r>
          </a:p>
          <a:p>
            <a:pPr marL="0" indent="0">
              <a:buNone/>
            </a:pPr>
            <a:r>
              <a:rPr lang="zh-CN" altLang="zh-CN" sz="2400" dirty="0"/>
              <a:t>感知器（</a:t>
            </a:r>
            <a:r>
              <a:rPr lang="en-US" altLang="zh-CN" sz="2400" dirty="0"/>
              <a:t>Perceptron</a:t>
            </a:r>
            <a:r>
              <a:rPr lang="zh-CN" altLang="zh-CN" sz="2400" dirty="0"/>
              <a:t>）是一种二元线性分类模型，</a:t>
            </a:r>
            <a:r>
              <a:rPr lang="en-US" altLang="zh-CN" sz="2400" dirty="0"/>
              <a:t>1957</a:t>
            </a:r>
            <a:r>
              <a:rPr lang="zh-CN" altLang="zh-CN" sz="2400" dirty="0"/>
              <a:t>年由</a:t>
            </a:r>
            <a:r>
              <a:rPr lang="en-US" altLang="zh-CN" sz="2400" dirty="0"/>
              <a:t>Frank Rosenblatt</a:t>
            </a:r>
            <a:r>
              <a:rPr lang="zh-CN" altLang="zh-CN" sz="2400" dirty="0"/>
              <a:t>基于神经元模型提出。是一种</a:t>
            </a:r>
            <a:r>
              <a:rPr lang="zh-CN" altLang="zh-CN" dirty="0"/>
              <a:t>能够自我迭代、试错，类似于人类学习过程的算法。感知机算法的初衷是为了</a:t>
            </a:r>
            <a:r>
              <a:rPr lang="en-US" altLang="zh-CN" dirty="0"/>
              <a:t>‘</a:t>
            </a:r>
            <a:r>
              <a:rPr lang="zh-CN" altLang="zh-CN" dirty="0"/>
              <a:t>教</a:t>
            </a:r>
            <a:r>
              <a:rPr lang="en-US" altLang="zh-CN" dirty="0"/>
              <a:t>’</a:t>
            </a:r>
            <a:r>
              <a:rPr lang="zh-CN" altLang="zh-CN" dirty="0"/>
              <a:t>感知机识别图像。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66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感知器的训练过程示意</a:t>
            </a:r>
            <a:endParaRPr lang="zh-CN" altLang="en-US" sz="2400" dirty="0"/>
          </a:p>
        </p:txBody>
      </p:sp>
      <p:pic>
        <p:nvPicPr>
          <p:cNvPr id="4" name="图片 3" descr="C:\0 1909上课\教材\第二稿\Perceptro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t="2345" r="13538" b="63366"/>
          <a:stretch/>
        </p:blipFill>
        <p:spPr bwMode="auto">
          <a:xfrm>
            <a:off x="2613908" y="1800191"/>
            <a:ext cx="6234527" cy="35739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6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感知器的训练过程示意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622357"/>
            <a:ext cx="11397673" cy="38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感知器参数调整</a:t>
                </a:r>
                <a:r>
                  <a:rPr lang="zh-CN" altLang="zh-CN" dirty="0" smtClean="0"/>
                  <a:t>流程图</a:t>
                </a:r>
                <a:r>
                  <a:rPr lang="zh-CN" altLang="en-US" dirty="0" smtClean="0"/>
                  <a:t>，</a:t>
                </a: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是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学习率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(learning rate)</a:t>
                </a:r>
                <a:r>
                  <a:rPr lang="zh-CN" altLang="zh-CN" dirty="0"/>
                  <a:t>，指每一次更新参数的程度大小。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41" t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2" y="1377282"/>
            <a:ext cx="5738424" cy="52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11" y="869597"/>
            <a:ext cx="11056060" cy="51932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可以使用</a:t>
            </a:r>
            <a:r>
              <a:rPr lang="en-US" altLang="zh-CN" dirty="0" err="1"/>
              <a:t>SKlearn</a:t>
            </a:r>
            <a:r>
              <a:rPr lang="zh-CN" altLang="zh-CN" dirty="0"/>
              <a:t>中</a:t>
            </a:r>
            <a:r>
              <a:rPr lang="en-US" altLang="zh-CN" dirty="0" err="1"/>
              <a:t>linear_model</a:t>
            </a:r>
            <a:r>
              <a:rPr lang="zh-CN" altLang="zh-CN" dirty="0"/>
              <a:t>模块的</a:t>
            </a:r>
            <a:r>
              <a:rPr lang="en-US" altLang="zh-CN" dirty="0"/>
              <a:t>Perceptron</a:t>
            </a:r>
            <a:r>
              <a:rPr lang="zh-CN" altLang="zh-CN" dirty="0"/>
              <a:t>类来实现线性感知机，格式如下：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Perceptron(penalty=</a:t>
            </a:r>
            <a:r>
              <a:rPr lang="en-US" altLang="zh-CN" dirty="0" err="1"/>
              <a:t>None,alpha</a:t>
            </a:r>
            <a:r>
              <a:rPr lang="en-US" altLang="zh-CN" dirty="0"/>
              <a:t>=0.0001,fit_intercept=True, </a:t>
            </a:r>
            <a:r>
              <a:rPr lang="en-US" altLang="zh-CN" dirty="0" err="1"/>
              <a:t>max_iter</a:t>
            </a:r>
            <a:r>
              <a:rPr lang="en-US" altLang="zh-CN" dirty="0"/>
              <a:t>=1000,tol=0.001, shuffle =</a:t>
            </a:r>
            <a:r>
              <a:rPr lang="en-US" altLang="zh-CN" dirty="0" err="1"/>
              <a:t>True,verbose</a:t>
            </a:r>
            <a:r>
              <a:rPr lang="en-US" altLang="zh-CN" dirty="0"/>
              <a:t>=0,eta0=1.0,n_jobs=</a:t>
            </a:r>
            <a:r>
              <a:rPr lang="en-US" altLang="zh-CN" dirty="0" err="1"/>
              <a:t>None,random_state</a:t>
            </a:r>
            <a:r>
              <a:rPr lang="en-US" altLang="zh-CN" dirty="0"/>
              <a:t>=0,early_stopping=</a:t>
            </a:r>
            <a:r>
              <a:rPr lang="en-US" altLang="zh-CN" dirty="0" err="1"/>
              <a:t>False,validation_fraction</a:t>
            </a:r>
            <a:r>
              <a:rPr lang="en-US" altLang="zh-CN" dirty="0"/>
              <a:t>=0.1,n_iter_no_change=5,class_weight=None, </a:t>
            </a:r>
            <a:r>
              <a:rPr lang="en-US" altLang="zh-CN" dirty="0" err="1"/>
              <a:t>warm_start</a:t>
            </a:r>
            <a:r>
              <a:rPr lang="en-US" altLang="zh-CN" dirty="0"/>
              <a:t>=False)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主要参数：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Penalty</a:t>
            </a:r>
            <a:r>
              <a:rPr lang="zh-CN" altLang="zh-CN" dirty="0"/>
              <a:t>：惩罚项，可以帮助产生最大间隔。可能的取值为</a:t>
            </a:r>
            <a:r>
              <a:rPr lang="en-US" altLang="zh-CN" dirty="0"/>
              <a:t>None</a:t>
            </a:r>
            <a:r>
              <a:rPr lang="zh-CN" altLang="zh-CN" dirty="0"/>
              <a:t>、</a:t>
            </a:r>
            <a:r>
              <a:rPr lang="en-US" altLang="zh-CN" dirty="0"/>
              <a:t>‘l2’</a:t>
            </a:r>
            <a:r>
              <a:rPr lang="zh-CN" altLang="zh-CN" dirty="0"/>
              <a:t>（</a:t>
            </a:r>
            <a:r>
              <a:rPr lang="en-US" altLang="zh-CN" dirty="0"/>
              <a:t>L2</a:t>
            </a:r>
            <a:r>
              <a:rPr lang="zh-CN" altLang="zh-CN" dirty="0"/>
              <a:t>正则）、</a:t>
            </a:r>
            <a:r>
              <a:rPr lang="en-US" altLang="zh-CN" dirty="0"/>
              <a:t> ‘l1’</a:t>
            </a:r>
            <a:r>
              <a:rPr lang="zh-CN" altLang="zh-CN" dirty="0"/>
              <a:t>（</a:t>
            </a:r>
            <a:r>
              <a:rPr lang="en-US" altLang="zh-CN" dirty="0"/>
              <a:t>L1</a:t>
            </a:r>
            <a:r>
              <a:rPr lang="zh-CN" altLang="zh-CN" dirty="0"/>
              <a:t>正则） 或</a:t>
            </a:r>
            <a:r>
              <a:rPr lang="en-US" altLang="zh-CN" dirty="0"/>
              <a:t> ‘</a:t>
            </a:r>
            <a:r>
              <a:rPr lang="en-US" altLang="zh-CN" dirty="0" err="1"/>
              <a:t>elasticnet</a:t>
            </a:r>
            <a:r>
              <a:rPr lang="en-US" altLang="zh-CN" dirty="0"/>
              <a:t>’</a:t>
            </a:r>
            <a:r>
              <a:rPr lang="zh-CN" altLang="zh-CN" dirty="0"/>
              <a:t>（混合正则），缺省值为</a:t>
            </a:r>
            <a:r>
              <a:rPr lang="en-US" altLang="zh-CN" dirty="0"/>
              <a:t>None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max_iter</a:t>
            </a:r>
            <a:r>
              <a:rPr lang="zh-CN" altLang="zh-CN" dirty="0"/>
              <a:t>：最大迭代次数，默认为</a:t>
            </a:r>
            <a:r>
              <a:rPr lang="en-US" altLang="zh-CN" dirty="0"/>
              <a:t>1000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eta0</a:t>
            </a:r>
            <a:r>
              <a:rPr lang="zh-CN" altLang="zh-CN" dirty="0"/>
              <a:t>：学习率，默认为</a:t>
            </a:r>
            <a:r>
              <a:rPr lang="en-US" altLang="zh-CN" dirty="0"/>
              <a:t>1.0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属性：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coef</a:t>
            </a:r>
            <a:r>
              <a:rPr lang="en-US" altLang="zh-CN" dirty="0"/>
              <a:t>_</a:t>
            </a:r>
            <a:r>
              <a:rPr lang="zh-CN" altLang="zh-CN" dirty="0"/>
              <a:t>：权值，即参数</a:t>
            </a:r>
            <a:r>
              <a:rPr lang="en-US" altLang="zh-CN" dirty="0"/>
              <a:t>w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intercept_</a:t>
            </a:r>
            <a:r>
              <a:rPr lang="zh-CN" altLang="zh-CN" dirty="0"/>
              <a:t>：偏置，即参数</a:t>
            </a:r>
            <a:r>
              <a:rPr lang="en-US" altLang="zh-CN" dirty="0"/>
              <a:t>b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n_iter</a:t>
            </a:r>
            <a:r>
              <a:rPr lang="en-US" altLang="zh-CN" dirty="0"/>
              <a:t>_</a:t>
            </a:r>
            <a:r>
              <a:rPr lang="zh-CN" altLang="zh-CN" dirty="0"/>
              <a:t>：迭代次数</a:t>
            </a:r>
            <a:r>
              <a:rPr lang="en-US" altLang="zh-CN" dirty="0"/>
              <a:t>	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classes_</a:t>
            </a:r>
            <a:r>
              <a:rPr lang="zh-CN" altLang="zh-CN" dirty="0"/>
              <a:t>：类别标签集合。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t_</a:t>
            </a:r>
            <a:r>
              <a:rPr lang="zh-CN" altLang="zh-CN" dirty="0"/>
              <a:t>：训练过程中，权重</a:t>
            </a:r>
            <a:r>
              <a:rPr lang="en-US" altLang="zh-CN" dirty="0"/>
              <a:t>w</a:t>
            </a:r>
            <a:r>
              <a:rPr lang="zh-CN" altLang="zh-CN" dirty="0"/>
              <a:t>参数更新的次数。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7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【例】</a:t>
            </a:r>
            <a:r>
              <a:rPr lang="zh-CN" altLang="zh-CN" dirty="0"/>
              <a:t>使用感知</a:t>
            </a:r>
            <a:r>
              <a:rPr lang="zh-CN" altLang="zh-CN" dirty="0" smtClean="0"/>
              <a:t>器进行</a:t>
            </a:r>
            <a:r>
              <a:rPr lang="zh-CN" altLang="zh-CN" dirty="0"/>
              <a:t>信用</a:t>
            </a:r>
            <a:r>
              <a:rPr lang="zh-CN" altLang="zh-CN" dirty="0" smtClean="0"/>
              <a:t>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问题描述：使用</a:t>
            </a:r>
            <a:r>
              <a:rPr lang="en-US" altLang="zh-CN" sz="2400" dirty="0" err="1"/>
              <a:t>SKlearn</a:t>
            </a:r>
            <a:r>
              <a:rPr lang="zh-CN" altLang="zh-CN" sz="2400" dirty="0"/>
              <a:t>中的</a:t>
            </a:r>
            <a:r>
              <a:rPr lang="en-US" altLang="zh-CN" sz="2400" dirty="0"/>
              <a:t>Perceptron</a:t>
            </a:r>
            <a:r>
              <a:rPr lang="zh-CN" altLang="zh-CN" sz="2400" dirty="0"/>
              <a:t>对信用卡数据集进行分类，并对原始样本和分类结果进行绘图显示。数据集为</a:t>
            </a:r>
            <a:r>
              <a:rPr lang="en-US" altLang="zh-CN" sz="2400" dirty="0"/>
              <a:t>credit-overdue.csv</a:t>
            </a:r>
            <a:r>
              <a:rPr lang="zh-CN" altLang="zh-CN" sz="2400" dirty="0"/>
              <a:t>， </a:t>
            </a:r>
          </a:p>
          <a:p>
            <a:pPr marL="0" indent="0">
              <a:buNone/>
            </a:pPr>
            <a:r>
              <a:rPr lang="zh-CN" altLang="zh-CN" sz="2400" dirty="0"/>
              <a:t>主要步骤如下：</a:t>
            </a:r>
          </a:p>
          <a:p>
            <a:pPr marL="0" indent="0">
              <a:buNone/>
            </a:pPr>
            <a:r>
              <a:rPr lang="en-US" altLang="zh-CN" sz="2400" dirty="0"/>
              <a:t>(1)</a:t>
            </a:r>
            <a:r>
              <a:rPr lang="zh-CN" altLang="zh-CN" sz="2400" dirty="0"/>
              <a:t>读取数据集。</a:t>
            </a:r>
          </a:p>
          <a:p>
            <a:pPr marL="0" indent="0">
              <a:buNone/>
            </a:pPr>
            <a:r>
              <a:rPr lang="en-US" altLang="zh-CN" sz="2400" dirty="0"/>
              <a:t>(2)</a:t>
            </a:r>
            <a:r>
              <a:rPr lang="zh-CN" altLang="zh-CN" sz="2400" dirty="0"/>
              <a:t>使用线性感知器进行训练，得到分类器参数。</a:t>
            </a:r>
          </a:p>
          <a:p>
            <a:pPr marL="0" indent="0">
              <a:buNone/>
            </a:pPr>
            <a:r>
              <a:rPr lang="en-US" altLang="zh-CN" sz="2400" dirty="0"/>
              <a:t>(3)</a:t>
            </a:r>
            <a:r>
              <a:rPr lang="zh-CN" altLang="zh-CN" sz="2400" dirty="0"/>
              <a:t>绘制样本的散点图，绘制分类线（或分类平面）。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8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支持向量机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SVM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2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728107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感知器对水果数据集的分类结果</a:t>
            </a:r>
          </a:p>
          <a:p>
            <a:endParaRPr lang="zh-CN" altLang="en-US" sz="2400" dirty="0"/>
          </a:p>
        </p:txBody>
      </p:sp>
      <p:pic>
        <p:nvPicPr>
          <p:cNvPr id="4" name="图片 3" descr="C:\Users\52257\Desktop\插图\图9.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93" y="1754722"/>
            <a:ext cx="6089232" cy="399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79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6400" y="144299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 </a:t>
            </a:r>
            <a:r>
              <a:rPr lang="zh-CN" altLang="en-US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支持向量机的参数</a:t>
            </a:r>
            <a:r>
              <a:rPr lang="zh-CN" altLang="en-US" b="0" kern="1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319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 smtClean="0"/>
              <a:t>优化求解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把求支持向量机参数问题转化为求最小值的最优化问题。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0" y="1671186"/>
            <a:ext cx="7435650" cy="275643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优化求解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41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9.2.2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核函数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592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核函数</a:t>
            </a:r>
            <a:r>
              <a:rPr lang="zh-CN" altLang="zh-CN" sz="2400" dirty="0"/>
              <a:t>有很多种，有平移不变的、依赖距离的等。理论上来说，满足</a:t>
            </a:r>
            <a:r>
              <a:rPr lang="en-US" altLang="zh-CN" sz="2400" dirty="0"/>
              <a:t>Mercer </a:t>
            </a:r>
            <a:r>
              <a:rPr lang="zh-CN" altLang="zh-CN" sz="2400" dirty="0"/>
              <a:t>定理的函数都可以作为核函数。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333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9.2.3 SVM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应用案例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基于</a:t>
            </a:r>
            <a:r>
              <a:rPr lang="en-US" altLang="zh-CN" dirty="0"/>
              <a:t>SVM</a:t>
            </a:r>
            <a:r>
              <a:rPr lang="zh-CN" altLang="zh-CN" dirty="0"/>
              <a:t>的算法有多种，通常把基于</a:t>
            </a:r>
            <a:r>
              <a:rPr lang="en-US" altLang="zh-CN" dirty="0"/>
              <a:t>SVM</a:t>
            </a:r>
            <a:r>
              <a:rPr lang="zh-CN" altLang="zh-CN" dirty="0"/>
              <a:t>的分类算法称为</a:t>
            </a:r>
            <a:r>
              <a:rPr lang="en-US" altLang="zh-CN" dirty="0"/>
              <a:t>SVC(Support Vector Classification)</a:t>
            </a:r>
            <a:r>
              <a:rPr lang="zh-CN" altLang="zh-CN" dirty="0"/>
              <a:t>；把基于</a:t>
            </a:r>
            <a:r>
              <a:rPr lang="en-US" altLang="zh-CN" dirty="0"/>
              <a:t>SVM</a:t>
            </a:r>
            <a:r>
              <a:rPr lang="zh-CN" altLang="zh-CN" dirty="0"/>
              <a:t>的回归算法称为</a:t>
            </a:r>
            <a:r>
              <a:rPr lang="en-US" altLang="zh-CN" dirty="0"/>
              <a:t>SVR(Support Vector Regression)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/>
              <a:t>基于</a:t>
            </a:r>
            <a:r>
              <a:rPr lang="en-US" altLang="zh-CN" dirty="0"/>
              <a:t>SVM</a:t>
            </a:r>
            <a:r>
              <a:rPr lang="zh-CN" altLang="zh-CN" dirty="0"/>
              <a:t>的</a:t>
            </a:r>
            <a:r>
              <a:rPr lang="en-US" altLang="zh-CN" dirty="0"/>
              <a:t>SVC</a:t>
            </a:r>
            <a:r>
              <a:rPr lang="zh-CN" altLang="zh-CN" dirty="0"/>
              <a:t>分类模块格式如下：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sklearn.svm.SVC</a:t>
            </a:r>
            <a:r>
              <a:rPr lang="en-US" altLang="zh-CN" dirty="0"/>
              <a:t>(C=1.0, kernel=’</a:t>
            </a:r>
            <a:r>
              <a:rPr lang="en-US" altLang="zh-CN" dirty="0" err="1"/>
              <a:t>rbf</a:t>
            </a:r>
            <a:r>
              <a:rPr lang="en-US" altLang="zh-CN" dirty="0"/>
              <a:t>’, degree=3, gamma=’</a:t>
            </a:r>
            <a:r>
              <a:rPr lang="en-US" altLang="zh-CN" dirty="0" err="1"/>
              <a:t>auto_deprecated</a:t>
            </a:r>
            <a:r>
              <a:rPr lang="en-US" altLang="zh-CN" dirty="0"/>
              <a:t>’, coef0=0.0, shrinking=True, probability=False, </a:t>
            </a:r>
            <a:r>
              <a:rPr lang="en-US" altLang="zh-CN" dirty="0" err="1"/>
              <a:t>tol</a:t>
            </a:r>
            <a:r>
              <a:rPr lang="en-US" altLang="zh-CN" dirty="0"/>
              <a:t>=0.001, </a:t>
            </a:r>
            <a:r>
              <a:rPr lang="en-US" altLang="zh-CN" dirty="0" err="1"/>
              <a:t>cache_size</a:t>
            </a:r>
            <a:r>
              <a:rPr lang="en-US" altLang="zh-CN" dirty="0"/>
              <a:t>=200, </a:t>
            </a:r>
            <a:r>
              <a:rPr lang="en-US" altLang="zh-CN" dirty="0" err="1"/>
              <a:t>class_weight</a:t>
            </a:r>
            <a:r>
              <a:rPr lang="en-US" altLang="zh-CN" dirty="0"/>
              <a:t>=None, verbose=False, </a:t>
            </a:r>
            <a:r>
              <a:rPr lang="en-US" altLang="zh-CN" dirty="0" err="1"/>
              <a:t>max_iter</a:t>
            </a:r>
            <a:r>
              <a:rPr lang="en-US" altLang="zh-CN" dirty="0"/>
              <a:t>=-1, </a:t>
            </a:r>
            <a:r>
              <a:rPr lang="en-US" altLang="zh-CN" dirty="0" err="1"/>
              <a:t>decision_function_shape</a:t>
            </a:r>
            <a:r>
              <a:rPr lang="en-US" altLang="zh-CN" dirty="0"/>
              <a:t>=’</a:t>
            </a:r>
            <a:r>
              <a:rPr lang="en-US" altLang="zh-CN" dirty="0" err="1"/>
              <a:t>ovr</a:t>
            </a:r>
            <a:r>
              <a:rPr lang="en-US" altLang="zh-CN" dirty="0"/>
              <a:t>’, </a:t>
            </a:r>
            <a:r>
              <a:rPr lang="en-US" altLang="zh-CN" dirty="0" err="1"/>
              <a:t>random_state</a:t>
            </a:r>
            <a:r>
              <a:rPr lang="en-US" altLang="zh-CN" dirty="0"/>
              <a:t>=None)[source]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b="1" dirty="0"/>
              <a:t>主要参数：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C</a:t>
            </a:r>
            <a:r>
              <a:rPr lang="zh-CN" altLang="zh-CN" dirty="0"/>
              <a:t>：</a:t>
            </a:r>
            <a:r>
              <a:rPr lang="en-US" altLang="zh-CN" dirty="0"/>
              <a:t>C-SVC</a:t>
            </a:r>
            <a:r>
              <a:rPr lang="zh-CN" altLang="zh-CN" dirty="0"/>
              <a:t>的惩罚参数，默认值是</a:t>
            </a:r>
            <a:r>
              <a:rPr lang="en-US" altLang="zh-CN" dirty="0"/>
              <a:t>1.0</a:t>
            </a:r>
            <a:r>
              <a:rPr lang="zh-CN" altLang="zh-CN" dirty="0"/>
              <a:t>。</a:t>
            </a:r>
            <a:r>
              <a:rPr lang="en-US" altLang="zh-CN" dirty="0"/>
              <a:t>C</a:t>
            </a:r>
            <a:r>
              <a:rPr lang="zh-CN" altLang="zh-CN" dirty="0"/>
              <a:t>越大，对误分类的惩罚增大，训练集上准确率高，泛化能力弱。</a:t>
            </a:r>
            <a:r>
              <a:rPr lang="en-US" altLang="zh-CN" dirty="0"/>
              <a:t>C</a:t>
            </a:r>
            <a:r>
              <a:rPr lang="zh-CN" altLang="zh-CN" dirty="0"/>
              <a:t>值越小，对误分类的惩罚减小，容错能力强，泛化能力强。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kernel</a:t>
            </a:r>
            <a:r>
              <a:rPr lang="zh-CN" altLang="zh-CN" dirty="0"/>
              <a:t>：核函数，默认是</a:t>
            </a:r>
            <a:r>
              <a:rPr lang="en-US" altLang="zh-CN" dirty="0" err="1"/>
              <a:t>rbf</a:t>
            </a:r>
            <a:r>
              <a:rPr lang="zh-CN" altLang="zh-CN" dirty="0"/>
              <a:t>，可以是</a:t>
            </a:r>
            <a:r>
              <a:rPr lang="en-US" altLang="zh-CN" dirty="0"/>
              <a:t>‘linear’</a:t>
            </a:r>
            <a:r>
              <a:rPr lang="zh-CN" altLang="zh-CN" dirty="0"/>
              <a:t>（线性核）、</a:t>
            </a:r>
            <a:r>
              <a:rPr lang="en-US" altLang="zh-CN" dirty="0"/>
              <a:t>‘poly’</a:t>
            </a:r>
            <a:r>
              <a:rPr lang="zh-CN" altLang="zh-CN" dirty="0"/>
              <a:t>（多项式核）、</a:t>
            </a:r>
            <a:r>
              <a:rPr lang="en-US" altLang="zh-CN" dirty="0"/>
              <a:t>‘</a:t>
            </a:r>
            <a:r>
              <a:rPr lang="en-US" altLang="zh-CN" dirty="0" err="1"/>
              <a:t>rbf</a:t>
            </a:r>
            <a:r>
              <a:rPr lang="en-US" altLang="zh-CN" dirty="0"/>
              <a:t>’</a:t>
            </a:r>
            <a:r>
              <a:rPr lang="zh-CN" altLang="zh-CN" dirty="0"/>
              <a:t>（径向基核）、</a:t>
            </a:r>
            <a:r>
              <a:rPr lang="en-US" altLang="zh-CN" dirty="0"/>
              <a:t>‘sigmoid’</a:t>
            </a:r>
            <a:r>
              <a:rPr lang="zh-CN" altLang="zh-CN" dirty="0"/>
              <a:t>（</a:t>
            </a:r>
            <a:r>
              <a:rPr lang="en-US" altLang="zh-CN" dirty="0"/>
              <a:t>s</a:t>
            </a:r>
            <a:r>
              <a:rPr lang="zh-CN" altLang="zh-CN" dirty="0"/>
              <a:t>型函数核）、</a:t>
            </a:r>
            <a:r>
              <a:rPr lang="en-US" altLang="zh-CN" dirty="0"/>
              <a:t>‘precomputed’</a:t>
            </a:r>
            <a:r>
              <a:rPr lang="zh-CN" altLang="zh-CN" dirty="0"/>
              <a:t>（提前计算好的核矩阵）等。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degree</a:t>
            </a:r>
            <a:r>
              <a:rPr lang="zh-CN" altLang="zh-CN" dirty="0"/>
              <a:t>：只对多项式核函数情况有用，多项式核函数的维度，默认是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tol</a:t>
            </a:r>
            <a:r>
              <a:rPr lang="zh-CN" altLang="zh-CN" dirty="0"/>
              <a:t>：停止训练的误差值大小，默认为</a:t>
            </a:r>
            <a:r>
              <a:rPr lang="en-US" altLang="zh-CN" dirty="0"/>
              <a:t>1e-3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max_iter</a:t>
            </a:r>
            <a:r>
              <a:rPr lang="zh-CN" altLang="zh-CN" dirty="0"/>
              <a:t>：最大迭代次数。如果取值为</a:t>
            </a:r>
            <a:r>
              <a:rPr lang="en-US" altLang="zh-CN" dirty="0"/>
              <a:t>-1</a:t>
            </a:r>
            <a:r>
              <a:rPr lang="zh-CN" altLang="zh-CN" dirty="0"/>
              <a:t>，则为不限制次数。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b="1" dirty="0"/>
              <a:t>属性：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n_support</a:t>
            </a:r>
            <a:r>
              <a:rPr lang="en-US" altLang="zh-CN" dirty="0"/>
              <a:t>_</a:t>
            </a:r>
            <a:r>
              <a:rPr lang="zh-CN" altLang="zh-CN" dirty="0"/>
              <a:t>：各类中的支持向量的个数。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support_</a:t>
            </a:r>
            <a:r>
              <a:rPr lang="zh-CN" altLang="zh-CN" dirty="0"/>
              <a:t>：各类支持向量所在的下标位置。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support_vectors</a:t>
            </a:r>
            <a:r>
              <a:rPr lang="en-US" altLang="zh-CN" dirty="0"/>
              <a:t>_</a:t>
            </a:r>
            <a:r>
              <a:rPr lang="zh-CN" altLang="zh-CN" dirty="0"/>
              <a:t>：各类中的支持向量。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coef</a:t>
            </a:r>
            <a:r>
              <a:rPr lang="en-US" altLang="zh-CN" dirty="0"/>
              <a:t>_</a:t>
            </a:r>
            <a:r>
              <a:rPr lang="zh-CN" altLang="zh-CN" dirty="0"/>
              <a:t>：分给各个特征的权重，只在线性核函数的情况下有用。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2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en-US" altLang="zh-CN" dirty="0"/>
              <a:t>SVC</a:t>
            </a:r>
            <a:r>
              <a:rPr lang="zh-CN" altLang="zh-CN" dirty="0"/>
              <a:t>对随机数据集进行训练。</a:t>
            </a:r>
          </a:p>
          <a:p>
            <a:endParaRPr lang="zh-CN" altLang="en-US" dirty="0"/>
          </a:p>
        </p:txBody>
      </p:sp>
      <p:pic>
        <p:nvPicPr>
          <p:cNvPr id="4" name="图片 3" descr="C:\Users\52257\Desktop\下载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79" y="1443710"/>
            <a:ext cx="7466899" cy="563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53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【例】使用</a:t>
            </a:r>
            <a:r>
              <a:rPr lang="en-US" altLang="zh-CN" dirty="0" smtClean="0"/>
              <a:t>SVC</a:t>
            </a:r>
            <a:r>
              <a:rPr lang="zh-CN" altLang="zh-CN" dirty="0" smtClean="0"/>
              <a:t>进行数据分类预测。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667488"/>
            <a:ext cx="11203639" cy="25442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061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【例】</a:t>
            </a:r>
            <a:r>
              <a:rPr lang="en-US" altLang="zh-CN" dirty="0"/>
              <a:t>SVM</a:t>
            </a:r>
            <a:r>
              <a:rPr lang="zh-CN" altLang="zh-CN" dirty="0"/>
              <a:t>能否解决异或问题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SVM</a:t>
            </a:r>
            <a:r>
              <a:rPr lang="zh-CN" altLang="zh-CN" dirty="0" smtClean="0"/>
              <a:t>解决</a:t>
            </a:r>
            <a:r>
              <a:rPr lang="zh-CN" altLang="zh-CN" dirty="0"/>
              <a:t>异或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问题描述：对于一个异或问题，假设有四个样本，特征坐标分别为</a:t>
            </a:r>
            <a:r>
              <a:rPr lang="en-US" altLang="zh-CN" dirty="0"/>
              <a:t>(0</a:t>
            </a:r>
            <a:r>
              <a:rPr lang="zh-CN" altLang="zh-CN" dirty="0"/>
              <a:t>，</a:t>
            </a:r>
            <a:r>
              <a:rPr lang="en-US" altLang="zh-CN" dirty="0"/>
              <a:t>0)</a:t>
            </a:r>
            <a:r>
              <a:rPr lang="zh-CN" altLang="zh-CN" dirty="0"/>
              <a:t>、</a:t>
            </a:r>
            <a:r>
              <a:rPr lang="en-US" altLang="zh-CN" dirty="0"/>
              <a:t>(1</a:t>
            </a:r>
            <a:r>
              <a:rPr lang="zh-CN" altLang="zh-CN" dirty="0"/>
              <a:t>，</a:t>
            </a:r>
            <a:r>
              <a:rPr lang="en-US" altLang="zh-CN" dirty="0"/>
              <a:t>1)</a:t>
            </a:r>
            <a:r>
              <a:rPr lang="zh-CN" altLang="zh-CN" dirty="0"/>
              <a:t>、</a:t>
            </a:r>
            <a:r>
              <a:rPr lang="en-US" altLang="zh-CN" dirty="0"/>
              <a:t>(1</a:t>
            </a:r>
            <a:r>
              <a:rPr lang="zh-CN" altLang="zh-CN" dirty="0"/>
              <a:t>，</a:t>
            </a:r>
            <a:r>
              <a:rPr lang="en-US" altLang="zh-CN" dirty="0"/>
              <a:t>0) </a:t>
            </a:r>
            <a:r>
              <a:rPr lang="zh-CN" altLang="zh-CN" dirty="0"/>
              <a:t>、</a:t>
            </a:r>
            <a:r>
              <a:rPr lang="en-US" altLang="zh-CN" dirty="0"/>
              <a:t>(1</a:t>
            </a:r>
            <a:r>
              <a:rPr lang="zh-CN" altLang="zh-CN" dirty="0"/>
              <a:t>，</a:t>
            </a:r>
            <a:r>
              <a:rPr lang="en-US" altLang="zh-CN" dirty="0"/>
              <a:t>1)</a:t>
            </a:r>
            <a:r>
              <a:rPr lang="zh-CN" altLang="zh-CN" dirty="0"/>
              <a:t>，标签则依次为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。使用</a:t>
            </a:r>
            <a:r>
              <a:rPr lang="en-US" altLang="zh-CN" dirty="0"/>
              <a:t>SVC</a:t>
            </a:r>
            <a:r>
              <a:rPr lang="zh-CN" altLang="zh-CN" dirty="0"/>
              <a:t>模型建立分类器，并预测数据点</a:t>
            </a:r>
            <a:r>
              <a:rPr lang="en-US" altLang="zh-CN" dirty="0"/>
              <a:t>(0.3</a:t>
            </a:r>
            <a:r>
              <a:rPr lang="zh-CN" altLang="zh-CN" dirty="0"/>
              <a:t>，</a:t>
            </a:r>
            <a:r>
              <a:rPr lang="en-US" altLang="zh-CN" dirty="0"/>
              <a:t>0.8)</a:t>
            </a:r>
            <a:r>
              <a:rPr lang="zh-CN" altLang="zh-CN" dirty="0"/>
              <a:t>的类别。</a:t>
            </a:r>
          </a:p>
          <a:p>
            <a:pPr marL="0" indent="0">
              <a:buNone/>
            </a:pPr>
            <a:r>
              <a:rPr lang="zh-CN" altLang="zh-CN" dirty="0"/>
              <a:t>将</a:t>
            </a:r>
            <a:r>
              <a:rPr lang="en-US" altLang="zh-CN" dirty="0"/>
              <a:t>SVM</a:t>
            </a:r>
            <a:r>
              <a:rPr lang="zh-CN" altLang="zh-CN" dirty="0"/>
              <a:t>分类器的核函数修改为非线性的，例如使用高斯核函数。</a:t>
            </a:r>
            <a:r>
              <a:rPr lang="en-US" altLang="zh-CN" dirty="0"/>
              <a:t>SVC</a:t>
            </a:r>
            <a:r>
              <a:rPr lang="zh-CN" altLang="zh-CN" dirty="0"/>
              <a:t>模型参数</a:t>
            </a:r>
            <a:r>
              <a:rPr lang="en-US" altLang="zh-CN" dirty="0" err="1"/>
              <a:t>rbf</a:t>
            </a:r>
            <a:r>
              <a:rPr lang="zh-CN" altLang="zh-CN" dirty="0"/>
              <a:t>使用的就是高斯核函数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能够成功预测：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28" y="3278302"/>
            <a:ext cx="7858035" cy="22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本章实验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 smtClean="0"/>
              <a:t>一</a:t>
            </a:r>
            <a:r>
              <a:rPr lang="en-US" altLang="zh-CN" b="1" dirty="0" smtClean="0"/>
              <a:t>. SVM</a:t>
            </a:r>
            <a:r>
              <a:rPr lang="zh-CN" altLang="zh-CN" b="1" dirty="0"/>
              <a:t>解决非线性分类问题。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C:\Users\52257\Desktop\下载 (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5" y="1391184"/>
            <a:ext cx="7821880" cy="4993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0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支持向量机的概念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14273" y="2486115"/>
            <a:ext cx="6096000" cy="11371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橘生淮南则为橘，生于淮北则为枳。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——《晏子春秋》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使用</a:t>
            </a:r>
            <a:r>
              <a:rPr lang="en-US" altLang="zh-CN" b="1" dirty="0"/>
              <a:t>SVM</a:t>
            </a:r>
            <a:r>
              <a:rPr lang="zh-CN" altLang="zh-CN" b="1" dirty="0"/>
              <a:t>进行信用卡欺诈检测。</a:t>
            </a:r>
            <a:endParaRPr lang="zh-CN" altLang="zh-CN" dirty="0"/>
          </a:p>
          <a:p>
            <a:r>
              <a:rPr lang="zh-CN" altLang="zh-CN" dirty="0"/>
              <a:t>问题描述：本项目来自于</a:t>
            </a:r>
            <a:r>
              <a:rPr lang="en-US" altLang="zh-CN" dirty="0" err="1"/>
              <a:t>kaggle</a:t>
            </a:r>
            <a:r>
              <a:rPr lang="zh-CN" altLang="zh-CN" dirty="0"/>
              <a:t>平台的信用卡项目。</a:t>
            </a:r>
            <a:r>
              <a:rPr lang="en-US" altLang="zh-CN" dirty="0" err="1"/>
              <a:t>kaggle</a:t>
            </a:r>
            <a:r>
              <a:rPr lang="zh-CN" altLang="zh-CN" dirty="0"/>
              <a:t>平台是一个著名的数据分析挖掘项目平台，开发者可以参加平台上的项目去发掘数据的潜在价值，或者测试现有算法的性能。</a:t>
            </a:r>
          </a:p>
          <a:p>
            <a:r>
              <a:rPr lang="zh-CN" altLang="zh-CN" dirty="0"/>
              <a:t>信用卡欺诈检测项目背景——金融风险预测评估在现代经济生活中扮演至关重要的地位，本实验数据来自基于</a:t>
            </a:r>
            <a:r>
              <a:rPr lang="en-US" altLang="zh-CN" dirty="0" err="1"/>
              <a:t>Kaggle</a:t>
            </a:r>
            <a:r>
              <a:rPr lang="zh-CN" altLang="zh-CN" dirty="0"/>
              <a:t>的</a:t>
            </a:r>
            <a:r>
              <a:rPr lang="en-US" altLang="zh-CN" dirty="0"/>
              <a:t>Give Me Some Credit</a:t>
            </a:r>
            <a:r>
              <a:rPr lang="zh-CN" altLang="zh-CN" dirty="0"/>
              <a:t>项目</a:t>
            </a:r>
            <a:r>
              <a:rPr lang="en-US" altLang="zh-CN" dirty="0"/>
              <a:t>(</a:t>
            </a:r>
            <a:r>
              <a:rPr lang="zh-CN" altLang="zh-CN" dirty="0"/>
              <a:t>地址</a:t>
            </a:r>
            <a:r>
              <a:rPr lang="en-US" altLang="zh-CN" dirty="0"/>
              <a:t>: https://www.kaggle.com/c/GiveMeSomeCredit)</a:t>
            </a:r>
            <a:r>
              <a:rPr lang="zh-CN" altLang="zh-CN" dirty="0"/>
              <a:t>。项目收集了消费者的人口特征、信用记录、交易记录等大量数据。通过数据分析建立信用模型，可以用于创建信用卡评分系统。即根据消费者的历史数据，来预测他未来会不会发生信用违约。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86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素材文件为</a:t>
            </a:r>
            <a:r>
              <a:rPr lang="en-US" altLang="zh-CN" dirty="0"/>
              <a:t>KaggleCredit2.csv</a:t>
            </a:r>
            <a:r>
              <a:rPr lang="zh-CN" altLang="zh-CN" dirty="0"/>
              <a:t>，包含了</a:t>
            </a:r>
            <a:r>
              <a:rPr lang="en-US" altLang="zh-CN" dirty="0"/>
              <a:t>15</a:t>
            </a:r>
            <a:r>
              <a:rPr lang="zh-CN" altLang="zh-CN" dirty="0"/>
              <a:t>万条样本数据</a:t>
            </a:r>
            <a:r>
              <a:rPr lang="en-US" altLang="zh-CN" dirty="0"/>
              <a:t>,</a:t>
            </a:r>
            <a:r>
              <a:rPr lang="zh-CN" altLang="zh-CN" dirty="0"/>
              <a:t>每个样本有</a:t>
            </a:r>
            <a:r>
              <a:rPr lang="en-US" altLang="zh-CN" dirty="0"/>
              <a:t>12</a:t>
            </a:r>
            <a:r>
              <a:rPr lang="zh-CN" altLang="zh-CN" dirty="0"/>
              <a:t>个特征。各特征的描述可以查看</a:t>
            </a:r>
            <a:r>
              <a:rPr lang="en-US" altLang="zh-CN" dirty="0"/>
              <a:t>Data Dictionary.xls</a:t>
            </a:r>
            <a:r>
              <a:rPr lang="zh-CN" altLang="zh-CN" dirty="0"/>
              <a:t>文件，每个特征的含义大致为</a:t>
            </a:r>
            <a:r>
              <a:rPr lang="en-US" altLang="zh-CN" dirty="0"/>
              <a:t>:</a:t>
            </a:r>
            <a:endParaRPr lang="zh-CN" altLang="zh-CN" dirty="0"/>
          </a:p>
          <a:p>
            <a:pPr lvl="1"/>
            <a:r>
              <a:rPr lang="en-US" altLang="zh-CN" dirty="0"/>
              <a:t>SeriousDlqin2yrs</a:t>
            </a:r>
            <a:r>
              <a:rPr lang="zh-CN" altLang="zh-CN" dirty="0"/>
              <a:t>：超过</a:t>
            </a:r>
            <a:r>
              <a:rPr lang="en-US" altLang="zh-CN" dirty="0"/>
              <a:t>90</a:t>
            </a:r>
            <a:r>
              <a:rPr lang="zh-CN" altLang="zh-CN" dirty="0"/>
              <a:t>天或更糟的逾期拖欠违法行为，布尔型。</a:t>
            </a:r>
          </a:p>
          <a:p>
            <a:pPr lvl="1"/>
            <a:r>
              <a:rPr lang="en-US" altLang="zh-CN" dirty="0" err="1"/>
              <a:t>RevolvingUtilization</a:t>
            </a:r>
            <a:r>
              <a:rPr lang="en-US" altLang="zh-CN" dirty="0"/>
              <a:t> Of </a:t>
            </a:r>
            <a:r>
              <a:rPr lang="en-US" altLang="zh-CN" dirty="0" err="1"/>
              <a:t>UnsecuredLines</a:t>
            </a:r>
            <a:r>
              <a:rPr lang="zh-CN" altLang="zh-CN" dirty="0"/>
              <a:t>：无担保放款的循环利用，百分比数值。</a:t>
            </a:r>
          </a:p>
          <a:p>
            <a:pPr lvl="1"/>
            <a:r>
              <a:rPr lang="en-US" altLang="zh-CN" dirty="0"/>
              <a:t>Age</a:t>
            </a:r>
            <a:r>
              <a:rPr lang="zh-CN" altLang="zh-CN" dirty="0"/>
              <a:t>：借款人年龄，整型。</a:t>
            </a:r>
          </a:p>
          <a:p>
            <a:pPr lvl="1"/>
            <a:r>
              <a:rPr lang="en-US" altLang="zh-CN" dirty="0"/>
              <a:t>NumberOfTime30-59DaysPastDueNotWorse</a:t>
            </a:r>
            <a:r>
              <a:rPr lang="zh-CN" altLang="zh-CN" dirty="0"/>
              <a:t>：</a:t>
            </a:r>
            <a:r>
              <a:rPr lang="en-US" altLang="zh-CN" dirty="0"/>
              <a:t>30-59</a:t>
            </a:r>
            <a:r>
              <a:rPr lang="zh-CN" altLang="zh-CN" dirty="0"/>
              <a:t>天逾期次数，整型。</a:t>
            </a:r>
          </a:p>
          <a:p>
            <a:pPr lvl="1"/>
            <a:r>
              <a:rPr lang="en-US" altLang="zh-CN" dirty="0" err="1"/>
              <a:t>DebtRatio</a:t>
            </a:r>
            <a:r>
              <a:rPr lang="zh-CN" altLang="zh-CN" dirty="0"/>
              <a:t>：负债比例，百分比。</a:t>
            </a:r>
          </a:p>
          <a:p>
            <a:pPr lvl="1"/>
            <a:r>
              <a:rPr lang="en-US" altLang="zh-CN" dirty="0" err="1"/>
              <a:t>MonthlyIncome</a:t>
            </a:r>
            <a:r>
              <a:rPr lang="zh-CN" altLang="zh-CN" dirty="0"/>
              <a:t>：月收入，浮点型。</a:t>
            </a:r>
          </a:p>
          <a:p>
            <a:pPr lvl="1"/>
            <a:r>
              <a:rPr lang="en-US" altLang="zh-CN" dirty="0"/>
              <a:t>Number Of </a:t>
            </a:r>
            <a:r>
              <a:rPr lang="en-US" altLang="zh-CN" dirty="0" err="1"/>
              <a:t>OpenCreditLinesAndLoans</a:t>
            </a:r>
            <a:r>
              <a:rPr lang="zh-CN" altLang="zh-CN" dirty="0"/>
              <a:t>：贷款数量，整型。</a:t>
            </a:r>
          </a:p>
          <a:p>
            <a:pPr lvl="1"/>
            <a:r>
              <a:rPr lang="en-US" altLang="zh-CN" dirty="0"/>
              <a:t>NumberOfTimes90DaysLate</a:t>
            </a:r>
            <a:r>
              <a:rPr lang="zh-CN" altLang="zh-CN" dirty="0"/>
              <a:t>：借款者有</a:t>
            </a:r>
            <a:r>
              <a:rPr lang="en-US" altLang="zh-CN" dirty="0"/>
              <a:t>90</a:t>
            </a:r>
            <a:r>
              <a:rPr lang="zh-CN" altLang="zh-CN" dirty="0"/>
              <a:t>天或更高逾期的次数，整型。</a:t>
            </a:r>
          </a:p>
          <a:p>
            <a:pPr lvl="1"/>
            <a:r>
              <a:rPr lang="en-US" altLang="zh-CN" dirty="0" err="1"/>
              <a:t>NumberReal</a:t>
            </a:r>
            <a:r>
              <a:rPr lang="en-US" altLang="zh-CN" dirty="0"/>
              <a:t> Estate Loans Or Lines</a:t>
            </a:r>
            <a:r>
              <a:rPr lang="zh-CN" altLang="zh-CN" dirty="0"/>
              <a:t>：不动产贷款或额度数量，整型。</a:t>
            </a:r>
          </a:p>
          <a:p>
            <a:pPr lvl="1"/>
            <a:r>
              <a:rPr lang="en-US" altLang="zh-CN" dirty="0"/>
              <a:t>Number Of Time 60-89Days </a:t>
            </a:r>
            <a:r>
              <a:rPr lang="en-US" altLang="zh-CN" dirty="0" err="1"/>
              <a:t>PastDue</a:t>
            </a:r>
            <a:r>
              <a:rPr lang="en-US" altLang="zh-CN" dirty="0"/>
              <a:t> Not Worse</a:t>
            </a:r>
            <a:r>
              <a:rPr lang="zh-CN" altLang="zh-CN" dirty="0"/>
              <a:t>：借款者有</a:t>
            </a:r>
            <a:r>
              <a:rPr lang="en-US" altLang="zh-CN" dirty="0"/>
              <a:t>60-89</a:t>
            </a:r>
            <a:r>
              <a:rPr lang="zh-CN" altLang="zh-CN" dirty="0"/>
              <a:t>天逾期的次数，整型。</a:t>
            </a:r>
          </a:p>
          <a:p>
            <a:pPr lvl="1"/>
            <a:r>
              <a:rPr lang="en-US" altLang="zh-CN" dirty="0" err="1"/>
              <a:t>NumberOfDependents</a:t>
            </a:r>
            <a:r>
              <a:rPr lang="zh-CN" altLang="zh-CN" dirty="0"/>
              <a:t>：家属数量，整型。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zh-CN" altLang="en-US" dirty="0"/>
          </a:p>
        </p:txBody>
      </p:sp>
      <p:pic>
        <p:nvPicPr>
          <p:cNvPr id="4" name="图片 3" descr="C:\0《人工智能基础》\《Python机器学习从入门到实战-微课视频版》\9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05" y="512354"/>
            <a:ext cx="7802713" cy="5523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10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得到</a:t>
            </a:r>
            <a:r>
              <a:rPr lang="zh-CN" altLang="zh-CN" dirty="0" smtClean="0"/>
              <a:t>模型</a:t>
            </a:r>
            <a:r>
              <a:rPr lang="zh-CN" altLang="zh-CN" dirty="0"/>
              <a:t>的系数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"/>
          <a:stretch/>
        </p:blipFill>
        <p:spPr bwMode="auto">
          <a:xfrm>
            <a:off x="2936626" y="1026615"/>
            <a:ext cx="7121773" cy="4809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6120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模型预测效果：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" y="1727698"/>
            <a:ext cx="3838056" cy="12464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184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支持向量机</a:t>
            </a:r>
            <a:r>
              <a:rPr lang="en-US" altLang="zh-CN" sz="2400" dirty="0">
                <a:solidFill>
                  <a:srgbClr val="FF0000"/>
                </a:solidFill>
              </a:rPr>
              <a:t>(Support Vector Machines, SVM)</a:t>
            </a:r>
            <a:r>
              <a:rPr lang="zh-CN" altLang="zh-CN" sz="2400" dirty="0"/>
              <a:t>是</a:t>
            </a:r>
            <a:r>
              <a:rPr lang="en-US" altLang="zh-CN" sz="2400" dirty="0"/>
              <a:t>Cortes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Vapnik</a:t>
            </a:r>
            <a:r>
              <a:rPr lang="zh-CN" altLang="zh-CN" sz="2400" dirty="0"/>
              <a:t>于</a:t>
            </a:r>
            <a:r>
              <a:rPr lang="en-US" altLang="zh-CN" sz="2400" dirty="0"/>
              <a:t>1995</a:t>
            </a:r>
            <a:r>
              <a:rPr lang="zh-CN" altLang="zh-CN" sz="2400" dirty="0"/>
              <a:t>年首先提出的，在解决小样本、线性</a:t>
            </a:r>
            <a:r>
              <a:rPr lang="en-US" altLang="zh-CN" sz="2400" dirty="0"/>
              <a:t>/</a:t>
            </a:r>
            <a:r>
              <a:rPr lang="zh-CN" altLang="zh-CN" sz="2400" dirty="0"/>
              <a:t>非线性及高维模式识别领域表现出特有的优势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支持</a:t>
            </a:r>
            <a:r>
              <a:rPr lang="zh-CN" altLang="zh-CN" sz="2400" dirty="0"/>
              <a:t>向量机的优点是原理简单，但是具有坚实的数学理论基础。广泛应用于分类、回归和模式识别等机器学习算法的应用中。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976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支持向量机的优点有：</a:t>
            </a:r>
          </a:p>
          <a:p>
            <a:pPr lvl="0"/>
            <a:r>
              <a:rPr lang="zh-CN" altLang="zh-CN" dirty="0"/>
              <a:t>小样本：并不是需要很少的样本，而是与问题的复杂程度比起来，需要的样本数量相对少。</a:t>
            </a:r>
          </a:p>
          <a:p>
            <a:pPr lvl="0"/>
            <a:r>
              <a:rPr lang="zh-CN" altLang="zh-CN" dirty="0"/>
              <a:t>在高维空间中有效：样本的维度很高的情况下也可以处理。</a:t>
            </a:r>
          </a:p>
          <a:p>
            <a:pPr lvl="0"/>
            <a:r>
              <a:rPr lang="zh-CN" altLang="zh-CN" dirty="0"/>
              <a:t>非线性：</a:t>
            </a:r>
            <a:r>
              <a:rPr lang="en-US" altLang="zh-CN" dirty="0"/>
              <a:t>SVM</a:t>
            </a:r>
            <a:r>
              <a:rPr lang="zh-CN" altLang="zh-CN" dirty="0"/>
              <a:t>擅长处理非线性问题，主要通过核函数和惩罚变量完成。</a:t>
            </a:r>
          </a:p>
          <a:p>
            <a:pPr lvl="0"/>
            <a:r>
              <a:rPr lang="zh-CN" altLang="zh-CN" dirty="0"/>
              <a:t>理论基础简单，分类效果较好。</a:t>
            </a:r>
          </a:p>
          <a:p>
            <a:pPr lvl="0"/>
            <a:r>
              <a:rPr lang="zh-CN" altLang="zh-CN" dirty="0"/>
              <a:t>通用性好，可以自定义核函数</a:t>
            </a:r>
          </a:p>
          <a:p>
            <a:pPr marL="0" indent="0">
              <a:buNone/>
            </a:pPr>
            <a:r>
              <a:rPr lang="zh-CN" altLang="zh-CN" dirty="0"/>
              <a:t>支持向量机也具有一些缺点，例如：</a:t>
            </a:r>
          </a:p>
          <a:p>
            <a:pPr lvl="0"/>
            <a:r>
              <a:rPr lang="zh-CN" altLang="zh-CN" dirty="0"/>
              <a:t>计算复杂度高，对大规模数据的训练困难。</a:t>
            </a:r>
          </a:p>
          <a:p>
            <a:pPr lvl="0"/>
            <a:r>
              <a:rPr lang="zh-CN" altLang="zh-CN" dirty="0"/>
              <a:t>不支持多分类，多分类问题需要间接实现。</a:t>
            </a:r>
          </a:p>
          <a:p>
            <a:pPr lvl="0"/>
            <a:r>
              <a:rPr lang="zh-CN" altLang="zh-CN" dirty="0"/>
              <a:t>对不同的核函数敏感。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9.1.1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线性判别分析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LDA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线性判别</a:t>
            </a:r>
            <a:r>
              <a:rPr lang="en-US" altLang="zh-CN" sz="2400" dirty="0">
                <a:solidFill>
                  <a:srgbClr val="FF0000"/>
                </a:solidFill>
              </a:rPr>
              <a:t>(linear discriminant)</a:t>
            </a:r>
            <a:r>
              <a:rPr lang="zh-CN" altLang="zh-CN" sz="2400" dirty="0"/>
              <a:t>是一种经典的线性学习方法，最早由</a:t>
            </a:r>
            <a:r>
              <a:rPr lang="en-US" altLang="zh-CN" sz="2400" dirty="0"/>
              <a:t>Fisher</a:t>
            </a:r>
            <a:r>
              <a:rPr lang="zh-CN" altLang="zh-CN" sz="2400" dirty="0"/>
              <a:t>在</a:t>
            </a:r>
            <a:r>
              <a:rPr lang="en-US" altLang="zh-CN" sz="2400" dirty="0"/>
              <a:t>1936</a:t>
            </a:r>
            <a:r>
              <a:rPr lang="zh-CN" altLang="zh-CN" sz="2400" dirty="0"/>
              <a:t>年提出，亦称</a:t>
            </a:r>
            <a:r>
              <a:rPr lang="en-US" altLang="zh-CN" sz="2400" dirty="0"/>
              <a:t>Fisher</a:t>
            </a:r>
            <a:r>
              <a:rPr lang="zh-CN" altLang="zh-CN" sz="2400" dirty="0"/>
              <a:t>线性判别。线性判别分析</a:t>
            </a:r>
            <a:r>
              <a:rPr lang="en-US" altLang="zh-CN" sz="2400" dirty="0"/>
              <a:t>LDA</a:t>
            </a:r>
            <a:r>
              <a:rPr lang="zh-CN" altLang="zh-CN" sz="2400" dirty="0"/>
              <a:t>是对</a:t>
            </a:r>
            <a:r>
              <a:rPr lang="en-US" altLang="zh-CN" sz="2400" dirty="0"/>
              <a:t>Fisher</a:t>
            </a:r>
            <a:r>
              <a:rPr lang="zh-CN" altLang="zh-CN" sz="2400" dirty="0"/>
              <a:t>线性判别方法的归纳。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90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线性判别函数（</a:t>
                </a:r>
                <a:r>
                  <a:rPr lang="en-US" altLang="zh-CN" dirty="0"/>
                  <a:t>Discriminant Function</a:t>
                </a:r>
                <a:r>
                  <a:rPr lang="zh-CN" altLang="zh-CN" dirty="0"/>
                  <a:t>）是指由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的各个分量线性组合而成的函数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zh-CN" dirty="0"/>
                  <a:t>是权重向量，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zh-CN" dirty="0"/>
                  <a:t>的转置。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zh-CN" dirty="0"/>
                  <a:t>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维向量；实数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为偏移量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/>
                  <a:t>线性判别问题的决策规则为：如果</a:t>
                </a:r>
                <a:r>
                  <a:rPr lang="en-US" altLang="zh-CN" dirty="0"/>
                  <a:t>g(x)&gt;0,</a:t>
                </a:r>
                <a:r>
                  <a:rPr lang="zh-CN" altLang="zh-CN" dirty="0"/>
                  <a:t>则判定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属于</a:t>
                </a:r>
                <a:r>
                  <a:rPr lang="en-US" altLang="zh-CN" dirty="0"/>
                  <a:t>C1</a:t>
                </a:r>
                <a:r>
                  <a:rPr lang="zh-CN" altLang="zh-CN" dirty="0"/>
                  <a:t>类；如果</a:t>
                </a:r>
                <a:r>
                  <a:rPr lang="en-US" altLang="zh-CN" dirty="0"/>
                  <a:t>g(x)&lt;0,</a:t>
                </a:r>
                <a:r>
                  <a:rPr lang="zh-CN" altLang="zh-CN" dirty="0"/>
                  <a:t>则判定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属于</a:t>
                </a:r>
                <a:r>
                  <a:rPr lang="en-US" altLang="zh-CN" dirty="0"/>
                  <a:t>C2</a:t>
                </a:r>
                <a:r>
                  <a:rPr lang="zh-CN" altLang="zh-CN" dirty="0"/>
                  <a:t>类</a:t>
                </a:r>
                <a:r>
                  <a:rPr lang="en-US" altLang="zh-CN" dirty="0"/>
                  <a:t>; </a:t>
                </a:r>
                <a:r>
                  <a:rPr lang="zh-CN" altLang="zh-CN" dirty="0"/>
                  <a:t>如果</a:t>
                </a:r>
                <a:r>
                  <a:rPr lang="en-US" altLang="zh-CN" dirty="0"/>
                  <a:t>g(x)=0,</a:t>
                </a:r>
                <a:r>
                  <a:rPr lang="zh-CN" altLang="zh-CN" dirty="0"/>
                  <a:t>可以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属于任何一类或者拒绝判断。</a:t>
                </a:r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41" t="-469" r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73" y="1583112"/>
            <a:ext cx="5083772" cy="12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0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例如对鸢尾花数据集</a:t>
            </a:r>
            <a:r>
              <a:rPr lang="zh-CN" altLang="zh-CN" dirty="0" smtClean="0"/>
              <a:t>，</a:t>
            </a:r>
            <a:r>
              <a:rPr lang="zh-CN" altLang="zh-CN" dirty="0"/>
              <a:t>使用花瓣长度和花萼长度进行分类。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2" b="8972"/>
          <a:stretch/>
        </p:blipFill>
        <p:spPr>
          <a:xfrm>
            <a:off x="2632656" y="1507958"/>
            <a:ext cx="5627113" cy="1042737"/>
          </a:xfrm>
          <a:prstGeom prst="rect">
            <a:avLst/>
          </a:prstGeom>
        </p:spPr>
      </p:pic>
      <p:pic>
        <p:nvPicPr>
          <p:cNvPr id="5" name="图片 4" descr="C:\0 1909上课\教材\第二稿\SVM-iri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56" y="2445869"/>
            <a:ext cx="6075359" cy="441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5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9.1.2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间隔与支持向量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三条分隔线都可以做到将两种鸢尾花分类，那么究竟选哪条线作为分类器呢？</a:t>
            </a:r>
          </a:p>
          <a:p>
            <a:endParaRPr lang="zh-CN" altLang="en-US" dirty="0"/>
          </a:p>
        </p:txBody>
      </p:sp>
      <p:pic>
        <p:nvPicPr>
          <p:cNvPr id="4" name="图片 3" descr="C:\0 1909上课\教材\第二稿\SVM-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95" y="1643764"/>
            <a:ext cx="5968799" cy="4131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13382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1680</Words>
  <Application>Microsoft Office PowerPoint</Application>
  <PresentationFormat>宽屏</PresentationFormat>
  <Paragraphs>120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等线</vt:lpstr>
      <vt:lpstr>汉仪菱心体简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A000120140530A99PPBG</vt:lpstr>
      <vt:lpstr>Python机器学习</vt:lpstr>
      <vt:lpstr>第9章 支持向量机SVM</vt:lpstr>
      <vt:lpstr>9.1 支持向量机的概念 </vt:lpstr>
      <vt:lpstr>PowerPoint 演示文稿</vt:lpstr>
      <vt:lpstr>PowerPoint 演示文稿</vt:lpstr>
      <vt:lpstr>9.1.1 线性判别分析LDA</vt:lpstr>
      <vt:lpstr>PowerPoint 演示文稿</vt:lpstr>
      <vt:lpstr>PowerPoint 演示文稿</vt:lpstr>
      <vt:lpstr>9.1.2 间隔与支持向量 </vt:lpstr>
      <vt:lpstr>PowerPoint 演示文稿</vt:lpstr>
      <vt:lpstr>9.1.3超平面 </vt:lpstr>
      <vt:lpstr>PowerPoint 演示文稿</vt:lpstr>
      <vt:lpstr>9.1.4感知器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【例】使用感知器进行信用分类</vt:lpstr>
      <vt:lpstr>PowerPoint 演示文稿</vt:lpstr>
      <vt:lpstr>PowerPoint 演示文稿</vt:lpstr>
      <vt:lpstr>9.2.1优化求解</vt:lpstr>
      <vt:lpstr>9.2.2核函数 </vt:lpstr>
      <vt:lpstr>PowerPoint 演示文稿</vt:lpstr>
      <vt:lpstr>9.2.3 SVM应用案例</vt:lpstr>
      <vt:lpstr>PowerPoint 演示文稿</vt:lpstr>
      <vt:lpstr>PowerPoint 演示文稿</vt:lpstr>
      <vt:lpstr>【例】SVM能否解决异或问题？</vt:lpstr>
      <vt:lpstr>9.3 本章实验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77</cp:revision>
  <dcterms:created xsi:type="dcterms:W3CDTF">2021-11-08T10:29:40Z</dcterms:created>
  <dcterms:modified xsi:type="dcterms:W3CDTF">2021-11-12T14:38:21Z</dcterms:modified>
</cp:coreProperties>
</file>