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8" r:id="rId3"/>
    <p:sldId id="384" r:id="rId4"/>
    <p:sldId id="386" r:id="rId5"/>
    <p:sldId id="385" r:id="rId6"/>
    <p:sldId id="387" r:id="rId7"/>
    <p:sldId id="388" r:id="rId8"/>
    <p:sldId id="389" r:id="rId9"/>
    <p:sldId id="391" r:id="rId10"/>
    <p:sldId id="533" r:id="rId11"/>
    <p:sldId id="548" r:id="rId12"/>
    <p:sldId id="549" r:id="rId13"/>
    <p:sldId id="550" r:id="rId14"/>
    <p:sldId id="551" r:id="rId15"/>
    <p:sldId id="552" r:id="rId16"/>
    <p:sldId id="553" r:id="rId17"/>
    <p:sldId id="554" r:id="rId18"/>
    <p:sldId id="555" r:id="rId19"/>
    <p:sldId id="556" r:id="rId20"/>
    <p:sldId id="557" r:id="rId21"/>
    <p:sldId id="559" r:id="rId22"/>
    <p:sldId id="560" r:id="rId23"/>
    <p:sldId id="561" r:id="rId24"/>
    <p:sldId id="562" r:id="rId25"/>
    <p:sldId id="563" r:id="rId26"/>
    <p:sldId id="564" r:id="rId27"/>
    <p:sldId id="536" r:id="rId28"/>
    <p:sldId id="390" r:id="rId29"/>
    <p:sldId id="535" r:id="rId30"/>
    <p:sldId id="392" r:id="rId31"/>
    <p:sldId id="567" r:id="rId32"/>
    <p:sldId id="568" r:id="rId33"/>
    <p:sldId id="569" r:id="rId34"/>
    <p:sldId id="570" r:id="rId35"/>
    <p:sldId id="571" r:id="rId36"/>
    <p:sldId id="572" r:id="rId37"/>
    <p:sldId id="573" r:id="rId38"/>
    <p:sldId id="397" r:id="rId39"/>
    <p:sldId id="566" r:id="rId40"/>
    <p:sldId id="434" r:id="rId41"/>
    <p:sldId id="436" r:id="rId42"/>
    <p:sldId id="565" r:id="rId43"/>
    <p:sldId id="437" r:id="rId44"/>
    <p:sldId id="43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29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674A"/>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2" autoAdjust="0"/>
    <p:restoredTop sz="93562" autoAdjust="0"/>
  </p:normalViewPr>
  <p:slideViewPr>
    <p:cSldViewPr>
      <p:cViewPr varScale="1">
        <p:scale>
          <a:sx n="95" d="100"/>
          <a:sy n="95" d="100"/>
        </p:scale>
        <p:origin x="860" y="60"/>
      </p:cViewPr>
      <p:guideLst>
        <p:guide orient="horz" pos="2122"/>
        <p:guide pos="291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0FC0-51C7-43A9-8D63-FF4CFA5DCE01}"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8328F4-20DC-405A-A43A-FF47A1DEA3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11</a:t>
            </a:fld>
            <a:endParaRPr lang="zh-CN" altLang="en-US"/>
          </a:p>
        </p:txBody>
      </p:sp>
    </p:spTree>
    <p:extLst>
      <p:ext uri="{BB962C8B-B14F-4D97-AF65-F5344CB8AC3E}">
        <p14:creationId xmlns:p14="http://schemas.microsoft.com/office/powerpoint/2010/main" val="104379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12</a:t>
            </a:fld>
            <a:endParaRPr lang="zh-CN" altLang="en-US"/>
          </a:p>
        </p:txBody>
      </p:sp>
    </p:spTree>
    <p:extLst>
      <p:ext uri="{BB962C8B-B14F-4D97-AF65-F5344CB8AC3E}">
        <p14:creationId xmlns:p14="http://schemas.microsoft.com/office/powerpoint/2010/main" val="419210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13</a:t>
            </a:fld>
            <a:endParaRPr lang="zh-CN" altLang="en-US"/>
          </a:p>
        </p:txBody>
      </p:sp>
    </p:spTree>
    <p:extLst>
      <p:ext uri="{BB962C8B-B14F-4D97-AF65-F5344CB8AC3E}">
        <p14:creationId xmlns:p14="http://schemas.microsoft.com/office/powerpoint/2010/main" val="300015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14</a:t>
            </a:fld>
            <a:endParaRPr lang="zh-CN" altLang="en-US"/>
          </a:p>
        </p:txBody>
      </p:sp>
    </p:spTree>
    <p:extLst>
      <p:ext uri="{BB962C8B-B14F-4D97-AF65-F5344CB8AC3E}">
        <p14:creationId xmlns:p14="http://schemas.microsoft.com/office/powerpoint/2010/main" val="2581661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43131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46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27</a:t>
            </a:fld>
            <a:endParaRPr lang="zh-CN" altLang="en-US"/>
          </a:p>
        </p:txBody>
      </p:sp>
    </p:spTree>
    <p:extLst>
      <p:ext uri="{BB962C8B-B14F-4D97-AF65-F5344CB8AC3E}">
        <p14:creationId xmlns:p14="http://schemas.microsoft.com/office/powerpoint/2010/main" val="10530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28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29</a:t>
            </a:fld>
            <a:endParaRPr lang="zh-CN" altLang="en-US"/>
          </a:p>
        </p:txBody>
      </p:sp>
    </p:spTree>
    <p:extLst>
      <p:ext uri="{BB962C8B-B14F-4D97-AF65-F5344CB8AC3E}">
        <p14:creationId xmlns:p14="http://schemas.microsoft.com/office/powerpoint/2010/main" val="131046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maximum serial clock rate is given by 1 / (</a:t>
            </a:r>
            <a:r>
              <a:rPr lang="en-US" altLang="zh-CN" dirty="0" err="1" smtClean="0"/>
              <a:t>tCH</a:t>
            </a:r>
            <a:r>
              <a:rPr lang="en-US" altLang="zh-CN" dirty="0" smtClean="0"/>
              <a:t> + </a:t>
            </a:r>
            <a:r>
              <a:rPr lang="en-US" altLang="zh-CN" dirty="0" err="1" smtClean="0"/>
              <a:t>tCL</a:t>
            </a:r>
            <a:r>
              <a:rPr lang="en-US" altLang="zh-CN" dirty="0" smtClean="0"/>
              <a:t>), approximately 14MHz. The digital update rate is limited by the chip-select period, which is 16 x (</a:t>
            </a:r>
            <a:r>
              <a:rPr lang="en-US" altLang="zh-CN" dirty="0" err="1" smtClean="0"/>
              <a:t>tCH</a:t>
            </a:r>
            <a:r>
              <a:rPr lang="en-US" altLang="zh-CN" dirty="0" smtClean="0"/>
              <a:t> + </a:t>
            </a:r>
            <a:r>
              <a:rPr lang="en-US" altLang="zh-CN" dirty="0" err="1" smtClean="0"/>
              <a:t>tCL</a:t>
            </a:r>
            <a:r>
              <a:rPr lang="en-US" altLang="zh-CN" dirty="0" smtClean="0"/>
              <a:t>) + </a:t>
            </a:r>
            <a:r>
              <a:rPr lang="en-US" altLang="zh-CN" dirty="0" err="1" smtClean="0"/>
              <a:t>tCSW</a:t>
            </a:r>
            <a:r>
              <a:rPr lang="en-US" altLang="zh-CN" dirty="0" smtClean="0"/>
              <a:t>. This equals a 1.14µs, or 877kHz, update rate. However, the DAC settling time to 12 bits is 25µs, which may limit the update rate to 40kHz for full-scale step transitions.</a:t>
            </a:r>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38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maximum serial clock rate is given by 1 / (</a:t>
            </a:r>
            <a:r>
              <a:rPr lang="en-US" altLang="zh-CN" dirty="0" err="1" smtClean="0"/>
              <a:t>tCH</a:t>
            </a:r>
            <a:r>
              <a:rPr lang="en-US" altLang="zh-CN" dirty="0" smtClean="0"/>
              <a:t> + </a:t>
            </a:r>
            <a:r>
              <a:rPr lang="en-US" altLang="zh-CN" dirty="0" err="1" smtClean="0"/>
              <a:t>tCL</a:t>
            </a:r>
            <a:r>
              <a:rPr lang="en-US" altLang="zh-CN" dirty="0" smtClean="0"/>
              <a:t>), approximately 14MHz. The digital update rate is limited by the chip-select period, which is 16 x (</a:t>
            </a:r>
            <a:r>
              <a:rPr lang="en-US" altLang="zh-CN" dirty="0" err="1" smtClean="0"/>
              <a:t>tCH</a:t>
            </a:r>
            <a:r>
              <a:rPr lang="en-US" altLang="zh-CN" dirty="0" smtClean="0"/>
              <a:t> + </a:t>
            </a:r>
            <a:r>
              <a:rPr lang="en-US" altLang="zh-CN" dirty="0" err="1" smtClean="0"/>
              <a:t>tCL</a:t>
            </a:r>
            <a:r>
              <a:rPr lang="en-US" altLang="zh-CN" dirty="0" smtClean="0"/>
              <a:t>) + </a:t>
            </a:r>
            <a:r>
              <a:rPr lang="en-US" altLang="zh-CN" dirty="0" err="1" smtClean="0"/>
              <a:t>tCSW</a:t>
            </a:r>
            <a:r>
              <a:rPr lang="en-US" altLang="zh-CN" dirty="0" smtClean="0"/>
              <a:t>. This equals a 1.14µs, or 877kHz, update rate. However, the DAC settling time to 12 bits is 25µs, which may limit the update rate to 40kHz for full-scale step transitions.</a:t>
            </a:r>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39</a:t>
            </a:fld>
            <a:endParaRPr lang="zh-CN" altLang="en-US"/>
          </a:p>
        </p:txBody>
      </p:sp>
    </p:spTree>
    <p:extLst>
      <p:ext uri="{BB962C8B-B14F-4D97-AF65-F5344CB8AC3E}">
        <p14:creationId xmlns:p14="http://schemas.microsoft.com/office/powerpoint/2010/main" val="15365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40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41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42</a:t>
            </a:fld>
            <a:endParaRPr lang="zh-CN" altLang="en-US"/>
          </a:p>
        </p:txBody>
      </p:sp>
    </p:spTree>
    <p:extLst>
      <p:ext uri="{BB962C8B-B14F-4D97-AF65-F5344CB8AC3E}">
        <p14:creationId xmlns:p14="http://schemas.microsoft.com/office/powerpoint/2010/main" val="2418174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43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44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10</a:t>
            </a:fld>
            <a:endParaRPr lang="zh-CN" altLang="en-US"/>
          </a:p>
        </p:txBody>
      </p:sp>
    </p:spTree>
    <p:extLst>
      <p:ext uri="{BB962C8B-B14F-4D97-AF65-F5344CB8AC3E}">
        <p14:creationId xmlns:p14="http://schemas.microsoft.com/office/powerpoint/2010/main" val="396195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6F5F93-F1D3-4A21-AAB1-B05057A3D255}" type="datetimeFigureOut">
              <a:rPr lang="zh-CN" altLang="en-US" smtClean="0"/>
              <a:t>2021/12/9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C09B03-6413-4D85-A20C-4ACCCE128D9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F5F93-F1D3-4A21-AAB1-B05057A3D255}" type="datetimeFigureOut">
              <a:rPr lang="zh-CN" altLang="en-US" smtClean="0"/>
              <a:t>2021/12/9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09B03-6413-4D85-A20C-4ACCCE128D9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2.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2.png"/><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6.bin"/><Relationship Id="rId7"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20.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26.png"/><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9.bin"/><Relationship Id="rId4" Type="http://schemas.openxmlformats.org/officeDocument/2006/relationships/image" Target="../media/image27.png"/><Relationship Id="rId9"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34.png"/><Relationship Id="rId4" Type="http://schemas.openxmlformats.org/officeDocument/2006/relationships/image" Target="../media/image33.emf"/></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20.png"/><Relationship Id="rId4" Type="http://schemas.openxmlformats.org/officeDocument/2006/relationships/tags" Target="../tags/tag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556792"/>
            <a:ext cx="6400800" cy="4082008"/>
          </a:xfrm>
        </p:spPr>
        <p:txBody>
          <a:bodyPr/>
          <a:lstStyle/>
          <a:p>
            <a:endParaRPr lang="zh-CN" altLang="en-US" dirty="0"/>
          </a:p>
        </p:txBody>
      </p:sp>
      <p:cxnSp>
        <p:nvCxnSpPr>
          <p:cNvPr id="4" name="直接连接符 12"/>
          <p:cNvCxnSpPr/>
          <p:nvPr/>
        </p:nvCxnSpPr>
        <p:spPr>
          <a:xfrm>
            <a:off x="0" y="896675"/>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0" y="0"/>
            <a:ext cx="9193602" cy="6941002"/>
            <a:chOff x="0" y="0"/>
            <a:chExt cx="12204848" cy="6941002"/>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2848" y="0"/>
              <a:ext cx="12192000" cy="6858000"/>
            </a:xfrm>
            <a:prstGeom prst="rect">
              <a:avLst/>
            </a:prstGeom>
          </p:spPr>
        </p:pic>
        <p:sp>
          <p:nvSpPr>
            <p:cNvPr id="11" name="任意多边形: 形状 13"/>
            <p:cNvSpPr/>
            <p:nvPr userDrawn="1"/>
          </p:nvSpPr>
          <p:spPr>
            <a:xfrm>
              <a:off x="0" y="2396045"/>
              <a:ext cx="12191999" cy="4510756"/>
            </a:xfrm>
            <a:custGeom>
              <a:avLst/>
              <a:gdLst>
                <a:gd name="connsiteX0" fmla="*/ 6095999 w 12191999"/>
                <a:gd name="connsiteY0" fmla="*/ 0 h 3429000"/>
                <a:gd name="connsiteX1" fmla="*/ 12068757 w 12191999"/>
                <a:gd name="connsiteY1" fmla="*/ 827653 h 3429000"/>
                <a:gd name="connsiteX2" fmla="*/ 12191999 w 12191999"/>
                <a:gd name="connsiteY2" fmla="*/ 864314 h 3429000"/>
                <a:gd name="connsiteX3" fmla="*/ 12191999 w 12191999"/>
                <a:gd name="connsiteY3" fmla="*/ 3429000 h 3429000"/>
                <a:gd name="connsiteX4" fmla="*/ 0 w 12191999"/>
                <a:gd name="connsiteY4" fmla="*/ 3429000 h 3429000"/>
                <a:gd name="connsiteX5" fmla="*/ 0 w 12191999"/>
                <a:gd name="connsiteY5" fmla="*/ 864314 h 3429000"/>
                <a:gd name="connsiteX6" fmla="*/ 123242 w 12191999"/>
                <a:gd name="connsiteY6" fmla="*/ 827653 h 3429000"/>
                <a:gd name="connsiteX7" fmla="*/ 6095999 w 12191999"/>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429000">
                  <a:moveTo>
                    <a:pt x="6095999" y="0"/>
                  </a:moveTo>
                  <a:cubicBezTo>
                    <a:pt x="8166985" y="0"/>
                    <a:pt x="10170574" y="288555"/>
                    <a:pt x="12068757" y="827653"/>
                  </a:cubicBezTo>
                  <a:lnTo>
                    <a:pt x="12191999" y="864314"/>
                  </a:lnTo>
                  <a:lnTo>
                    <a:pt x="12191999" y="3429000"/>
                  </a:lnTo>
                  <a:lnTo>
                    <a:pt x="0" y="3429000"/>
                  </a:lnTo>
                  <a:lnTo>
                    <a:pt x="0" y="864314"/>
                  </a:lnTo>
                  <a:lnTo>
                    <a:pt x="123242" y="827653"/>
                  </a:lnTo>
                  <a:cubicBezTo>
                    <a:pt x="2021424" y="288555"/>
                    <a:pt x="4025014" y="0"/>
                    <a:pt x="6095999" y="0"/>
                  </a:cubicBezTo>
                  <a:close/>
                </a:path>
              </a:pathLst>
            </a:custGeom>
            <a:gradFill>
              <a:gsLst>
                <a:gs pos="20000">
                  <a:srgbClr val="049EFF"/>
                </a:gs>
                <a:gs pos="0">
                  <a:srgbClr val="06C8FE">
                    <a:alpha val="4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形状 31"/>
            <p:cNvSpPr/>
            <p:nvPr/>
          </p:nvSpPr>
          <p:spPr>
            <a:xfrm rot="21434566">
              <a:off x="915483" y="2725945"/>
              <a:ext cx="11235613" cy="3850956"/>
            </a:xfrm>
            <a:custGeom>
              <a:avLst/>
              <a:gdLst>
                <a:gd name="connsiteX0" fmla="*/ 6095999 w 12191999"/>
                <a:gd name="connsiteY0" fmla="*/ 0 h 3429000"/>
                <a:gd name="connsiteX1" fmla="*/ 12068757 w 12191999"/>
                <a:gd name="connsiteY1" fmla="*/ 827653 h 3429000"/>
                <a:gd name="connsiteX2" fmla="*/ 12191999 w 12191999"/>
                <a:gd name="connsiteY2" fmla="*/ 864314 h 3429000"/>
                <a:gd name="connsiteX3" fmla="*/ 12191999 w 12191999"/>
                <a:gd name="connsiteY3" fmla="*/ 3429000 h 3429000"/>
                <a:gd name="connsiteX4" fmla="*/ 0 w 12191999"/>
                <a:gd name="connsiteY4" fmla="*/ 3429000 h 3429000"/>
                <a:gd name="connsiteX5" fmla="*/ 0 w 12191999"/>
                <a:gd name="connsiteY5" fmla="*/ 864314 h 3429000"/>
                <a:gd name="connsiteX6" fmla="*/ 123242 w 12191999"/>
                <a:gd name="connsiteY6" fmla="*/ 827653 h 3429000"/>
                <a:gd name="connsiteX7" fmla="*/ 6095999 w 12191999"/>
                <a:gd name="connsiteY7" fmla="*/ 0 h 3429000"/>
                <a:gd name="connsiteX0-1" fmla="*/ 6095999 w 12191999"/>
                <a:gd name="connsiteY0-2" fmla="*/ 0 h 3459108"/>
                <a:gd name="connsiteX1-3" fmla="*/ 12068757 w 12191999"/>
                <a:gd name="connsiteY1-4" fmla="*/ 827653 h 3459108"/>
                <a:gd name="connsiteX2-5" fmla="*/ 12191999 w 12191999"/>
                <a:gd name="connsiteY2-6" fmla="*/ 864314 h 3459108"/>
                <a:gd name="connsiteX3-7" fmla="*/ 12009874 w 12191999"/>
                <a:gd name="connsiteY3-8" fmla="*/ 3459108 h 3459108"/>
                <a:gd name="connsiteX4-9" fmla="*/ 0 w 12191999"/>
                <a:gd name="connsiteY4-10" fmla="*/ 3429000 h 3459108"/>
                <a:gd name="connsiteX5-11" fmla="*/ 0 w 12191999"/>
                <a:gd name="connsiteY5-12" fmla="*/ 864314 h 3459108"/>
                <a:gd name="connsiteX6-13" fmla="*/ 123242 w 12191999"/>
                <a:gd name="connsiteY6-14" fmla="*/ 827653 h 3459108"/>
                <a:gd name="connsiteX7-15" fmla="*/ 6095999 w 12191999"/>
                <a:gd name="connsiteY7-16" fmla="*/ 0 h 3459108"/>
                <a:gd name="connsiteX0-17" fmla="*/ 6095999 w 12139872"/>
                <a:gd name="connsiteY0-18" fmla="*/ 0 h 3459108"/>
                <a:gd name="connsiteX1-19" fmla="*/ 12068757 w 12139872"/>
                <a:gd name="connsiteY1-20" fmla="*/ 827653 h 3459108"/>
                <a:gd name="connsiteX2-21" fmla="*/ 12139872 w 12139872"/>
                <a:gd name="connsiteY2-22" fmla="*/ 856004 h 3459108"/>
                <a:gd name="connsiteX3-23" fmla="*/ 12009874 w 12139872"/>
                <a:gd name="connsiteY3-24" fmla="*/ 3459108 h 3459108"/>
                <a:gd name="connsiteX4-25" fmla="*/ 0 w 12139872"/>
                <a:gd name="connsiteY4-26" fmla="*/ 3429000 h 3459108"/>
                <a:gd name="connsiteX5-27" fmla="*/ 0 w 12139872"/>
                <a:gd name="connsiteY5-28" fmla="*/ 864314 h 3459108"/>
                <a:gd name="connsiteX6-29" fmla="*/ 123242 w 12139872"/>
                <a:gd name="connsiteY6-30" fmla="*/ 827653 h 3459108"/>
                <a:gd name="connsiteX7-31" fmla="*/ 6095999 w 12139872"/>
                <a:gd name="connsiteY7-32" fmla="*/ 0 h 3459108"/>
                <a:gd name="connsiteX0-33" fmla="*/ 6095999 w 12168422"/>
                <a:gd name="connsiteY0-34" fmla="*/ 0 h 3459108"/>
                <a:gd name="connsiteX1-35" fmla="*/ 12068757 w 12168422"/>
                <a:gd name="connsiteY1-36" fmla="*/ 827653 h 3459108"/>
                <a:gd name="connsiteX2-37" fmla="*/ 12168422 w 12168422"/>
                <a:gd name="connsiteY2-38" fmla="*/ 882062 h 3459108"/>
                <a:gd name="connsiteX3-39" fmla="*/ 12009874 w 12168422"/>
                <a:gd name="connsiteY3-40" fmla="*/ 3459108 h 3459108"/>
                <a:gd name="connsiteX4-41" fmla="*/ 0 w 12168422"/>
                <a:gd name="connsiteY4-42" fmla="*/ 3429000 h 3459108"/>
                <a:gd name="connsiteX5-43" fmla="*/ 0 w 12168422"/>
                <a:gd name="connsiteY5-44" fmla="*/ 864314 h 3459108"/>
                <a:gd name="connsiteX6-45" fmla="*/ 123242 w 12168422"/>
                <a:gd name="connsiteY6-46" fmla="*/ 827653 h 3459108"/>
                <a:gd name="connsiteX7-47" fmla="*/ 6095999 w 12168422"/>
                <a:gd name="connsiteY7-48" fmla="*/ 0 h 3459108"/>
                <a:gd name="connsiteX0-49" fmla="*/ 6095999 w 12168061"/>
                <a:gd name="connsiteY0-50" fmla="*/ 0 h 3459108"/>
                <a:gd name="connsiteX1-51" fmla="*/ 12068757 w 12168061"/>
                <a:gd name="connsiteY1-52" fmla="*/ 827653 h 3459108"/>
                <a:gd name="connsiteX2-53" fmla="*/ 12168061 w 12168061"/>
                <a:gd name="connsiteY2-54" fmla="*/ 888277 h 3459108"/>
                <a:gd name="connsiteX3-55" fmla="*/ 12009874 w 12168061"/>
                <a:gd name="connsiteY3-56" fmla="*/ 3459108 h 3459108"/>
                <a:gd name="connsiteX4-57" fmla="*/ 0 w 12168061"/>
                <a:gd name="connsiteY4-58" fmla="*/ 3429000 h 3459108"/>
                <a:gd name="connsiteX5-59" fmla="*/ 0 w 12168061"/>
                <a:gd name="connsiteY5-60" fmla="*/ 864314 h 3459108"/>
                <a:gd name="connsiteX6-61" fmla="*/ 123242 w 12168061"/>
                <a:gd name="connsiteY6-62" fmla="*/ 827653 h 3459108"/>
                <a:gd name="connsiteX7-63" fmla="*/ 6095999 w 12168061"/>
                <a:gd name="connsiteY7-64" fmla="*/ 0 h 3459108"/>
                <a:gd name="connsiteX0-65" fmla="*/ 6095999 w 12168784"/>
                <a:gd name="connsiteY0-66" fmla="*/ 0 h 3459108"/>
                <a:gd name="connsiteX1-67" fmla="*/ 12068757 w 12168784"/>
                <a:gd name="connsiteY1-68" fmla="*/ 827653 h 3459108"/>
                <a:gd name="connsiteX2-69" fmla="*/ 12168784 w 12168784"/>
                <a:gd name="connsiteY2-70" fmla="*/ 875846 h 3459108"/>
                <a:gd name="connsiteX3-71" fmla="*/ 12009874 w 12168784"/>
                <a:gd name="connsiteY3-72" fmla="*/ 3459108 h 3459108"/>
                <a:gd name="connsiteX4-73" fmla="*/ 0 w 12168784"/>
                <a:gd name="connsiteY4-74" fmla="*/ 3429000 h 3459108"/>
                <a:gd name="connsiteX5-75" fmla="*/ 0 w 12168784"/>
                <a:gd name="connsiteY5-76" fmla="*/ 864314 h 3459108"/>
                <a:gd name="connsiteX6-77" fmla="*/ 123242 w 12168784"/>
                <a:gd name="connsiteY6-78" fmla="*/ 827653 h 3459108"/>
                <a:gd name="connsiteX7-79" fmla="*/ 6095999 w 12168784"/>
                <a:gd name="connsiteY7-80" fmla="*/ 0 h 3459108"/>
                <a:gd name="connsiteX0-81" fmla="*/ 6095999 w 12168784"/>
                <a:gd name="connsiteY0-82" fmla="*/ 0 h 3459108"/>
                <a:gd name="connsiteX1-83" fmla="*/ 12068757 w 12168784"/>
                <a:gd name="connsiteY1-84" fmla="*/ 827653 h 3459108"/>
                <a:gd name="connsiteX2-85" fmla="*/ 12168784 w 12168784"/>
                <a:gd name="connsiteY2-86" fmla="*/ 875846 h 3459108"/>
                <a:gd name="connsiteX3-87" fmla="*/ 12009874 w 12168784"/>
                <a:gd name="connsiteY3-88" fmla="*/ 3459108 h 3459108"/>
                <a:gd name="connsiteX4-89" fmla="*/ 0 w 12168784"/>
                <a:gd name="connsiteY4-90" fmla="*/ 3429000 h 3459108"/>
                <a:gd name="connsiteX5-91" fmla="*/ 0 w 12168784"/>
                <a:gd name="connsiteY5-92" fmla="*/ 864314 h 3459108"/>
                <a:gd name="connsiteX6-93" fmla="*/ 123242 w 12168784"/>
                <a:gd name="connsiteY6-94" fmla="*/ 827653 h 3459108"/>
                <a:gd name="connsiteX7-95" fmla="*/ 6095999 w 12168784"/>
                <a:gd name="connsiteY7-96" fmla="*/ 0 h 3459108"/>
                <a:gd name="connsiteX0-97" fmla="*/ 6095999 w 12161294"/>
                <a:gd name="connsiteY0-98" fmla="*/ 0 h 3459108"/>
                <a:gd name="connsiteX1-99" fmla="*/ 12068757 w 12161294"/>
                <a:gd name="connsiteY1-100" fmla="*/ 827653 h 3459108"/>
                <a:gd name="connsiteX2-101" fmla="*/ 12161294 w 12161294"/>
                <a:gd name="connsiteY2-102" fmla="*/ 875547 h 3459108"/>
                <a:gd name="connsiteX3-103" fmla="*/ 12009874 w 12161294"/>
                <a:gd name="connsiteY3-104" fmla="*/ 3459108 h 3459108"/>
                <a:gd name="connsiteX4-105" fmla="*/ 0 w 12161294"/>
                <a:gd name="connsiteY4-106" fmla="*/ 3429000 h 3459108"/>
                <a:gd name="connsiteX5-107" fmla="*/ 0 w 12161294"/>
                <a:gd name="connsiteY5-108" fmla="*/ 864314 h 3459108"/>
                <a:gd name="connsiteX6-109" fmla="*/ 123242 w 12161294"/>
                <a:gd name="connsiteY6-110" fmla="*/ 827653 h 3459108"/>
                <a:gd name="connsiteX7-111" fmla="*/ 6095999 w 12161294"/>
                <a:gd name="connsiteY7-112" fmla="*/ 0 h 3459108"/>
                <a:gd name="connsiteX0-113" fmla="*/ 6095999 w 12169145"/>
                <a:gd name="connsiteY0-114" fmla="*/ 0 h 3459108"/>
                <a:gd name="connsiteX1-115" fmla="*/ 12068757 w 12169145"/>
                <a:gd name="connsiteY1-116" fmla="*/ 827653 h 3459108"/>
                <a:gd name="connsiteX2-117" fmla="*/ 12169145 w 12169145"/>
                <a:gd name="connsiteY2-118" fmla="*/ 869630 h 3459108"/>
                <a:gd name="connsiteX3-119" fmla="*/ 12009874 w 12169145"/>
                <a:gd name="connsiteY3-120" fmla="*/ 3459108 h 3459108"/>
                <a:gd name="connsiteX4-121" fmla="*/ 0 w 12169145"/>
                <a:gd name="connsiteY4-122" fmla="*/ 3429000 h 3459108"/>
                <a:gd name="connsiteX5-123" fmla="*/ 0 w 12169145"/>
                <a:gd name="connsiteY5-124" fmla="*/ 864314 h 3459108"/>
                <a:gd name="connsiteX6-125" fmla="*/ 123242 w 12169145"/>
                <a:gd name="connsiteY6-126" fmla="*/ 827653 h 3459108"/>
                <a:gd name="connsiteX7-127" fmla="*/ 6095999 w 12169145"/>
                <a:gd name="connsiteY7-128" fmla="*/ 0 h 34591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169145" h="3459108">
                  <a:moveTo>
                    <a:pt x="6095999" y="0"/>
                  </a:moveTo>
                  <a:cubicBezTo>
                    <a:pt x="8166985" y="0"/>
                    <a:pt x="10170574" y="288555"/>
                    <a:pt x="12068757" y="827653"/>
                  </a:cubicBezTo>
                  <a:lnTo>
                    <a:pt x="12169145" y="869630"/>
                  </a:lnTo>
                  <a:cubicBezTo>
                    <a:pt x="12099372" y="1761193"/>
                    <a:pt x="12062844" y="2598021"/>
                    <a:pt x="12009874" y="3459108"/>
                  </a:cubicBezTo>
                  <a:lnTo>
                    <a:pt x="0" y="3429000"/>
                  </a:lnTo>
                  <a:lnTo>
                    <a:pt x="0" y="864314"/>
                  </a:lnTo>
                  <a:lnTo>
                    <a:pt x="123242" y="827653"/>
                  </a:lnTo>
                  <a:cubicBezTo>
                    <a:pt x="2021424" y="288555"/>
                    <a:pt x="4025014" y="0"/>
                    <a:pt x="6095999" y="0"/>
                  </a:cubicBezTo>
                  <a:close/>
                </a:path>
              </a:pathLst>
            </a:custGeom>
            <a:solidFill>
              <a:srgbClr val="036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任意多边形: 形状 14"/>
            <p:cNvSpPr/>
            <p:nvPr userDrawn="1"/>
          </p:nvSpPr>
          <p:spPr>
            <a:xfrm>
              <a:off x="0" y="2943766"/>
              <a:ext cx="12194330" cy="3997236"/>
            </a:xfrm>
            <a:custGeom>
              <a:avLst/>
              <a:gdLst>
                <a:gd name="connsiteX0" fmla="*/ 6095999 w 12191999"/>
                <a:gd name="connsiteY0" fmla="*/ 0 h 3429000"/>
                <a:gd name="connsiteX1" fmla="*/ 12068757 w 12191999"/>
                <a:gd name="connsiteY1" fmla="*/ 827653 h 3429000"/>
                <a:gd name="connsiteX2" fmla="*/ 12191999 w 12191999"/>
                <a:gd name="connsiteY2" fmla="*/ 864314 h 3429000"/>
                <a:gd name="connsiteX3" fmla="*/ 12191999 w 12191999"/>
                <a:gd name="connsiteY3" fmla="*/ 3429000 h 3429000"/>
                <a:gd name="connsiteX4" fmla="*/ 0 w 12191999"/>
                <a:gd name="connsiteY4" fmla="*/ 3429000 h 3429000"/>
                <a:gd name="connsiteX5" fmla="*/ 0 w 12191999"/>
                <a:gd name="connsiteY5" fmla="*/ 864314 h 3429000"/>
                <a:gd name="connsiteX6" fmla="*/ 123242 w 12191999"/>
                <a:gd name="connsiteY6" fmla="*/ 827653 h 3429000"/>
                <a:gd name="connsiteX7" fmla="*/ 6095999 w 12191999"/>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429000">
                  <a:moveTo>
                    <a:pt x="6095999" y="0"/>
                  </a:moveTo>
                  <a:cubicBezTo>
                    <a:pt x="8166985" y="0"/>
                    <a:pt x="10170574" y="288555"/>
                    <a:pt x="12068757" y="827653"/>
                  </a:cubicBezTo>
                  <a:lnTo>
                    <a:pt x="12191999" y="864314"/>
                  </a:lnTo>
                  <a:lnTo>
                    <a:pt x="12191999" y="3429000"/>
                  </a:lnTo>
                  <a:lnTo>
                    <a:pt x="0" y="3429000"/>
                  </a:lnTo>
                  <a:lnTo>
                    <a:pt x="0" y="864314"/>
                  </a:lnTo>
                  <a:lnTo>
                    <a:pt x="123242" y="827653"/>
                  </a:lnTo>
                  <a:cubicBezTo>
                    <a:pt x="2021424" y="288555"/>
                    <a:pt x="4025014" y="0"/>
                    <a:pt x="60959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4" name="矩形 13"/>
          <p:cNvSpPr/>
          <p:nvPr/>
        </p:nvSpPr>
        <p:spPr>
          <a:xfrm>
            <a:off x="1115615" y="3556787"/>
            <a:ext cx="6361311" cy="2800767"/>
          </a:xfrm>
          <a:prstGeom prst="rect">
            <a:avLst/>
          </a:prstGeom>
        </p:spPr>
        <p:txBody>
          <a:bodyPr wrap="square">
            <a:spAutoFit/>
          </a:bodyPr>
          <a:lstStyle/>
          <a:p>
            <a:pPr algn="ctr">
              <a:buClr>
                <a:srgbClr val="FFFFFF"/>
              </a:buClr>
              <a:defRPr/>
            </a:pPr>
            <a:r>
              <a:rPr lang="zh-CN" altLang="en-US" sz="4000" b="1" dirty="0" smtClean="0">
                <a:solidFill>
                  <a:srgbClr val="FF0000"/>
                </a:solidFill>
                <a:effectLst>
                  <a:outerShdw blurRad="38100" dist="38100" dir="2700000" algn="tl">
                    <a:srgbClr val="C0C0C0"/>
                  </a:outerShdw>
                </a:effectLst>
                <a:latin typeface="+mn-ea"/>
              </a:rPr>
              <a:t>集成电路测试技术</a:t>
            </a:r>
          </a:p>
          <a:p>
            <a:pPr algn="ctr">
              <a:buClr>
                <a:srgbClr val="FFFFFF"/>
              </a:buClr>
              <a:defRPr/>
            </a:pPr>
            <a:r>
              <a:rPr lang="zh-CN" altLang="en-US" sz="4000" b="1" dirty="0" smtClean="0">
                <a:solidFill>
                  <a:srgbClr val="FF0000"/>
                </a:solidFill>
                <a:effectLst>
                  <a:outerShdw blurRad="38100" dist="38100" dir="2700000" algn="tl">
                    <a:srgbClr val="C0C0C0"/>
                  </a:outerShdw>
                </a:effectLst>
                <a:latin typeface="+mn-ea"/>
              </a:rPr>
              <a:t>课程</a:t>
            </a:r>
            <a:r>
              <a:rPr lang="zh-CN" altLang="en-US" sz="4000" b="1" dirty="0" smtClean="0">
                <a:solidFill>
                  <a:srgbClr val="FF0000"/>
                </a:solidFill>
                <a:effectLst>
                  <a:outerShdw blurRad="38100" dist="38100" dir="2700000" algn="tl">
                    <a:srgbClr val="C0C0C0"/>
                  </a:outerShdw>
                </a:effectLst>
                <a:latin typeface="+mn-ea"/>
              </a:rPr>
              <a:t>实验二</a:t>
            </a:r>
            <a:endParaRPr lang="en-US" altLang="zh-CN" sz="3600" b="1" dirty="0">
              <a:solidFill>
                <a:srgbClr val="FF0000"/>
              </a:solidFill>
              <a:effectLst>
                <a:outerShdw blurRad="38100" dist="38100" dir="2700000" algn="tl">
                  <a:srgbClr val="C0C0C0"/>
                </a:outerShdw>
              </a:effectLst>
              <a:latin typeface="华文行楷" panose="02010800040101010101" pitchFamily="2" charset="-122"/>
              <a:ea typeface="华文行楷" panose="02010800040101010101" pitchFamily="2" charset="-122"/>
            </a:endParaRPr>
          </a:p>
          <a:p>
            <a:pPr algn="ctr">
              <a:buClr>
                <a:srgbClr val="FFFFFF"/>
              </a:buClr>
              <a:defRPr/>
            </a:pPr>
            <a:endParaRPr lang="en-US" altLang="zh-CN" sz="2400" b="1" dirty="0">
              <a:solidFill>
                <a:srgbClr val="FF0000"/>
              </a:solidFill>
              <a:effectLst>
                <a:outerShdw blurRad="38100" dist="38100" dir="2700000" algn="tl">
                  <a:srgbClr val="C0C0C0"/>
                </a:outerShdw>
              </a:effectLst>
              <a:latin typeface="华文行楷" panose="02010800040101010101" pitchFamily="2" charset="-122"/>
              <a:ea typeface="华文行楷" panose="02010800040101010101" pitchFamily="2" charset="-122"/>
            </a:endParaRPr>
          </a:p>
          <a:p>
            <a:pPr algn="ctr">
              <a:buClr>
                <a:srgbClr val="FFFFFF"/>
              </a:buClr>
              <a:defRPr/>
            </a:pPr>
            <a:r>
              <a:rPr lang="en-US" altLang="zh-CN" sz="2400" b="1" dirty="0" smtClean="0">
                <a:solidFill>
                  <a:srgbClr val="FF0000"/>
                </a:solidFill>
                <a:latin typeface="华文细黑" panose="02010600040101010101" pitchFamily="2" charset="-122"/>
                <a:ea typeface="华文细黑" panose="02010600040101010101" pitchFamily="2" charset="-122"/>
              </a:rPr>
              <a:t>DAC</a:t>
            </a:r>
            <a:r>
              <a:rPr lang="zh-CN" altLang="en-US" sz="2400" b="1" dirty="0" smtClean="0">
                <a:solidFill>
                  <a:srgbClr val="FF0000"/>
                </a:solidFill>
                <a:latin typeface="华文细黑" panose="02010600040101010101" pitchFamily="2" charset="-122"/>
                <a:ea typeface="华文细黑" panose="02010600040101010101" pitchFamily="2" charset="-122"/>
              </a:rPr>
              <a:t>测试实验</a:t>
            </a:r>
            <a:endParaRPr lang="en-US" altLang="zh-CN" sz="2400" b="1" dirty="0">
              <a:solidFill>
                <a:srgbClr val="FF0000"/>
              </a:solidFill>
              <a:latin typeface="华文细黑" panose="02010600040101010101" pitchFamily="2" charset="-122"/>
              <a:ea typeface="华文细黑" panose="02010600040101010101" pitchFamily="2" charset="-122"/>
            </a:endParaRPr>
          </a:p>
          <a:p>
            <a:pPr algn="ctr">
              <a:buClr>
                <a:srgbClr val="FFFFFF"/>
              </a:buClr>
              <a:defRPr/>
            </a:pPr>
            <a:endParaRPr lang="en-US" altLang="zh-CN" sz="2400" b="1" dirty="0" smtClean="0">
              <a:effectLst>
                <a:outerShdw blurRad="38100" dist="38100" dir="2700000" algn="tl">
                  <a:srgbClr val="C0C0C0"/>
                </a:outerShdw>
              </a:effectLst>
              <a:latin typeface="华文行楷" panose="02010800040101010101" pitchFamily="2" charset="-122"/>
              <a:ea typeface="华文行楷" panose="02010800040101010101" pitchFamily="2" charset="-122"/>
            </a:endParaRPr>
          </a:p>
          <a:p>
            <a:pPr algn="ctr">
              <a:buClr>
                <a:srgbClr val="FFFFFF"/>
              </a:buClr>
              <a:defRPr/>
            </a:pPr>
            <a:r>
              <a:rPr lang="zh-CN" altLang="en-US" sz="2400" b="1" dirty="0" smtClean="0">
                <a:effectLst>
                  <a:outerShdw blurRad="38100" dist="38100" dir="2700000" algn="tl">
                    <a:srgbClr val="C0C0C0"/>
                  </a:outerShdw>
                </a:effectLst>
                <a:latin typeface="华文行楷" panose="02010800040101010101" pitchFamily="2" charset="-122"/>
                <a:ea typeface="华文行楷" panose="02010800040101010101" pitchFamily="2" charset="-122"/>
              </a:rPr>
              <a:t>杨万渝</a:t>
            </a:r>
            <a:endParaRPr lang="zh-CN" altLang="en-US" sz="2400" b="1" dirty="0">
              <a:effectLst>
                <a:outerShdw blurRad="38100" dist="38100" dir="2700000" algn="tl">
                  <a:srgbClr val="FFFFFF"/>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8" name="矩形 17"/>
          <p:cNvSpPr/>
          <p:nvPr/>
        </p:nvSpPr>
        <p:spPr>
          <a:xfrm>
            <a:off x="467544" y="1073956"/>
            <a:ext cx="2733441"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2</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、电气特性</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sp>
        <p:nvSpPr>
          <p:cNvPr id="20" name="矩形 19"/>
          <p:cNvSpPr/>
          <p:nvPr/>
        </p:nvSpPr>
        <p:spPr>
          <a:xfrm>
            <a:off x="469667" y="1709274"/>
            <a:ext cx="8424936" cy="1938992"/>
          </a:xfrm>
          <a:prstGeom prst="rect">
            <a:avLst/>
          </a:prstGeom>
        </p:spPr>
        <p:txBody>
          <a:bodyPr wrap="square">
            <a:spAutoFit/>
          </a:bodyPr>
          <a:lstStyle/>
          <a:p>
            <a:pPr>
              <a:lnSpc>
                <a:spcPct val="150000"/>
              </a:lnSpc>
            </a:pP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测试极限分为</a:t>
            </a:r>
            <a:r>
              <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类：</a:t>
            </a:r>
            <a:r>
              <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MIN</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TYP</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MAX</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MIN</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列和</a:t>
            </a:r>
            <a:r>
              <a:rPr lang="en-US" altLang="zh-CN"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MAX</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列表示通过测试的器件所允许的最小值和最大值</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TYP</a:t>
            </a:r>
            <a:r>
              <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列表示所希望的典型值。如果规定了</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TYP</a:t>
            </a:r>
            <a:r>
              <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值，那么它通常是</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MIN</a:t>
            </a:r>
            <a:r>
              <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MAX</a:t>
            </a:r>
            <a:r>
              <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测试极限的平均值。</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TYP</a:t>
            </a:r>
            <a:r>
              <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值与被测器件没有必然关系，在生产中无须进行测试</a:t>
            </a:r>
            <a:r>
              <a:rPr lang="zh-CN" altLang="en-US" sz="20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22" name="图片 2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3" name="图片 2"/>
          <p:cNvPicPr>
            <a:picLocks noChangeAspect="1"/>
          </p:cNvPicPr>
          <p:nvPr/>
        </p:nvPicPr>
        <p:blipFill>
          <a:blip r:embed="rId4"/>
          <a:stretch>
            <a:fillRect/>
          </a:stretch>
        </p:blipFill>
        <p:spPr>
          <a:xfrm>
            <a:off x="1331640" y="3573016"/>
            <a:ext cx="6388428" cy="2717940"/>
          </a:xfrm>
          <a:prstGeom prst="rect">
            <a:avLst/>
          </a:prstGeom>
        </p:spPr>
      </p:pic>
    </p:spTree>
    <p:extLst>
      <p:ext uri="{BB962C8B-B14F-4D97-AF65-F5344CB8AC3E}">
        <p14:creationId xmlns:p14="http://schemas.microsoft.com/office/powerpoint/2010/main" val="4229379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22" name="图片 21"/>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sp>
        <p:nvSpPr>
          <p:cNvPr id="12" name="内容占位符 2"/>
          <p:cNvSpPr txBox="1"/>
          <p:nvPr/>
        </p:nvSpPr>
        <p:spPr bwMode="auto">
          <a:xfrm>
            <a:off x="268865" y="1791400"/>
            <a:ext cx="8606270" cy="382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spcBef>
                <a:spcPct val="0"/>
              </a:spcBef>
              <a:buClrTx/>
              <a:buSzTx/>
              <a:buNone/>
            </a:pPr>
            <a:r>
              <a:rPr lang="en-US" altLang="zh-CN" sz="2400" kern="0" dirty="0" err="1">
                <a:solidFill>
                  <a:srgbClr val="FF0000"/>
                </a:solidFill>
                <a:ea typeface="宋体" panose="02010600030101010101" pitchFamily="2" charset="-122"/>
                <a:sym typeface="+mn-ea"/>
              </a:rPr>
              <a:t>满量程范围</a:t>
            </a:r>
            <a:r>
              <a:rPr lang="en-US" altLang="zh-CN" sz="2400" kern="0" dirty="0" err="1">
                <a:solidFill>
                  <a:srgbClr val="FF0000"/>
                </a:solidFill>
                <a:ea typeface="宋体" panose="02010600030101010101" pitchFamily="2" charset="-122"/>
              </a:rPr>
              <a:t>:</a:t>
            </a:r>
            <a:r>
              <a:rPr lang="en-US" altLang="zh-CN" sz="2400" dirty="0" err="1"/>
              <a:t>指DAC可以产生的最大电压和最小电压之间的电压差</a:t>
            </a:r>
            <a:r>
              <a:rPr lang="zh-CN" altLang="en-US" sz="2400" dirty="0"/>
              <a:t>。</a:t>
            </a:r>
            <a:r>
              <a:rPr lang="en-US" altLang="zh-CN" sz="2400" dirty="0"/>
              <a:t>通常通过简单地测量DAC的正满量程电压（VFS +），然后测量DAC的负满量程电压（VFS–）来测量</a:t>
            </a:r>
            <a:r>
              <a:rPr lang="zh-CN" altLang="en-US" sz="2400" dirty="0"/>
              <a:t>。</a:t>
            </a:r>
          </a:p>
        </p:txBody>
      </p:sp>
      <p:graphicFrame>
        <p:nvGraphicFramePr>
          <p:cNvPr id="13" name="对象 12"/>
          <p:cNvGraphicFramePr>
            <a:graphicFrameLocks noChangeAspect="1"/>
          </p:cNvGraphicFramePr>
          <p:nvPr/>
        </p:nvGraphicFramePr>
        <p:xfrm>
          <a:off x="2779162" y="3877280"/>
          <a:ext cx="3365418" cy="856115"/>
        </p:xfrm>
        <a:graphic>
          <a:graphicData uri="http://schemas.openxmlformats.org/presentationml/2006/ole">
            <mc:AlternateContent xmlns:mc="http://schemas.openxmlformats.org/markup-compatibility/2006">
              <mc:Choice xmlns:v="urn:schemas-microsoft-com:vml" Requires="v">
                <p:oleObj spid="_x0000_s6157" name="Equation" r:id="rId5" imgW="1091565" imgH="228600" progId="Equation.DSMT4">
                  <p:embed/>
                </p:oleObj>
              </mc:Choice>
              <mc:Fallback>
                <p:oleObj name="Equation" r:id="rId5" imgW="1091565" imgH="228600" progId="Equation.DSMT4">
                  <p:embed/>
                  <p:pic>
                    <p:nvPicPr>
                      <p:cNvPr id="4"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9162" y="3877280"/>
                        <a:ext cx="3365418" cy="856115"/>
                      </a:xfrm>
                      <a:prstGeom prst="rect">
                        <a:avLst/>
                      </a:prstGeom>
                      <a:noFill/>
                    </p:spPr>
                  </p:pic>
                </p:oleObj>
              </mc:Fallback>
            </mc:AlternateContent>
          </a:graphicData>
        </a:graphic>
      </p:graphicFrame>
      <p:sp>
        <p:nvSpPr>
          <p:cNvPr id="14" name="矩形 13"/>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spTree>
    <p:extLst>
      <p:ext uri="{BB962C8B-B14F-4D97-AF65-F5344CB8AC3E}">
        <p14:creationId xmlns:p14="http://schemas.microsoft.com/office/powerpoint/2010/main" val="98618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20" name="矩形 19"/>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22" name="图片 2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276872"/>
            <a:ext cx="5540678" cy="4075455"/>
          </a:xfrm>
          <a:prstGeom prst="rect">
            <a:avLst/>
          </a:prstGeom>
        </p:spPr>
      </p:pic>
      <p:sp>
        <p:nvSpPr>
          <p:cNvPr id="15" name="内容占位符 2"/>
          <p:cNvSpPr txBox="1"/>
          <p:nvPr/>
        </p:nvSpPr>
        <p:spPr bwMode="auto">
          <a:xfrm>
            <a:off x="251520" y="1842263"/>
            <a:ext cx="828274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spcBef>
                <a:spcPct val="0"/>
              </a:spcBef>
              <a:buClrTx/>
              <a:buSzTx/>
              <a:buNone/>
            </a:pPr>
            <a:r>
              <a:rPr lang="en-US" altLang="zh-CN" kern="0" dirty="0">
                <a:solidFill>
                  <a:srgbClr val="FF0000"/>
                </a:solidFill>
                <a:ea typeface="宋体" panose="02010600030101010101" pitchFamily="2" charset="-122"/>
              </a:rPr>
              <a:t> DC增益</a:t>
            </a:r>
            <a:r>
              <a:rPr lang="zh-CN" altLang="en-US" kern="0" dirty="0">
                <a:solidFill>
                  <a:srgbClr val="FF0000"/>
                </a:solidFill>
                <a:ea typeface="宋体" panose="02010600030101010101" pitchFamily="2" charset="-122"/>
              </a:rPr>
              <a:t>、</a:t>
            </a:r>
            <a:r>
              <a:rPr lang="en-US" altLang="zh-CN" kern="0" dirty="0">
                <a:solidFill>
                  <a:srgbClr val="FF0000"/>
                </a:solidFill>
                <a:ea typeface="宋体" panose="02010600030101010101" pitchFamily="2" charset="-122"/>
              </a:rPr>
              <a:t>增益误差</a:t>
            </a:r>
            <a:r>
              <a:rPr lang="zh-CN" altLang="en-US" kern="0" dirty="0">
                <a:solidFill>
                  <a:srgbClr val="FF0000"/>
                </a:solidFill>
                <a:ea typeface="宋体" panose="02010600030101010101" pitchFamily="2" charset="-122"/>
              </a:rPr>
              <a:t>、偏移</a:t>
            </a:r>
            <a:r>
              <a:rPr lang="en-US" altLang="zh-CN" kern="0" dirty="0">
                <a:solidFill>
                  <a:srgbClr val="FF0000"/>
                </a:solidFill>
                <a:ea typeface="宋体" panose="02010600030101010101" pitchFamily="2" charset="-122"/>
              </a:rPr>
              <a:t>和</a:t>
            </a:r>
            <a:r>
              <a:rPr lang="zh-CN" altLang="en-US" kern="0" dirty="0">
                <a:solidFill>
                  <a:srgbClr val="FF0000"/>
                </a:solidFill>
                <a:ea typeface="宋体" panose="02010600030101010101" pitchFamily="2" charset="-122"/>
              </a:rPr>
              <a:t>偏移</a:t>
            </a:r>
            <a:r>
              <a:rPr lang="en-US" altLang="zh-CN" kern="0" dirty="0">
                <a:solidFill>
                  <a:srgbClr val="FF0000"/>
                </a:solidFill>
                <a:ea typeface="宋体" panose="02010600030101010101" pitchFamily="2" charset="-122"/>
              </a:rPr>
              <a:t>误差</a:t>
            </a:r>
          </a:p>
        </p:txBody>
      </p:sp>
      <mc:AlternateContent xmlns:mc="http://schemas.openxmlformats.org/markup-compatibility/2006" xmlns:a14="http://schemas.microsoft.com/office/drawing/2010/main">
        <mc:Choice Requires="a14">
          <p:sp>
            <p:nvSpPr>
              <p:cNvPr id="16" name="矩形 15"/>
              <p:cNvSpPr/>
              <p:nvPr/>
            </p:nvSpPr>
            <p:spPr>
              <a:xfrm>
                <a:off x="5789012" y="2186008"/>
                <a:ext cx="2383290" cy="4616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1" i="1" smtClean="0">
                          <a:solidFill>
                            <a:schemeClr val="tx1"/>
                          </a:solidFill>
                          <a:latin typeface="Cambria Math" panose="02040503050406030204" pitchFamily="18" charset="0"/>
                          <a:ea typeface="+mn-ea"/>
                        </a:rPr>
                        <m:t>𝑶𝒇𝒇𝒔𝒆𝒕</m:t>
                      </m:r>
                      <m:r>
                        <a:rPr lang="en-US" altLang="zh-CN" sz="2400" b="1" i="1" smtClean="0">
                          <a:solidFill>
                            <a:schemeClr val="tx1"/>
                          </a:solidFill>
                          <a:latin typeface="Cambria Math" panose="02040503050406030204" pitchFamily="18" charset="0"/>
                          <a:ea typeface="+mn-ea"/>
                        </a:rPr>
                        <m:t>=</m:t>
                      </m:r>
                      <m:sSub>
                        <m:sSubPr>
                          <m:ctrlPr>
                            <a:rPr lang="en-US" altLang="zh-CN" sz="2400" b="1" i="1" smtClean="0">
                              <a:solidFill>
                                <a:schemeClr val="tx1"/>
                              </a:solidFill>
                              <a:latin typeface="Cambria Math" panose="02040503050406030204" pitchFamily="18" charset="0"/>
                              <a:ea typeface="+mn-ea"/>
                            </a:rPr>
                          </m:ctrlPr>
                        </m:sSubPr>
                        <m:e>
                          <m:r>
                            <a:rPr lang="en-US" altLang="zh-CN" sz="2400" b="1" i="1" smtClean="0">
                              <a:solidFill>
                                <a:schemeClr val="tx1"/>
                              </a:solidFill>
                              <a:latin typeface="Cambria Math" panose="02040503050406030204" pitchFamily="18" charset="0"/>
                              <a:ea typeface="+mn-ea"/>
                            </a:rPr>
                            <m:t>𝑽</m:t>
                          </m:r>
                        </m:e>
                        <m:sub>
                          <m:r>
                            <a:rPr lang="en-US" altLang="zh-CN" sz="2400" b="1" i="1" smtClean="0">
                              <a:solidFill>
                                <a:schemeClr val="tx1"/>
                              </a:solidFill>
                              <a:latin typeface="Cambria Math" panose="02040503050406030204" pitchFamily="18" charset="0"/>
                              <a:ea typeface="+mn-ea"/>
                            </a:rPr>
                            <m:t>𝑴𝑺</m:t>
                          </m:r>
                        </m:sub>
                      </m:sSub>
                    </m:oMath>
                  </m:oMathPara>
                </a14:m>
                <a:endParaRPr lang="en-US" altLang="zh-CN" sz="2400" b="1" dirty="0">
                  <a:solidFill>
                    <a:schemeClr val="tx1"/>
                  </a:solidFill>
                  <a:latin typeface="+mn-lt"/>
                  <a:ea typeface="+mn-ea"/>
                </a:endParaRPr>
              </a:p>
            </p:txBody>
          </p:sp>
        </mc:Choice>
        <mc:Fallback xmlns="">
          <p:sp>
            <p:nvSpPr>
              <p:cNvPr id="16" name="矩形 15"/>
              <p:cNvSpPr>
                <a:spLocks noRot="1" noChangeAspect="1" noMove="1" noResize="1" noEditPoints="1" noAdjustHandles="1" noChangeArrowheads="1" noChangeShapeType="1" noTextEdit="1"/>
              </p:cNvSpPr>
              <p:nvPr/>
            </p:nvSpPr>
            <p:spPr>
              <a:xfrm>
                <a:off x="5789012" y="2186008"/>
                <a:ext cx="2383290" cy="461665"/>
              </a:xfrm>
              <a:prstGeom prst="rect">
                <a:avLst/>
              </a:prstGeom>
              <a:blipFill>
                <a:blip r:embed="rId5"/>
                <a:stretch>
                  <a:fillRect l="-2302"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648182" y="2928204"/>
                <a:ext cx="3170174" cy="608821"/>
              </a:xfrm>
              <a:prstGeom prst="rect">
                <a:avLst/>
              </a:prstGeom>
              <a:noFill/>
            </p:spPr>
            <p:txBody>
              <a:bodyPr wrap="square" lIns="0" tIns="0" rIns="0" bIns="0" rtlCol="0">
                <a:spAutoFit/>
              </a:bodyPr>
              <a:lstStyle/>
              <a:p>
                <a:r>
                  <a:rPr lang="en-US" altLang="zh-CN" sz="2400" b="1" dirty="0">
                    <a:solidFill>
                      <a:schemeClr val="tx1"/>
                    </a:solidFill>
                  </a:rPr>
                  <a:t>Gain</a:t>
                </a:r>
                <a14:m>
                  <m:oMath xmlns:m="http://schemas.openxmlformats.org/officeDocument/2006/math">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𝑽</m:t>
                            </m:r>
                          </m:e>
                          <m:sub>
                            <m:r>
                              <a:rPr lang="en-US" altLang="zh-CN" sz="2400" b="1" i="1" smtClean="0">
                                <a:solidFill>
                                  <a:schemeClr val="tx1"/>
                                </a:solidFill>
                                <a:latin typeface="Cambria Math" panose="02040503050406030204" pitchFamily="18" charset="0"/>
                              </a:rPr>
                              <m:t>𝑭𝑺𝑹</m:t>
                            </m:r>
                          </m:sub>
                        </m:sSub>
                      </m:num>
                      <m:den>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𝑫</m:t>
                            </m:r>
                          </m:e>
                          <m:sub>
                            <m:r>
                              <a:rPr lang="en-US" altLang="zh-CN" sz="2400" b="1" i="1" smtClean="0">
                                <a:solidFill>
                                  <a:schemeClr val="tx1"/>
                                </a:solidFill>
                                <a:latin typeface="Cambria Math" panose="02040503050406030204" pitchFamily="18" charset="0"/>
                              </a:rPr>
                              <m:t>𝑰𝑵</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𝒎𝒂𝒙</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𝑫</m:t>
                            </m:r>
                          </m:e>
                          <m:sub>
                            <m:r>
                              <a:rPr lang="en-US" altLang="zh-CN" sz="2400" b="1" i="1" smtClean="0">
                                <a:solidFill>
                                  <a:schemeClr val="tx1"/>
                                </a:solidFill>
                                <a:latin typeface="Cambria Math" panose="02040503050406030204" pitchFamily="18" charset="0"/>
                              </a:rPr>
                              <m:t>𝑰𝑵</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𝒎𝒊𝒏</m:t>
                            </m:r>
                          </m:sub>
                        </m:sSub>
                      </m:den>
                    </m:f>
                  </m:oMath>
                </a14:m>
                <a:endParaRPr lang="zh-CN" altLang="en-US" sz="2400" b="1" dirty="0">
                  <a:solidFill>
                    <a:schemeClr val="tx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648182" y="2928204"/>
                <a:ext cx="3170174" cy="608821"/>
              </a:xfrm>
              <a:prstGeom prst="rect">
                <a:avLst/>
              </a:prstGeom>
              <a:blipFill>
                <a:blip r:embed="rId6"/>
                <a:stretch>
                  <a:fillRect l="-5962" t="-1000" b="-5000"/>
                </a:stretch>
              </a:blipFill>
            </p:spPr>
            <p:txBody>
              <a:bodyPr/>
              <a:lstStyle/>
              <a:p>
                <a:r>
                  <a:rPr lang="zh-CN" altLang="en-US">
                    <a:noFill/>
                  </a:rPr>
                  <a:t> </a:t>
                </a:r>
              </a:p>
            </p:txBody>
          </p:sp>
        </mc:Fallback>
      </mc:AlternateContent>
      <p:sp>
        <p:nvSpPr>
          <p:cNvPr id="18" name="文本框 17"/>
          <p:cNvSpPr txBox="1"/>
          <p:nvPr/>
        </p:nvSpPr>
        <p:spPr>
          <a:xfrm>
            <a:off x="5700094" y="3861466"/>
            <a:ext cx="3336402" cy="1198880"/>
          </a:xfrm>
          <a:prstGeom prst="rect">
            <a:avLst/>
          </a:prstGeom>
          <a:noFill/>
        </p:spPr>
        <p:txBody>
          <a:bodyPr wrap="square" rtlCol="0">
            <a:spAutoFit/>
          </a:bodyPr>
          <a:lstStyle/>
          <a:p>
            <a:r>
              <a:rPr lang="en-US" altLang="zh-CN" sz="2400" b="1" dirty="0"/>
              <a:t>VFS +，VFS-和VMS电压与传输曲线的一般形状不一致。</a:t>
            </a:r>
          </a:p>
        </p:txBody>
      </p:sp>
    </p:spTree>
    <p:extLst>
      <p:ext uri="{BB962C8B-B14F-4D97-AF65-F5344CB8AC3E}">
        <p14:creationId xmlns:p14="http://schemas.microsoft.com/office/powerpoint/2010/main" val="162207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20" name="矩形 19"/>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22" name="图片 21"/>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sp>
        <p:nvSpPr>
          <p:cNvPr id="19" name="内容占位符 2"/>
          <p:cNvSpPr txBox="1"/>
          <p:nvPr/>
        </p:nvSpPr>
        <p:spPr bwMode="auto">
          <a:xfrm>
            <a:off x="637511" y="1077952"/>
            <a:ext cx="828274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spcBef>
                <a:spcPct val="0"/>
              </a:spcBef>
              <a:buClrTx/>
              <a:buSzTx/>
              <a:buNone/>
            </a:pPr>
            <a:r>
              <a:rPr lang="en-US" altLang="zh-CN" kern="0" dirty="0">
                <a:solidFill>
                  <a:srgbClr val="FF0000"/>
                </a:solidFill>
                <a:ea typeface="宋体" panose="02010600030101010101" pitchFamily="2" charset="-122"/>
              </a:rPr>
              <a:t>DC</a:t>
            </a:r>
            <a:r>
              <a:rPr lang="zh-CN" altLang="en-US" kern="0" dirty="0">
                <a:solidFill>
                  <a:srgbClr val="FF0000"/>
                </a:solidFill>
                <a:ea typeface="宋体" panose="02010600030101010101" pitchFamily="2" charset="-122"/>
              </a:rPr>
              <a:t>增益</a:t>
            </a:r>
            <a:r>
              <a:rPr lang="en-US" altLang="zh-CN" kern="0" dirty="0">
                <a:solidFill>
                  <a:srgbClr val="FF0000"/>
                </a:solidFill>
                <a:ea typeface="宋体" panose="02010600030101010101" pitchFamily="2" charset="-122"/>
              </a:rPr>
              <a:t>, </a:t>
            </a:r>
            <a:r>
              <a:rPr lang="zh-CN" altLang="en-US" kern="0" dirty="0">
                <a:solidFill>
                  <a:srgbClr val="FF0000"/>
                </a:solidFill>
                <a:ea typeface="宋体" panose="02010600030101010101" pitchFamily="2" charset="-122"/>
              </a:rPr>
              <a:t>偏移</a:t>
            </a:r>
          </a:p>
        </p:txBody>
      </p:sp>
      <p:grpSp>
        <p:nvGrpSpPr>
          <p:cNvPr id="21" name="组合 20"/>
          <p:cNvGrpSpPr/>
          <p:nvPr/>
        </p:nvGrpSpPr>
        <p:grpSpPr>
          <a:xfrm>
            <a:off x="539552" y="1684962"/>
            <a:ext cx="8210734" cy="3210308"/>
            <a:chOff x="581014" y="1543242"/>
            <a:chExt cx="8210734" cy="3210308"/>
          </a:xfrm>
        </p:grpSpPr>
        <p:sp>
          <p:nvSpPr>
            <p:cNvPr id="23" name="矩形 22"/>
            <p:cNvSpPr/>
            <p:nvPr/>
          </p:nvSpPr>
          <p:spPr>
            <a:xfrm>
              <a:off x="581014" y="1543242"/>
              <a:ext cx="8210734" cy="2306955"/>
            </a:xfrm>
            <a:prstGeom prst="rect">
              <a:avLst/>
            </a:prstGeom>
          </p:spPr>
          <p:txBody>
            <a:bodyPr wrap="square">
              <a:spAutoFit/>
            </a:bodyPr>
            <a:lstStyle/>
            <a:p>
              <a:pPr algn="just"/>
              <a:r>
                <a:rPr lang="zh-CN" altLang="en-US" sz="2400" b="1" dirty="0">
                  <a:solidFill>
                    <a:srgbClr val="000000"/>
                  </a:solidFill>
                  <a:latin typeface="楷体" panose="02010609060101010101" pitchFamily="49" charset="-122"/>
                  <a:ea typeface="楷体" panose="02010609060101010101" pitchFamily="49" charset="-122"/>
                  <a:sym typeface="+mn-ea"/>
                </a:rPr>
                <a:t>最佳拟合直线是指理想输出采样电压与实际输出采样电压间的方差最小的直线。</a:t>
              </a:r>
              <a:endParaRPr lang="en-US" altLang="zh-CN" sz="2400" b="1" dirty="0">
                <a:solidFill>
                  <a:srgbClr val="000000"/>
                </a:solidFill>
                <a:latin typeface="楷体" panose="02010609060101010101" pitchFamily="49" charset="-122"/>
                <a:ea typeface="楷体" panose="02010609060101010101" pitchFamily="49" charset="-122"/>
              </a:endParaRPr>
            </a:p>
            <a:p>
              <a:pPr algn="just"/>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CN" altLang="en-US" sz="2400" b="1" dirty="0">
                  <a:solidFill>
                    <a:srgbClr val="000000"/>
                  </a:solidFill>
                  <a:latin typeface="楷体" panose="02010609060101010101" pitchFamily="49" charset="-122"/>
                  <a:ea typeface="楷体" panose="02010609060101010101" pitchFamily="49" charset="-122"/>
                  <a:sym typeface="+mn-ea"/>
                </a:rPr>
                <a:t>对一个采样集</a:t>
              </a:r>
              <a:r>
                <a:rPr lang="en-US" altLang="zh-CN" sz="2400" b="1" dirty="0">
                  <a:solidFill>
                    <a:srgbClr val="000000"/>
                  </a:solidFill>
                  <a:latin typeface="楷体" panose="02010609060101010101" pitchFamily="49" charset="-122"/>
                  <a:ea typeface="楷体" panose="02010609060101010101" pitchFamily="49" charset="-122"/>
                  <a:sym typeface="+mn-ea"/>
                </a:rPr>
                <a:t>s(</a:t>
              </a:r>
              <a:r>
                <a:rPr lang="en-US" altLang="zh-CN" sz="2400" b="1" dirty="0" err="1">
                  <a:solidFill>
                    <a:srgbClr val="000000"/>
                  </a:solidFill>
                  <a:latin typeface="楷体" panose="02010609060101010101" pitchFamily="49" charset="-122"/>
                  <a:ea typeface="楷体" panose="02010609060101010101" pitchFamily="49" charset="-122"/>
                  <a:sym typeface="+mn-ea"/>
                </a:rPr>
                <a:t>i</a:t>
              </a:r>
              <a:r>
                <a:rPr lang="en-US" altLang="zh-CN" sz="2400" b="1" dirty="0">
                  <a:solidFill>
                    <a:srgbClr val="000000"/>
                  </a:solidFill>
                  <a:latin typeface="楷体" panose="02010609060101010101" pitchFamily="49" charset="-122"/>
                  <a:ea typeface="楷体" panose="02010609060101010101" pitchFamily="49" charset="-122"/>
                  <a:sym typeface="+mn-ea"/>
                </a:rPr>
                <a:t>)</a:t>
              </a:r>
              <a:r>
                <a:rPr lang="zh-CN" altLang="en-US" sz="2400" b="1" dirty="0">
                  <a:solidFill>
                    <a:srgbClr val="000000"/>
                  </a:solidFill>
                  <a:latin typeface="楷体" panose="02010609060101010101" pitchFamily="49" charset="-122"/>
                  <a:ea typeface="楷体" panose="02010609060101010101" pitchFamily="49" charset="-122"/>
                  <a:sym typeface="+mn-ea"/>
                </a:rPr>
                <a:t> </a:t>
              </a:r>
              <a:r>
                <a:rPr lang="en-US" altLang="zh-CN" sz="2400" b="1" dirty="0">
                  <a:solidFill>
                    <a:srgbClr val="000000"/>
                  </a:solidFill>
                  <a:latin typeface="楷体" panose="02010609060101010101" pitchFamily="49" charset="-122"/>
                  <a:ea typeface="楷体" panose="02010609060101010101" pitchFamily="49" charset="-122"/>
                  <a:sym typeface="+mn-ea"/>
                </a:rPr>
                <a:t>,</a:t>
              </a:r>
              <a:r>
                <a:rPr lang="en-US" altLang="zh-CN" sz="2400" b="1" dirty="0" err="1">
                  <a:solidFill>
                    <a:srgbClr val="000000"/>
                  </a:solidFill>
                  <a:latin typeface="楷体" panose="02010609060101010101" pitchFamily="49" charset="-122"/>
                  <a:ea typeface="楷体" panose="02010609060101010101" pitchFamily="49" charset="-122"/>
                  <a:sym typeface="+mn-ea"/>
                </a:rPr>
                <a:t>i</a:t>
              </a:r>
              <a:r>
                <a:rPr lang="en-US" altLang="zh-CN" sz="2400" b="1" dirty="0">
                  <a:solidFill>
                    <a:srgbClr val="000000"/>
                  </a:solidFill>
                  <a:latin typeface="楷体" panose="02010609060101010101" pitchFamily="49" charset="-122"/>
                  <a:ea typeface="楷体" panose="02010609060101010101" pitchFamily="49" charset="-122"/>
                  <a:sym typeface="+mn-ea"/>
                </a:rPr>
                <a:t>={0,1,…N-1}</a:t>
              </a:r>
              <a:r>
                <a:rPr lang="zh-CN" altLang="en-US" sz="2400" b="1" dirty="0">
                  <a:solidFill>
                    <a:srgbClr val="000000"/>
                  </a:solidFill>
                  <a:latin typeface="楷体" panose="02010609060101010101" pitchFamily="49" charset="-122"/>
                  <a:ea typeface="楷体" panose="02010609060101010101" pitchFamily="49" charset="-122"/>
                  <a:sym typeface="+mn-ea"/>
                </a:rPr>
                <a:t>，</a:t>
              </a:r>
              <a:r>
                <a:rPr lang="en-US" altLang="zh-CN" sz="2400" b="1" dirty="0">
                  <a:solidFill>
                    <a:srgbClr val="000000"/>
                  </a:solidFill>
                  <a:latin typeface="楷体" panose="02010609060101010101" pitchFamily="49" charset="-122"/>
                  <a:ea typeface="楷体" panose="02010609060101010101" pitchFamily="49" charset="-122"/>
                  <a:sym typeface="+mn-ea"/>
                </a:rPr>
                <a:t>N</a:t>
              </a:r>
              <a:r>
                <a:rPr lang="zh-CN" altLang="en-US" sz="2400" b="1" dirty="0">
                  <a:solidFill>
                    <a:srgbClr val="000000"/>
                  </a:solidFill>
                  <a:latin typeface="楷体" panose="02010609060101010101" pitchFamily="49" charset="-122"/>
                  <a:ea typeface="楷体" panose="02010609060101010101" pitchFamily="49" charset="-122"/>
                  <a:sym typeface="+mn-ea"/>
                </a:rPr>
                <a:t>为采样数目，利用斜率（</a:t>
              </a:r>
              <a:r>
                <a:rPr lang="en-US" altLang="zh-CN" sz="2400" b="1" dirty="0">
                  <a:solidFill>
                    <a:srgbClr val="000000"/>
                  </a:solidFill>
                  <a:latin typeface="楷体" panose="02010609060101010101" pitchFamily="49" charset="-122"/>
                  <a:ea typeface="楷体" panose="02010609060101010101" pitchFamily="49" charset="-122"/>
                  <a:sym typeface="+mn-ea"/>
                </a:rPr>
                <a:t>DAC</a:t>
              </a:r>
              <a:r>
                <a:rPr lang="zh-CN" altLang="en-US" sz="2400" b="1" dirty="0">
                  <a:solidFill>
                    <a:srgbClr val="000000"/>
                  </a:solidFill>
                  <a:latin typeface="楷体" panose="02010609060101010101" pitchFamily="49" charset="-122"/>
                  <a:ea typeface="楷体" panose="02010609060101010101" pitchFamily="49" charset="-122"/>
                  <a:sym typeface="+mn-ea"/>
                </a:rPr>
                <a:t>增益）和零点偏移（</a:t>
              </a:r>
              <a:r>
                <a:rPr lang="en-US" altLang="zh-CN" sz="2400" b="1" dirty="0">
                  <a:solidFill>
                    <a:srgbClr val="000000"/>
                  </a:solidFill>
                  <a:latin typeface="楷体" panose="02010609060101010101" pitchFamily="49" charset="-122"/>
                  <a:ea typeface="楷体" panose="02010609060101010101" pitchFamily="49" charset="-122"/>
                  <a:sym typeface="+mn-ea"/>
                </a:rPr>
                <a:t>offset</a:t>
              </a:r>
              <a:r>
                <a:rPr lang="zh-CN" altLang="en-US" sz="2400" b="1" dirty="0">
                  <a:solidFill>
                    <a:srgbClr val="000000"/>
                  </a:solidFill>
                  <a:latin typeface="楷体" panose="02010609060101010101" pitchFamily="49" charset="-122"/>
                  <a:ea typeface="楷体" panose="02010609060101010101" pitchFamily="49" charset="-122"/>
                  <a:sym typeface="+mn-ea"/>
                </a:rPr>
                <a:t>）我们可以得到最佳拟合直线，它是一标准的线性方程：</a:t>
              </a:r>
              <a:endPar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4" name="对象 23"/>
            <p:cNvGraphicFramePr>
              <a:graphicFrameLocks noChangeAspect="1"/>
            </p:cNvGraphicFramePr>
            <p:nvPr/>
          </p:nvGraphicFramePr>
          <p:xfrm>
            <a:off x="1157078" y="4350658"/>
            <a:ext cx="6912768" cy="402892"/>
          </p:xfrm>
          <a:graphic>
            <a:graphicData uri="http://schemas.openxmlformats.org/presentationml/2006/ole">
              <mc:AlternateContent xmlns:mc="http://schemas.openxmlformats.org/markup-compatibility/2006">
                <mc:Choice xmlns:v="urn:schemas-microsoft-com:vml" Requires="v">
                  <p:oleObj spid="_x0000_s7203" name="Equation" r:id="rId5" imgW="3086100" imgH="203200" progId="Equation.DSMT4">
                    <p:embed/>
                  </p:oleObj>
                </mc:Choice>
                <mc:Fallback>
                  <p:oleObj name="Equation" r:id="rId5" imgW="3086100" imgH="203200" progId="Equation.DSMT4">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078" y="4350658"/>
                          <a:ext cx="6912768" cy="402892"/>
                        </a:xfrm>
                        <a:prstGeom prst="rect">
                          <a:avLst/>
                        </a:prstGeom>
                        <a:noFill/>
                      </p:spPr>
                    </p:pic>
                  </p:oleObj>
                </mc:Fallback>
              </mc:AlternateContent>
            </a:graphicData>
          </a:graphic>
        </p:graphicFrame>
      </p:grpSp>
      <p:grpSp>
        <p:nvGrpSpPr>
          <p:cNvPr id="25" name="组合 24"/>
          <p:cNvGrpSpPr/>
          <p:nvPr/>
        </p:nvGrpSpPr>
        <p:grpSpPr>
          <a:xfrm>
            <a:off x="2051720" y="5085184"/>
            <a:ext cx="4841290" cy="1472564"/>
            <a:chOff x="1518207" y="4437112"/>
            <a:chExt cx="4841290" cy="1472564"/>
          </a:xfrm>
        </p:grpSpPr>
        <p:graphicFrame>
          <p:nvGraphicFramePr>
            <p:cNvPr id="26" name="对象 25"/>
            <p:cNvGraphicFramePr>
              <a:graphicFrameLocks noChangeAspect="1"/>
            </p:cNvGraphicFramePr>
            <p:nvPr/>
          </p:nvGraphicFramePr>
          <p:xfrm>
            <a:off x="1529468" y="4437112"/>
            <a:ext cx="4605511" cy="720080"/>
          </p:xfrm>
          <a:graphic>
            <a:graphicData uri="http://schemas.openxmlformats.org/presentationml/2006/ole">
              <mc:AlternateContent xmlns:mc="http://schemas.openxmlformats.org/markup-compatibility/2006">
                <mc:Choice xmlns:v="urn:schemas-microsoft-com:vml" Requires="v">
                  <p:oleObj spid="_x0000_s7204" name="Equation" r:id="rId7" imgW="2882900" imgH="431800" progId="Equation.DSMT4">
                    <p:embed/>
                  </p:oleObj>
                </mc:Choice>
                <mc:Fallback>
                  <p:oleObj name="Equation" r:id="rId7" imgW="2882900" imgH="431800" progId="Equation.DSMT4">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9468" y="4437112"/>
                          <a:ext cx="4605511" cy="720080"/>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1518207" y="5196848"/>
            <a:ext cx="4841290" cy="712828"/>
          </p:xfrm>
          <a:graphic>
            <a:graphicData uri="http://schemas.openxmlformats.org/presentationml/2006/ole">
              <mc:AlternateContent xmlns:mc="http://schemas.openxmlformats.org/markup-compatibility/2006">
                <mc:Choice xmlns:v="urn:schemas-microsoft-com:vml" Requires="v">
                  <p:oleObj spid="_x0000_s7205" name="Equation" r:id="rId9" imgW="3136900" imgH="431800" progId="Equation.DSMT4">
                    <p:embed/>
                  </p:oleObj>
                </mc:Choice>
                <mc:Fallback>
                  <p:oleObj name="Equation" r:id="rId9" imgW="3136900" imgH="431800" progId="Equation.DSMT4">
                    <p:embed/>
                    <p:pic>
                      <p:nvPicPr>
                        <p:cNvPr id="12"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207" y="5196848"/>
                          <a:ext cx="4841290" cy="712828"/>
                        </a:xfrm>
                        <a:prstGeom prst="rect">
                          <a:avLst/>
                        </a:prstGeom>
                        <a:noFill/>
                      </p:spPr>
                    </p:pic>
                  </p:oleObj>
                </mc:Fallback>
              </mc:AlternateContent>
            </a:graphicData>
          </a:graphic>
        </p:graphicFrame>
      </p:grpSp>
    </p:spTree>
    <p:extLst>
      <p:ext uri="{BB962C8B-B14F-4D97-AF65-F5344CB8AC3E}">
        <p14:creationId xmlns:p14="http://schemas.microsoft.com/office/powerpoint/2010/main" val="41451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20" name="矩形 19"/>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22" name="图片 2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
        <p:nvSpPr>
          <p:cNvPr id="16" name="矩形 15"/>
          <p:cNvSpPr/>
          <p:nvPr/>
        </p:nvSpPr>
        <p:spPr>
          <a:xfrm>
            <a:off x="1259632" y="1672810"/>
            <a:ext cx="7056784" cy="5169535"/>
          </a:xfrm>
          <a:prstGeom prst="rect">
            <a:avLst/>
          </a:prstGeom>
        </p:spPr>
        <p:txBody>
          <a:bodyPr wrap="square">
            <a:spAutoFit/>
          </a:bodyPr>
          <a:lstStyle/>
          <a:p>
            <a:r>
              <a:rPr lang="en-US" altLang="zh-CN" sz="2400" dirty="0">
                <a:solidFill>
                  <a:srgbClr val="000000"/>
                </a:solidFill>
                <a:latin typeface="楷体" panose="02010609060101010101" pitchFamily="49" charset="-122"/>
                <a:ea typeface="楷体" panose="02010609060101010101" pitchFamily="49" charset="-122"/>
              </a:rPr>
              <a:t>MATLAB</a:t>
            </a:r>
            <a:r>
              <a:rPr lang="zh-CN" altLang="en-US" sz="2400" dirty="0">
                <a:solidFill>
                  <a:srgbClr val="000000"/>
                </a:solidFill>
                <a:latin typeface="楷体" panose="02010609060101010101" pitchFamily="49" charset="-122"/>
                <a:ea typeface="楷体" panose="02010609060101010101" pitchFamily="49" charset="-122"/>
              </a:rPr>
              <a:t>程序：</a:t>
            </a:r>
          </a:p>
          <a:p>
            <a:r>
              <a:rPr lang="en-US" altLang="zh-CN" dirty="0"/>
              <a:t>% </a:t>
            </a:r>
            <a:r>
              <a:rPr lang="zh-CN" altLang="en-US" dirty="0"/>
              <a:t>向量</a:t>
            </a:r>
            <a:r>
              <a:rPr lang="en-US" altLang="zh-CN" dirty="0"/>
              <a:t>S</a:t>
            </a:r>
            <a:r>
              <a:rPr lang="zh-CN" altLang="en-US" dirty="0"/>
              <a:t>记录</a:t>
            </a:r>
            <a:r>
              <a:rPr lang="en-US" altLang="zh-CN" dirty="0"/>
              <a:t>DAC</a:t>
            </a:r>
            <a:r>
              <a:rPr lang="zh-CN" altLang="en-US" dirty="0"/>
              <a:t>输出电压</a:t>
            </a:r>
          </a:p>
          <a:p>
            <a:r>
              <a:rPr lang="en-US" altLang="zh-CN" dirty="0"/>
              <a:t>%</a:t>
            </a:r>
          </a:p>
          <a:p>
            <a:r>
              <a:rPr lang="en-US" altLang="zh-CN" dirty="0"/>
              <a:t>% </a:t>
            </a:r>
            <a:r>
              <a:rPr lang="zh-CN" altLang="en-US" dirty="0"/>
              <a:t>初始化</a:t>
            </a:r>
          </a:p>
          <a:p>
            <a:r>
              <a:rPr lang="en-US" altLang="zh-CN" dirty="0"/>
              <a:t>k1=0; k2=0; k3=0; k4=0;</a:t>
            </a:r>
          </a:p>
          <a:p>
            <a:r>
              <a:rPr lang="en-US" altLang="zh-CN" dirty="0"/>
              <a:t>N=length(S);</a:t>
            </a:r>
          </a:p>
          <a:p>
            <a:r>
              <a:rPr lang="en-US" altLang="zh-CN" dirty="0"/>
              <a:t>% </a:t>
            </a:r>
            <a:r>
              <a:rPr lang="zh-CN" altLang="en-US" dirty="0"/>
              <a:t>进行最适应分析</a:t>
            </a:r>
          </a:p>
          <a:p>
            <a:r>
              <a:rPr lang="en-US" altLang="zh-CN" dirty="0"/>
              <a:t>for </a:t>
            </a:r>
            <a:r>
              <a:rPr lang="en-US" altLang="zh-CN" dirty="0" err="1"/>
              <a:t>i</a:t>
            </a:r>
            <a:r>
              <a:rPr lang="en-US" altLang="zh-CN" dirty="0"/>
              <a:t>=O:N-1,</a:t>
            </a:r>
          </a:p>
          <a:p>
            <a:r>
              <a:rPr lang="en-US" altLang="zh-CN" dirty="0"/>
              <a:t>		k1 = k1 + </a:t>
            </a:r>
            <a:r>
              <a:rPr lang="en-US" altLang="zh-CN" dirty="0" err="1"/>
              <a:t>i</a:t>
            </a:r>
            <a:r>
              <a:rPr lang="en-US" altLang="zh-CN" dirty="0"/>
              <a:t>;</a:t>
            </a:r>
          </a:p>
          <a:p>
            <a:r>
              <a:rPr lang="en-US" altLang="zh-CN" dirty="0"/>
              <a:t>		k2 = k2 + S(i+1);</a:t>
            </a:r>
          </a:p>
          <a:p>
            <a:r>
              <a:rPr lang="en-US" altLang="zh-CN" dirty="0"/>
              <a:t>		k3 = k3 + </a:t>
            </a:r>
            <a:r>
              <a:rPr lang="en-US" altLang="zh-CN" dirty="0" err="1"/>
              <a:t>i</a:t>
            </a:r>
            <a:r>
              <a:rPr lang="en-US" altLang="zh-CN" dirty="0"/>
              <a:t>*</a:t>
            </a:r>
            <a:r>
              <a:rPr lang="en-US" altLang="zh-CN" dirty="0" err="1"/>
              <a:t>i</a:t>
            </a:r>
            <a:r>
              <a:rPr lang="en-US" altLang="zh-CN" dirty="0"/>
              <a:t>;</a:t>
            </a:r>
          </a:p>
          <a:p>
            <a:r>
              <a:rPr lang="en-US" altLang="zh-CN" dirty="0"/>
              <a:t>		k4 = k4 + </a:t>
            </a:r>
            <a:r>
              <a:rPr lang="en-US" altLang="zh-CN" dirty="0" err="1"/>
              <a:t>i</a:t>
            </a:r>
            <a:r>
              <a:rPr lang="en-US" altLang="zh-CN" dirty="0"/>
              <a:t>*S(i+1);</a:t>
            </a:r>
          </a:p>
          <a:p>
            <a:r>
              <a:rPr lang="en-US" altLang="zh-CN" dirty="0"/>
              <a:t>end</a:t>
            </a:r>
          </a:p>
          <a:p>
            <a:r>
              <a:rPr lang="en-US" altLang="zh-CN" dirty="0"/>
              <a:t>Gain = (N*k4 -k1*k2) / (N*k3 -k1*k1);</a:t>
            </a:r>
          </a:p>
          <a:p>
            <a:r>
              <a:rPr lang="en-US" altLang="zh-CN" dirty="0"/>
              <a:t>Offset =k2/N-Gain * (k1/N);</a:t>
            </a:r>
          </a:p>
          <a:p>
            <a:r>
              <a:rPr lang="en-US" altLang="zh-CN" dirty="0"/>
              <a:t>for </a:t>
            </a:r>
            <a:r>
              <a:rPr lang="en-US" altLang="zh-CN" dirty="0" err="1"/>
              <a:t>i</a:t>
            </a:r>
            <a:r>
              <a:rPr lang="en-US" altLang="zh-CN" dirty="0"/>
              <a:t>=O:N-1,</a:t>
            </a:r>
          </a:p>
          <a:p>
            <a:r>
              <a:rPr lang="en-US" altLang="zh-CN" dirty="0"/>
              <a:t>		</a:t>
            </a:r>
            <a:r>
              <a:rPr lang="en-US" altLang="zh-CN" dirty="0" err="1"/>
              <a:t>Best_fit_line</a:t>
            </a:r>
            <a:r>
              <a:rPr lang="en-US" altLang="zh-CN" dirty="0"/>
              <a:t>(i+1) =Gain*</a:t>
            </a:r>
            <a:r>
              <a:rPr lang="en-US" altLang="zh-CN" dirty="0" err="1"/>
              <a:t>i</a:t>
            </a:r>
            <a:r>
              <a:rPr lang="en-US" altLang="zh-CN" dirty="0"/>
              <a:t> + Offset;</a:t>
            </a:r>
          </a:p>
          <a:p>
            <a:r>
              <a:rPr lang="en-US" altLang="zh-CN" dirty="0"/>
              <a:t>end</a:t>
            </a:r>
          </a:p>
        </p:txBody>
      </p:sp>
      <p:sp>
        <p:nvSpPr>
          <p:cNvPr id="17" name="内容占位符 2"/>
          <p:cNvSpPr txBox="1"/>
          <p:nvPr/>
        </p:nvSpPr>
        <p:spPr bwMode="auto">
          <a:xfrm>
            <a:off x="845999" y="1196752"/>
            <a:ext cx="324036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spcBef>
                <a:spcPct val="0"/>
              </a:spcBef>
              <a:buClrTx/>
              <a:buSzTx/>
              <a:buNone/>
            </a:pPr>
            <a:r>
              <a:rPr lang="en-US" altLang="zh-CN" kern="0" dirty="0">
                <a:solidFill>
                  <a:srgbClr val="FF0000"/>
                </a:solidFill>
                <a:ea typeface="宋体" panose="02010600030101010101" pitchFamily="2" charset="-122"/>
              </a:rPr>
              <a:t>DC</a:t>
            </a:r>
            <a:r>
              <a:rPr lang="zh-CN" altLang="en-US" kern="0" dirty="0">
                <a:solidFill>
                  <a:srgbClr val="FF0000"/>
                </a:solidFill>
                <a:ea typeface="宋体" panose="02010600030101010101" pitchFamily="2" charset="-122"/>
              </a:rPr>
              <a:t>增益</a:t>
            </a:r>
            <a:r>
              <a:rPr lang="en-US" altLang="zh-CN" kern="0" dirty="0">
                <a:solidFill>
                  <a:srgbClr val="FF0000"/>
                </a:solidFill>
                <a:ea typeface="宋体" panose="02010600030101010101" pitchFamily="2" charset="-122"/>
              </a:rPr>
              <a:t>, </a:t>
            </a:r>
            <a:r>
              <a:rPr lang="zh-CN" altLang="en-US" kern="0" dirty="0">
                <a:solidFill>
                  <a:srgbClr val="FF0000"/>
                </a:solidFill>
                <a:ea typeface="宋体" panose="02010600030101010101" pitchFamily="2" charset="-122"/>
              </a:rPr>
              <a:t>偏移</a:t>
            </a:r>
          </a:p>
        </p:txBody>
      </p:sp>
    </p:spTree>
    <p:extLst>
      <p:ext uri="{BB962C8B-B14F-4D97-AF65-F5344CB8AC3E}">
        <p14:creationId xmlns:p14="http://schemas.microsoft.com/office/powerpoint/2010/main" val="1101144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467927" y="876370"/>
            <a:ext cx="8282742" cy="189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lnSpc>
                <a:spcPct val="150000"/>
              </a:lnSpc>
              <a:spcBef>
                <a:spcPct val="0"/>
              </a:spcBef>
              <a:buClrTx/>
              <a:buSzTx/>
              <a:buNone/>
            </a:pPr>
            <a:r>
              <a:rPr lang="zh-CN" altLang="en-US" kern="0" dirty="0">
                <a:solidFill>
                  <a:srgbClr val="FF0000"/>
                </a:solidFill>
                <a:ea typeface="宋体" panose="02010600030101010101" pitchFamily="2" charset="-122"/>
              </a:rPr>
              <a:t>微分非线性（</a:t>
            </a:r>
            <a:r>
              <a:rPr lang="en-US" altLang="zh-CN" kern="0" dirty="0">
                <a:solidFill>
                  <a:srgbClr val="FF0000"/>
                </a:solidFill>
                <a:ea typeface="宋体" panose="02010600030101010101" pitchFamily="2" charset="-122"/>
              </a:rPr>
              <a:t>DNL</a:t>
            </a:r>
            <a:r>
              <a:rPr lang="zh-CN" altLang="en-US" kern="0" dirty="0">
                <a:solidFill>
                  <a:srgbClr val="FF0000"/>
                </a:solidFill>
                <a:ea typeface="宋体" panose="02010600030101010101" pitchFamily="2" charset="-122"/>
              </a:rPr>
              <a:t>）</a:t>
            </a:r>
            <a:r>
              <a:rPr lang="en-US" altLang="zh-CN" kern="0" dirty="0">
                <a:solidFill>
                  <a:srgbClr val="FF0000"/>
                </a:solidFill>
                <a:ea typeface="宋体" panose="02010600030101010101" pitchFamily="2" charset="-122"/>
              </a:rPr>
              <a:t>:</a:t>
            </a:r>
            <a:r>
              <a:rPr lang="zh-CN" altLang="en-US" sz="2400" dirty="0"/>
              <a:t>在理想的</a:t>
            </a:r>
            <a:r>
              <a:rPr lang="en-US" altLang="zh-CN" sz="2400" dirty="0"/>
              <a:t>DAC</a:t>
            </a:r>
            <a:r>
              <a:rPr lang="zh-CN" altLang="en-US" sz="2400" dirty="0"/>
              <a:t>中，</a:t>
            </a:r>
            <a:r>
              <a:rPr lang="en-US" altLang="zh-CN" sz="2400" dirty="0"/>
              <a:t> </a:t>
            </a:r>
            <a:r>
              <a:rPr lang="zh-CN" altLang="en-US" sz="2400" dirty="0"/>
              <a:t>每个步长应该恰好等于理想的</a:t>
            </a:r>
            <a:r>
              <a:rPr lang="en-US" altLang="zh-CN" sz="2400" dirty="0"/>
              <a:t>LSB</a:t>
            </a:r>
            <a:r>
              <a:rPr lang="zh-CN" altLang="en-US" sz="2400" dirty="0"/>
              <a:t>值。</a:t>
            </a:r>
            <a:r>
              <a:rPr lang="en-US" altLang="zh-CN" sz="2400" dirty="0"/>
              <a:t> </a:t>
            </a:r>
            <a:r>
              <a:rPr lang="zh-CN" altLang="en-US" sz="2400" dirty="0"/>
              <a:t>微分非线性</a:t>
            </a:r>
            <a:r>
              <a:rPr lang="en-US" altLang="zh-CN" sz="2400" dirty="0"/>
              <a:t> (DNL) </a:t>
            </a:r>
            <a:r>
              <a:rPr lang="zh-CN" altLang="en-US" sz="2400" dirty="0"/>
              <a:t>就是描述</a:t>
            </a:r>
            <a:r>
              <a:rPr lang="en-US" altLang="zh-CN" sz="2400" dirty="0"/>
              <a:t>DAC</a:t>
            </a:r>
            <a:r>
              <a:rPr lang="zh-CN" altLang="en-US" sz="2400" dirty="0"/>
              <a:t>编码间隔大小一致性的参数。</a:t>
            </a:r>
          </a:p>
        </p:txBody>
      </p:sp>
      <p:graphicFrame>
        <p:nvGraphicFramePr>
          <p:cNvPr id="11" name="对象 10"/>
          <p:cNvGraphicFramePr>
            <a:graphicFrameLocks noChangeAspect="1"/>
          </p:cNvGraphicFramePr>
          <p:nvPr>
            <p:extLst/>
          </p:nvPr>
        </p:nvGraphicFramePr>
        <p:xfrm>
          <a:off x="251521" y="5521517"/>
          <a:ext cx="3706578" cy="823684"/>
        </p:xfrm>
        <a:graphic>
          <a:graphicData uri="http://schemas.openxmlformats.org/presentationml/2006/ole">
            <mc:AlternateContent xmlns:mc="http://schemas.openxmlformats.org/markup-compatibility/2006">
              <mc:Choice xmlns:v="urn:schemas-microsoft-com:vml" Requires="v">
                <p:oleObj spid="_x0000_s8204" name="Equation" r:id="rId3" imgW="2095500" imgH="431800" progId="Equation.DSMT4">
                  <p:embed/>
                </p:oleObj>
              </mc:Choice>
              <mc:Fallback>
                <p:oleObj name="Equation" r:id="rId3" imgW="2095500" imgH="431800" progId="Equation.DSMT4">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1" y="5521517"/>
                        <a:ext cx="3706578" cy="823684"/>
                      </a:xfrm>
                      <a:prstGeom prst="rect">
                        <a:avLst/>
                      </a:prstGeom>
                      <a:noFill/>
                    </p:spPr>
                  </p:pic>
                </p:oleObj>
              </mc:Fallback>
            </mc:AlternateContent>
          </a:graphicData>
        </a:graphic>
      </p:graphicFrame>
      <p:sp>
        <p:nvSpPr>
          <p:cNvPr id="2" name="矩形 1"/>
          <p:cNvSpPr/>
          <p:nvPr/>
        </p:nvSpPr>
        <p:spPr>
          <a:xfrm>
            <a:off x="251521" y="2766580"/>
            <a:ext cx="3816424" cy="1688411"/>
          </a:xfrm>
          <a:prstGeom prst="rect">
            <a:avLst/>
          </a:prstGeom>
        </p:spPr>
        <p:txBody>
          <a:bodyPr wrap="square">
            <a:spAutoFit/>
          </a:bodyPr>
          <a:lstStyle/>
          <a:p>
            <a:pPr>
              <a:lnSpc>
                <a:spcPct val="150000"/>
              </a:lnSpc>
            </a:pPr>
            <a:r>
              <a:rPr lang="en-US" altLang="zh-CN" sz="2400" b="1" dirty="0">
                <a:solidFill>
                  <a:srgbClr val="7030A0"/>
                </a:solidFill>
                <a:latin typeface="+mn-lt"/>
                <a:ea typeface="+mn-ea"/>
              </a:rPr>
              <a:t>DNL</a:t>
            </a:r>
            <a:r>
              <a:rPr lang="zh-CN" altLang="en-US" sz="2400" b="1" dirty="0">
                <a:solidFill>
                  <a:srgbClr val="7030A0"/>
                </a:solidFill>
                <a:latin typeface="+mn-lt"/>
                <a:ea typeface="+mn-ea"/>
              </a:rPr>
              <a:t>曲线表示的是相邻编码步长的误差， 可以</a:t>
            </a:r>
            <a:r>
              <a:rPr lang="zh-CN" altLang="en-US" sz="2400" b="1" dirty="0">
                <a:solidFill>
                  <a:srgbClr val="7030A0"/>
                </a:solidFill>
                <a:latin typeface="+mn-lt"/>
                <a:ea typeface="+mn-ea"/>
                <a:sym typeface="+mn-ea"/>
              </a:rPr>
              <a:t>用误差与LSB的比值表示。</a:t>
            </a:r>
            <a:endParaRPr lang="zh-CN" altLang="en-US" sz="2400" b="1" dirty="0">
              <a:solidFill>
                <a:srgbClr val="7030A0"/>
              </a:solidFill>
              <a:latin typeface="+mn-lt"/>
              <a:ea typeface="+mn-ea"/>
            </a:endParaRPr>
          </a:p>
        </p:txBody>
      </p:sp>
      <p:pic>
        <p:nvPicPr>
          <p:cNvPr id="8" name="Picture 5">
            <a:extLst>
              <a:ext uri="{FF2B5EF4-FFF2-40B4-BE49-F238E27FC236}">
                <a16:creationId xmlns:a16="http://schemas.microsoft.com/office/drawing/2014/main" id="{C71A8C5B-57B2-4510-86A3-DD4E4FE43E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351" y="3140968"/>
            <a:ext cx="4859649" cy="3347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69883" y="472677"/>
            <a:ext cx="373184" cy="362372"/>
            <a:chOff x="298460" y="987574"/>
            <a:chExt cx="288032" cy="279687"/>
          </a:xfrm>
        </p:grpSpPr>
        <p:sp>
          <p:nvSpPr>
            <p:cNvPr id="12" name="矩形 11"/>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4" name="矩形 13"/>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5" name="矩形 14"/>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6" name="图片 15"/>
          <p:cNvPicPr>
            <a:picLocks noChangeAspect="1"/>
          </p:cNvPicPr>
          <p:nvPr/>
        </p:nvPicPr>
        <p:blipFill rotWithShape="1">
          <a:blip r:embed="rId6"/>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65572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1341" y="1484784"/>
            <a:ext cx="7721318" cy="4276725"/>
          </a:xfrm>
          <a:prstGeom prst="rect">
            <a:avLst/>
          </a:prstGeom>
        </p:spPr>
        <p:txBody>
          <a:bodyPr wrap="square">
            <a:spAutoFit/>
          </a:bodyPr>
          <a:lstStyle/>
          <a:p>
            <a:r>
              <a:rPr lang="en-US" altLang="zh-CN" sz="2800" dirty="0">
                <a:solidFill>
                  <a:srgbClr val="FF0000"/>
                </a:solidFill>
                <a:latin typeface="Sitka Subheading" panose="02000505000000020004" pitchFamily="2" charset="0"/>
                <a:ea typeface="楷体" panose="02010609060101010101" pitchFamily="49" charset="-122"/>
              </a:rPr>
              <a:t>平均LSB大小：</a:t>
            </a:r>
          </a:p>
          <a:p>
            <a:endParaRPr lang="en-US" altLang="zh-CN" sz="2800" dirty="0">
              <a:solidFill>
                <a:srgbClr val="FF0000"/>
              </a:solidFill>
              <a:latin typeface="Sitka Subheading" panose="02000505000000020004" pitchFamily="2" charset="0"/>
              <a:ea typeface="楷体" panose="02010609060101010101" pitchFamily="49" charset="-122"/>
            </a:endParaRPr>
          </a:p>
          <a:p>
            <a:pPr marL="342900" indent="0" latinLnBrk="0">
              <a:lnSpc>
                <a:spcPct val="150000"/>
              </a:lnSpc>
              <a:buFont typeface="Wingdings" panose="05000000000000000000" pitchFamily="2" charset="2"/>
              <a:buChar char="u"/>
            </a:pPr>
            <a:r>
              <a:rPr lang="en-US" altLang="zh-CN" sz="2400" b="1" dirty="0">
                <a:solidFill>
                  <a:srgbClr val="083CB0"/>
                </a:solidFill>
                <a:latin typeface="+mn-lt"/>
                <a:ea typeface="+mn-ea"/>
              </a:rPr>
              <a:t>实际满量程范围除以</a:t>
            </a:r>
            <a:r>
              <a:rPr lang="zh-CN" altLang="en-US" sz="2400" b="1" dirty="0">
                <a:solidFill>
                  <a:srgbClr val="083CB0"/>
                </a:solidFill>
                <a:latin typeface="+mn-lt"/>
                <a:ea typeface="+mn-ea"/>
              </a:rPr>
              <a:t>编</a:t>
            </a:r>
            <a:r>
              <a:rPr lang="en-US" altLang="zh-CN" sz="2400" b="1" dirty="0">
                <a:solidFill>
                  <a:srgbClr val="083CB0"/>
                </a:solidFill>
                <a:latin typeface="+mn-lt"/>
                <a:ea typeface="+mn-ea"/>
              </a:rPr>
              <a:t>码转换数（</a:t>
            </a:r>
            <a:r>
              <a:rPr lang="zh-CN" altLang="en-US" sz="2400" b="1" dirty="0">
                <a:solidFill>
                  <a:srgbClr val="083CB0"/>
                </a:solidFill>
                <a:latin typeface="+mn-lt"/>
                <a:ea typeface="+mn-ea"/>
              </a:rPr>
              <a:t>编</a:t>
            </a:r>
            <a:r>
              <a:rPr lang="en-US" altLang="zh-CN" sz="2400" b="1" dirty="0">
                <a:solidFill>
                  <a:srgbClr val="083CB0"/>
                </a:solidFill>
                <a:latin typeface="+mn-lt"/>
                <a:ea typeface="+mn-ea"/>
              </a:rPr>
              <a:t>码数减1）；</a:t>
            </a:r>
          </a:p>
          <a:p>
            <a:pPr marL="342900" indent="0" latinLnBrk="0">
              <a:lnSpc>
                <a:spcPct val="150000"/>
              </a:lnSpc>
              <a:buFont typeface="Wingdings" panose="05000000000000000000" pitchFamily="2" charset="2"/>
              <a:buChar char="u"/>
            </a:pPr>
            <a:endParaRPr lang="en-US" altLang="zh-CN" sz="2400" b="1" dirty="0">
              <a:solidFill>
                <a:srgbClr val="083CB0"/>
              </a:solidFill>
              <a:latin typeface="+mn-lt"/>
              <a:ea typeface="+mn-ea"/>
            </a:endParaRPr>
          </a:p>
          <a:p>
            <a:pPr marL="342900" indent="0" latinLnBrk="0">
              <a:lnSpc>
                <a:spcPct val="150000"/>
              </a:lnSpc>
              <a:buFont typeface="Wingdings" panose="05000000000000000000" pitchFamily="2" charset="2"/>
              <a:buChar char="u"/>
            </a:pPr>
            <a:endParaRPr lang="en-US" altLang="zh-CN" sz="2400" b="1" dirty="0">
              <a:solidFill>
                <a:srgbClr val="083CB0"/>
              </a:solidFill>
              <a:latin typeface="+mn-lt"/>
              <a:ea typeface="+mn-ea"/>
            </a:endParaRPr>
          </a:p>
          <a:p>
            <a:pPr marL="342900" indent="0" latinLnBrk="0">
              <a:lnSpc>
                <a:spcPct val="150000"/>
              </a:lnSpc>
              <a:buFont typeface="Wingdings" panose="05000000000000000000" pitchFamily="2" charset="2"/>
              <a:buChar char="u"/>
            </a:pPr>
            <a:r>
              <a:rPr lang="zh-CN" altLang="en-US" sz="2400" b="1" dirty="0">
                <a:solidFill>
                  <a:srgbClr val="083CB0"/>
                </a:solidFill>
                <a:latin typeface="+mn-lt"/>
                <a:ea typeface="+mn-ea"/>
              </a:rPr>
              <a:t>最佳拟合曲线的斜率大小</a:t>
            </a:r>
            <a:r>
              <a:rPr lang="en-US" altLang="zh-CN" sz="2400" b="1" dirty="0">
                <a:solidFill>
                  <a:srgbClr val="083CB0"/>
                </a:solidFill>
                <a:latin typeface="+mn-lt"/>
                <a:ea typeface="+mn-ea"/>
              </a:rPr>
              <a:t>;</a:t>
            </a:r>
          </a:p>
          <a:p>
            <a:pPr marL="0" indent="0" latinLnBrk="0">
              <a:lnSpc>
                <a:spcPct val="150000"/>
              </a:lnSpc>
              <a:buFont typeface="Wingdings" panose="05000000000000000000" pitchFamily="2" charset="2"/>
              <a:buNone/>
            </a:pPr>
            <a:endParaRPr lang="en-US" altLang="zh-CN" sz="2400" b="1" dirty="0">
              <a:solidFill>
                <a:srgbClr val="083CB0"/>
              </a:solidFill>
              <a:latin typeface="+mn-lt"/>
              <a:ea typeface="+mn-ea"/>
            </a:endParaRPr>
          </a:p>
          <a:p>
            <a:pPr marL="342900" indent="0" latinLnBrk="0">
              <a:lnSpc>
                <a:spcPct val="150000"/>
              </a:lnSpc>
              <a:buFont typeface="Wingdings" panose="05000000000000000000" pitchFamily="2" charset="2"/>
              <a:buChar char="u"/>
            </a:pPr>
            <a:r>
              <a:rPr lang="zh-CN" altLang="en-US" sz="2400" b="1" dirty="0">
                <a:solidFill>
                  <a:srgbClr val="083CB0"/>
                </a:solidFill>
                <a:latin typeface="+mn-lt"/>
                <a:ea typeface="+mn-ea"/>
              </a:rPr>
              <a:t>作为理想</a:t>
            </a:r>
            <a:r>
              <a:rPr lang="en-US" altLang="zh-CN" sz="2400" b="1" dirty="0">
                <a:solidFill>
                  <a:srgbClr val="083CB0"/>
                </a:solidFill>
                <a:latin typeface="+mn-lt"/>
                <a:ea typeface="+mn-ea"/>
              </a:rPr>
              <a:t>DAC</a:t>
            </a:r>
            <a:r>
              <a:rPr lang="zh-CN" altLang="en-US" sz="2400" b="1" dirty="0">
                <a:solidFill>
                  <a:srgbClr val="083CB0"/>
                </a:solidFill>
                <a:latin typeface="+mn-lt"/>
                <a:ea typeface="+mn-ea"/>
              </a:rPr>
              <a:t>步长的</a:t>
            </a:r>
            <a:r>
              <a:rPr lang="en-US" altLang="zh-CN" sz="2400" b="1" dirty="0">
                <a:solidFill>
                  <a:srgbClr val="083CB0"/>
                </a:solidFill>
                <a:latin typeface="+mn-lt"/>
                <a:ea typeface="+mn-ea"/>
              </a:rPr>
              <a:t>LSB</a:t>
            </a:r>
            <a:r>
              <a:rPr lang="zh-CN" altLang="en-US" sz="2400" b="1" dirty="0">
                <a:solidFill>
                  <a:srgbClr val="083CB0"/>
                </a:solidFill>
                <a:latin typeface="+mn-lt"/>
                <a:ea typeface="+mn-ea"/>
              </a:rPr>
              <a:t>值。</a:t>
            </a:r>
          </a:p>
        </p:txBody>
      </p:sp>
      <mc:AlternateContent xmlns:mc="http://schemas.openxmlformats.org/markup-compatibility/2006" xmlns:a14="http://schemas.microsoft.com/office/drawing/2010/main">
        <mc:Choice Requires="a14">
          <p:sp>
            <p:nvSpPr>
              <p:cNvPr id="5" name="文本框 4"/>
              <p:cNvSpPr txBox="1"/>
              <p:nvPr/>
            </p:nvSpPr>
            <p:spPr>
              <a:xfrm>
                <a:off x="1763688" y="3212976"/>
                <a:ext cx="3744416" cy="7821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𝑽</m:t>
                          </m:r>
                        </m:e>
                        <m:sub>
                          <m:r>
                            <a:rPr lang="en-US" altLang="zh-CN" sz="2400" b="1" i="1" dirty="0" smtClean="0">
                              <a:solidFill>
                                <a:schemeClr val="tx1"/>
                              </a:solidFill>
                              <a:latin typeface="Cambria Math" panose="02040503050406030204" pitchFamily="18" charset="0"/>
                            </a:rPr>
                            <m:t>𝑳𝑺𝑩</m:t>
                          </m:r>
                        </m:sub>
                      </m:sSub>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𝑽</m:t>
                              </m:r>
                            </m:e>
                            <m:sub>
                              <m:r>
                                <a:rPr lang="en-US" altLang="zh-CN" sz="2400" b="1" i="1" smtClean="0">
                                  <a:solidFill>
                                    <a:schemeClr val="tx1"/>
                                  </a:solidFill>
                                  <a:latin typeface="Cambria Math" panose="02040503050406030204" pitchFamily="18" charset="0"/>
                                </a:rPr>
                                <m:t>𝑭𝑺𝑹</m:t>
                              </m:r>
                            </m:sub>
                          </m:sSub>
                        </m:num>
                        <m:den>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𝑫</m:t>
                              </m:r>
                            </m:e>
                            <m:sub>
                              <m:r>
                                <a:rPr lang="en-US" altLang="zh-CN" sz="2400" b="1" i="1" smtClean="0">
                                  <a:solidFill>
                                    <a:schemeClr val="tx1"/>
                                  </a:solidFill>
                                  <a:latin typeface="Cambria Math" panose="02040503050406030204" pitchFamily="18" charset="0"/>
                                </a:rPr>
                                <m:t>𝑰𝑵</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𝒎𝒂𝒙</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𝑫</m:t>
                              </m:r>
                            </m:e>
                            <m:sub>
                              <m:r>
                                <a:rPr lang="en-US" altLang="zh-CN" sz="2400" b="1" i="1" smtClean="0">
                                  <a:solidFill>
                                    <a:schemeClr val="tx1"/>
                                  </a:solidFill>
                                  <a:latin typeface="Cambria Math" panose="02040503050406030204" pitchFamily="18" charset="0"/>
                                </a:rPr>
                                <m:t>𝑰𝑵</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𝒎𝒊𝒏</m:t>
                              </m:r>
                            </m:sub>
                          </m:sSub>
                        </m:den>
                      </m:f>
                    </m:oMath>
                  </m:oMathPara>
                </a14:m>
                <a:endParaRPr lang="zh-CN" altLang="en-US" sz="2400" b="1" dirty="0">
                  <a:solidFill>
                    <a:schemeClr val="tx1"/>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881798" y="2941196"/>
                <a:ext cx="3744416" cy="782137"/>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cxnSp>
        <p:nvCxnSpPr>
          <p:cNvPr id="6"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69883" y="472677"/>
            <a:ext cx="373184" cy="362372"/>
            <a:chOff x="298460" y="987574"/>
            <a:chExt cx="288032" cy="279687"/>
          </a:xfrm>
        </p:grpSpPr>
        <p:sp>
          <p:nvSpPr>
            <p:cNvPr id="8" name="矩形 7"/>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8"/>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0" name="矩形 9"/>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1" name="矩形 10"/>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2" name="图片 1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2727201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323528" y="1443811"/>
            <a:ext cx="8518626" cy="5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spcBef>
                <a:spcPct val="0"/>
              </a:spcBef>
              <a:buClrTx/>
              <a:buSzTx/>
              <a:buNone/>
            </a:pPr>
            <a:r>
              <a:rPr lang="en-US" altLang="zh-CN" kern="0" dirty="0">
                <a:solidFill>
                  <a:srgbClr val="FF0000"/>
                </a:solidFill>
                <a:ea typeface="宋体" panose="02010600030101010101" pitchFamily="2" charset="-122"/>
              </a:rPr>
              <a:t> DNL</a:t>
            </a:r>
            <a:r>
              <a:rPr lang="zh-CN" altLang="en-US" kern="0" dirty="0">
                <a:solidFill>
                  <a:srgbClr val="FF0000"/>
                </a:solidFill>
                <a:ea typeface="宋体" panose="02010600030101010101" pitchFamily="2" charset="-122"/>
              </a:rPr>
              <a:t>的四种基本计算类型</a:t>
            </a:r>
            <a:r>
              <a:rPr lang="en-US" altLang="zh-CN" kern="0" dirty="0">
                <a:solidFill>
                  <a:srgbClr val="FF0000"/>
                </a:solidFill>
                <a:ea typeface="宋体" panose="02010600030101010101" pitchFamily="2" charset="-122"/>
              </a:rPr>
              <a:t>:</a:t>
            </a:r>
          </a:p>
          <a:p>
            <a:pPr marL="514350" indent="-514350" algn="just">
              <a:spcBef>
                <a:spcPct val="0"/>
              </a:spcBef>
              <a:buClrTx/>
              <a:buSzTx/>
              <a:buFont typeface="+mj-lt"/>
              <a:buAutoNum type="arabicPeriod"/>
            </a:pPr>
            <a:r>
              <a:rPr lang="zh-CN" altLang="en-US" sz="2400" dirty="0">
                <a:solidFill>
                  <a:srgbClr val="FF0000"/>
                </a:solidFill>
              </a:rPr>
              <a:t>最佳拟合法：</a:t>
            </a:r>
            <a:r>
              <a:rPr lang="en-US" altLang="zh-CN" sz="2400" dirty="0"/>
              <a:t>使用最佳拟合线的斜率来计算平均LSB大小。</a:t>
            </a:r>
          </a:p>
          <a:p>
            <a:pPr marL="514350" indent="-514350" algn="just">
              <a:spcBef>
                <a:spcPct val="0"/>
              </a:spcBef>
              <a:buClrTx/>
              <a:buSzTx/>
              <a:buFont typeface="+mj-lt"/>
              <a:buAutoNum type="arabicPeriod"/>
            </a:pPr>
            <a:r>
              <a:rPr lang="zh-CN" altLang="en-US" sz="2400" dirty="0">
                <a:solidFill>
                  <a:srgbClr val="FF0000"/>
                </a:solidFill>
              </a:rPr>
              <a:t>终端法：</a:t>
            </a:r>
            <a:r>
              <a:rPr lang="en-US" altLang="zh-CN" sz="2400" dirty="0">
                <a:sym typeface="+mn-ea"/>
              </a:rPr>
              <a:t>通过将满量程除以转换编码数，这种方法依赖于实际满量程VFS+和VFS-，并且依赖于这两个值的误差，不如最佳拟合法理想。</a:t>
            </a:r>
            <a:r>
              <a:rPr lang="en-US" altLang="zh-CN" sz="2400" dirty="0"/>
              <a:t> </a:t>
            </a:r>
          </a:p>
          <a:p>
            <a:pPr marL="514350" indent="-514350" algn="just">
              <a:spcBef>
                <a:spcPct val="0"/>
              </a:spcBef>
              <a:buClrTx/>
              <a:buSzTx/>
              <a:buFont typeface="+mj-lt"/>
              <a:buAutoNum type="arabicPeriod"/>
            </a:pPr>
            <a:r>
              <a:rPr lang="zh-CN" altLang="en-US" sz="2400" dirty="0">
                <a:solidFill>
                  <a:srgbClr val="FF0000"/>
                </a:solidFill>
              </a:rPr>
              <a:t>绝对值法：</a:t>
            </a:r>
            <a:r>
              <a:rPr lang="en-US" altLang="zh-CN" sz="2400" dirty="0"/>
              <a:t>使用从理想最大和最小满量程值得出的理想LSB大小</a:t>
            </a:r>
            <a:r>
              <a:rPr lang="zh-CN" altLang="en-US" sz="2400" dirty="0"/>
              <a:t>。</a:t>
            </a:r>
            <a:endParaRPr lang="en-US" altLang="zh-CN" sz="2400" dirty="0"/>
          </a:p>
          <a:p>
            <a:pPr marL="514350" indent="-514350" algn="just">
              <a:buClrTx/>
              <a:buSzTx/>
              <a:buFont typeface="+mj-lt"/>
              <a:buAutoNum type="arabicPeriod"/>
            </a:pPr>
            <a:r>
              <a:rPr lang="zh-CN" altLang="en-US" sz="2400" dirty="0">
                <a:solidFill>
                  <a:srgbClr val="FF0000"/>
                </a:solidFill>
              </a:rPr>
              <a:t>最佳直线法：</a:t>
            </a:r>
            <a:r>
              <a:rPr lang="en-US" altLang="zh-CN" sz="2400" dirty="0">
                <a:sym typeface="+mn-ea"/>
              </a:rPr>
              <a:t>最佳直线法和最佳拟合法相似，区别在于最佳直线法基于能够得到最佳积分非线性的直线，而不是最小方差直线。</a:t>
            </a:r>
            <a:endParaRPr lang="en-US" altLang="zh-CN" sz="2400" b="1" dirty="0"/>
          </a:p>
          <a:p>
            <a:pPr marL="514350" indent="-514350" algn="just">
              <a:spcBef>
                <a:spcPct val="0"/>
              </a:spcBef>
              <a:buClrTx/>
              <a:buSzTx/>
              <a:buFont typeface="+mj-lt"/>
              <a:buAutoNum type="arabicPeriod"/>
            </a:pPr>
            <a:endParaRPr lang="en-US" altLang="zh-CN" sz="2400" dirty="0"/>
          </a:p>
        </p:txBody>
      </p:sp>
      <p:sp>
        <p:nvSpPr>
          <p:cNvPr id="4" name="矩形 3"/>
          <p:cNvSpPr/>
          <p:nvPr/>
        </p:nvSpPr>
        <p:spPr>
          <a:xfrm>
            <a:off x="168275" y="5486400"/>
            <a:ext cx="8731250" cy="460375"/>
          </a:xfrm>
          <a:prstGeom prst="rect">
            <a:avLst/>
          </a:prstGeom>
        </p:spPr>
        <p:txBody>
          <a:bodyPr wrap="square">
            <a:spAutoFit/>
          </a:bodyPr>
          <a:lstStyle/>
          <a:p>
            <a:r>
              <a:rPr lang="zh-CN" altLang="en-US" sz="2400" dirty="0">
                <a:solidFill>
                  <a:srgbClr val="FF0000"/>
                </a:solidFill>
              </a:rPr>
              <a:t>方法间的优劣性：最佳直线法</a:t>
            </a:r>
            <a:r>
              <a:rPr lang="en-US" altLang="zh-CN" sz="2400" dirty="0">
                <a:solidFill>
                  <a:srgbClr val="FF0000"/>
                </a:solidFill>
                <a:cs typeface="Times New Roman" panose="02020603050405020304" pitchFamily="18" charset="0"/>
              </a:rPr>
              <a:t>&gt;</a:t>
            </a:r>
            <a:r>
              <a:rPr lang="en-US" altLang="zh-CN" sz="2400" dirty="0">
                <a:solidFill>
                  <a:srgbClr val="FF0000"/>
                </a:solidFill>
              </a:rPr>
              <a:t> </a:t>
            </a:r>
            <a:r>
              <a:rPr lang="zh-CN" altLang="en-US" sz="2400" dirty="0">
                <a:solidFill>
                  <a:srgbClr val="FF0000"/>
                </a:solidFill>
              </a:rPr>
              <a:t>最佳拟合法</a:t>
            </a:r>
            <a:r>
              <a:rPr lang="en-US" altLang="zh-CN" sz="2400" dirty="0">
                <a:solidFill>
                  <a:srgbClr val="FF0000"/>
                </a:solidFill>
                <a:cs typeface="Times New Roman" panose="02020603050405020304" pitchFamily="18" charset="0"/>
              </a:rPr>
              <a:t>&gt;</a:t>
            </a:r>
            <a:r>
              <a:rPr lang="en-US" altLang="zh-CN" sz="2400" dirty="0">
                <a:solidFill>
                  <a:srgbClr val="FF0000"/>
                </a:solidFill>
              </a:rPr>
              <a:t> </a:t>
            </a:r>
            <a:r>
              <a:rPr lang="zh-CN" altLang="en-US" sz="2400" dirty="0">
                <a:solidFill>
                  <a:srgbClr val="FF0000"/>
                </a:solidFill>
              </a:rPr>
              <a:t>终端法</a:t>
            </a:r>
            <a:r>
              <a:rPr lang="en-US" altLang="zh-CN" sz="2400" dirty="0">
                <a:solidFill>
                  <a:srgbClr val="FF0000"/>
                </a:solidFill>
              </a:rPr>
              <a:t> </a:t>
            </a:r>
            <a:r>
              <a:rPr lang="en-US" altLang="zh-CN" sz="2400" dirty="0">
                <a:solidFill>
                  <a:srgbClr val="FF0000"/>
                </a:solidFill>
                <a:cs typeface="Times New Roman" panose="02020603050405020304" pitchFamily="18" charset="0"/>
              </a:rPr>
              <a:t>&gt;</a:t>
            </a:r>
            <a:r>
              <a:rPr lang="en-US" altLang="zh-CN" sz="2400" dirty="0">
                <a:solidFill>
                  <a:srgbClr val="FF0000"/>
                </a:solidFill>
              </a:rPr>
              <a:t> </a:t>
            </a:r>
            <a:r>
              <a:rPr lang="zh-CN" altLang="en-US" sz="2400" dirty="0">
                <a:solidFill>
                  <a:srgbClr val="FF0000"/>
                </a:solidFill>
              </a:rPr>
              <a:t>绝对值法</a:t>
            </a:r>
            <a:r>
              <a:rPr lang="en-US" altLang="zh-CN" sz="2400" dirty="0">
                <a:solidFill>
                  <a:srgbClr val="FF0000"/>
                </a:solidFill>
              </a:rPr>
              <a:t> </a:t>
            </a:r>
            <a:endParaRPr lang="zh-CN" altLang="en-US" sz="2400" dirty="0">
              <a:solidFill>
                <a:srgbClr val="FF0000"/>
              </a:solidFill>
            </a:endParaRPr>
          </a:p>
        </p:txBody>
      </p:sp>
      <p:cxnSp>
        <p:nvCxnSpPr>
          <p:cNvPr id="6"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69883" y="472677"/>
            <a:ext cx="373184" cy="362372"/>
            <a:chOff x="298460" y="987574"/>
            <a:chExt cx="288032" cy="279687"/>
          </a:xfrm>
        </p:grpSpPr>
        <p:sp>
          <p:nvSpPr>
            <p:cNvPr id="9" name="矩形 8"/>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1" name="矩形 10"/>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2" name="矩形 11"/>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3" name="图片 12"/>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49537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8363" y="1060237"/>
            <a:ext cx="3672408" cy="460375"/>
          </a:xfrm>
          <a:prstGeom prst="rect">
            <a:avLst/>
          </a:prstGeom>
          <a:noFill/>
        </p:spPr>
        <p:txBody>
          <a:bodyPr wrap="square" rtlCol="0">
            <a:spAutoFit/>
          </a:bodyPr>
          <a:lstStyle/>
          <a:p>
            <a:r>
              <a:rPr lang="zh-CN" altLang="en-US" sz="2400" b="1" dirty="0"/>
              <a:t>例</a:t>
            </a:r>
            <a:r>
              <a:rPr lang="en-US" altLang="zh-CN" sz="2400" b="1" dirty="0"/>
              <a:t> 2.3.4</a:t>
            </a:r>
            <a:endParaRPr lang="zh-CN" altLang="en-US" sz="2400" b="1" dirty="0"/>
          </a:p>
        </p:txBody>
      </p:sp>
      <p:sp>
        <p:nvSpPr>
          <p:cNvPr id="2" name="文本框 1"/>
          <p:cNvSpPr txBox="1"/>
          <p:nvPr/>
        </p:nvSpPr>
        <p:spPr>
          <a:xfrm>
            <a:off x="417687" y="1652868"/>
            <a:ext cx="8820472" cy="1198880"/>
          </a:xfrm>
          <a:prstGeom prst="rect">
            <a:avLst/>
          </a:prstGeom>
          <a:noFill/>
        </p:spPr>
        <p:txBody>
          <a:bodyPr wrap="square" rtlCol="0">
            <a:spAutoFit/>
          </a:bodyPr>
          <a:lstStyle/>
          <a:p>
            <a:pPr algn="just"/>
            <a:r>
              <a:rPr lang="en-US" altLang="zh-CN" sz="2400" b="1" dirty="0">
                <a:sym typeface="+mn-ea"/>
              </a:rPr>
              <a:t>计算例2.3.1中4</a:t>
            </a:r>
            <a:r>
              <a:rPr lang="zh-CN" altLang="en-US" sz="2400" b="1" dirty="0">
                <a:sym typeface="+mn-ea"/>
              </a:rPr>
              <a:t>位</a:t>
            </a:r>
            <a:r>
              <a:rPr lang="en-US" altLang="zh-CN" sz="2400" b="1" dirty="0">
                <a:sym typeface="+mn-ea"/>
              </a:rPr>
              <a:t>DAC的DNL</a:t>
            </a:r>
            <a:r>
              <a:rPr lang="zh-CN" altLang="en-US" sz="2400" b="1" dirty="0">
                <a:sym typeface="+mn-ea"/>
              </a:rPr>
              <a:t>曲线</a:t>
            </a:r>
            <a:r>
              <a:rPr lang="en-US" altLang="zh-CN" sz="2400" b="1" dirty="0">
                <a:sym typeface="+mn-ea"/>
              </a:rPr>
              <a:t>，采用最佳拟合方法计算</a:t>
            </a:r>
            <a:r>
              <a:rPr lang="zh-CN" altLang="en-US" sz="2400" b="1" dirty="0">
                <a:sym typeface="+mn-ea"/>
              </a:rPr>
              <a:t>平均</a:t>
            </a:r>
            <a:r>
              <a:rPr lang="en-US" altLang="zh-CN" sz="2400" b="1" dirty="0">
                <a:sym typeface="+mn-ea"/>
              </a:rPr>
              <a:t>LSB值，DAC的DNL满足±1/2LSB的要求吗？采用终端法计算LSB的值，两种方法计算结果是否接近。</a:t>
            </a:r>
            <a:endParaRPr lang="zh-CN" altLang="en-US" sz="2400" b="1" dirty="0"/>
          </a:p>
        </p:txBody>
      </p:sp>
      <p:sp>
        <p:nvSpPr>
          <p:cNvPr id="6" name="文本框 5"/>
          <p:cNvSpPr txBox="1"/>
          <p:nvPr/>
        </p:nvSpPr>
        <p:spPr>
          <a:xfrm>
            <a:off x="444327" y="2975401"/>
            <a:ext cx="8359960" cy="1938020"/>
          </a:xfrm>
          <a:prstGeom prst="rect">
            <a:avLst/>
          </a:prstGeom>
          <a:noFill/>
        </p:spPr>
        <p:txBody>
          <a:bodyPr wrap="square" rtlCol="0">
            <a:spAutoFit/>
          </a:bodyPr>
          <a:lstStyle/>
          <a:p>
            <a:r>
              <a:rPr lang="zh-CN" altLang="en-US" sz="2400" b="1" dirty="0"/>
              <a:t>解</a:t>
            </a:r>
            <a:r>
              <a:rPr lang="en-US" altLang="zh-CN" sz="2400" b="1" dirty="0"/>
              <a:t>:</a:t>
            </a:r>
          </a:p>
          <a:p>
            <a:r>
              <a:rPr lang="zh-CN" altLang="en-US" sz="2400" b="1" dirty="0"/>
              <a:t>一阶导数为</a:t>
            </a:r>
            <a:r>
              <a:rPr lang="en-US" altLang="zh-CN" sz="2400" b="1" dirty="0"/>
              <a:t>:</a:t>
            </a:r>
          </a:p>
          <a:p>
            <a:r>
              <a:rPr lang="en-US" altLang="zh-CN" sz="2400" b="1" dirty="0"/>
              <a:t>75 mV, 175 mV, 75 mV, 55 mV, 75 mV, 175 mV, 75 mV, 195 mV, 75 mV, 175 mV,75 mV, 55 mV, 75 mV, 175 mV, 75 mV</a:t>
            </a:r>
          </a:p>
          <a:p>
            <a:r>
              <a:rPr lang="zh-CN" altLang="en-US" sz="2400" b="1" dirty="0"/>
              <a:t>用最佳拟合法计算得到的平均</a:t>
            </a:r>
            <a:r>
              <a:rPr lang="en-US" altLang="zh-CN" sz="2400" b="1" dirty="0"/>
              <a:t>LSB</a:t>
            </a:r>
            <a:r>
              <a:rPr lang="zh-CN" altLang="en-US" sz="2400" b="1" dirty="0"/>
              <a:t>值大小位</a:t>
            </a:r>
            <a:r>
              <a:rPr lang="en-US" altLang="zh-CN" sz="2400" b="1" dirty="0"/>
              <a:t>:</a:t>
            </a:r>
            <a:r>
              <a:rPr lang="en-US" altLang="zh-CN" sz="2400" b="1" dirty="0">
                <a:solidFill>
                  <a:srgbClr val="FF0000"/>
                </a:solidFill>
              </a:rPr>
              <a:t>109.35</a:t>
            </a:r>
            <a:r>
              <a:rPr lang="en-US" altLang="zh-CN" sz="2400" b="1" dirty="0"/>
              <a:t> mV.</a:t>
            </a:r>
            <a:endParaRPr lang="zh-CN" altLang="en-US" sz="2400" b="1" dirty="0"/>
          </a:p>
        </p:txBody>
      </p:sp>
      <p:cxnSp>
        <p:nvCxnSpPr>
          <p:cNvPr id="7"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69883" y="472677"/>
            <a:ext cx="373184" cy="362372"/>
            <a:chOff x="298460" y="987574"/>
            <a:chExt cx="288032" cy="279687"/>
          </a:xfrm>
        </p:grpSpPr>
        <p:sp>
          <p:nvSpPr>
            <p:cNvPr id="9" name="矩形 8"/>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1" name="矩形 10"/>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2" name="矩形 11"/>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3" name="图片 12"/>
          <p:cNvPicPr>
            <a:picLocks noChangeAspect="1"/>
          </p:cNvPicPr>
          <p:nvPr/>
        </p:nvPicPr>
        <p:blipFill rotWithShape="1">
          <a:blip r:embed="rId2"/>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256588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528" y="1412776"/>
            <a:ext cx="8712968" cy="4154170"/>
          </a:xfrm>
          <a:prstGeom prst="rect">
            <a:avLst/>
          </a:prstGeom>
          <a:noFill/>
        </p:spPr>
        <p:txBody>
          <a:bodyPr wrap="square" rtlCol="0">
            <a:spAutoFit/>
          </a:bodyPr>
          <a:lstStyle/>
          <a:p>
            <a:r>
              <a:rPr lang="en-US" altLang="zh-CN" sz="2400" b="1" dirty="0"/>
              <a:t>将每个步长除以平均LSB大小可得出以下归一化导数值（以LSB为单位）</a:t>
            </a:r>
            <a:r>
              <a:rPr lang="zh-CN" altLang="en-US" sz="2400" b="1" dirty="0"/>
              <a:t>：</a:t>
            </a:r>
            <a:endParaRPr lang="en-US" altLang="zh-CN" sz="2400" b="1" dirty="0"/>
          </a:p>
          <a:p>
            <a:r>
              <a:rPr lang="en-US" altLang="zh-CN" sz="2400" b="1" dirty="0"/>
              <a:t>0.686、1.6、0.686、0.503、0.686、1.6、0.686、1.783、0.686、1.6、0.686、0.503、0.686、1.6、0.686</a:t>
            </a:r>
            <a:r>
              <a:rPr lang="zh-CN" altLang="en-US" sz="2400" b="1" dirty="0"/>
              <a:t>。</a:t>
            </a:r>
            <a:endParaRPr lang="en-US" altLang="zh-CN" sz="2400" b="1" dirty="0"/>
          </a:p>
          <a:p>
            <a:r>
              <a:rPr lang="en-US" altLang="zh-CN" sz="2400" b="1" dirty="0"/>
              <a:t>每个</a:t>
            </a:r>
            <a:r>
              <a:rPr lang="zh-CN" altLang="en-US" sz="2400" b="1" dirty="0"/>
              <a:t>编码</a:t>
            </a:r>
            <a:r>
              <a:rPr lang="en-US" altLang="zh-CN" sz="2400" b="1" dirty="0"/>
              <a:t>码的DNL值：</a:t>
            </a:r>
          </a:p>
          <a:p>
            <a:r>
              <a:rPr lang="en-US" altLang="zh-CN" sz="2400" b="1" dirty="0"/>
              <a:t>-0.314，0.6，-0.314，-0.497，-0.314，0.6，-0.314，0.783，-0.314，0.6，-0.314，-0.497，-0.314，0.6，-0.314</a:t>
            </a:r>
            <a:r>
              <a:rPr lang="zh-CN" altLang="en-US" sz="2400" b="1" dirty="0"/>
              <a:t>。</a:t>
            </a:r>
            <a:endParaRPr lang="en-US" altLang="zh-CN" sz="2400" b="1" dirty="0"/>
          </a:p>
          <a:p>
            <a:r>
              <a:rPr lang="en-US" altLang="zh-CN" sz="2400" b="1"/>
              <a:t>DNL的最大值为+0.783 LSB，而DNL的最小值为–0.497 LSB。 最小值在–1/2 LSB测试极限范围内，但最大DNL值超过+1/2 LSB测试极限。 因此，此DAC不</a:t>
            </a:r>
            <a:r>
              <a:rPr lang="zh-CN" altLang="en-US" sz="2400" b="1"/>
              <a:t>满足</a:t>
            </a:r>
            <a:r>
              <a:rPr lang="en-US" altLang="zh-CN" sz="2400" b="1">
                <a:sym typeface="+mn-ea"/>
              </a:rPr>
              <a:t>±1/2 LSB</a:t>
            </a:r>
            <a:r>
              <a:rPr lang="zh-CN" altLang="en-US" sz="2400" b="1">
                <a:sym typeface="+mn-ea"/>
              </a:rPr>
              <a:t>的</a:t>
            </a:r>
            <a:r>
              <a:rPr lang="en-US" altLang="zh-CN" sz="2400" b="1"/>
              <a:t>DNL</a:t>
            </a:r>
            <a:r>
              <a:rPr lang="zh-CN" altLang="en-US" sz="2400" b="1"/>
              <a:t>要求。</a:t>
            </a:r>
            <a:endParaRPr lang="en-US" altLang="zh-CN" sz="2400" b="1"/>
          </a:p>
          <a:p>
            <a:endParaRPr lang="en-US" altLang="zh-CN" sz="2400" b="1"/>
          </a:p>
        </p:txBody>
      </p:sp>
      <p:cxnSp>
        <p:nvCxnSpPr>
          <p:cNvPr id="5"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69883" y="472677"/>
            <a:ext cx="373184" cy="362372"/>
            <a:chOff x="298460" y="987574"/>
            <a:chExt cx="288032" cy="279687"/>
          </a:xfrm>
        </p:grpSpPr>
        <p:sp>
          <p:nvSpPr>
            <p:cNvPr id="8" name="矩形 7"/>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8"/>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0" name="矩形 9"/>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1" name="矩形 10"/>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2" name="图片 11"/>
          <p:cNvPicPr>
            <a:picLocks noChangeAspect="1"/>
          </p:cNvPicPr>
          <p:nvPr/>
        </p:nvPicPr>
        <p:blipFill rotWithShape="1">
          <a:blip r:embed="rId2"/>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58971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1044151" y="333004"/>
            <a:ext cx="6309360" cy="706755"/>
          </a:xfrm>
          <a:prstGeom prst="rect">
            <a:avLst/>
          </a:prstGeom>
        </p:spPr>
        <p:txBody>
          <a:bodyPr wrap="none">
            <a:spAutoFit/>
          </a:bodyPr>
          <a:lstStyle/>
          <a:p>
            <a:pPr algn="ctr">
              <a:buClr>
                <a:srgbClr val="FFFFFF"/>
              </a:buClr>
              <a:defRPr/>
            </a:pPr>
            <a:r>
              <a:rPr lang="zh-CN" altLang="en-US" sz="4000" b="1" dirty="0" smtClean="0">
                <a:solidFill>
                  <a:srgbClr val="FF0000"/>
                </a:solidFill>
                <a:effectLst>
                  <a:outerShdw blurRad="38100" dist="38100" dir="2700000" algn="tl">
                    <a:srgbClr val="C0C0C0"/>
                  </a:outerShdw>
                </a:effectLst>
                <a:latin typeface="+mn-ea"/>
                <a:sym typeface="+mn-ea"/>
              </a:rPr>
              <a:t>集成电路测试技术课程实验</a:t>
            </a:r>
            <a:endParaRPr lang="zh-CN" altLang="en-US" sz="4000" b="1" dirty="0" smtClean="0">
              <a:solidFill>
                <a:srgbClr val="FF0000"/>
              </a:solidFill>
              <a:effectLst>
                <a:outerShdw blurRad="38100" dist="38100" dir="2700000" algn="tl">
                  <a:srgbClr val="C0C0C0"/>
                </a:outerShdw>
              </a:effectLst>
              <a:latin typeface="+mn-ea"/>
              <a:ea typeface="华文行楷" panose="02010800040101010101" pitchFamily="2" charset="-122"/>
              <a:sym typeface="+mn-ea"/>
            </a:endParaRPr>
          </a:p>
        </p:txBody>
      </p:sp>
      <p:sp>
        <p:nvSpPr>
          <p:cNvPr id="7" name="矩形 6"/>
          <p:cNvSpPr/>
          <p:nvPr/>
        </p:nvSpPr>
        <p:spPr>
          <a:xfrm>
            <a:off x="720000" y="1440000"/>
            <a:ext cx="7200000" cy="720000"/>
          </a:xfrm>
          <a:prstGeom prst="rect">
            <a:avLst/>
          </a:prstGeom>
          <a:effectLst>
            <a:outerShdw blurRad="50800" dist="50800" dir="5400000" sx="101000" sy="101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600"/>
              <a:t>一、实验简介</a:t>
            </a:r>
          </a:p>
        </p:txBody>
      </p:sp>
      <p:sp>
        <p:nvSpPr>
          <p:cNvPr id="12" name="矩形 11"/>
          <p:cNvSpPr/>
          <p:nvPr/>
        </p:nvSpPr>
        <p:spPr>
          <a:xfrm>
            <a:off x="720000" y="2520000"/>
            <a:ext cx="7200000" cy="720000"/>
          </a:xfrm>
          <a:prstGeom prst="rect">
            <a:avLst/>
          </a:prstGeom>
          <a:effectLst>
            <a:outerShdw blurRad="50800" dist="50800" dir="5400000" sx="101000" sy="101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195" rIns="0" rtlCol="0" anchor="ctr" anchorCtr="0"/>
          <a:lstStyle/>
          <a:p>
            <a:pPr algn="l"/>
            <a:r>
              <a:rPr lang="zh-CN" altLang="en-US" sz="3600">
                <a:effectLst>
                  <a:outerShdw blurRad="50800" dist="50800" dir="5400000" sx="22000" sy="22000" algn="ctr" rotWithShape="0">
                    <a:srgbClr val="000000">
                      <a:alpha val="43000"/>
                    </a:srgbClr>
                  </a:outerShdw>
                </a:effectLst>
              </a:rPr>
              <a:t>二、数据手册</a:t>
            </a:r>
          </a:p>
        </p:txBody>
      </p:sp>
      <p:sp>
        <p:nvSpPr>
          <p:cNvPr id="8" name="矩形 7"/>
          <p:cNvSpPr/>
          <p:nvPr/>
        </p:nvSpPr>
        <p:spPr>
          <a:xfrm>
            <a:off x="709840" y="3600000"/>
            <a:ext cx="7200000" cy="720000"/>
          </a:xfrm>
          <a:prstGeom prst="rect">
            <a:avLst/>
          </a:prstGeom>
          <a:effectLst>
            <a:outerShdw blurRad="50800" dist="50800" dir="5400000" sx="101000" sy="101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600"/>
              <a:t>三、测试方案</a:t>
            </a:r>
          </a:p>
        </p:txBody>
      </p:sp>
      <p:sp>
        <p:nvSpPr>
          <p:cNvPr id="15" name="矩形 14"/>
          <p:cNvSpPr/>
          <p:nvPr/>
        </p:nvSpPr>
        <p:spPr>
          <a:xfrm>
            <a:off x="755560" y="4680000"/>
            <a:ext cx="7200000" cy="720000"/>
          </a:xfrm>
          <a:prstGeom prst="rect">
            <a:avLst/>
          </a:prstGeom>
          <a:effectLst>
            <a:outerShdw blurRad="50800" dist="50800" dir="5400000" sx="101000" sy="101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600"/>
              <a:t>四、测试程序</a:t>
            </a:r>
          </a:p>
        </p:txBody>
      </p:sp>
      <p:sp>
        <p:nvSpPr>
          <p:cNvPr id="17" name="矩形 16"/>
          <p:cNvSpPr/>
          <p:nvPr/>
        </p:nvSpPr>
        <p:spPr>
          <a:xfrm>
            <a:off x="720000" y="5760000"/>
            <a:ext cx="7200000" cy="720000"/>
          </a:xfrm>
          <a:prstGeom prst="rect">
            <a:avLst/>
          </a:prstGeom>
          <a:effectLst>
            <a:outerShdw blurRad="50800" dist="50800" dir="5400000" sx="101000" sy="101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600"/>
              <a:t>五、实验操作步骤</a:t>
            </a:r>
          </a:p>
        </p:txBody>
      </p:sp>
      <p:pic>
        <p:nvPicPr>
          <p:cNvPr id="13" name="图片 12"/>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67544" y="1193026"/>
            <a:ext cx="3416320" cy="2524006"/>
            <a:chOff x="467544" y="876485"/>
            <a:chExt cx="3416320" cy="2524006"/>
          </a:xfrm>
        </p:grpSpPr>
        <p:sp>
          <p:nvSpPr>
            <p:cNvPr id="14" name="矩形 13"/>
            <p:cNvSpPr/>
            <p:nvPr/>
          </p:nvSpPr>
          <p:spPr>
            <a:xfrm>
              <a:off x="467544" y="876485"/>
              <a:ext cx="3416320" cy="461665"/>
            </a:xfrm>
            <a:prstGeom prst="rect">
              <a:avLst/>
            </a:prstGeom>
          </p:spPr>
          <p:txBody>
            <a:bodyPr wrap="none">
              <a:spAutoFit/>
            </a:bodyPr>
            <a:lstStyle/>
            <a:p>
              <a:r>
                <a:rPr lang="zh-CN" altLang="en-US" sz="2400" b="1" dirty="0">
                  <a:solidFill>
                    <a:srgbClr val="000000"/>
                  </a:solidFill>
                  <a:latin typeface="黑体" panose="02010609060101010101" pitchFamily="49" charset="-122"/>
                  <a:ea typeface="黑体" panose="02010609060101010101" pitchFamily="49" charset="-122"/>
                </a:rPr>
                <a:t>利用终端法计算</a:t>
              </a:r>
              <a:r>
                <a:rPr lang="en-US" altLang="zh-CN" sz="2400" b="1" dirty="0">
                  <a:solidFill>
                    <a:srgbClr val="000000"/>
                  </a:solidFill>
                  <a:latin typeface="黑体" panose="02010609060101010101" pitchFamily="49" charset="-122"/>
                  <a:ea typeface="黑体" panose="02010609060101010101" pitchFamily="49" charset="-122"/>
                </a:rPr>
                <a:t>LSB</a:t>
              </a:r>
              <a:r>
                <a:rPr lang="zh-CN" altLang="en-US" sz="2400" b="1" dirty="0">
                  <a:solidFill>
                    <a:srgbClr val="000000"/>
                  </a:solidFill>
                  <a:latin typeface="黑体" panose="02010609060101010101" pitchFamily="49" charset="-122"/>
                  <a:ea typeface="黑体" panose="02010609060101010101" pitchFamily="49" charset="-122"/>
                </a:rPr>
                <a:t>如下</a:t>
              </a:r>
            </a:p>
          </p:txBody>
        </p:sp>
        <p:graphicFrame>
          <p:nvGraphicFramePr>
            <p:cNvPr id="6" name="对象 5"/>
            <p:cNvGraphicFramePr>
              <a:graphicFrameLocks noChangeAspect="1"/>
            </p:cNvGraphicFramePr>
            <p:nvPr/>
          </p:nvGraphicFramePr>
          <p:xfrm>
            <a:off x="755576" y="1548075"/>
            <a:ext cx="2931650" cy="1852416"/>
          </p:xfrm>
          <a:graphic>
            <a:graphicData uri="http://schemas.openxmlformats.org/presentationml/2006/ole">
              <mc:AlternateContent xmlns:mc="http://schemas.openxmlformats.org/markup-compatibility/2006">
                <mc:Choice xmlns:v="urn:schemas-microsoft-com:vml" Requires="v">
                  <p:oleObj spid="_x0000_s9238" name="Equation" r:id="rId3" imgW="1765300" imgH="1054100" progId="Equation.DSMT4">
                    <p:embed/>
                  </p:oleObj>
                </mc:Choice>
                <mc:Fallback>
                  <p:oleObj name="Equation" r:id="rId3" imgW="1765300" imgH="105410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548075"/>
                          <a:ext cx="2931650" cy="1852416"/>
                        </a:xfrm>
                        <a:prstGeom prst="rect">
                          <a:avLst/>
                        </a:prstGeom>
                        <a:noFill/>
                      </p:spPr>
                    </p:pic>
                  </p:oleObj>
                </mc:Fallback>
              </mc:AlternateContent>
            </a:graphicData>
          </a:graphic>
        </p:graphicFrame>
      </p:grpSp>
      <p:grpSp>
        <p:nvGrpSpPr>
          <p:cNvPr id="11" name="组合 10"/>
          <p:cNvGrpSpPr/>
          <p:nvPr/>
        </p:nvGrpSpPr>
        <p:grpSpPr>
          <a:xfrm>
            <a:off x="85696" y="3789040"/>
            <a:ext cx="3798168" cy="2439427"/>
            <a:chOff x="4860032" y="729701"/>
            <a:chExt cx="3798168" cy="2439427"/>
          </a:xfrm>
        </p:grpSpPr>
        <p:sp>
          <p:nvSpPr>
            <p:cNvPr id="7" name="矩形 6"/>
            <p:cNvSpPr/>
            <p:nvPr/>
          </p:nvSpPr>
          <p:spPr>
            <a:xfrm>
              <a:off x="4860032" y="729701"/>
              <a:ext cx="3798168" cy="830997"/>
            </a:xfrm>
            <a:prstGeom prst="rect">
              <a:avLst/>
            </a:prstGeom>
          </p:spPr>
          <p:txBody>
            <a:bodyPr wrap="square">
              <a:spAutoFit/>
            </a:bodyPr>
            <a:lstStyle/>
            <a:p>
              <a:r>
                <a:rPr lang="zh-CN" altLang="zh-CN" sz="2400" b="1" dirty="0">
                  <a:solidFill>
                    <a:srgbClr val="000000"/>
                  </a:solidFill>
                  <a:latin typeface="黑体" panose="02010609060101010101" pitchFamily="49" charset="-122"/>
                  <a:ea typeface="黑体" panose="02010609060101010101" pitchFamily="49" charset="-122"/>
                </a:rPr>
                <a:t>利用终端法计算</a:t>
              </a:r>
              <a:r>
                <a:rPr lang="en-US" altLang="zh-CN" sz="2400" b="1" dirty="0">
                  <a:solidFill>
                    <a:srgbClr val="000000"/>
                  </a:solidFill>
                  <a:latin typeface="黑体" panose="02010609060101010101" pitchFamily="49" charset="-122"/>
                  <a:ea typeface="黑体" panose="02010609060101010101" pitchFamily="49" charset="-122"/>
                </a:rPr>
                <a:t>DNL</a:t>
              </a:r>
              <a:r>
                <a:rPr lang="zh-CN" altLang="zh-CN" sz="2400" b="1" dirty="0">
                  <a:solidFill>
                    <a:srgbClr val="000000"/>
                  </a:solidFill>
                  <a:latin typeface="黑体" panose="02010609060101010101" pitchFamily="49" charset="-122"/>
                  <a:ea typeface="黑体" panose="02010609060101010101" pitchFamily="49" charset="-122"/>
                </a:rPr>
                <a:t>，通过除以</a:t>
              </a:r>
              <a:r>
                <a:rPr lang="en-US" altLang="zh-CN" sz="2400" b="1" dirty="0">
                  <a:solidFill>
                    <a:srgbClr val="000000"/>
                  </a:solidFill>
                  <a:latin typeface="黑体" panose="02010609060101010101" pitchFamily="49" charset="-122"/>
                  <a:ea typeface="黑体" panose="02010609060101010101" pitchFamily="49" charset="-122"/>
                </a:rPr>
                <a:t>LSB</a:t>
              </a:r>
              <a:r>
                <a:rPr lang="zh-CN" altLang="zh-CN" sz="2400" b="1" dirty="0">
                  <a:solidFill>
                    <a:srgbClr val="000000"/>
                  </a:solidFill>
                  <a:latin typeface="黑体" panose="02010609060101010101" pitchFamily="49" charset="-122"/>
                  <a:ea typeface="黑体" panose="02010609060101010101" pitchFamily="49" charset="-122"/>
                </a:rPr>
                <a:t>值得到如下值</a:t>
              </a:r>
              <a:endParaRPr lang="zh-CN" altLang="en-US" sz="2400" b="1" dirty="0">
                <a:solidFill>
                  <a:srgbClr val="000000"/>
                </a:solidFill>
                <a:latin typeface="黑体" panose="02010609060101010101" pitchFamily="49" charset="-122"/>
                <a:ea typeface="黑体" panose="02010609060101010101" pitchFamily="49" charset="-122"/>
              </a:endParaRPr>
            </a:p>
          </p:txBody>
        </p:sp>
        <p:graphicFrame>
          <p:nvGraphicFramePr>
            <p:cNvPr id="9" name="对象 8"/>
            <p:cNvGraphicFramePr>
              <a:graphicFrameLocks noChangeAspect="1"/>
            </p:cNvGraphicFramePr>
            <p:nvPr>
              <p:extLst/>
            </p:nvPr>
          </p:nvGraphicFramePr>
          <p:xfrm>
            <a:off x="5270480" y="1737813"/>
            <a:ext cx="2868453" cy="1431315"/>
          </p:xfrm>
          <a:graphic>
            <a:graphicData uri="http://schemas.openxmlformats.org/presentationml/2006/ole">
              <mc:AlternateContent xmlns:mc="http://schemas.openxmlformats.org/markup-compatibility/2006">
                <mc:Choice xmlns:v="urn:schemas-microsoft-com:vml" Requires="v">
                  <p:oleObj spid="_x0000_s9239" name="Equation" r:id="rId5" imgW="44805600" imgH="21336000" progId="Equation.DSMT4">
                    <p:embed/>
                  </p:oleObj>
                </mc:Choice>
                <mc:Fallback>
                  <p:oleObj name="Equation" r:id="rId5" imgW="44805600" imgH="21336000" progId="Equation.DSMT4">
                    <p:embed/>
                    <p:pic>
                      <p:nvPicPr>
                        <p:cNvPr id="9" name="对象 8"/>
                        <p:cNvPicPr>
                          <a:picLocks noChangeAspect="1" noChangeArrowheads="1"/>
                        </p:cNvPicPr>
                        <p:nvPr/>
                      </p:nvPicPr>
                      <p:blipFill>
                        <a:blip r:embed="rId6"/>
                        <a:srcRect/>
                        <a:stretch>
                          <a:fillRect/>
                        </a:stretch>
                      </p:blipFill>
                      <p:spPr bwMode="auto">
                        <a:xfrm>
                          <a:off x="5270480" y="1737813"/>
                          <a:ext cx="2868453" cy="1431315"/>
                        </a:xfrm>
                        <a:prstGeom prst="rect">
                          <a:avLst/>
                        </a:prstGeom>
                        <a:noFill/>
                      </p:spPr>
                    </p:pic>
                  </p:oleObj>
                </mc:Fallback>
              </mc:AlternateContent>
            </a:graphicData>
          </a:graphic>
        </p:graphicFrame>
      </p:grpSp>
      <p:pic>
        <p:nvPicPr>
          <p:cNvPr id="15" name="图片 14"/>
          <p:cNvPicPr/>
          <p:nvPr/>
        </p:nvPicPr>
        <p:blipFill>
          <a:blip r:embed="rId7" cstate="print">
            <a:extLst>
              <a:ext uri="{28A0092B-C50C-407E-A947-70E740481C1C}">
                <a14:useLocalDpi xmlns:a14="http://schemas.microsoft.com/office/drawing/2010/main" val="0"/>
              </a:ext>
            </a:extLst>
          </a:blip>
          <a:stretch>
            <a:fillRect/>
          </a:stretch>
        </p:blipFill>
        <p:spPr>
          <a:xfrm>
            <a:off x="3916011" y="1844824"/>
            <a:ext cx="4867057" cy="4121883"/>
          </a:xfrm>
          <a:prstGeom prst="rect">
            <a:avLst/>
          </a:prstGeom>
        </p:spPr>
      </p:pic>
      <p:cxnSp>
        <p:nvCxnSpPr>
          <p:cNvPr id="12"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69883" y="472677"/>
            <a:ext cx="373184" cy="362372"/>
            <a:chOff x="298460" y="987574"/>
            <a:chExt cx="288032" cy="279687"/>
          </a:xfrm>
        </p:grpSpPr>
        <p:sp>
          <p:nvSpPr>
            <p:cNvPr id="16" name="矩形 15"/>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16"/>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8" name="矩形 17"/>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9" name="矩形 18"/>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20" name="图片 19"/>
          <p:cNvPicPr>
            <a:picLocks noChangeAspect="1"/>
          </p:cNvPicPr>
          <p:nvPr/>
        </p:nvPicPr>
        <p:blipFill rotWithShape="1">
          <a:blip r:embed="rId8"/>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419694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467544" y="1250758"/>
            <a:ext cx="8518626" cy="138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a:lstStyle>
          <a:p>
            <a:pPr marL="0" indent="0" algn="just">
              <a:spcBef>
                <a:spcPct val="0"/>
              </a:spcBef>
              <a:buClrTx/>
              <a:buSzTx/>
              <a:buNone/>
            </a:pPr>
            <a:r>
              <a:rPr lang="zh-CN" altLang="en-US" sz="2400" kern="0" dirty="0">
                <a:solidFill>
                  <a:srgbClr val="FF0000"/>
                </a:solidFill>
                <a:ea typeface="宋体" panose="02010600030101010101" pitchFamily="2" charset="-122"/>
              </a:rPr>
              <a:t>积分非线性（</a:t>
            </a:r>
            <a:r>
              <a:rPr lang="en-US" altLang="zh-CN" sz="2400" kern="0" dirty="0">
                <a:solidFill>
                  <a:srgbClr val="FF0000"/>
                </a:solidFill>
                <a:ea typeface="宋体" panose="02010600030101010101" pitchFamily="2" charset="-122"/>
              </a:rPr>
              <a:t>INL</a:t>
            </a:r>
            <a:r>
              <a:rPr lang="zh-CN" altLang="en-US" sz="2400" kern="0" dirty="0">
                <a:solidFill>
                  <a:srgbClr val="FF0000"/>
                </a:solidFill>
                <a:ea typeface="宋体" panose="02010600030101010101" pitchFamily="2" charset="-122"/>
              </a:rPr>
              <a:t>）</a:t>
            </a:r>
            <a:r>
              <a:rPr lang="en-US" altLang="zh-CN" sz="2400" kern="0" dirty="0">
                <a:solidFill>
                  <a:srgbClr val="FF0000"/>
                </a:solidFill>
                <a:ea typeface="宋体" panose="02010600030101010101" pitchFamily="2" charset="-122"/>
              </a:rPr>
              <a:t>:</a:t>
            </a:r>
            <a:r>
              <a:rPr lang="zh-CN" altLang="en-US" sz="2400" dirty="0"/>
              <a:t>实际转换特性曲线与参考直线间的最大偏差，</a:t>
            </a:r>
            <a:r>
              <a:rPr lang="zh-CN" altLang="en-US" sz="2400" dirty="0">
                <a:sym typeface="+mn-ea"/>
              </a:rPr>
              <a:t>曲线反映了实际</a:t>
            </a:r>
            <a:r>
              <a:rPr lang="en-US" altLang="zh-CN" sz="2400" dirty="0">
                <a:sym typeface="+mn-ea"/>
              </a:rPr>
              <a:t>DAC</a:t>
            </a:r>
            <a:r>
              <a:rPr lang="zh-CN" altLang="en-US" sz="2400" dirty="0">
                <a:sym typeface="+mn-ea"/>
              </a:rPr>
              <a:t>曲线与以下</a:t>
            </a:r>
            <a:r>
              <a:rPr lang="en-US" altLang="zh-CN" sz="2400" dirty="0">
                <a:sym typeface="+mn-ea"/>
              </a:rPr>
              <a:t>3</a:t>
            </a:r>
            <a:r>
              <a:rPr lang="zh-CN" altLang="en-US" sz="2400" dirty="0">
                <a:sym typeface="+mn-ea"/>
              </a:rPr>
              <a:t>种曲线之一的对比：最佳拟合直线、终端直线和理想</a:t>
            </a:r>
            <a:r>
              <a:rPr lang="en-US" altLang="zh-CN" sz="2400" dirty="0">
                <a:sym typeface="+mn-ea"/>
              </a:rPr>
              <a:t>DAC</a:t>
            </a:r>
            <a:r>
              <a:rPr lang="zh-CN" altLang="en-US" sz="2400" dirty="0">
                <a:sym typeface="+mn-ea"/>
              </a:rPr>
              <a:t>直线。</a:t>
            </a:r>
            <a:endParaRPr lang="en-US" altLang="zh-CN" sz="2400" dirty="0"/>
          </a:p>
        </p:txBody>
      </p:sp>
      <p:sp>
        <p:nvSpPr>
          <p:cNvPr id="2" name="矩形 1"/>
          <p:cNvSpPr/>
          <p:nvPr/>
        </p:nvSpPr>
        <p:spPr>
          <a:xfrm>
            <a:off x="222868" y="2454888"/>
            <a:ext cx="3630116" cy="2308324"/>
          </a:xfrm>
          <a:prstGeom prst="rect">
            <a:avLst/>
          </a:prstGeom>
        </p:spPr>
        <p:txBody>
          <a:bodyPr wrap="square">
            <a:spAutoFit/>
          </a:bodyPr>
          <a:lstStyle/>
          <a:p>
            <a:pPr algn="just"/>
            <a:r>
              <a:rPr sz="2400" b="1" dirty="0">
                <a:solidFill>
                  <a:srgbClr val="996600"/>
                </a:solidFill>
                <a:latin typeface="Sitka Subheading" panose="02000505000000020004" pitchFamily="2" charset="0"/>
                <a:ea typeface="楷体" panose="02010609060101010101" pitchFamily="49" charset="-122"/>
              </a:rPr>
              <a:t>通过从实际DAC曲线中减去</a:t>
            </a:r>
            <a:r>
              <a:rPr lang="zh-CN" sz="2400" b="1" dirty="0">
                <a:solidFill>
                  <a:srgbClr val="996600"/>
                </a:solidFill>
                <a:latin typeface="Sitka Subheading" panose="02000505000000020004" pitchFamily="2" charset="0"/>
                <a:ea typeface="楷体" panose="02010609060101010101" pitchFamily="49" charset="-122"/>
              </a:rPr>
              <a:t>参考的</a:t>
            </a:r>
            <a:r>
              <a:rPr sz="2400" b="1" dirty="0">
                <a:solidFill>
                  <a:srgbClr val="996600"/>
                </a:solidFill>
                <a:latin typeface="Sitka Subheading" panose="02000505000000020004" pitchFamily="2" charset="0"/>
                <a:ea typeface="楷体" panose="02010609060101010101" pitchFamily="49" charset="-122"/>
              </a:rPr>
              <a:t>DAC线（最佳拟合，</a:t>
            </a:r>
            <a:r>
              <a:rPr lang="zh-CN" sz="2400" b="1" dirty="0">
                <a:solidFill>
                  <a:srgbClr val="996600"/>
                </a:solidFill>
                <a:latin typeface="Sitka Subheading" panose="02000505000000020004" pitchFamily="2" charset="0"/>
                <a:ea typeface="楷体" panose="02010609060101010101" pitchFamily="49" charset="-122"/>
              </a:rPr>
              <a:t>终端</a:t>
            </a:r>
            <a:r>
              <a:rPr sz="2400" b="1" dirty="0">
                <a:solidFill>
                  <a:srgbClr val="996600"/>
                </a:solidFill>
                <a:latin typeface="Sitka Subheading" panose="02000505000000020004" pitchFamily="2" charset="0"/>
                <a:ea typeface="楷体" panose="02010609060101010101" pitchFamily="49" charset="-122"/>
              </a:rPr>
              <a:t>或理想</a:t>
            </a:r>
            <a:r>
              <a:rPr lang="en-US" sz="2400" b="1" dirty="0">
                <a:solidFill>
                  <a:srgbClr val="996600"/>
                </a:solidFill>
                <a:latin typeface="Sitka Subheading" panose="02000505000000020004" pitchFamily="2" charset="0"/>
                <a:ea typeface="楷体" panose="02010609060101010101" pitchFamily="49" charset="-122"/>
              </a:rPr>
              <a:t>DAC</a:t>
            </a:r>
            <a:r>
              <a:rPr sz="2400" b="1" dirty="0">
                <a:solidFill>
                  <a:srgbClr val="996600"/>
                </a:solidFill>
                <a:latin typeface="Sitka Subheading" panose="02000505000000020004" pitchFamily="2" charset="0"/>
                <a:ea typeface="楷体" panose="02010609060101010101" pitchFamily="49" charset="-122"/>
              </a:rPr>
              <a:t>），</a:t>
            </a:r>
            <a:r>
              <a:rPr lang="zh-CN" sz="2400" b="1" dirty="0">
                <a:solidFill>
                  <a:srgbClr val="996600"/>
                </a:solidFill>
                <a:latin typeface="Sitka Subheading" panose="02000505000000020004" pitchFamily="2" charset="0"/>
                <a:ea typeface="楷体" panose="02010609060101010101" pitchFamily="49" charset="-122"/>
              </a:rPr>
              <a:t>再将</a:t>
            </a:r>
            <a:r>
              <a:rPr sz="2400" b="1" dirty="0">
                <a:solidFill>
                  <a:srgbClr val="996600"/>
                </a:solidFill>
                <a:latin typeface="Sitka Subheading" panose="02000505000000020004" pitchFamily="2" charset="0"/>
                <a:ea typeface="楷体" panose="02010609060101010101" pitchFamily="49" charset="-122"/>
              </a:rPr>
              <a:t>结果除以平均LSB步长</a:t>
            </a:r>
            <a:r>
              <a:rPr lang="zh-CN" sz="2400" b="1" dirty="0">
                <a:solidFill>
                  <a:srgbClr val="996600"/>
                </a:solidFill>
                <a:latin typeface="Sitka Subheading" panose="02000505000000020004" pitchFamily="2" charset="0"/>
                <a:ea typeface="楷体" panose="02010609060101010101" pitchFamily="49" charset="-122"/>
              </a:rPr>
              <a:t>值</a:t>
            </a:r>
            <a:r>
              <a:rPr sz="2400" b="1" dirty="0">
                <a:solidFill>
                  <a:srgbClr val="996600"/>
                </a:solidFill>
                <a:latin typeface="Sitka Subheading" panose="02000505000000020004" pitchFamily="2" charset="0"/>
                <a:ea typeface="楷体" panose="02010609060101010101" pitchFamily="49" charset="-122"/>
              </a:rPr>
              <a:t>来</a:t>
            </a:r>
            <a:r>
              <a:rPr lang="zh-CN" sz="2400" b="1" dirty="0">
                <a:solidFill>
                  <a:srgbClr val="996600"/>
                </a:solidFill>
                <a:latin typeface="Sitka Subheading" panose="02000505000000020004" pitchFamily="2" charset="0"/>
                <a:ea typeface="楷体" panose="02010609060101010101" pitchFamily="49" charset="-122"/>
              </a:rPr>
              <a:t>得到</a:t>
            </a:r>
            <a:r>
              <a:rPr sz="2400" b="1" dirty="0">
                <a:solidFill>
                  <a:srgbClr val="996600"/>
                </a:solidFill>
                <a:latin typeface="Sitka Subheading" panose="02000505000000020004" pitchFamily="2" charset="0"/>
                <a:ea typeface="楷体" panose="02010609060101010101" pitchFamily="49" charset="-122"/>
              </a:rPr>
              <a:t>INL曲线，具体</a:t>
            </a:r>
            <a:r>
              <a:rPr lang="zh-CN" sz="2400" b="1" dirty="0">
                <a:solidFill>
                  <a:srgbClr val="996600"/>
                </a:solidFill>
                <a:latin typeface="Sitka Subheading" panose="02000505000000020004" pitchFamily="2" charset="0"/>
                <a:ea typeface="楷体" panose="02010609060101010101" pitchFamily="49" charset="-122"/>
              </a:rPr>
              <a:t>公式为</a:t>
            </a:r>
            <a:r>
              <a:rPr sz="2400" b="1" dirty="0">
                <a:solidFill>
                  <a:srgbClr val="996600"/>
                </a:solidFill>
                <a:latin typeface="Sitka Subheading" panose="02000505000000020004" pitchFamily="2" charset="0"/>
                <a:ea typeface="楷体" panose="02010609060101010101" pitchFamily="49" charset="-122"/>
              </a:rPr>
              <a:t>：</a:t>
            </a:r>
          </a:p>
        </p:txBody>
      </p:sp>
      <mc:AlternateContent xmlns:mc="http://schemas.openxmlformats.org/markup-compatibility/2006" xmlns:a14="http://schemas.microsoft.com/office/drawing/2010/main">
        <mc:Choice Requires="a14">
          <p:sp>
            <p:nvSpPr>
              <p:cNvPr id="3" name="文本框 2"/>
              <p:cNvSpPr txBox="1"/>
              <p:nvPr/>
            </p:nvSpPr>
            <p:spPr>
              <a:xfrm>
                <a:off x="205728" y="5107467"/>
                <a:ext cx="3314497"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𝑰𝑵𝑳</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𝒊</m:t>
                          </m:r>
                        </m:e>
                      </m:d>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𝑺</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𝒊</m:t>
                              </m:r>
                            </m:e>
                          </m:d>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𝑺</m:t>
                              </m:r>
                            </m:e>
                            <m:sub>
                              <m:r>
                                <a:rPr lang="en-US" altLang="zh-CN" sz="2400" b="1" i="1" smtClean="0">
                                  <a:latin typeface="Cambria Math" panose="02040503050406030204" pitchFamily="18" charset="0"/>
                                </a:rPr>
                                <m:t>𝑹𝑬𝑭</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𝑽</m:t>
                              </m:r>
                            </m:e>
                            <m:sub>
                              <m:r>
                                <a:rPr lang="en-US" altLang="zh-CN" sz="2400" b="1" i="1" smtClean="0">
                                  <a:latin typeface="Cambria Math" panose="02040503050406030204" pitchFamily="18" charset="0"/>
                                </a:rPr>
                                <m:t>𝑳𝑺𝑩</m:t>
                              </m:r>
                            </m:sub>
                          </m:sSub>
                        </m:den>
                      </m:f>
                    </m:oMath>
                  </m:oMathPara>
                </a14:m>
                <a:endParaRPr lang="zh-CN" altLang="en-US" sz="2400"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205728" y="5107467"/>
                <a:ext cx="3314497" cy="778931"/>
              </a:xfrm>
              <a:prstGeom prst="rect">
                <a:avLst/>
              </a:prstGeom>
              <a:blipFill>
                <a:blip r:embed="rId2"/>
                <a:stretch>
                  <a:fillRect/>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D136A94-A24C-4CB7-8145-AC7B33486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037" y="2636912"/>
            <a:ext cx="5129964" cy="353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1" name="矩形 10"/>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11"/>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3" name="矩形 12"/>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4" name="矩形 13"/>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5" name="图片 14"/>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2444578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363" y="1060237"/>
            <a:ext cx="3672408" cy="460375"/>
          </a:xfrm>
          <a:prstGeom prst="rect">
            <a:avLst/>
          </a:prstGeom>
          <a:noFill/>
        </p:spPr>
        <p:txBody>
          <a:bodyPr wrap="square" rtlCol="0">
            <a:spAutoFit/>
          </a:bodyPr>
          <a:lstStyle/>
          <a:p>
            <a:r>
              <a:rPr lang="zh-CN" altLang="en-US" sz="2400" b="1" dirty="0"/>
              <a:t>例</a:t>
            </a:r>
            <a:r>
              <a:rPr lang="en-US" altLang="zh-CN" sz="2400" b="1" dirty="0"/>
              <a:t> 2.3.5</a:t>
            </a:r>
            <a:endParaRPr lang="zh-CN" altLang="en-US" sz="2400" b="1" dirty="0"/>
          </a:p>
        </p:txBody>
      </p:sp>
      <p:sp>
        <p:nvSpPr>
          <p:cNvPr id="2" name="文本框 1"/>
          <p:cNvSpPr txBox="1"/>
          <p:nvPr/>
        </p:nvSpPr>
        <p:spPr>
          <a:xfrm>
            <a:off x="146874" y="1707406"/>
            <a:ext cx="8849952" cy="3901837"/>
          </a:xfrm>
          <a:prstGeom prst="rect">
            <a:avLst/>
          </a:prstGeom>
          <a:noFill/>
        </p:spPr>
        <p:txBody>
          <a:bodyPr wrap="square" rtlCol="0">
            <a:spAutoFit/>
          </a:bodyPr>
          <a:lstStyle/>
          <a:p>
            <a:pPr>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计算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例2.3.1中4位DAC的INL曲线。 首先使用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终端法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计算，然后使用最佳拟合</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计算。</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两种</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结果是否都</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符合</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±1/2 LSB的</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要求</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两种方法的结果是否有</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很大的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差异？</a:t>
            </a:r>
          </a:p>
          <a:p>
            <a:pPr>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实际测量值：</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400" b="1" dirty="0">
                <a:solidFill>
                  <a:srgbClr val="996600"/>
                </a:solidFill>
                <a:latin typeface="Times New Roman" panose="02020603050405020304" pitchFamily="18" charset="0"/>
                <a:ea typeface="黑体" panose="02010609060101010101" pitchFamily="49" charset="-122"/>
                <a:cs typeface="Times New Roman" panose="02020603050405020304" pitchFamily="18" charset="0"/>
              </a:rPr>
              <a:t>[-780 mV, -705 mV, - 530 mV, - 455 mV, -400 mV, -325 mV, -150 mV, -75 mV, 120 mV, 195 mV, 370 mV, 445 mV, 500 mV, 575 mV, 750 mV, 825 mV ]</a:t>
            </a:r>
            <a:endParaRPr lang="zh-CN" altLang="en-US" sz="2400" b="1" dirty="0">
              <a:solidFill>
                <a:srgbClr val="9966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69883" y="472677"/>
            <a:ext cx="373184" cy="362372"/>
            <a:chOff x="298460" y="987574"/>
            <a:chExt cx="288032" cy="279687"/>
          </a:xfrm>
        </p:grpSpPr>
        <p:sp>
          <p:nvSpPr>
            <p:cNvPr id="8" name="矩形 7"/>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8"/>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0" name="矩形 9"/>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1" name="矩形 10"/>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2" name="图片 11"/>
          <p:cNvPicPr>
            <a:picLocks noChangeAspect="1"/>
          </p:cNvPicPr>
          <p:nvPr/>
        </p:nvPicPr>
        <p:blipFill rotWithShape="1">
          <a:blip r:embed="rId2"/>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379578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930" y="1961535"/>
            <a:ext cx="8712968" cy="4154170"/>
          </a:xfrm>
          <a:prstGeom prst="rect">
            <a:avLst/>
          </a:prstGeom>
          <a:noFill/>
        </p:spPr>
        <p:txBody>
          <a:bodyPr wrap="square" rtlCol="0">
            <a:spAutoFit/>
          </a:bodyPr>
          <a:lstStyle/>
          <a:p>
            <a:r>
              <a:rPr lang="zh-CN" altLang="en-US" sz="2400" b="1" dirty="0"/>
              <a:t>解</a:t>
            </a:r>
            <a:r>
              <a:rPr lang="en-US" altLang="zh-CN" sz="2400" b="1" dirty="0"/>
              <a:t>:</a:t>
            </a:r>
          </a:p>
          <a:p>
            <a:r>
              <a:rPr lang="zh-CN" altLang="en-US" sz="2400" b="1" dirty="0"/>
              <a:t>（</a:t>
            </a:r>
            <a:r>
              <a:rPr lang="en-US" altLang="zh-CN" sz="2400" b="1" dirty="0"/>
              <a:t>1</a:t>
            </a:r>
            <a:r>
              <a:rPr lang="zh-CN" altLang="en-US" sz="2400" b="1" dirty="0"/>
              <a:t>）终端法</a:t>
            </a:r>
            <a:endParaRPr lang="en-US" altLang="zh-CN" sz="2400" b="1" dirty="0"/>
          </a:p>
          <a:p>
            <a:endParaRPr lang="zh-CN" altLang="en-US" sz="2400" b="1" dirty="0">
              <a:solidFill>
                <a:srgbClr val="000000"/>
              </a:solidFill>
              <a:latin typeface="楷体" panose="02010609060101010101" pitchFamily="49" charset="-122"/>
              <a:ea typeface="楷体" panose="02010609060101010101" pitchFamily="49" charset="-122"/>
              <a:sym typeface="+mn-ea"/>
            </a:endParaRPr>
          </a:p>
          <a:p>
            <a:r>
              <a:rPr lang="zh-CN" altLang="en-US" sz="2400" b="1" dirty="0">
                <a:solidFill>
                  <a:srgbClr val="000000"/>
                </a:solidFill>
                <a:latin typeface="楷体" panose="02010609060101010101" pitchFamily="49" charset="-122"/>
                <a:ea typeface="楷体" panose="02010609060101010101" pitchFamily="49" charset="-122"/>
                <a:sym typeface="+mn-ea"/>
              </a:rPr>
              <a:t>利用终端法计算，从</a:t>
            </a:r>
            <a:r>
              <a:rPr lang="en-US" altLang="zh-CN" sz="2400" b="1" dirty="0">
                <a:solidFill>
                  <a:srgbClr val="000000"/>
                </a:solidFill>
                <a:latin typeface="楷体" panose="02010609060101010101" pitchFamily="49" charset="-122"/>
                <a:ea typeface="楷体" panose="02010609060101010101" pitchFamily="49" charset="-122"/>
                <a:sym typeface="+mn-ea"/>
              </a:rPr>
              <a:t>DAC</a:t>
            </a:r>
            <a:r>
              <a:rPr lang="zh-CN" altLang="en-US" sz="2400" b="1" dirty="0">
                <a:solidFill>
                  <a:srgbClr val="000000"/>
                </a:solidFill>
                <a:latin typeface="楷体" panose="02010609060101010101" pitchFamily="49" charset="-122"/>
                <a:ea typeface="楷体" panose="02010609060101010101" pitchFamily="49" charset="-122"/>
                <a:sym typeface="+mn-ea"/>
              </a:rPr>
              <a:t>输出曲线上减去</a:t>
            </a:r>
            <a:r>
              <a:rPr lang="en-US" altLang="zh-CN" sz="2400" b="1" dirty="0">
                <a:solidFill>
                  <a:srgbClr val="000000"/>
                </a:solidFill>
                <a:latin typeface="楷体" panose="02010609060101010101" pitchFamily="49" charset="-122"/>
                <a:ea typeface="楷体" panose="02010609060101010101" pitchFamily="49" charset="-122"/>
                <a:sym typeface="+mn-ea"/>
              </a:rPr>
              <a:t>VFS+</a:t>
            </a:r>
            <a:r>
              <a:rPr lang="zh-CN" altLang="en-US" sz="2400" b="1" dirty="0">
                <a:solidFill>
                  <a:srgbClr val="000000"/>
                </a:solidFill>
                <a:latin typeface="楷体" panose="02010609060101010101" pitchFamily="49" charset="-122"/>
                <a:ea typeface="楷体" panose="02010609060101010101" pitchFamily="49" charset="-122"/>
                <a:sym typeface="+mn-ea"/>
              </a:rPr>
              <a:t>和</a:t>
            </a:r>
            <a:r>
              <a:rPr lang="en-US" altLang="zh-CN" sz="2400" b="1" dirty="0">
                <a:solidFill>
                  <a:srgbClr val="000000"/>
                </a:solidFill>
                <a:latin typeface="楷体" panose="02010609060101010101" pitchFamily="49" charset="-122"/>
                <a:ea typeface="楷体" panose="02010609060101010101" pitchFamily="49" charset="-122"/>
                <a:sym typeface="+mn-ea"/>
              </a:rPr>
              <a:t>VFS-</a:t>
            </a:r>
            <a:r>
              <a:rPr lang="zh-CN" altLang="en-US" sz="2400" b="1" dirty="0">
                <a:solidFill>
                  <a:srgbClr val="000000"/>
                </a:solidFill>
                <a:latin typeface="楷体" panose="02010609060101010101" pitchFamily="49" charset="-122"/>
                <a:ea typeface="楷体" panose="02010609060101010101" pitchFamily="49" charset="-122"/>
                <a:sym typeface="+mn-ea"/>
              </a:rPr>
              <a:t>电压之间的直线，可计算前面例子中的</a:t>
            </a:r>
            <a:r>
              <a:rPr lang="en-US" altLang="zh-CN" sz="2400" b="1" dirty="0">
                <a:solidFill>
                  <a:srgbClr val="000000"/>
                </a:solidFill>
                <a:latin typeface="楷体" panose="02010609060101010101" pitchFamily="49" charset="-122"/>
                <a:ea typeface="楷体" panose="02010609060101010101" pitchFamily="49" charset="-122"/>
                <a:sym typeface="+mn-ea"/>
              </a:rPr>
              <a:t>INL</a:t>
            </a:r>
            <a:r>
              <a:rPr lang="zh-CN" altLang="en-US" sz="2400" b="1" dirty="0">
                <a:solidFill>
                  <a:srgbClr val="000000"/>
                </a:solidFill>
                <a:latin typeface="楷体" panose="02010609060101010101" pitchFamily="49" charset="-122"/>
                <a:ea typeface="楷体" panose="02010609060101010101" pitchFamily="49" charset="-122"/>
                <a:sym typeface="+mn-ea"/>
              </a:rPr>
              <a:t>曲线。</a:t>
            </a:r>
            <a:r>
              <a:rPr lang="en-US" altLang="zh-CN" sz="2400" b="1" dirty="0">
                <a:solidFill>
                  <a:srgbClr val="000000"/>
                </a:solidFill>
                <a:latin typeface="楷体" panose="02010609060101010101" pitchFamily="49" charset="-122"/>
                <a:ea typeface="楷体" panose="02010609060101010101" pitchFamily="49" charset="-122"/>
                <a:sym typeface="+mn-ea"/>
              </a:rPr>
              <a:t>DAC</a:t>
            </a:r>
            <a:r>
              <a:rPr lang="zh-CN" altLang="en-US" sz="2400" b="1" dirty="0">
                <a:solidFill>
                  <a:srgbClr val="000000"/>
                </a:solidFill>
                <a:latin typeface="楷体" panose="02010609060101010101" pitchFamily="49" charset="-122"/>
                <a:ea typeface="楷体" panose="02010609060101010101" pitchFamily="49" charset="-122"/>
                <a:sym typeface="+mn-ea"/>
              </a:rPr>
              <a:t>曲线上每个点之间的差值除以</a:t>
            </a:r>
            <a:r>
              <a:rPr lang="en-US" altLang="zh-CN" sz="2400" b="1" dirty="0">
                <a:solidFill>
                  <a:srgbClr val="000000"/>
                </a:solidFill>
                <a:latin typeface="楷体" panose="02010609060101010101" pitchFamily="49" charset="-122"/>
                <a:ea typeface="楷体" panose="02010609060101010101" pitchFamily="49" charset="-122"/>
                <a:sym typeface="+mn-ea"/>
              </a:rPr>
              <a:t>LSB</a:t>
            </a:r>
            <a:r>
              <a:rPr lang="zh-CN" altLang="en-US" sz="2400" b="1" dirty="0">
                <a:solidFill>
                  <a:srgbClr val="000000"/>
                </a:solidFill>
                <a:latin typeface="楷体" panose="02010609060101010101" pitchFamily="49" charset="-122"/>
                <a:ea typeface="楷体" panose="02010609060101010101" pitchFamily="49" charset="-122"/>
                <a:sym typeface="+mn-ea"/>
              </a:rPr>
              <a:t>，如终端</a:t>
            </a:r>
            <a:r>
              <a:rPr lang="en-US" altLang="zh-CN" sz="2400" b="1" dirty="0">
                <a:solidFill>
                  <a:srgbClr val="000000"/>
                </a:solidFill>
                <a:latin typeface="楷体" panose="02010609060101010101" pitchFamily="49" charset="-122"/>
                <a:ea typeface="楷体" panose="02010609060101010101" pitchFamily="49" charset="-122"/>
                <a:sym typeface="+mn-ea"/>
              </a:rPr>
              <a:t>DNL</a:t>
            </a:r>
            <a:r>
              <a:rPr lang="zh-CN" altLang="en-US" sz="2400" b="1" dirty="0">
                <a:solidFill>
                  <a:srgbClr val="000000"/>
                </a:solidFill>
                <a:latin typeface="楷体" panose="02010609060101010101" pitchFamily="49" charset="-122"/>
                <a:ea typeface="楷体" panose="02010609060101010101" pitchFamily="49" charset="-122"/>
                <a:sym typeface="+mn-ea"/>
              </a:rPr>
              <a:t>例子一样，平均</a:t>
            </a:r>
            <a:r>
              <a:rPr lang="en-US" altLang="zh-CN" sz="2400" b="1" dirty="0">
                <a:solidFill>
                  <a:srgbClr val="000000"/>
                </a:solidFill>
                <a:latin typeface="楷体" panose="02010609060101010101" pitchFamily="49" charset="-122"/>
                <a:ea typeface="楷体" panose="02010609060101010101" pitchFamily="49" charset="-122"/>
                <a:sym typeface="+mn-ea"/>
              </a:rPr>
              <a:t>LSB</a:t>
            </a:r>
            <a:r>
              <a:rPr lang="zh-CN" altLang="en-US" sz="2400" b="1" dirty="0">
                <a:solidFill>
                  <a:srgbClr val="000000"/>
                </a:solidFill>
                <a:latin typeface="楷体" panose="02010609060101010101" pitchFamily="49" charset="-122"/>
                <a:ea typeface="楷体" panose="02010609060101010101" pitchFamily="49" charset="-122"/>
                <a:sym typeface="+mn-ea"/>
              </a:rPr>
              <a:t>为</a:t>
            </a:r>
            <a:r>
              <a:rPr lang="en-US" altLang="zh-CN" sz="2400" b="1" dirty="0">
                <a:solidFill>
                  <a:srgbClr val="000000"/>
                </a:solidFill>
                <a:latin typeface="楷体" panose="02010609060101010101" pitchFamily="49" charset="-122"/>
                <a:ea typeface="楷体" panose="02010609060101010101" pitchFamily="49" charset="-122"/>
                <a:sym typeface="+mn-ea"/>
              </a:rPr>
              <a:t>107mV</a:t>
            </a:r>
            <a:r>
              <a:rPr lang="zh-CN" altLang="en-US" sz="2400" b="1" dirty="0">
                <a:solidFill>
                  <a:srgbClr val="000000"/>
                </a:solidFill>
                <a:latin typeface="楷体" panose="02010609060101010101" pitchFamily="49" charset="-122"/>
                <a:ea typeface="楷体" panose="02010609060101010101" pitchFamily="49" charset="-122"/>
                <a:sym typeface="+mn-ea"/>
              </a:rPr>
              <a:t>，计算</a:t>
            </a:r>
            <a:r>
              <a:rPr lang="en-US" altLang="zh-CN" sz="2400" b="1" dirty="0">
                <a:solidFill>
                  <a:srgbClr val="000000"/>
                </a:solidFill>
                <a:latin typeface="楷体" panose="02010609060101010101" pitchFamily="49" charset="-122"/>
                <a:ea typeface="楷体" panose="02010609060101010101" pitchFamily="49" charset="-122"/>
                <a:sym typeface="+mn-ea"/>
              </a:rPr>
              <a:t>INL</a:t>
            </a:r>
            <a:r>
              <a:rPr lang="zh-CN" altLang="en-US" sz="2400" b="1" dirty="0">
                <a:solidFill>
                  <a:srgbClr val="000000"/>
                </a:solidFill>
                <a:latin typeface="楷体" panose="02010609060101010101" pitchFamily="49" charset="-122"/>
                <a:ea typeface="楷体" panose="02010609060101010101" pitchFamily="49" charset="-122"/>
                <a:sym typeface="+mn-ea"/>
              </a:rPr>
              <a:t>值如下：0.0，-0.299，0.336，0.037，-0.449，-0.748，-0.112，-0.411，0.411，0.112，0.748，0.449，-0.037，-0.336，0.299，0.0。</a:t>
            </a:r>
          </a:p>
          <a:p>
            <a:endParaRPr lang="en-US" altLang="zh-CN" sz="2400" b="1" dirty="0"/>
          </a:p>
          <a:p>
            <a:endParaRPr lang="zh-CN" altLang="en-US" sz="2400" b="1" dirty="0"/>
          </a:p>
        </p:txBody>
      </p:sp>
      <p:cxnSp>
        <p:nvCxnSpPr>
          <p:cNvPr id="5"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69883" y="472677"/>
            <a:ext cx="373184" cy="362372"/>
            <a:chOff x="298460" y="987574"/>
            <a:chExt cx="288032" cy="279687"/>
          </a:xfrm>
        </p:grpSpPr>
        <p:sp>
          <p:nvSpPr>
            <p:cNvPr id="7" name="矩形 6"/>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7"/>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9" name="矩形 8"/>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0" name="矩形 9"/>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1" name="图片 10"/>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20538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3528" y="1700808"/>
            <a:ext cx="5112568" cy="4350097"/>
            <a:chOff x="323528" y="1700808"/>
            <a:chExt cx="5112568" cy="4350097"/>
          </a:xfrm>
        </p:grpSpPr>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323528" y="1700808"/>
              <a:ext cx="5112568" cy="3724883"/>
            </a:xfrm>
            <a:prstGeom prst="rect">
              <a:avLst/>
            </a:prstGeom>
          </p:spPr>
        </p:pic>
        <p:sp>
          <p:nvSpPr>
            <p:cNvPr id="2" name="矩形 1"/>
            <p:cNvSpPr/>
            <p:nvPr/>
          </p:nvSpPr>
          <p:spPr>
            <a:xfrm>
              <a:off x="1475656" y="5589240"/>
              <a:ext cx="3382657" cy="461665"/>
            </a:xfrm>
            <a:prstGeom prst="rect">
              <a:avLst/>
            </a:prstGeom>
          </p:spPr>
          <p:txBody>
            <a:bodyPr wrap="none">
              <a:spAutoFit/>
            </a:bodyPr>
            <a:lstStyle/>
            <a:p>
              <a:r>
                <a:rPr lang="zh-CN" altLang="zh-CN" sz="2400" b="1" dirty="0">
                  <a:latin typeface="Calibri" panose="020F0502020204030204"/>
                  <a:cs typeface="Times New Roman" panose="02020603050405020304" pitchFamily="18" charset="0"/>
                </a:rPr>
                <a:t>采用终端法计算</a:t>
              </a:r>
              <a:r>
                <a:rPr lang="en-US" altLang="zh-CN" sz="2400" b="1" dirty="0">
                  <a:latin typeface="Calibri" panose="020F0502020204030204"/>
                  <a:cs typeface="Times New Roman" panose="02020603050405020304" pitchFamily="18" charset="0"/>
                </a:rPr>
                <a:t>INL</a:t>
              </a:r>
              <a:r>
                <a:rPr lang="zh-CN" altLang="zh-CN" sz="2400" b="1" dirty="0">
                  <a:latin typeface="Calibri" panose="020F0502020204030204"/>
                  <a:cs typeface="Times New Roman" panose="02020603050405020304" pitchFamily="18" charset="0"/>
                </a:rPr>
                <a:t>曲线</a:t>
              </a:r>
              <a:endParaRPr lang="zh-CN" altLang="en-US" sz="2400" b="1" dirty="0"/>
            </a:p>
          </p:txBody>
        </p:sp>
      </p:grpSp>
      <p:sp>
        <p:nvSpPr>
          <p:cNvPr id="6" name="矩形 5"/>
          <p:cNvSpPr/>
          <p:nvPr/>
        </p:nvSpPr>
        <p:spPr>
          <a:xfrm>
            <a:off x="5436096" y="2492896"/>
            <a:ext cx="3465871" cy="2246769"/>
          </a:xfrm>
          <a:prstGeom prst="rect">
            <a:avLst/>
          </a:prstGeom>
        </p:spPr>
        <p:txBody>
          <a:bodyPr wrap="square">
            <a:spAutoFit/>
          </a:bodyPr>
          <a:lstStyle/>
          <a:p>
            <a:pPr algn="just"/>
            <a:r>
              <a:rPr lang="zh-CN" altLang="en-US" sz="2800" b="1" dirty="0">
                <a:solidFill>
                  <a:srgbClr val="000000"/>
                </a:solidFill>
                <a:latin typeface="楷体" panose="02010609060101010101" pitchFamily="49" charset="-122"/>
                <a:ea typeface="楷体" panose="02010609060101010101" pitchFamily="49" charset="-122"/>
              </a:rPr>
              <a:t>终端</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曲线，最大</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值是</a:t>
            </a:r>
            <a:r>
              <a:rPr lang="en-US" altLang="zh-CN" sz="2800" b="1" dirty="0">
                <a:solidFill>
                  <a:srgbClr val="000000"/>
                </a:solidFill>
                <a:latin typeface="楷体" panose="02010609060101010101" pitchFamily="49" charset="-122"/>
                <a:ea typeface="楷体" panose="02010609060101010101" pitchFamily="49" charset="-122"/>
              </a:rPr>
              <a:t>+0.748LSB,</a:t>
            </a:r>
            <a:r>
              <a:rPr lang="zh-CN" altLang="en-US" sz="2800" b="1" dirty="0">
                <a:solidFill>
                  <a:srgbClr val="000000"/>
                </a:solidFill>
                <a:latin typeface="楷体" panose="02010609060101010101" pitchFamily="49" charset="-122"/>
                <a:ea typeface="楷体" panose="02010609060101010101" pitchFamily="49" charset="-122"/>
              </a:rPr>
              <a:t>最小值是</a:t>
            </a:r>
            <a:r>
              <a:rPr lang="en-US" altLang="zh-CN" sz="2800" b="1" dirty="0">
                <a:solidFill>
                  <a:srgbClr val="000000"/>
                </a:solidFill>
                <a:latin typeface="楷体" panose="02010609060101010101" pitchFamily="49" charset="-122"/>
                <a:ea typeface="楷体" panose="02010609060101010101" pitchFamily="49" charset="-122"/>
              </a:rPr>
              <a:t>-0.748LSB</a:t>
            </a:r>
            <a:r>
              <a:rPr lang="zh-CN" altLang="en-US" sz="2800" b="1" dirty="0">
                <a:solidFill>
                  <a:srgbClr val="000000"/>
                </a:solidFill>
                <a:latin typeface="楷体" panose="02010609060101010101" pitchFamily="49" charset="-122"/>
                <a:ea typeface="楷体" panose="02010609060101010101" pitchFamily="49" charset="-122"/>
              </a:rPr>
              <a:t>，不满足</a:t>
            </a:r>
            <a:r>
              <a:rPr lang="en-US" altLang="zh-CN" sz="2800" b="1" dirty="0">
                <a:solidFill>
                  <a:srgbClr val="000000"/>
                </a:solidFill>
                <a:latin typeface="楷体" panose="02010609060101010101" pitchFamily="49" charset="-122"/>
                <a:ea typeface="楷体" panose="02010609060101010101" pitchFamily="49" charset="-122"/>
              </a:rPr>
              <a:t>±1/2LSB</a:t>
            </a:r>
            <a:r>
              <a:rPr lang="zh-CN" altLang="en-US" sz="2800" b="1" dirty="0">
                <a:solidFill>
                  <a:srgbClr val="000000"/>
                </a:solidFill>
                <a:latin typeface="楷体" panose="02010609060101010101" pitchFamily="49" charset="-122"/>
                <a:ea typeface="楷体" panose="02010609060101010101" pitchFamily="49" charset="-122"/>
              </a:rPr>
              <a:t>的要求。</a:t>
            </a:r>
          </a:p>
        </p:txBody>
      </p:sp>
      <p:cxnSp>
        <p:nvCxnSpPr>
          <p:cNvPr id="7"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2" name="矩形 11"/>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3" name="矩形 12"/>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4" name="图片 13"/>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614428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179512" y="3487649"/>
            <a:ext cx="4279158" cy="3278593"/>
          </a:xfrm>
          <a:prstGeom prst="rect">
            <a:avLst/>
          </a:prstGeom>
        </p:spPr>
      </p:pic>
      <p:grpSp>
        <p:nvGrpSpPr>
          <p:cNvPr id="7" name="组合 6"/>
          <p:cNvGrpSpPr/>
          <p:nvPr/>
        </p:nvGrpSpPr>
        <p:grpSpPr>
          <a:xfrm>
            <a:off x="601330" y="1089120"/>
            <a:ext cx="8382325" cy="4140080"/>
            <a:chOff x="395536" y="1183392"/>
            <a:chExt cx="8382325" cy="4140080"/>
          </a:xfrm>
        </p:grpSpPr>
        <p:sp>
          <p:nvSpPr>
            <p:cNvPr id="6" name="矩形 5"/>
            <p:cNvSpPr/>
            <p:nvPr/>
          </p:nvSpPr>
          <p:spPr>
            <a:xfrm>
              <a:off x="395536" y="1183392"/>
              <a:ext cx="8382325" cy="2677656"/>
            </a:xfrm>
            <a:prstGeom prst="rect">
              <a:avLst/>
            </a:prstGeom>
          </p:spPr>
          <p:txBody>
            <a:bodyPr wrap="square">
              <a:spAutoFit/>
            </a:bodyPr>
            <a:lstStyle/>
            <a:p>
              <a:pPr algn="just"/>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2</a:t>
              </a:r>
              <a:r>
                <a:rPr lang="zh-CN" altLang="en-US" sz="2800" b="1" dirty="0">
                  <a:solidFill>
                    <a:srgbClr val="000000"/>
                  </a:solidFill>
                  <a:latin typeface="楷体" panose="02010609060101010101" pitchFamily="49" charset="-122"/>
                  <a:ea typeface="楷体" panose="02010609060101010101" pitchFamily="49" charset="-122"/>
                </a:rPr>
                <a:t>）采样最佳拟合法：</a:t>
              </a:r>
            </a:p>
            <a:p>
              <a:pPr algn="just"/>
              <a:r>
                <a:rPr lang="zh-CN" altLang="en-US" sz="2800" b="1" dirty="0">
                  <a:solidFill>
                    <a:srgbClr val="000000"/>
                  </a:solidFill>
                  <a:latin typeface="楷体" panose="02010609060101010101" pitchFamily="49" charset="-122"/>
                  <a:ea typeface="楷体" panose="02010609060101010101" pitchFamily="49" charset="-122"/>
                </a:rPr>
                <a:t>实际的</a:t>
              </a:r>
              <a:r>
                <a:rPr lang="en-US" altLang="zh-CN" sz="2800" b="1" dirty="0">
                  <a:solidFill>
                    <a:srgbClr val="000000"/>
                  </a:solidFill>
                  <a:latin typeface="楷体" panose="02010609060101010101" pitchFamily="49" charset="-122"/>
                  <a:ea typeface="楷体" panose="02010609060101010101" pitchFamily="49" charset="-122"/>
                </a:rPr>
                <a:t>DAC</a:t>
              </a:r>
              <a:r>
                <a:rPr lang="zh-CN" altLang="en-US" sz="2800" b="1" dirty="0">
                  <a:solidFill>
                    <a:srgbClr val="000000"/>
                  </a:solidFill>
                  <a:latin typeface="楷体" panose="02010609060101010101" pitchFamily="49" charset="-122"/>
                  <a:ea typeface="楷体" panose="02010609060101010101" pitchFamily="49" charset="-122"/>
                </a:rPr>
                <a:t>输出曲线减去最佳拟合直线得到</a:t>
              </a:r>
              <a:r>
                <a:rPr lang="en-US" altLang="zh-CN" sz="2800" b="1" dirty="0">
                  <a:solidFill>
                    <a:srgbClr val="000000"/>
                  </a:solidFill>
                  <a:latin typeface="楷体" panose="02010609060101010101" pitchFamily="49" charset="-122"/>
                  <a:ea typeface="楷体" panose="02010609060101010101" pitchFamily="49" charset="-122"/>
                </a:rPr>
                <a:t>DAC</a:t>
              </a:r>
              <a:r>
                <a:rPr lang="zh-CN" altLang="en-US" sz="2800" b="1" dirty="0">
                  <a:solidFill>
                    <a:srgbClr val="000000"/>
                  </a:solidFill>
                  <a:latin typeface="楷体" panose="02010609060101010101" pitchFamily="49" charset="-122"/>
                  <a:ea typeface="楷体" panose="02010609060101010101" pitchFamily="49" charset="-122"/>
                </a:rPr>
                <a:t>的</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，将这个差值除以利用最佳拟合法求出的平均</a:t>
              </a:r>
              <a:r>
                <a:rPr lang="en-US" altLang="zh-CN" sz="2800" b="1" dirty="0">
                  <a:solidFill>
                    <a:srgbClr val="000000"/>
                  </a:solidFill>
                  <a:latin typeface="楷体" panose="02010609060101010101" pitchFamily="49" charset="-122"/>
                  <a:ea typeface="楷体" panose="02010609060101010101" pitchFamily="49" charset="-122"/>
                </a:rPr>
                <a:t>LSB</a:t>
              </a:r>
              <a:r>
                <a:rPr lang="zh-CN" altLang="en-US" sz="2800" b="1" dirty="0">
                  <a:solidFill>
                    <a:srgbClr val="000000"/>
                  </a:solidFill>
                  <a:latin typeface="楷体" panose="02010609060101010101" pitchFamily="49" charset="-122"/>
                  <a:ea typeface="楷体" panose="02010609060101010101" pitchFamily="49" charset="-122"/>
                </a:rPr>
                <a:t>，得到用</a:t>
              </a:r>
              <a:r>
                <a:rPr lang="en-US" altLang="zh-CN" sz="2800" b="1" dirty="0">
                  <a:solidFill>
                    <a:srgbClr val="000000"/>
                  </a:solidFill>
                  <a:latin typeface="楷体" panose="02010609060101010101" pitchFamily="49" charset="-122"/>
                  <a:ea typeface="楷体" panose="02010609060101010101" pitchFamily="49" charset="-122"/>
                </a:rPr>
                <a:t>LSB</a:t>
              </a:r>
              <a:r>
                <a:rPr lang="zh-CN" altLang="en-US" sz="2800" b="1" dirty="0">
                  <a:solidFill>
                    <a:srgbClr val="000000"/>
                  </a:solidFill>
                  <a:latin typeface="楷体" panose="02010609060101010101" pitchFamily="49" charset="-122"/>
                  <a:ea typeface="楷体" panose="02010609060101010101" pitchFamily="49" charset="-122"/>
                </a:rPr>
                <a:t>表示的</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。采用最佳拟合直线法得到的</a:t>
              </a:r>
              <a:r>
                <a:rPr lang="en-US" altLang="zh-CN" sz="2800" b="1" dirty="0">
                  <a:solidFill>
                    <a:srgbClr val="000000"/>
                  </a:solidFill>
                  <a:latin typeface="楷体" panose="02010609060101010101" pitchFamily="49" charset="-122"/>
                  <a:ea typeface="楷体" panose="02010609060101010101" pitchFamily="49" charset="-122"/>
                </a:rPr>
                <a:t>gain =109.35 mV/bit </a:t>
              </a: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offset =–797.64 mV</a:t>
              </a:r>
            </a:p>
            <a:p>
              <a:pPr algn="just"/>
              <a:r>
                <a:rPr lang="zh-CN" altLang="en-US" sz="2800" b="1" dirty="0">
                  <a:solidFill>
                    <a:srgbClr val="000000"/>
                  </a:solidFill>
                  <a:latin typeface="楷体" panose="02010609060101010101" pitchFamily="49" charset="-122"/>
                  <a:ea typeface="楷体" panose="02010609060101010101" pitchFamily="49" charset="-122"/>
                </a:rPr>
                <a:t>计算</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值如下：</a:t>
              </a:r>
            </a:p>
          </p:txBody>
        </p:sp>
        <p:graphicFrame>
          <p:nvGraphicFramePr>
            <p:cNvPr id="4" name="对象 3"/>
            <p:cNvGraphicFramePr>
              <a:graphicFrameLocks noChangeAspect="1"/>
            </p:cNvGraphicFramePr>
            <p:nvPr/>
          </p:nvGraphicFramePr>
          <p:xfrm>
            <a:off x="4586700" y="3472264"/>
            <a:ext cx="4058664" cy="1851208"/>
          </p:xfrm>
          <a:graphic>
            <a:graphicData uri="http://schemas.openxmlformats.org/presentationml/2006/ole">
              <mc:AlternateContent xmlns:mc="http://schemas.openxmlformats.org/markup-compatibility/2006">
                <mc:Choice xmlns:v="urn:schemas-microsoft-com:vml" Requires="v">
                  <p:oleObj spid="_x0000_s10252" name="Equation" r:id="rId4" imgW="49987200" imgH="21336000" progId="Equation.DSMT4">
                    <p:embed/>
                  </p:oleObj>
                </mc:Choice>
                <mc:Fallback>
                  <p:oleObj name="Equation" r:id="rId4" imgW="49987200" imgH="21336000" progId="Equation.DSMT4">
                    <p:embed/>
                    <p:pic>
                      <p:nvPicPr>
                        <p:cNvPr id="4" name="对象 3"/>
                        <p:cNvPicPr>
                          <a:picLocks noChangeAspect="1" noChangeArrowheads="1"/>
                        </p:cNvPicPr>
                        <p:nvPr/>
                      </p:nvPicPr>
                      <p:blipFill>
                        <a:blip r:embed="rId5"/>
                        <a:srcRect/>
                        <a:stretch>
                          <a:fillRect/>
                        </a:stretch>
                      </p:blipFill>
                      <p:spPr bwMode="auto">
                        <a:xfrm>
                          <a:off x="4586700" y="3472264"/>
                          <a:ext cx="4058664" cy="1851208"/>
                        </a:xfrm>
                        <a:prstGeom prst="rect">
                          <a:avLst/>
                        </a:prstGeom>
                        <a:noFill/>
                      </p:spPr>
                    </p:pic>
                  </p:oleObj>
                </mc:Fallback>
              </mc:AlternateContent>
            </a:graphicData>
          </a:graphic>
        </p:graphicFrame>
      </p:grpSp>
      <p:sp>
        <p:nvSpPr>
          <p:cNvPr id="9" name="矩形 8"/>
          <p:cNvSpPr/>
          <p:nvPr/>
        </p:nvSpPr>
        <p:spPr>
          <a:xfrm>
            <a:off x="4860032" y="5356373"/>
            <a:ext cx="3539302" cy="1384995"/>
          </a:xfrm>
          <a:prstGeom prst="rect">
            <a:avLst/>
          </a:prstGeom>
        </p:spPr>
        <p:txBody>
          <a:bodyPr wrap="square">
            <a:spAutoFit/>
          </a:bodyPr>
          <a:lstStyle/>
          <a:p>
            <a:r>
              <a:rPr lang="zh-CN" altLang="en-US" sz="2800" b="1" dirty="0">
                <a:solidFill>
                  <a:srgbClr val="000000"/>
                </a:solidFill>
                <a:latin typeface="楷体" panose="02010609060101010101" pitchFamily="49" charset="-122"/>
                <a:ea typeface="楷体" panose="02010609060101010101" pitchFamily="49" charset="-122"/>
              </a:rPr>
              <a:t>最大和最小值分别为</a:t>
            </a:r>
            <a:r>
              <a:rPr lang="en-US" altLang="zh-CN" sz="2800" b="1" dirty="0">
                <a:solidFill>
                  <a:srgbClr val="000000"/>
                </a:solidFill>
                <a:latin typeface="楷体" panose="02010609060101010101" pitchFamily="49" charset="-122"/>
                <a:ea typeface="楷体" panose="02010609060101010101" pitchFamily="49" charset="-122"/>
              </a:rPr>
              <a:t>+0.678LSB</a:t>
            </a:r>
          </a:p>
          <a:p>
            <a:r>
              <a:rPr lang="zh-CN" altLang="en-US" sz="2800" b="1" dirty="0">
                <a:solidFill>
                  <a:srgbClr val="000000"/>
                </a:solidFill>
                <a:latin typeface="楷体" panose="02010609060101010101" pitchFamily="49" charset="-122"/>
                <a:ea typeface="楷体" panose="02010609060101010101" pitchFamily="49" charset="-122"/>
              </a:rPr>
              <a:t>和</a:t>
            </a:r>
            <a:r>
              <a:rPr lang="en-US" altLang="zh-CN" sz="2800" b="1" dirty="0">
                <a:solidFill>
                  <a:srgbClr val="000000"/>
                </a:solidFill>
                <a:latin typeface="楷体" panose="02010609060101010101" pitchFamily="49" charset="-122"/>
                <a:ea typeface="楷体" panose="02010609060101010101" pitchFamily="49" charset="-122"/>
              </a:rPr>
              <a:t>-0.678LSB.</a:t>
            </a:r>
            <a:endParaRPr lang="zh-CN" altLang="en-US" sz="2800" b="1" dirty="0">
              <a:solidFill>
                <a:srgbClr val="000000"/>
              </a:solidFill>
              <a:latin typeface="楷体" panose="02010609060101010101" pitchFamily="49" charset="-122"/>
              <a:ea typeface="楷体" panose="02010609060101010101" pitchFamily="49" charset="-122"/>
            </a:endParaRPr>
          </a:p>
        </p:txBody>
      </p:sp>
      <p:cxnSp>
        <p:nvCxnSpPr>
          <p:cNvPr id="8"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69883" y="472677"/>
            <a:ext cx="373184" cy="362372"/>
            <a:chOff x="298460" y="987574"/>
            <a:chExt cx="288032" cy="279687"/>
          </a:xfrm>
        </p:grpSpPr>
        <p:sp>
          <p:nvSpPr>
            <p:cNvPr id="12" name="矩形 11"/>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4" name="矩形 13"/>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5" name="矩形 14"/>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6" name="图片 15"/>
          <p:cNvPicPr>
            <a:picLocks noChangeAspect="1"/>
          </p:cNvPicPr>
          <p:nvPr/>
        </p:nvPicPr>
        <p:blipFill rotWithShape="1">
          <a:blip r:embed="rId6"/>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91386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5576" y="1250757"/>
                <a:ext cx="7524328" cy="954107"/>
              </a:xfrm>
              <a:prstGeom prst="rect">
                <a:avLst/>
              </a:prstGeom>
            </p:spPr>
            <p:txBody>
              <a:bodyPr wrap="square">
                <a:spAutoFit/>
              </a:bodyPr>
              <a:lstStyle/>
              <a:p>
                <a:pPr algn="just"/>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的计算可以一系列</a:t>
                </a:r>
                <a:r>
                  <a:rPr lang="en-US" altLang="zh-CN" sz="2800" b="1" dirty="0">
                    <a:solidFill>
                      <a:srgbClr val="000000"/>
                    </a:solidFill>
                    <a:latin typeface="楷体" panose="02010609060101010101" pitchFamily="49" charset="-122"/>
                    <a:ea typeface="楷体" panose="02010609060101010101" pitchFamily="49" charset="-122"/>
                  </a:rPr>
                  <a:t>DNL</a:t>
                </a:r>
                <a:r>
                  <a:rPr lang="zh-CN" altLang="en-US" sz="2800" b="1" dirty="0">
                    <a:solidFill>
                      <a:srgbClr val="000000"/>
                    </a:solidFill>
                    <a:latin typeface="楷体" panose="02010609060101010101" pitchFamily="49" charset="-122"/>
                    <a:ea typeface="楷体" panose="02010609060101010101" pitchFamily="49" charset="-122"/>
                  </a:rPr>
                  <a:t>的和来计算。第</a:t>
                </a:r>
                <a14:m>
                  <m:oMath xmlns:m="http://schemas.openxmlformats.org/officeDocument/2006/math">
                    <m:r>
                      <a:rPr lang="en-US" altLang="zh-CN" sz="2800" b="1" i="1" dirty="0" smtClean="0">
                        <a:solidFill>
                          <a:srgbClr val="000000"/>
                        </a:solidFill>
                        <a:latin typeface="Cambria Math" panose="02040503050406030204" pitchFamily="18" charset="0"/>
                        <a:ea typeface="楷体" panose="02010609060101010101" pitchFamily="49" charset="-122"/>
                      </a:rPr>
                      <m:t>𝒊</m:t>
                    </m:r>
                  </m:oMath>
                </a14:m>
                <a:r>
                  <a:rPr lang="zh-CN" altLang="en-US" sz="2800" b="1" dirty="0">
                    <a:solidFill>
                      <a:srgbClr val="000000"/>
                    </a:solidFill>
                    <a:latin typeface="楷体" panose="02010609060101010101" pitchFamily="49" charset="-122"/>
                    <a:ea typeface="楷体" panose="02010609060101010101" pitchFamily="49" charset="-122"/>
                  </a:rPr>
                  <a:t>个</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值等于前</a:t>
                </a:r>
                <a14:m>
                  <m:oMath xmlns:m="http://schemas.openxmlformats.org/officeDocument/2006/math">
                    <m:r>
                      <a:rPr lang="en-US" altLang="zh-CN" sz="2800" b="1" i="1" dirty="0">
                        <a:solidFill>
                          <a:srgbClr val="000000"/>
                        </a:solidFill>
                        <a:latin typeface="Cambria Math" panose="02040503050406030204" pitchFamily="18" charset="0"/>
                        <a:ea typeface="楷体" panose="02010609060101010101" pitchFamily="49" charset="-122"/>
                      </a:rPr>
                      <m:t>𝒊</m:t>
                    </m:r>
                  </m:oMath>
                </a14:m>
                <a:r>
                  <a:rPr lang="zh-CN" altLang="en-US" sz="2800" b="1" dirty="0">
                    <a:solidFill>
                      <a:srgbClr val="000000"/>
                    </a:solidFill>
                    <a:latin typeface="楷体" panose="02010609060101010101" pitchFamily="49" charset="-122"/>
                    <a:ea typeface="楷体" panose="02010609060101010101" pitchFamily="49" charset="-122"/>
                  </a:rPr>
                  <a:t>个</a:t>
                </a:r>
                <a:r>
                  <a:rPr lang="en-US" altLang="zh-CN" sz="2800" b="1" dirty="0">
                    <a:solidFill>
                      <a:srgbClr val="000000"/>
                    </a:solidFill>
                    <a:latin typeface="楷体" panose="02010609060101010101" pitchFamily="49" charset="-122"/>
                    <a:ea typeface="楷体" panose="02010609060101010101" pitchFamily="49" charset="-122"/>
                  </a:rPr>
                  <a:t>DNL</a:t>
                </a:r>
                <a:r>
                  <a:rPr lang="zh-CN" altLang="en-US" sz="2800" b="1" dirty="0">
                    <a:solidFill>
                      <a:srgbClr val="000000"/>
                    </a:solidFill>
                    <a:latin typeface="楷体" panose="02010609060101010101" pitchFamily="49" charset="-122"/>
                    <a:ea typeface="楷体" panose="02010609060101010101" pitchFamily="49" charset="-122"/>
                  </a:rPr>
                  <a:t>的和加上一个常数得到</a:t>
                </a:r>
                <a:r>
                  <a:rPr lang="en-US" altLang="zh-CN" sz="2800" b="1" dirty="0">
                    <a:solidFill>
                      <a:srgbClr val="000000"/>
                    </a:solidFill>
                    <a:latin typeface="楷体" panose="02010609060101010101" pitchFamily="49" charset="-122"/>
                    <a:ea typeface="楷体" panose="02010609060101010101" pitchFamily="49" charset="-122"/>
                  </a:rPr>
                  <a:t>:</a:t>
                </a:r>
                <a:endParaRPr lang="zh-CN" altLang="en-US" sz="2800" b="1" dirty="0">
                  <a:solidFill>
                    <a:srgbClr val="000000"/>
                  </a:solidFill>
                  <a:latin typeface="楷体" panose="02010609060101010101" pitchFamily="49" charset="-122"/>
                  <a:ea typeface="楷体" panose="02010609060101010101" pitchFamily="49"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55576" y="1250757"/>
                <a:ext cx="7524328" cy="954107"/>
              </a:xfrm>
              <a:prstGeom prst="rect">
                <a:avLst/>
              </a:prstGeom>
              <a:blipFill>
                <a:blip r:embed="rId3"/>
                <a:stretch>
                  <a:fillRect l="-1702" t="-7643" r="-1621" b="-15287"/>
                </a:stretch>
              </a:blipFill>
            </p:spPr>
            <p:txBody>
              <a:bodyPr/>
              <a:lstStyle/>
              <a:p>
                <a:r>
                  <a:rPr lang="zh-CN" altLang="en-US">
                    <a:noFill/>
                  </a:rPr>
                  <a:t> </a:t>
                </a:r>
              </a:p>
            </p:txBody>
          </p:sp>
        </mc:Fallback>
      </mc:AlternateContent>
      <p:sp>
        <p:nvSpPr>
          <p:cNvPr id="20" name="矩形 19"/>
          <p:cNvSpPr/>
          <p:nvPr/>
        </p:nvSpPr>
        <p:spPr>
          <a:xfrm>
            <a:off x="755576" y="5642084"/>
            <a:ext cx="7488832" cy="523220"/>
          </a:xfrm>
          <a:prstGeom prst="rect">
            <a:avLst/>
          </a:prstGeom>
        </p:spPr>
        <p:txBody>
          <a:bodyPr wrap="square">
            <a:spAutoFit/>
          </a:bodyPr>
          <a:lstStyle/>
          <a:p>
            <a:r>
              <a:rPr lang="zh-CN" altLang="en-US" sz="2800" b="1" dirty="0">
                <a:solidFill>
                  <a:srgbClr val="000000"/>
                </a:solidFill>
                <a:latin typeface="楷体" panose="02010609060101010101" pitchFamily="49" charset="-122"/>
                <a:ea typeface="楷体" panose="02010609060101010101" pitchFamily="49" charset="-122"/>
              </a:rPr>
              <a:t>相应的，</a:t>
            </a:r>
            <a:r>
              <a:rPr lang="en-US" altLang="zh-CN" sz="2800" b="1" dirty="0">
                <a:solidFill>
                  <a:srgbClr val="000000"/>
                </a:solidFill>
                <a:latin typeface="楷体" panose="02010609060101010101" pitchFamily="49" charset="-122"/>
                <a:ea typeface="楷体" panose="02010609060101010101" pitchFamily="49" charset="-122"/>
              </a:rPr>
              <a:t>DNL</a:t>
            </a:r>
            <a:r>
              <a:rPr lang="zh-CN" altLang="en-US" sz="2800" b="1" dirty="0">
                <a:solidFill>
                  <a:srgbClr val="000000"/>
                </a:solidFill>
                <a:latin typeface="楷体" panose="02010609060101010101" pitchFamily="49" charset="-122"/>
                <a:ea typeface="楷体" panose="02010609060101010101" pitchFamily="49" charset="-122"/>
              </a:rPr>
              <a:t>也可以通过</a:t>
            </a:r>
            <a:r>
              <a:rPr lang="en-US" altLang="zh-CN" sz="2800" b="1" dirty="0">
                <a:solidFill>
                  <a:srgbClr val="000000"/>
                </a:solidFill>
                <a:latin typeface="楷体" panose="02010609060101010101" pitchFamily="49" charset="-122"/>
                <a:ea typeface="楷体" panose="02010609060101010101" pitchFamily="49" charset="-122"/>
              </a:rPr>
              <a:t>INL</a:t>
            </a:r>
            <a:r>
              <a:rPr lang="zh-CN" altLang="en-US" sz="2800" b="1" dirty="0">
                <a:solidFill>
                  <a:srgbClr val="000000"/>
                </a:solidFill>
                <a:latin typeface="楷体" panose="02010609060101010101" pitchFamily="49" charset="-122"/>
                <a:ea typeface="楷体" panose="02010609060101010101" pitchFamily="49" charset="-122"/>
              </a:rPr>
              <a:t>的一阶导数求得：</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079A35E-3F51-4190-9F73-91BC2F53425B}"/>
                  </a:ext>
                </a:extLst>
              </p:cNvPr>
              <p:cNvSpPr txBox="1"/>
              <p:nvPr/>
            </p:nvSpPr>
            <p:spPr>
              <a:xfrm>
                <a:off x="1475656" y="2308435"/>
                <a:ext cx="4752528" cy="10485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𝑰𝑵𝑳</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𝒊</m:t>
                          </m:r>
                        </m:e>
                      </m:d>
                      <m:r>
                        <a:rPr lang="en-US" altLang="zh-CN" sz="2400" b="1" i="1" smtClean="0">
                          <a:latin typeface="Cambria Math" panose="02040503050406030204" pitchFamily="18" charset="0"/>
                        </a:rPr>
                        <m:t>=</m:t>
                      </m:r>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sub>
                        <m: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e>
                          <m:r>
                            <a:rPr lang="en-US" altLang="zh-CN" sz="2400" b="1" i="1" smtClean="0">
                              <a:latin typeface="Cambria Math" panose="02040503050406030204" pitchFamily="18" charset="0"/>
                            </a:rPr>
                            <m:t>𝑫𝑵𝑳</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𝒌</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𝑪</m:t>
                          </m:r>
                        </m:e>
                      </m:nary>
                    </m:oMath>
                  </m:oMathPara>
                </a14:m>
                <a:endParaRPr lang="zh-CN" altLang="en-US" sz="2400" b="1" dirty="0"/>
              </a:p>
            </p:txBody>
          </p:sp>
        </mc:Choice>
        <mc:Fallback xmlns="">
          <p:sp>
            <p:nvSpPr>
              <p:cNvPr id="12" name="文本框 11">
                <a:extLst>
                  <a:ext uri="{FF2B5EF4-FFF2-40B4-BE49-F238E27FC236}">
                    <a16:creationId xmlns:a16="http://schemas.microsoft.com/office/drawing/2014/main" id="{4079A35E-3F51-4190-9F73-91BC2F53425B}"/>
                  </a:ext>
                </a:extLst>
              </p:cNvPr>
              <p:cNvSpPr txBox="1">
                <a:spLocks noRot="1" noChangeAspect="1" noMove="1" noResize="1" noEditPoints="1" noAdjustHandles="1" noChangeArrowheads="1" noChangeShapeType="1" noTextEdit="1"/>
              </p:cNvSpPr>
              <p:nvPr/>
            </p:nvSpPr>
            <p:spPr>
              <a:xfrm>
                <a:off x="1475656" y="2308435"/>
                <a:ext cx="4752528" cy="1048557"/>
              </a:xfrm>
              <a:prstGeom prst="rect">
                <a:avLst/>
              </a:prstGeom>
              <a:blipFill>
                <a:blip r:embed="rId4"/>
                <a:stretch>
                  <a:fillRect/>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EE00F60E-AC5C-475D-B7EF-E46042DC2DDB}"/>
              </a:ext>
            </a:extLst>
          </p:cNvPr>
          <p:cNvGraphicFramePr>
            <a:graphicFrameLocks noChangeAspect="1"/>
          </p:cNvGraphicFramePr>
          <p:nvPr>
            <p:extLst>
              <p:ext uri="{D42A27DB-BD31-4B8C-83A1-F6EECF244321}">
                <p14:modId xmlns:p14="http://schemas.microsoft.com/office/powerpoint/2010/main" val="2258622072"/>
              </p:ext>
            </p:extLst>
          </p:nvPr>
        </p:nvGraphicFramePr>
        <p:xfrm>
          <a:off x="1600717" y="3490108"/>
          <a:ext cx="5834046" cy="2099132"/>
        </p:xfrm>
        <a:graphic>
          <a:graphicData uri="http://schemas.openxmlformats.org/presentationml/2006/ole">
            <mc:AlternateContent xmlns:mc="http://schemas.openxmlformats.org/markup-compatibility/2006">
              <mc:Choice xmlns:v="urn:schemas-microsoft-com:vml" Requires="v">
                <p:oleObj spid="_x0000_s11286" name="Equation" r:id="rId5" imgW="3746160" imgH="1143000" progId="Equation.DSMT4">
                  <p:embed/>
                </p:oleObj>
              </mc:Choice>
              <mc:Fallback>
                <p:oleObj name="Equation" r:id="rId5" imgW="3746160" imgH="1143000" progId="Equation.DSMT4">
                  <p:embed/>
                  <p:pic>
                    <p:nvPicPr>
                      <p:cNvPr id="13" name="对象 12">
                        <a:extLst>
                          <a:ext uri="{FF2B5EF4-FFF2-40B4-BE49-F238E27FC236}">
                            <a16:creationId xmlns:a16="http://schemas.microsoft.com/office/drawing/2014/main" id="{EE00F60E-AC5C-475D-B7EF-E46042DC2DDB}"/>
                          </a:ext>
                        </a:extLst>
                      </p:cNvPr>
                      <p:cNvPicPr>
                        <a:picLocks noChangeAspect="1" noChangeArrowheads="1"/>
                      </p:cNvPicPr>
                      <p:nvPr/>
                    </p:nvPicPr>
                    <p:blipFill>
                      <a:blip r:embed="rId6"/>
                      <a:srcRect/>
                      <a:stretch>
                        <a:fillRect/>
                      </a:stretch>
                    </p:blipFill>
                    <p:spPr bwMode="auto">
                      <a:xfrm>
                        <a:off x="1600717" y="3490108"/>
                        <a:ext cx="5834046" cy="2099132"/>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37A01591-BBA3-4B33-A5EC-35E1899D6455}"/>
              </a:ext>
            </a:extLst>
          </p:cNvPr>
          <p:cNvGraphicFramePr>
            <a:graphicFrameLocks noChangeAspect="1"/>
          </p:cNvGraphicFramePr>
          <p:nvPr>
            <p:extLst/>
          </p:nvPr>
        </p:nvGraphicFramePr>
        <p:xfrm>
          <a:off x="2263552" y="6309320"/>
          <a:ext cx="4225229" cy="432048"/>
        </p:xfrm>
        <a:graphic>
          <a:graphicData uri="http://schemas.openxmlformats.org/presentationml/2006/ole">
            <mc:AlternateContent xmlns:mc="http://schemas.openxmlformats.org/markup-compatibility/2006">
              <mc:Choice xmlns:v="urn:schemas-microsoft-com:vml" Requires="v">
                <p:oleObj spid="_x0000_s11287" name="Equation" r:id="rId7" imgW="2324100" imgH="228600" progId="Equation.DSMT4">
                  <p:embed/>
                </p:oleObj>
              </mc:Choice>
              <mc:Fallback>
                <p:oleObj name="Equation" r:id="rId7" imgW="2324100" imgH="228600" progId="Equation.DSMT4">
                  <p:embed/>
                  <p:pic>
                    <p:nvPicPr>
                      <p:cNvPr id="14" name="对象 13">
                        <a:extLst>
                          <a:ext uri="{FF2B5EF4-FFF2-40B4-BE49-F238E27FC236}">
                            <a16:creationId xmlns:a16="http://schemas.microsoft.com/office/drawing/2014/main" id="{37A01591-BBA3-4B33-A5EC-35E1899D64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3552" y="6309320"/>
                        <a:ext cx="4225229" cy="432048"/>
                      </a:xfrm>
                      <a:prstGeom prst="rect">
                        <a:avLst/>
                      </a:prstGeom>
                      <a:noFill/>
                    </p:spPr>
                  </p:pic>
                </p:oleObj>
              </mc:Fallback>
            </mc:AlternateContent>
          </a:graphicData>
        </a:graphic>
      </p:graphicFrame>
      <p:cxnSp>
        <p:nvCxnSpPr>
          <p:cNvPr id="8"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5" name="矩形 14"/>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6" name="矩形 15"/>
          <p:cNvSpPr/>
          <p:nvPr/>
        </p:nvSpPr>
        <p:spPr>
          <a:xfrm>
            <a:off x="5691247" y="415844"/>
            <a:ext cx="2404154" cy="738664"/>
          </a:xfrm>
          <a:prstGeom prst="rect">
            <a:avLst/>
          </a:prstGeom>
        </p:spPr>
        <p:txBody>
          <a:bodyPr wrap="square">
            <a:spAutoFit/>
          </a:bodyPr>
          <a:lstStyle/>
          <a:p>
            <a:pPr>
              <a:lnSpc>
                <a:spcPct val="150000"/>
              </a:lnSpc>
            </a:pPr>
            <a:r>
              <a:rPr lang="en-US" altLang="zh-CN"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2800" dirty="0" smtClean="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rPr>
              <a:t>参数计算</a:t>
            </a:r>
            <a:endParaRPr lang="zh-CN" alt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7" name="图片 16"/>
          <p:cNvPicPr>
            <a:picLocks noChangeAspect="1"/>
          </p:cNvPicPr>
          <p:nvPr/>
        </p:nvPicPr>
        <p:blipFill rotWithShape="1">
          <a:blip r:embed="rId9"/>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19457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6" name="矩形 15"/>
          <p:cNvSpPr/>
          <p:nvPr/>
        </p:nvSpPr>
        <p:spPr>
          <a:xfrm>
            <a:off x="943067" y="6113554"/>
            <a:ext cx="7454265" cy="553085"/>
          </a:xfrm>
          <a:prstGeom prst="rect">
            <a:avLst/>
          </a:prstGeom>
        </p:spPr>
        <p:txBody>
          <a:bodyPr wrap="square">
            <a:spAutoFit/>
            <a:scene3d>
              <a:camera prst="orthographicFront"/>
              <a:lightRig rig="threePt" dir="t"/>
            </a:scene3d>
          </a:bodyPr>
          <a:lstStyle/>
          <a:p>
            <a:pPr indent="0" fontAlgn="auto">
              <a:lnSpc>
                <a:spcPct val="150000"/>
              </a:lnSpc>
              <a:buFont typeface="Wingdings" panose="05000000000000000000" charset="0"/>
              <a:buNone/>
            </a:pP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作用：为新建</a:t>
            </a:r>
            <a:r>
              <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pin map</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pin map</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与</a:t>
            </a:r>
            <a:r>
              <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channel map</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连接提供依据。</a:t>
            </a:r>
          </a:p>
        </p:txBody>
      </p:sp>
      <p:sp>
        <p:nvSpPr>
          <p:cNvPr id="14" name="矩形 13"/>
          <p:cNvSpPr/>
          <p:nvPr/>
        </p:nvSpPr>
        <p:spPr>
          <a:xfrm>
            <a:off x="569883" y="1113160"/>
            <a:ext cx="3429144"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3</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引脚</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图</a:t>
            </a:r>
            <a:r>
              <a:rPr lang="en-US" altLang="zh-CN"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封装</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sp>
        <p:nvSpPr>
          <p:cNvPr id="13" name="文本框 12"/>
          <p:cNvSpPr txBox="1"/>
          <p:nvPr/>
        </p:nvSpPr>
        <p:spPr>
          <a:xfrm>
            <a:off x="255856" y="5887518"/>
            <a:ext cx="3465689" cy="369332"/>
          </a:xfrm>
          <a:prstGeom prst="rect">
            <a:avLst/>
          </a:prstGeom>
          <a:noFill/>
        </p:spPr>
        <p:txBody>
          <a:bodyPr wrap="square" rtlCol="0" anchor="t">
            <a:spAutoFit/>
          </a:bodyPr>
          <a:lstStyle/>
          <a:p>
            <a:pPr>
              <a:buNone/>
            </a:pPr>
            <a:r>
              <a:rPr lang="en-US" altLang="zh-CN" dirty="0" smtClean="0">
                <a:latin typeface="Times New Roman" panose="02020603050405020304" pitchFamily="18" charset="0"/>
                <a:cs typeface="Times New Roman" panose="02020603050405020304" pitchFamily="18" charset="0"/>
              </a:rPr>
              <a:t>Fig1     Pin </a:t>
            </a:r>
            <a:r>
              <a:rPr lang="en-US" altLang="zh-CN" dirty="0">
                <a:latin typeface="Times New Roman" panose="02020603050405020304" pitchFamily="18" charset="0"/>
                <a:cs typeface="Times New Roman" panose="02020603050405020304" pitchFamily="18" charset="0"/>
              </a:rPr>
              <a:t>configuration </a:t>
            </a:r>
            <a:r>
              <a:rPr lang="en-US" altLang="zh-CN" dirty="0" smtClean="0">
                <a:latin typeface="Times New Roman" panose="02020603050405020304" pitchFamily="18" charset="0"/>
                <a:cs typeface="Times New Roman" panose="02020603050405020304" pitchFamily="18" charset="0"/>
              </a:rPr>
              <a:t>PDIP14</a:t>
            </a:r>
            <a:endParaRPr lang="en-US" altLang="zh-CN"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18" name="图片 17"/>
          <p:cNvPicPr>
            <a:picLocks noChangeAspect="1"/>
          </p:cNvPicPr>
          <p:nvPr/>
        </p:nvPicPr>
        <p:blipFill>
          <a:blip r:embed="rId4"/>
          <a:stretch>
            <a:fillRect/>
          </a:stretch>
        </p:blipFill>
        <p:spPr>
          <a:xfrm>
            <a:off x="525444" y="1969049"/>
            <a:ext cx="3170250" cy="3405491"/>
          </a:xfrm>
          <a:prstGeom prst="rect">
            <a:avLst/>
          </a:prstGeom>
        </p:spPr>
      </p:pic>
      <p:pic>
        <p:nvPicPr>
          <p:cNvPr id="2" name="图片 1"/>
          <p:cNvPicPr>
            <a:picLocks noChangeAspect="1"/>
          </p:cNvPicPr>
          <p:nvPr/>
        </p:nvPicPr>
        <p:blipFill>
          <a:blip r:embed="rId5"/>
          <a:stretch>
            <a:fillRect/>
          </a:stretch>
        </p:blipFill>
        <p:spPr>
          <a:xfrm>
            <a:off x="4572000" y="1378793"/>
            <a:ext cx="3149762" cy="4578585"/>
          </a:xfrm>
          <a:prstGeom prst="rect">
            <a:avLst/>
          </a:prstGeom>
        </p:spPr>
      </p:pic>
    </p:spTree>
    <p:extLst>
      <p:ext uri="{BB962C8B-B14F-4D97-AF65-F5344CB8AC3E}">
        <p14:creationId xmlns:p14="http://schemas.microsoft.com/office/powerpoint/2010/main" val="2820663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6" name="矩形 15"/>
          <p:cNvSpPr/>
          <p:nvPr/>
        </p:nvSpPr>
        <p:spPr>
          <a:xfrm>
            <a:off x="467544" y="1590574"/>
            <a:ext cx="8654802" cy="1938992"/>
          </a:xfrm>
          <a:prstGeom prst="rect">
            <a:avLst/>
          </a:prstGeom>
        </p:spPr>
        <p:txBody>
          <a:bodyPr wrap="square">
            <a:spAutoFit/>
          </a:bodyPr>
          <a:lstStyle/>
          <a:p>
            <a:pPr indent="0" fontAlgn="auto">
              <a:lnSpc>
                <a:spcPct val="150000"/>
              </a:lnSpc>
              <a:buFont typeface="Wingdings" panose="05000000000000000000" charset="0"/>
              <a:buNone/>
            </a:pPr>
            <a:r>
              <a:rPr lang="en-US" altLang="zh-CN"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Table 4</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为</a:t>
            </a:r>
            <a:r>
              <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DC</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参数</a:t>
            </a:r>
            <a:r>
              <a:rPr lang="zh-CN"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测试</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提供测试</a:t>
            </a:r>
            <a:r>
              <a:rPr lang="zh-CN"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极限和测试</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条件</a:t>
            </a:r>
            <a:r>
              <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主要包括：</a:t>
            </a:r>
            <a:endPar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VIH/VIL</a:t>
            </a:r>
            <a:r>
              <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输</a:t>
            </a:r>
            <a:r>
              <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入</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高低</a:t>
            </a:r>
            <a:r>
              <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门限）</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测试</a:t>
            </a:r>
            <a:endPar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en-US" altLang="zh-CN"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VOH/VOL</a:t>
            </a:r>
            <a:r>
              <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（输出高低门限）</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测试</a:t>
            </a:r>
            <a:endParaRPr lang="en-US" altLang="zh-CN"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altLang="zh-CN"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IIH/IIL</a:t>
            </a:r>
            <a:r>
              <a:rPr lang="zh-CN" altLang="en-US"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（输入漏电流）</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测试和</a:t>
            </a:r>
            <a:r>
              <a:rPr lang="en-US" altLang="zh-CN"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ICC</a:t>
            </a:r>
            <a:r>
              <a:rPr lang="zh-CN" altLang="en-US" sz="2000" dirty="0" smtClean="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rPr>
              <a:t>（电源电流）测试</a:t>
            </a:r>
            <a:endParaRPr lang="en-US" altLang="zh-CN" sz="2000" dirty="0">
              <a:effectLst>
                <a:outerShdw blurRad="38100" dist="19050" dir="2700000" algn="tl" rotWithShape="0">
                  <a:schemeClr val="dk1">
                    <a:alpha val="40000"/>
                  </a:schemeClr>
                </a:outerShdw>
              </a:effectLst>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13" name="矩形 12"/>
          <p:cNvSpPr/>
          <p:nvPr/>
        </p:nvSpPr>
        <p:spPr>
          <a:xfrm>
            <a:off x="467544" y="1066232"/>
            <a:ext cx="2271776"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4</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en-US" altLang="zh-CN"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DC</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参数</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15" name="图片 14"/>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2" name="图片 1"/>
          <p:cNvPicPr>
            <a:picLocks noChangeAspect="1"/>
          </p:cNvPicPr>
          <p:nvPr/>
        </p:nvPicPr>
        <p:blipFill>
          <a:blip r:embed="rId4"/>
          <a:stretch>
            <a:fillRect/>
          </a:stretch>
        </p:blipFill>
        <p:spPr>
          <a:xfrm>
            <a:off x="611560" y="3861048"/>
            <a:ext cx="7726291" cy="165618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3" name="矩形 12"/>
          <p:cNvSpPr/>
          <p:nvPr/>
        </p:nvSpPr>
        <p:spPr>
          <a:xfrm>
            <a:off x="569883" y="1052736"/>
            <a:ext cx="2271776"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4</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en-US" altLang="zh-CN"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DC</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参数</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15" name="图片 14"/>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2" name="图片 1"/>
          <p:cNvPicPr>
            <a:picLocks noChangeAspect="1"/>
          </p:cNvPicPr>
          <p:nvPr/>
        </p:nvPicPr>
        <p:blipFill>
          <a:blip r:embed="rId4"/>
          <a:stretch>
            <a:fillRect/>
          </a:stretch>
        </p:blipFill>
        <p:spPr>
          <a:xfrm>
            <a:off x="676001" y="2708920"/>
            <a:ext cx="7792290" cy="1656184"/>
          </a:xfrm>
          <a:prstGeom prst="rect">
            <a:avLst/>
          </a:prstGeom>
        </p:spPr>
      </p:pic>
    </p:spTree>
    <p:extLst>
      <p:ext uri="{BB962C8B-B14F-4D97-AF65-F5344CB8AC3E}">
        <p14:creationId xmlns:p14="http://schemas.microsoft.com/office/powerpoint/2010/main" val="339736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3469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一、实验简介</a:t>
            </a:r>
          </a:p>
        </p:txBody>
      </p:sp>
      <p:sp>
        <p:nvSpPr>
          <p:cNvPr id="16" name="矩形 15"/>
          <p:cNvSpPr/>
          <p:nvPr/>
        </p:nvSpPr>
        <p:spPr>
          <a:xfrm>
            <a:off x="611504" y="2061210"/>
            <a:ext cx="7992943" cy="3323987"/>
          </a:xfrm>
          <a:prstGeom prst="rect">
            <a:avLst/>
          </a:prstGeom>
        </p:spPr>
        <p:txBody>
          <a:bodyPr wrap="square">
            <a:spAutoFit/>
          </a:bodyPr>
          <a:lstStyle/>
          <a:p>
            <a:pPr marL="457200" indent="-457200">
              <a:lnSpc>
                <a:spcPct val="150000"/>
              </a:lnSpc>
              <a:buFont typeface="Wingdings" panose="05000000000000000000" charset="0"/>
              <a:buChar char="Ø"/>
            </a:pPr>
            <a:r>
              <a:rPr lang="zh-CN"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理解</a:t>
            </a:r>
            <a:r>
              <a:rPr lang="en-US"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DAC</a:t>
            </a:r>
            <a:r>
              <a:rPr lang="zh-CN"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的原理、结构以及技术指标；</a:t>
            </a:r>
          </a:p>
          <a:p>
            <a:pPr marL="457200" indent="-457200">
              <a:lnSpc>
                <a:spcPct val="150000"/>
              </a:lnSpc>
              <a:buFont typeface="Wingdings" panose="05000000000000000000" charset="0"/>
              <a:buChar char="Ø"/>
            </a:pPr>
            <a:r>
              <a:rPr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掌握</a:t>
            </a:r>
            <a:r>
              <a:rPr lang="en-US"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DAC</a:t>
            </a:r>
            <a:r>
              <a:rPr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测试的一般方法</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r>
              <a:rPr lang="en-US"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DNL</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r>
              <a:rPr lang="en-US"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INL</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测试为主）</a:t>
            </a: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p>
          <a:p>
            <a:pPr marL="457200" indent="-457200">
              <a:lnSpc>
                <a:spcPct val="150000"/>
              </a:lnSpc>
              <a:buFont typeface="Wingdings" panose="05000000000000000000" charset="0"/>
              <a:buChar char="Ø"/>
            </a:pPr>
            <a:r>
              <a:rPr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掌握</a:t>
            </a:r>
            <a:r>
              <a:rPr lang="en-US" altLang="zh-CN" sz="2800" dirty="0" err="1">
                <a:solidFill>
                  <a:schemeClr val="accent1">
                    <a:lumMod val="75000"/>
                  </a:schemeClr>
                </a:solidFill>
                <a:latin typeface="楷体" panose="02010609060101010101" charset="-122"/>
                <a:ea typeface="楷体" panose="02010609060101010101" charset="-122"/>
                <a:cs typeface="楷体" panose="02010609060101010101" charset="-122"/>
              </a:rPr>
              <a:t>DAC</a:t>
            </a:r>
            <a:r>
              <a:rPr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测试激励的产生以及对测试结果进行分析的方法</a:t>
            </a: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掌握</a:t>
            </a:r>
            <a:r>
              <a:rPr 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PAT</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文件中与</a:t>
            </a: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实验相关参数的配置与使用。</a:t>
            </a:r>
          </a:p>
        </p:txBody>
      </p:sp>
      <p:sp>
        <p:nvSpPr>
          <p:cNvPr id="17" name="矩形 16"/>
          <p:cNvSpPr/>
          <p:nvPr/>
        </p:nvSpPr>
        <p:spPr>
          <a:xfrm>
            <a:off x="537180" y="1319704"/>
            <a:ext cx="2708910" cy="645160"/>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1</a:t>
            </a:r>
            <a:r>
              <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、实验目的</a:t>
            </a:r>
          </a:p>
        </p:txBody>
      </p:sp>
      <p:pic>
        <p:nvPicPr>
          <p:cNvPr id="12" name="图片 1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3" name="矩形 12"/>
          <p:cNvSpPr/>
          <p:nvPr/>
        </p:nvSpPr>
        <p:spPr>
          <a:xfrm>
            <a:off x="569883" y="1041596"/>
            <a:ext cx="2270173"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4</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时序</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图</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21" name="图片 20"/>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2" name="图片 1"/>
          <p:cNvPicPr>
            <a:picLocks noChangeAspect="1"/>
          </p:cNvPicPr>
          <p:nvPr/>
        </p:nvPicPr>
        <p:blipFill>
          <a:blip r:embed="rId4"/>
          <a:stretch>
            <a:fillRect/>
          </a:stretch>
        </p:blipFill>
        <p:spPr>
          <a:xfrm>
            <a:off x="709827" y="1749482"/>
            <a:ext cx="7106654" cy="2376264"/>
          </a:xfrm>
          <a:prstGeom prst="rect">
            <a:avLst/>
          </a:prstGeom>
        </p:spPr>
      </p:pic>
      <p:pic>
        <p:nvPicPr>
          <p:cNvPr id="3" name="图片 2"/>
          <p:cNvPicPr>
            <a:picLocks noChangeAspect="1"/>
          </p:cNvPicPr>
          <p:nvPr/>
        </p:nvPicPr>
        <p:blipFill>
          <a:blip r:embed="rId5"/>
          <a:stretch>
            <a:fillRect/>
          </a:stretch>
        </p:blipFill>
        <p:spPr>
          <a:xfrm>
            <a:off x="1187624" y="4293096"/>
            <a:ext cx="6375728" cy="201305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27584" y="1330799"/>
            <a:ext cx="3600400" cy="584775"/>
          </a:xfrm>
          <a:prstGeom prst="rect">
            <a:avLst/>
          </a:prstGeom>
          <a:noFill/>
        </p:spPr>
        <p:txBody>
          <a:bodyPr wrap="square" rtlCol="0">
            <a:spAutoFit/>
          </a:bodyPr>
          <a:lstStyle/>
          <a:p>
            <a:pPr algn="ctr"/>
            <a:r>
              <a:rPr lang="en-US" altLang="zh-CN" sz="3200" b="1" dirty="0">
                <a:solidFill>
                  <a:srgbClr val="7030A0"/>
                </a:solidFill>
              </a:rPr>
              <a:t>Pin Driver</a:t>
            </a:r>
            <a:endParaRPr lang="zh-CN" altLang="en-US" sz="3200" b="1" dirty="0">
              <a:solidFill>
                <a:srgbClr val="7030A0"/>
              </a:solidFill>
            </a:endParaRPr>
          </a:p>
        </p:txBody>
      </p:sp>
      <p:pic>
        <p:nvPicPr>
          <p:cNvPr id="16" name="图片 15"/>
          <p:cNvPicPr>
            <a:picLocks noChangeAspect="1"/>
          </p:cNvPicPr>
          <p:nvPr/>
        </p:nvPicPr>
        <p:blipFill>
          <a:blip r:embed="rId2"/>
          <a:stretch>
            <a:fillRect/>
          </a:stretch>
        </p:blipFill>
        <p:spPr>
          <a:xfrm>
            <a:off x="573532" y="1794294"/>
            <a:ext cx="8280920" cy="4947074"/>
          </a:xfrm>
          <a:prstGeom prst="rect">
            <a:avLst/>
          </a:prstGeom>
        </p:spPr>
      </p:pic>
      <p:sp>
        <p:nvSpPr>
          <p:cNvPr id="17" name="椭圆形标注 16"/>
          <p:cNvSpPr/>
          <p:nvPr/>
        </p:nvSpPr>
        <p:spPr>
          <a:xfrm>
            <a:off x="6948263" y="1185338"/>
            <a:ext cx="1584077" cy="587478"/>
          </a:xfrm>
          <a:prstGeom prst="wedgeEllipseCallout">
            <a:avLst>
              <a:gd name="adj1" fmla="val -109216"/>
              <a:gd name="adj2" fmla="val 261942"/>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ON/OFF</a:t>
            </a:r>
            <a:endParaRPr lang="zh-CN" altLang="en-US" b="1" dirty="0">
              <a:solidFill>
                <a:srgbClr val="000000"/>
              </a:solidFill>
            </a:endParaRPr>
          </a:p>
        </p:txBody>
      </p:sp>
      <p:cxnSp>
        <p:nvCxnSpPr>
          <p:cNvPr id="8" name="直接连接符 12"/>
          <p:cNvCxnSpPr/>
          <p:nvPr/>
        </p:nvCxnSpPr>
        <p:spPr>
          <a:xfrm>
            <a:off x="0" y="1411518"/>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2" name="矩形 11"/>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3" name="图片 12"/>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480840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468496" y="911248"/>
            <a:ext cx="5503052" cy="5902128"/>
          </a:xfrm>
          <a:prstGeom prst="rect">
            <a:avLst/>
          </a:prstGeom>
        </p:spPr>
      </p:pic>
      <p:sp>
        <p:nvSpPr>
          <p:cNvPr id="5" name="圆角矩形标注 4"/>
          <p:cNvSpPr/>
          <p:nvPr/>
        </p:nvSpPr>
        <p:spPr>
          <a:xfrm>
            <a:off x="539552" y="1703336"/>
            <a:ext cx="1152128" cy="864096"/>
          </a:xfrm>
          <a:prstGeom prst="wedgeRoundRectCallout">
            <a:avLst>
              <a:gd name="adj1" fmla="val 128073"/>
              <a:gd name="adj2" fmla="val 70563"/>
              <a:gd name="adj3" fmla="val 16667"/>
            </a:avLst>
          </a:prstGeom>
          <a:noFill/>
          <a:ln>
            <a:solidFill>
              <a:srgbClr val="FF3300"/>
            </a:solidFill>
            <a:prstDash val="dash"/>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Data Out</a:t>
            </a:r>
            <a:endParaRPr lang="zh-CN" altLang="en-US" b="1" dirty="0">
              <a:solidFill>
                <a:srgbClr val="000000"/>
              </a:solidFill>
            </a:endParaRPr>
          </a:p>
        </p:txBody>
      </p:sp>
      <p:sp>
        <p:nvSpPr>
          <p:cNvPr id="13" name="圆角矩形标注 12"/>
          <p:cNvSpPr/>
          <p:nvPr/>
        </p:nvSpPr>
        <p:spPr>
          <a:xfrm>
            <a:off x="364512" y="2783456"/>
            <a:ext cx="1152128" cy="864096"/>
          </a:xfrm>
          <a:prstGeom prst="wedgeRoundRectCallout">
            <a:avLst>
              <a:gd name="adj1" fmla="val 140922"/>
              <a:gd name="adj2" fmla="val -11071"/>
              <a:gd name="adj3" fmla="val 16667"/>
            </a:avLst>
          </a:prstGeom>
          <a:noFill/>
          <a:ln>
            <a:solidFill>
              <a:srgbClr val="FF3300"/>
            </a:solidFill>
            <a:prstDash val="dash"/>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On/Off</a:t>
            </a:r>
            <a:endParaRPr lang="zh-CN" altLang="en-US" b="1" dirty="0">
              <a:solidFill>
                <a:srgbClr val="000000"/>
              </a:solidFill>
            </a:endParaRPr>
          </a:p>
        </p:txBody>
      </p:sp>
      <p:sp>
        <p:nvSpPr>
          <p:cNvPr id="14" name="圆角矩形标注 13"/>
          <p:cNvSpPr/>
          <p:nvPr/>
        </p:nvSpPr>
        <p:spPr>
          <a:xfrm>
            <a:off x="179512" y="4079600"/>
            <a:ext cx="1152128" cy="864096"/>
          </a:xfrm>
          <a:prstGeom prst="wedgeRoundRectCallout">
            <a:avLst>
              <a:gd name="adj1" fmla="val 149237"/>
              <a:gd name="adj2" fmla="val -22157"/>
              <a:gd name="adj3" fmla="val 16667"/>
            </a:avLst>
          </a:prstGeom>
          <a:noFill/>
          <a:ln>
            <a:solidFill>
              <a:srgbClr val="FF3300"/>
            </a:solidFill>
            <a:prstDash val="dash"/>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Data In</a:t>
            </a:r>
            <a:endParaRPr lang="zh-CN" altLang="en-US" b="1" dirty="0">
              <a:solidFill>
                <a:srgbClr val="000000"/>
              </a:solidFill>
            </a:endParaRPr>
          </a:p>
        </p:txBody>
      </p:sp>
      <p:sp>
        <p:nvSpPr>
          <p:cNvPr id="15" name="圆角矩形标注 14"/>
          <p:cNvSpPr/>
          <p:nvPr/>
        </p:nvSpPr>
        <p:spPr>
          <a:xfrm>
            <a:off x="7771276" y="1487312"/>
            <a:ext cx="1152128" cy="864096"/>
          </a:xfrm>
          <a:prstGeom prst="wedgeRoundRectCallout">
            <a:avLst>
              <a:gd name="adj1" fmla="val -56359"/>
              <a:gd name="adj2" fmla="val 98782"/>
              <a:gd name="adj3" fmla="val 16667"/>
            </a:avLst>
          </a:prstGeom>
          <a:noFill/>
          <a:ln>
            <a:solidFill>
              <a:srgbClr val="FF3300"/>
            </a:solidFill>
            <a:prstDash val="dash"/>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Pin Out</a:t>
            </a:r>
            <a:endParaRPr lang="zh-CN" altLang="en-US" b="1" dirty="0">
              <a:solidFill>
                <a:srgbClr val="000000"/>
              </a:solidFill>
            </a:endParaRPr>
          </a:p>
        </p:txBody>
      </p:sp>
      <p:sp>
        <p:nvSpPr>
          <p:cNvPr id="7" name="文本框 6"/>
          <p:cNvSpPr txBox="1"/>
          <p:nvPr/>
        </p:nvSpPr>
        <p:spPr>
          <a:xfrm>
            <a:off x="782878" y="6321461"/>
            <a:ext cx="2016224" cy="461665"/>
          </a:xfrm>
          <a:prstGeom prst="rect">
            <a:avLst/>
          </a:prstGeom>
          <a:noFill/>
        </p:spPr>
        <p:txBody>
          <a:bodyPr wrap="square" rtlCol="0">
            <a:spAutoFit/>
          </a:bodyPr>
          <a:lstStyle/>
          <a:p>
            <a:pPr algn="ctr"/>
            <a:r>
              <a:rPr lang="en-US" altLang="zh-CN" sz="2400" b="1" dirty="0"/>
              <a:t>Pin Driver</a:t>
            </a:r>
            <a:endParaRPr lang="zh-CN" altLang="en-US" sz="2400" b="1" dirty="0"/>
          </a:p>
        </p:txBody>
      </p:sp>
      <p:cxnSp>
        <p:nvCxnSpPr>
          <p:cNvPr id="9"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69883" y="472677"/>
            <a:ext cx="373184" cy="362372"/>
            <a:chOff x="298460" y="987574"/>
            <a:chExt cx="288032" cy="279687"/>
          </a:xfrm>
        </p:grpSpPr>
        <p:sp>
          <p:nvSpPr>
            <p:cNvPr id="12" name="矩形 11"/>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15"/>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7" name="矩形 16"/>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8" name="图片 17"/>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2673289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95535" y="1114723"/>
            <a:ext cx="820881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nSpc>
                <a:spcPct val="150000"/>
              </a:lnSpc>
            </a:pPr>
            <a:r>
              <a:rPr lang="zh-CN" altLang="en-US" sz="3600" kern="0" dirty="0">
                <a:solidFill>
                  <a:srgbClr val="7030A0"/>
                </a:solidFill>
                <a:latin typeface="Comic Sans MS" panose="030F0702030302020204" pitchFamily="66" charset="0"/>
                <a:ea typeface="隶书" panose="02010509060101010101" pitchFamily="49" charset="-122"/>
              </a:rPr>
              <a:t>定时和格式化电路</a:t>
            </a:r>
          </a:p>
        </p:txBody>
      </p:sp>
      <p:sp>
        <p:nvSpPr>
          <p:cNvPr id="7" name="文本框 6"/>
          <p:cNvSpPr txBox="1"/>
          <p:nvPr/>
        </p:nvSpPr>
        <p:spPr>
          <a:xfrm>
            <a:off x="179512" y="1958787"/>
            <a:ext cx="8856984" cy="2790572"/>
          </a:xfrm>
          <a:prstGeom prst="rect">
            <a:avLst/>
          </a:prstGeom>
          <a:noFill/>
        </p:spPr>
        <p:txBody>
          <a:bodyPr wrap="square" rtlCol="0">
            <a:spAutoFit/>
          </a:bodyPr>
          <a:lstStyle/>
          <a:p>
            <a:pPr>
              <a:lnSpc>
                <a:spcPct val="150000"/>
              </a:lnSpc>
            </a:pPr>
            <a:r>
              <a:rPr lang="en-US" altLang="zh-CN" sz="2400" b="1" dirty="0"/>
              <a:t>    </a:t>
            </a:r>
            <a:r>
              <a:rPr lang="en-US" altLang="zh-CN" sz="2400" b="1" dirty="0" err="1"/>
              <a:t>ATE测试人员</a:t>
            </a:r>
            <a:r>
              <a:rPr lang="zh-CN" altLang="en-US" sz="2400" b="1" dirty="0"/>
              <a:t>使用</a:t>
            </a:r>
            <a:r>
              <a:rPr lang="en-US" altLang="zh-CN" sz="2400" b="1" dirty="0"/>
              <a:t>1和0</a:t>
            </a:r>
            <a:r>
              <a:rPr lang="zh-CN" altLang="en-US" sz="2400" b="1" dirty="0"/>
              <a:t>按照一定的时序和格式</a:t>
            </a:r>
            <a:r>
              <a:rPr lang="en-US" altLang="zh-CN" sz="2400" b="1" dirty="0" err="1"/>
              <a:t>创建复杂的数字波形，同时</a:t>
            </a:r>
            <a:r>
              <a:rPr lang="zh-CN" altLang="en-US" sz="2400" b="1" dirty="0"/>
              <a:t>尽量减少</a:t>
            </a:r>
            <a:r>
              <a:rPr lang="en-US" altLang="zh-CN" sz="2400" b="1" dirty="0"/>
              <a:t>存储在存储器中的1和0的数量。     </a:t>
            </a:r>
          </a:p>
          <a:p>
            <a:pPr>
              <a:lnSpc>
                <a:spcPct val="150000"/>
              </a:lnSpc>
            </a:pPr>
            <a:r>
              <a:rPr lang="en-US" altLang="zh-CN" sz="2400" b="1" dirty="0"/>
              <a:t>    定时和格式化是数据压缩和解压缩的一种</a:t>
            </a:r>
            <a:r>
              <a:rPr lang="zh-CN" altLang="en-US" sz="2400" b="1" dirty="0"/>
              <a:t>方式</a:t>
            </a:r>
            <a:r>
              <a:rPr lang="en-US" altLang="zh-CN" sz="2400" b="1" dirty="0"/>
              <a:t>。 图</a:t>
            </a:r>
            <a:r>
              <a:rPr lang="zh-CN" altLang="en-US" sz="2400" b="1" dirty="0"/>
              <a:t>形</a:t>
            </a:r>
            <a:r>
              <a:rPr lang="en-US" altLang="zh-CN" sz="2400" b="1" dirty="0" err="1"/>
              <a:t>数据是使用ATE测试仪的格式化硬件格式化的，该硬件通常位于测试仪主机内部或测试头中的</a:t>
            </a:r>
            <a:r>
              <a:rPr lang="zh-CN" altLang="en-US" sz="2400" b="1" dirty="0"/>
              <a:t>针卡电路中</a:t>
            </a:r>
            <a:r>
              <a:rPr lang="en-US" altLang="zh-CN" sz="2400" b="1" dirty="0"/>
              <a:t>。</a:t>
            </a:r>
          </a:p>
        </p:txBody>
      </p:sp>
      <p:cxnSp>
        <p:nvCxnSpPr>
          <p:cNvPr id="6"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2" name="矩形 11"/>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3" name="图片 12"/>
          <p:cNvPicPr>
            <a:picLocks noChangeAspect="1"/>
          </p:cNvPicPr>
          <p:nvPr/>
        </p:nvPicPr>
        <p:blipFill rotWithShape="1">
          <a:blip r:embed="rId2"/>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591694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1600" y="1412775"/>
            <a:ext cx="112772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858691" y="1669743"/>
          <a:ext cx="7649999" cy="3168352"/>
        </p:xfrm>
        <a:graphic>
          <a:graphicData uri="http://schemas.openxmlformats.org/presentationml/2006/ole">
            <mc:AlternateContent xmlns:mc="http://schemas.openxmlformats.org/markup-compatibility/2006">
              <mc:Choice xmlns:v="urn:schemas-microsoft-com:vml" Requires="v">
                <p:oleObj spid="_x0000_s12292" name="Visio" r:id="rId3" imgW="4724400" imgH="1964055" progId="Visio.Drawing.11">
                  <p:embed/>
                </p:oleObj>
              </mc:Choice>
              <mc:Fallback>
                <p:oleObj name="Visio" r:id="rId3" imgW="4724400" imgH="1964055" progId="Visio.Drawing.11">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691" y="1669743"/>
                        <a:ext cx="7649999" cy="3168352"/>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83568" y="5188257"/>
            <a:ext cx="8043215" cy="1263381"/>
          </a:xfrm>
          <a:prstGeom prst="rect">
            <a:avLst/>
          </a:prstGeom>
        </p:spPr>
      </p:pic>
      <p:sp>
        <p:nvSpPr>
          <p:cNvPr id="10" name="标题 1"/>
          <p:cNvSpPr txBox="1"/>
          <p:nvPr/>
        </p:nvSpPr>
        <p:spPr bwMode="auto">
          <a:xfrm>
            <a:off x="1043608" y="833588"/>
            <a:ext cx="5400501"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3600" kern="0" dirty="0">
                <a:solidFill>
                  <a:srgbClr val="7030A0"/>
                </a:solidFill>
                <a:latin typeface="Comic Sans MS" panose="030F0702030302020204" pitchFamily="66" charset="0"/>
                <a:ea typeface="隶书" panose="02010509060101010101" pitchFamily="49" charset="-122"/>
              </a:rPr>
              <a:t>数字信号</a:t>
            </a:r>
          </a:p>
        </p:txBody>
      </p:sp>
      <p:cxnSp>
        <p:nvCxnSpPr>
          <p:cNvPr id="7"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69883" y="472677"/>
            <a:ext cx="373184" cy="362372"/>
            <a:chOff x="298460" y="987574"/>
            <a:chExt cx="288032" cy="279687"/>
          </a:xfrm>
        </p:grpSpPr>
        <p:sp>
          <p:nvSpPr>
            <p:cNvPr id="13" name="矩形 12"/>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13"/>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5" name="矩形 14"/>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6" name="图片 15"/>
          <p:cNvPicPr>
            <a:picLocks noChangeAspect="1"/>
          </p:cNvPicPr>
          <p:nvPr/>
        </p:nvPicPr>
        <p:blipFill rotWithShape="1">
          <a:blip r:embed="rId6"/>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25942290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504" y="1556792"/>
            <a:ext cx="9036496" cy="5184576"/>
          </a:xfrm>
          <a:prstGeom prst="rect">
            <a:avLst/>
          </a:prstGeom>
        </p:spPr>
      </p:pic>
      <p:sp>
        <p:nvSpPr>
          <p:cNvPr id="2" name="文本框 1"/>
          <p:cNvSpPr txBox="1"/>
          <p:nvPr/>
        </p:nvSpPr>
        <p:spPr>
          <a:xfrm>
            <a:off x="1277380" y="1076075"/>
            <a:ext cx="6696744" cy="369332"/>
          </a:xfrm>
          <a:prstGeom prst="rect">
            <a:avLst/>
          </a:prstGeom>
          <a:noFill/>
        </p:spPr>
        <p:txBody>
          <a:bodyPr wrap="square" rtlCol="0">
            <a:spAutoFit/>
          </a:bodyPr>
          <a:lstStyle/>
          <a:p>
            <a:r>
              <a:rPr lang="en-US" altLang="zh-CN" dirty="0"/>
              <a:t>D0:On   D1:Data Start     D2:Data End   D3:Off</a:t>
            </a:r>
            <a:endParaRPr lang="zh-CN" altLang="en-US" dirty="0"/>
          </a:p>
        </p:txBody>
      </p:sp>
      <p:cxnSp>
        <p:nvCxnSpPr>
          <p:cNvPr id="12"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69883" y="472677"/>
            <a:ext cx="373184" cy="362372"/>
            <a:chOff x="298460" y="987574"/>
            <a:chExt cx="288032" cy="279687"/>
          </a:xfrm>
        </p:grpSpPr>
        <p:sp>
          <p:nvSpPr>
            <p:cNvPr id="14" name="矩形 13"/>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14"/>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6" name="矩形 1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7" name="图片 16"/>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1392078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31640" y="2060848"/>
            <a:ext cx="6094599" cy="3228686"/>
          </a:xfrm>
          <a:prstGeom prst="rect">
            <a:avLst/>
          </a:prstGeom>
        </p:spPr>
      </p:pic>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69883" y="472677"/>
            <a:ext cx="373184" cy="362372"/>
            <a:chOff x="298460" y="987574"/>
            <a:chExt cx="288032" cy="279687"/>
          </a:xfrm>
        </p:grpSpPr>
        <p:sp>
          <p:nvSpPr>
            <p:cNvPr id="7" name="矩形 6"/>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7"/>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9" name="矩形 8"/>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0" name="图片 9"/>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3027197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31640" y="1367771"/>
            <a:ext cx="5832648" cy="5085565"/>
          </a:xfrm>
          <a:prstGeom prst="rect">
            <a:avLst/>
          </a:prstGeom>
        </p:spPr>
      </p:pic>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69883" y="472677"/>
            <a:ext cx="373184" cy="362372"/>
            <a:chOff x="298460" y="987574"/>
            <a:chExt cx="288032" cy="279687"/>
          </a:xfrm>
        </p:grpSpPr>
        <p:sp>
          <p:nvSpPr>
            <p:cNvPr id="7" name="矩形 6"/>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7"/>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9" name="矩形 8"/>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pic>
        <p:nvPicPr>
          <p:cNvPr id="10" name="图片 9"/>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465344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3469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三、测试方案</a:t>
            </a:r>
          </a:p>
        </p:txBody>
      </p:sp>
      <p:sp>
        <p:nvSpPr>
          <p:cNvPr id="3" name="文本框 2"/>
          <p:cNvSpPr txBox="1"/>
          <p:nvPr/>
        </p:nvSpPr>
        <p:spPr>
          <a:xfrm>
            <a:off x="4067810" y="332740"/>
            <a:ext cx="2689860" cy="645160"/>
          </a:xfrm>
          <a:prstGeom prst="rect">
            <a:avLst/>
          </a:prstGeom>
          <a:noFill/>
        </p:spPr>
        <p:txBody>
          <a:bodyPr wrap="square" rtlCol="0" anchor="t">
            <a:spAutoFit/>
            <a:scene3d>
              <a:camera prst="orthographicFront"/>
              <a:lightRig rig="threePt" dir="t"/>
            </a:scene3d>
          </a:bodyPr>
          <a:lstStyle/>
          <a:p>
            <a:pPr>
              <a:lnSpc>
                <a:spcPct val="150000"/>
              </a:lnSpc>
            </a:pPr>
            <a:r>
              <a:rPr lang="en-US" altLang="zh-CN" sz="2400" b="0" kern="1200" dirty="0" smtClean="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MAX538</a:t>
            </a:r>
            <a:r>
              <a:rPr lang="zh-CN" altLang="en-US" sz="2400" b="0" kern="1200" dirty="0" smtClean="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测试</a:t>
            </a:r>
            <a:r>
              <a:rPr lang="zh-CN" altLang="en-US"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方案</a:t>
            </a:r>
          </a:p>
        </p:txBody>
      </p:sp>
      <p:graphicFrame>
        <p:nvGraphicFramePr>
          <p:cNvPr id="7" name="表格 6"/>
          <p:cNvGraphicFramePr/>
          <p:nvPr>
            <p:custDataLst>
              <p:tags r:id="rId1"/>
            </p:custDataLst>
            <p:extLst>
              <p:ext uri="{D42A27DB-BD31-4B8C-83A1-F6EECF244321}">
                <p14:modId xmlns:p14="http://schemas.microsoft.com/office/powerpoint/2010/main" val="1340429375"/>
              </p:ext>
            </p:extLst>
          </p:nvPr>
        </p:nvGraphicFramePr>
        <p:xfrm>
          <a:off x="467545" y="1572092"/>
          <a:ext cx="8424936" cy="4665220"/>
        </p:xfrm>
        <a:graphic>
          <a:graphicData uri="http://schemas.openxmlformats.org/drawingml/2006/table">
            <a:tbl>
              <a:tblPr firstRow="1" bandRow="1">
                <a:tableStyleId>{5C22544A-7EE6-4342-B048-85BDC9FD1C3A}</a:tableStyleId>
              </a:tblPr>
              <a:tblGrid>
                <a:gridCol w="1405418">
                  <a:extLst>
                    <a:ext uri="{9D8B030D-6E8A-4147-A177-3AD203B41FA5}">
                      <a16:colId xmlns:a16="http://schemas.microsoft.com/office/drawing/2014/main" val="20000"/>
                    </a:ext>
                  </a:extLst>
                </a:gridCol>
                <a:gridCol w="2136016">
                  <a:extLst>
                    <a:ext uri="{9D8B030D-6E8A-4147-A177-3AD203B41FA5}">
                      <a16:colId xmlns:a16="http://schemas.microsoft.com/office/drawing/2014/main" val="20001"/>
                    </a:ext>
                  </a:extLst>
                </a:gridCol>
                <a:gridCol w="4883502">
                  <a:extLst>
                    <a:ext uri="{9D8B030D-6E8A-4147-A177-3AD203B41FA5}">
                      <a16:colId xmlns:a16="http://schemas.microsoft.com/office/drawing/2014/main" val="20002"/>
                    </a:ext>
                  </a:extLst>
                </a:gridCol>
              </a:tblGrid>
              <a:tr h="336411">
                <a:tc>
                  <a:txBody>
                    <a:bodyPr/>
                    <a:lstStyle/>
                    <a:p>
                      <a:pPr>
                        <a:buNone/>
                      </a:pPr>
                      <a:r>
                        <a:rPr lang="zh-CN" altLang="en-US"/>
                        <a:t>测试名称</a:t>
                      </a:r>
                    </a:p>
                  </a:txBody>
                  <a:tcPr/>
                </a:tc>
                <a:tc>
                  <a:txBody>
                    <a:bodyPr/>
                    <a:lstStyle/>
                    <a:p>
                      <a:pPr>
                        <a:buNone/>
                      </a:pPr>
                      <a:r>
                        <a:rPr lang="zh-CN" altLang="en-US"/>
                        <a:t>测试点</a:t>
                      </a:r>
                    </a:p>
                  </a:txBody>
                  <a:tcPr/>
                </a:tc>
                <a:tc>
                  <a:txBody>
                    <a:bodyPr/>
                    <a:lstStyle/>
                    <a:p>
                      <a:pPr>
                        <a:buNone/>
                      </a:pPr>
                      <a:r>
                        <a:rPr lang="zh-CN" altLang="en-US"/>
                        <a:t>测试方案（简述）</a:t>
                      </a:r>
                    </a:p>
                  </a:txBody>
                  <a:tcPr/>
                </a:tc>
                <a:extLst>
                  <a:ext uri="{0D108BD9-81ED-4DB2-BD59-A6C34878D82A}">
                    <a16:rowId xmlns:a16="http://schemas.microsoft.com/office/drawing/2014/main" val="10000"/>
                  </a:ext>
                </a:extLst>
              </a:tr>
              <a:tr h="1205473">
                <a:tc rowSpan="2">
                  <a:txBody>
                    <a:bodyPr/>
                    <a:lstStyle/>
                    <a:p>
                      <a:pPr>
                        <a:buNone/>
                      </a:pPr>
                      <a:r>
                        <a:rPr lang="zh-CN" altLang="en-US"/>
                        <a:t>连接性测试</a:t>
                      </a:r>
                    </a:p>
                  </a:txBody>
                  <a:tcPr>
                    <a:solidFill>
                      <a:schemeClr val="tx2">
                        <a:lumMod val="40000"/>
                        <a:lumOff val="60000"/>
                      </a:schemeClr>
                    </a:solidFill>
                  </a:tcPr>
                </a:tc>
                <a:tc>
                  <a:txBody>
                    <a:bodyPr/>
                    <a:lstStyle/>
                    <a:p>
                      <a:pPr>
                        <a:buNone/>
                      </a:pPr>
                      <a:r>
                        <a:rPr lang="zh-CN" altLang="en-US"/>
                        <a:t>测试管脚与</a:t>
                      </a:r>
                      <a:r>
                        <a:rPr lang="en-US" altLang="zh-CN"/>
                        <a:t>VCC</a:t>
                      </a:r>
                      <a:r>
                        <a:rPr lang="zh-CN" altLang="en-US"/>
                        <a:t>管脚逻辑电路</a:t>
                      </a:r>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将所有引脚接地包括</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VDD</a:t>
                      </a:r>
                      <a:endPar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将电压钳位设置为</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3.0V</a:t>
                      </a:r>
                      <a:endPar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使用</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PPMU</a:t>
                      </a: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强制电流</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100uA</a:t>
                      </a: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，一次一个引脚</a:t>
                      </a:r>
                      <a:endPar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等待几个毫秒的稳定时间</a:t>
                      </a:r>
                      <a:endPar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测量因此而产生的电压</a:t>
                      </a:r>
                      <a:endParaRPr lang="zh-CN" altLang="en-US" sz="1600"/>
                    </a:p>
                  </a:txBody>
                  <a:tcPr>
                    <a:solidFill>
                      <a:schemeClr val="tx2">
                        <a:lumMod val="40000"/>
                        <a:lumOff val="60000"/>
                      </a:schemeClr>
                    </a:solidFill>
                  </a:tcPr>
                </a:tc>
                <a:extLst>
                  <a:ext uri="{0D108BD9-81ED-4DB2-BD59-A6C34878D82A}">
                    <a16:rowId xmlns:a16="http://schemas.microsoft.com/office/drawing/2014/main" val="10001"/>
                  </a:ext>
                </a:extLst>
              </a:tr>
              <a:tr h="1205473">
                <a:tc vMerge="1">
                  <a:txBody>
                    <a:bodyPr/>
                    <a:lstStyle/>
                    <a:p>
                      <a:endParaRPr lang="zh-CN"/>
                    </a:p>
                  </a:txBody>
                  <a:tcPr/>
                </a:tc>
                <a:tc>
                  <a:txBody>
                    <a:bodyPr/>
                    <a:lstStyle/>
                    <a:p>
                      <a:pPr>
                        <a:buNone/>
                      </a:pPr>
                      <a:r>
                        <a:rPr lang="zh-CN" altLang="en-US"/>
                        <a:t>测试管脚与</a:t>
                      </a:r>
                      <a:r>
                        <a:rPr lang="en-US" altLang="zh-CN"/>
                        <a:t>GND</a:t>
                      </a:r>
                      <a:r>
                        <a:rPr lang="zh-CN" altLang="en-US"/>
                        <a:t>管脚逻辑电路</a:t>
                      </a:r>
                    </a:p>
                  </a:txBody>
                  <a:tcPr>
                    <a:solidFill>
                      <a:schemeClr val="tx2">
                        <a:lumMod val="40000"/>
                        <a:lumOff val="60000"/>
                      </a:schemeClr>
                    </a:solidFill>
                  </a:tcPr>
                </a:tc>
                <a:tc>
                  <a:txBody>
                    <a:bodyPr/>
                    <a:lstStyle/>
                    <a:p>
                      <a:pPr>
                        <a:buNone/>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将所有引脚接地包括</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VDD</a:t>
                      </a:r>
                      <a:endParaRPr lang="en-US" altLang="zh-CN"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buNone/>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将电压钳位设置为</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-3.0V</a:t>
                      </a:r>
                      <a:endParaRPr lang="en-US" altLang="zh-CN"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buNone/>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使用</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PPMU</a:t>
                      </a: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强制电流</a:t>
                      </a:r>
                      <a:r>
                        <a:rPr lang="en-US" altLang="zh-CN"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-100uA</a:t>
                      </a: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，一次一个引脚</a:t>
                      </a:r>
                      <a:endPar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buNone/>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等待几个毫秒的稳定时间</a:t>
                      </a:r>
                      <a:endPar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buNone/>
                      </a:pPr>
                      <a:r>
                        <a:rPr lang="zh-CN" altLang="en-US"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测量因此而产生的电压</a:t>
                      </a:r>
                      <a:endParaRPr lang="zh-CN" altLang="en-US" sz="1600" dirty="0"/>
                    </a:p>
                  </a:txBody>
                  <a:tcPr>
                    <a:solidFill>
                      <a:schemeClr val="tx2">
                        <a:lumMod val="40000"/>
                        <a:lumOff val="60000"/>
                      </a:schemeClr>
                    </a:solidFill>
                  </a:tcPr>
                </a:tc>
                <a:extLst>
                  <a:ext uri="{0D108BD9-81ED-4DB2-BD59-A6C34878D82A}">
                    <a16:rowId xmlns:a16="http://schemas.microsoft.com/office/drawing/2014/main" val="10002"/>
                  </a:ext>
                </a:extLst>
              </a:tr>
              <a:tr h="1678180">
                <a:tc>
                  <a:txBody>
                    <a:bodyPr/>
                    <a:lstStyle/>
                    <a:p>
                      <a:pPr>
                        <a:buNone/>
                      </a:pPr>
                      <a:r>
                        <a:rPr lang="zh-CN" altLang="en-US"/>
                        <a:t>功能性测试</a:t>
                      </a:r>
                    </a:p>
                  </a:txBody>
                  <a:tcPr/>
                </a:tc>
                <a:tc>
                  <a:txBody>
                    <a:bodyPr/>
                    <a:lstStyle/>
                    <a:p>
                      <a:pPr>
                        <a:buNone/>
                      </a:pPr>
                      <a:r>
                        <a:rPr lang="zh-CN" altLang="en-US" dirty="0" smtClean="0"/>
                        <a:t>通过</a:t>
                      </a:r>
                      <a:r>
                        <a:rPr lang="en-US" altLang="zh-CN" dirty="0" smtClean="0"/>
                        <a:t>SPI</a:t>
                      </a:r>
                      <a:r>
                        <a:rPr lang="zh-CN" altLang="en-US" dirty="0" smtClean="0"/>
                        <a:t>总线使</a:t>
                      </a:r>
                      <a:r>
                        <a:rPr lang="en-US" altLang="zh-CN" dirty="0" smtClean="0"/>
                        <a:t>DAC</a:t>
                      </a:r>
                      <a:r>
                        <a:rPr lang="zh-CN" altLang="en-US" dirty="0" smtClean="0"/>
                        <a:t>输出某电平</a:t>
                      </a:r>
                      <a:endParaRPr lang="zh-CN" altLang="en-US" dirty="0"/>
                    </a:p>
                  </a:txBody>
                  <a:tcPr/>
                </a:tc>
                <a:tc>
                  <a:txBody>
                    <a:bodyPr/>
                    <a:lstStyle/>
                    <a:p>
                      <a:pPr marL="0" algn="l" defTabSz="914400" rtl="0" eaLnBrk="1" latinLnBrk="0" hangingPunct="1">
                        <a:buNone/>
                      </a:pPr>
                      <a:r>
                        <a:rPr lang="en-US" sz="16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1</a:t>
                      </a:r>
                      <a:r>
                        <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、按照芯片手册中时序图，编辑对应数字向量</a:t>
                      </a:r>
                      <a:r>
                        <a:rPr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a:t>
                      </a:r>
                      <a:endParaRPr sz="16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marL="0" algn="l" defTabSz="914400" rtl="0" eaLnBrk="1" latinLnBrk="0" hangingPunct="1">
                        <a:buNone/>
                      </a:pPr>
                      <a:r>
                        <a:rPr lang="en-US" sz="16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2</a:t>
                      </a:r>
                      <a:r>
                        <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、利用数字通道的</a:t>
                      </a:r>
                      <a:r>
                        <a:rPr lang="en-US" altLang="zh-CN"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PMU</a:t>
                      </a:r>
                      <a:r>
                        <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功能测试</a:t>
                      </a:r>
                      <a:r>
                        <a:rPr lang="en-US" altLang="zh-CN"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DAC</a:t>
                      </a:r>
                      <a:r>
                        <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输出电平值</a:t>
                      </a:r>
                      <a:r>
                        <a:rPr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a:t>
                      </a:r>
                      <a:endParaRPr sz="16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marL="0" algn="l" defTabSz="914400" rtl="0" eaLnBrk="1" latinLnBrk="0" hangingPunct="1">
                        <a:buNone/>
                      </a:pPr>
                      <a:r>
                        <a:rPr lang="en-US" sz="16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3</a:t>
                      </a:r>
                      <a:r>
                        <a:rPr lang="zh-CN" altLang="en-US"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、检测输出电平是否满足芯片手册</a:t>
                      </a:r>
                      <a:r>
                        <a:rPr sz="160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a:t>
                      </a:r>
                      <a:endParaRPr sz="16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pic>
        <p:nvPicPr>
          <p:cNvPr id="12" name="图片 11"/>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62432"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三、测试方案</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3" name="矩形 12"/>
          <p:cNvSpPr/>
          <p:nvPr/>
        </p:nvSpPr>
        <p:spPr>
          <a:xfrm>
            <a:off x="569883" y="1041596"/>
            <a:ext cx="1574470" cy="646331"/>
          </a:xfrm>
          <a:prstGeom prst="rect">
            <a:avLst/>
          </a:prstGeom>
        </p:spPr>
        <p:txBody>
          <a:bodyPr wrap="none">
            <a:spAutoFit/>
          </a:bodyPr>
          <a:lstStyle/>
          <a:p>
            <a:pPr>
              <a:buClr>
                <a:srgbClr val="FFFFFF"/>
              </a:buClr>
              <a:defRPr/>
            </a:pP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时序</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图</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21" name="图片 20"/>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2" name="图片 1"/>
          <p:cNvPicPr>
            <a:picLocks noChangeAspect="1"/>
          </p:cNvPicPr>
          <p:nvPr/>
        </p:nvPicPr>
        <p:blipFill>
          <a:blip r:embed="rId4"/>
          <a:stretch>
            <a:fillRect/>
          </a:stretch>
        </p:blipFill>
        <p:spPr>
          <a:xfrm>
            <a:off x="709827" y="1749482"/>
            <a:ext cx="7106654" cy="2376264"/>
          </a:xfrm>
          <a:prstGeom prst="rect">
            <a:avLst/>
          </a:prstGeom>
        </p:spPr>
      </p:pic>
      <p:pic>
        <p:nvPicPr>
          <p:cNvPr id="3" name="图片 2"/>
          <p:cNvPicPr>
            <a:picLocks noChangeAspect="1"/>
          </p:cNvPicPr>
          <p:nvPr/>
        </p:nvPicPr>
        <p:blipFill>
          <a:blip r:embed="rId5"/>
          <a:stretch>
            <a:fillRect/>
          </a:stretch>
        </p:blipFill>
        <p:spPr>
          <a:xfrm>
            <a:off x="1187624" y="4293096"/>
            <a:ext cx="6375728" cy="2013053"/>
          </a:xfrm>
          <a:prstGeom prst="rect">
            <a:avLst/>
          </a:prstGeom>
        </p:spPr>
      </p:pic>
    </p:spTree>
    <p:extLst>
      <p:ext uri="{BB962C8B-B14F-4D97-AF65-F5344CB8AC3E}">
        <p14:creationId xmlns:p14="http://schemas.microsoft.com/office/powerpoint/2010/main" val="1250258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3469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一、实验简介</a:t>
            </a:r>
          </a:p>
        </p:txBody>
      </p:sp>
      <p:sp>
        <p:nvSpPr>
          <p:cNvPr id="16" name="矩形 15"/>
          <p:cNvSpPr/>
          <p:nvPr/>
        </p:nvSpPr>
        <p:spPr>
          <a:xfrm>
            <a:off x="611505" y="2061210"/>
            <a:ext cx="7764780" cy="2676525"/>
          </a:xfrm>
          <a:prstGeom prst="rect">
            <a:avLst/>
          </a:prstGeom>
        </p:spPr>
        <p:txBody>
          <a:bodyPr wrap="square">
            <a:spAutoFit/>
          </a:bodyPr>
          <a:lstStyle/>
          <a:p>
            <a:pPr marL="457200" indent="-457200">
              <a:lnSpc>
                <a:spcPct val="150000"/>
              </a:lnSpc>
              <a:buFont typeface="Wingdings" panose="05000000000000000000" charset="0"/>
              <a:buChar char="Ø"/>
            </a:pPr>
            <a:r>
              <a:rPr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提取</a:t>
            </a:r>
            <a:r>
              <a:rPr lang="en-US"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DAC</a:t>
            </a:r>
            <a:r>
              <a:rPr altLang="zh-CN" sz="2800" dirty="0" err="1" smtClean="0">
                <a:solidFill>
                  <a:schemeClr val="accent1">
                    <a:lumMod val="75000"/>
                  </a:schemeClr>
                </a:solidFill>
                <a:latin typeface="楷体" panose="02010609060101010101" charset="-122"/>
                <a:ea typeface="楷体" panose="02010609060101010101" charset="-122"/>
                <a:cs typeface="楷体" panose="02010609060101010101" charset="-122"/>
              </a:rPr>
              <a:t>测试指标</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（直流参数、</a:t>
            </a:r>
            <a:r>
              <a:rPr lang="en-US"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DNL</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r>
              <a:rPr lang="en-US"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INL</a:t>
            </a:r>
            <a:r>
              <a:rPr lang="zh-CN" altLang="en-US"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编写测试计划；</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编写与调试测试程序；</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输出完备性测试报告。</a:t>
            </a:r>
          </a:p>
        </p:txBody>
      </p:sp>
      <p:sp>
        <p:nvSpPr>
          <p:cNvPr id="17" name="矩形 16"/>
          <p:cNvSpPr/>
          <p:nvPr/>
        </p:nvSpPr>
        <p:spPr>
          <a:xfrm>
            <a:off x="486163" y="1342652"/>
            <a:ext cx="2708910" cy="645160"/>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2</a:t>
            </a:r>
            <a:r>
              <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、实验内容</a:t>
            </a:r>
          </a:p>
        </p:txBody>
      </p:sp>
      <p:pic>
        <p:nvPicPr>
          <p:cNvPr id="12" name="图片 1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3469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三、测试方案</a:t>
            </a:r>
          </a:p>
        </p:txBody>
      </p:sp>
      <p:sp>
        <p:nvSpPr>
          <p:cNvPr id="3" name="文本框 2"/>
          <p:cNvSpPr txBox="1"/>
          <p:nvPr/>
        </p:nvSpPr>
        <p:spPr>
          <a:xfrm>
            <a:off x="4356100" y="332740"/>
            <a:ext cx="2689860" cy="645160"/>
          </a:xfrm>
          <a:prstGeom prst="rect">
            <a:avLst/>
          </a:prstGeom>
          <a:noFill/>
        </p:spPr>
        <p:txBody>
          <a:bodyPr wrap="square" rtlCol="0" anchor="t">
            <a:spAutoFit/>
            <a:scene3d>
              <a:camera prst="orthographicFront"/>
              <a:lightRig rig="threePt" dir="t"/>
            </a:scene3d>
          </a:bodyPr>
          <a:lstStyle/>
          <a:p>
            <a:pPr>
              <a:lnSpc>
                <a:spcPct val="150000"/>
              </a:lnSpc>
            </a:pPr>
            <a:r>
              <a:rPr lang="en-US" altLang="zh-CN"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74HC08</a:t>
            </a:r>
            <a:r>
              <a:rPr lang="zh-CN" altLang="en-US"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测试方案</a:t>
            </a:r>
          </a:p>
        </p:txBody>
      </p:sp>
      <p:graphicFrame>
        <p:nvGraphicFramePr>
          <p:cNvPr id="7" name="表格 6"/>
          <p:cNvGraphicFramePr/>
          <p:nvPr>
            <p:custDataLst>
              <p:tags r:id="rId1"/>
            </p:custDataLst>
          </p:nvPr>
        </p:nvGraphicFramePr>
        <p:xfrm>
          <a:off x="397510" y="1109345"/>
          <a:ext cx="8315325" cy="5654675"/>
        </p:xfrm>
        <a:graphic>
          <a:graphicData uri="http://schemas.openxmlformats.org/drawingml/2006/table">
            <a:tbl>
              <a:tblPr firstRow="1" bandRow="1">
                <a:tableStyleId>{5C22544A-7EE6-4342-B048-85BDC9FD1C3A}</a:tableStyleId>
              </a:tblPr>
              <a:tblGrid>
                <a:gridCol w="1388110">
                  <a:extLst>
                    <a:ext uri="{9D8B030D-6E8A-4147-A177-3AD203B41FA5}">
                      <a16:colId xmlns:a16="http://schemas.microsoft.com/office/drawing/2014/main" val="20000"/>
                    </a:ext>
                  </a:extLst>
                </a:gridCol>
                <a:gridCol w="2701290">
                  <a:extLst>
                    <a:ext uri="{9D8B030D-6E8A-4147-A177-3AD203B41FA5}">
                      <a16:colId xmlns:a16="http://schemas.microsoft.com/office/drawing/2014/main" val="20001"/>
                    </a:ext>
                  </a:extLst>
                </a:gridCol>
                <a:gridCol w="4225925">
                  <a:extLst>
                    <a:ext uri="{9D8B030D-6E8A-4147-A177-3AD203B41FA5}">
                      <a16:colId xmlns:a16="http://schemas.microsoft.com/office/drawing/2014/main" val="20002"/>
                    </a:ext>
                  </a:extLst>
                </a:gridCol>
              </a:tblGrid>
              <a:tr h="365760">
                <a:tc>
                  <a:txBody>
                    <a:bodyPr/>
                    <a:lstStyle/>
                    <a:p>
                      <a:pPr>
                        <a:buNone/>
                      </a:pPr>
                      <a:r>
                        <a:rPr lang="zh-CN" altLang="en-US"/>
                        <a:t>测试名称</a:t>
                      </a:r>
                    </a:p>
                  </a:txBody>
                  <a:tcPr/>
                </a:tc>
                <a:tc>
                  <a:txBody>
                    <a:bodyPr/>
                    <a:lstStyle/>
                    <a:p>
                      <a:pPr>
                        <a:buNone/>
                      </a:pPr>
                      <a:r>
                        <a:rPr lang="zh-CN" altLang="en-US"/>
                        <a:t>测试点</a:t>
                      </a:r>
                    </a:p>
                  </a:txBody>
                  <a:tcPr/>
                </a:tc>
                <a:tc>
                  <a:txBody>
                    <a:bodyPr/>
                    <a:lstStyle/>
                    <a:p>
                      <a:pPr>
                        <a:buNone/>
                      </a:pPr>
                      <a:r>
                        <a:rPr lang="zh-CN" altLang="en-US"/>
                        <a:t>测试方案（简述）</a:t>
                      </a:r>
                    </a:p>
                  </a:txBody>
                  <a:tcPr/>
                </a:tc>
                <a:extLst>
                  <a:ext uri="{0D108BD9-81ED-4DB2-BD59-A6C34878D82A}">
                    <a16:rowId xmlns:a16="http://schemas.microsoft.com/office/drawing/2014/main" val="10000"/>
                  </a:ext>
                </a:extLst>
              </a:tr>
              <a:tr h="1310640">
                <a:tc rowSpan="4">
                  <a:txBody>
                    <a:bodyPr/>
                    <a:lstStyle/>
                    <a:p>
                      <a:pPr>
                        <a:buNone/>
                      </a:pPr>
                      <a:r>
                        <a:rPr lang="en-US" altLang="zh-CN"/>
                        <a:t>DC</a:t>
                      </a:r>
                      <a:r>
                        <a:rPr lang="zh-CN" altLang="en-US"/>
                        <a:t>参数测试</a:t>
                      </a:r>
                    </a:p>
                  </a:txBody>
                  <a:tcPr>
                    <a:solidFill>
                      <a:schemeClr val="tx2">
                        <a:lumMod val="40000"/>
                        <a:lumOff val="60000"/>
                      </a:schemeClr>
                    </a:solidFill>
                  </a:tcPr>
                </a:tc>
                <a:tc>
                  <a:txBody>
                    <a:bodyPr/>
                    <a:lstStyle/>
                    <a:p>
                      <a:pPr>
                        <a:buNone/>
                      </a:pPr>
                      <a:r>
                        <a:rPr lang="en-US"/>
                        <a:t>IIL</a:t>
                      </a:r>
                      <a:r>
                        <a:rPr lang="zh-CN" altLang="en-US"/>
                        <a:t>（漏电流）测试</a:t>
                      </a:r>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使用VDD Max</a:t>
                      </a:r>
                    </a:p>
                    <a:p>
                      <a:pPr marL="0" marR="0" lvl="0" indent="0" algn="l" defTabSz="914400" rtl="0" eaLnBrk="1" fontAlgn="auto" latinLnBrk="0" hangingPunct="1">
                        <a:lnSpc>
                          <a:spcPct val="100000"/>
                        </a:lnSpc>
                        <a:spcBef>
                          <a:spcPts val="0"/>
                        </a:spcBef>
                        <a:spcAft>
                          <a:spcPts val="0"/>
                        </a:spcAft>
                        <a:buClrTx/>
                        <a:buSzTx/>
                        <a:buFontTx/>
                        <a:buNone/>
                        <a:defRPr/>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将所有输入预置为逻辑1</a:t>
                      </a:r>
                    </a:p>
                    <a:p>
                      <a:pPr marL="0" marR="0" lvl="0" indent="0" algn="l" defTabSz="914400" rtl="0" eaLnBrk="1" fontAlgn="auto" latinLnBrk="0" hangingPunct="1">
                        <a:lnSpc>
                          <a:spcPct val="100000"/>
                        </a:lnSpc>
                        <a:spcBef>
                          <a:spcPts val="0"/>
                        </a:spcBef>
                        <a:spcAft>
                          <a:spcPts val="0"/>
                        </a:spcAft>
                        <a:buClrTx/>
                        <a:buSzTx/>
                        <a:buFontTx/>
                        <a:buNone/>
                        <a:defRPr/>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使用PPMU强制 0V</a:t>
                      </a:r>
                    </a:p>
                    <a:p>
                      <a:pPr marL="0" marR="0" lvl="0" indent="0" algn="l" defTabSz="914400" rtl="0" eaLnBrk="1" fontAlgn="auto" latinLnBrk="0" hangingPunct="1">
                        <a:lnSpc>
                          <a:spcPct val="100000"/>
                        </a:lnSpc>
                        <a:spcBef>
                          <a:spcPts val="0"/>
                        </a:spcBef>
                        <a:spcAft>
                          <a:spcPts val="0"/>
                        </a:spcAft>
                        <a:buClrTx/>
                        <a:buSzTx/>
                        <a:buFontTx/>
                        <a:buNone/>
                        <a:defRPr/>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等待几毫秒建立时间</a:t>
                      </a:r>
                    </a:p>
                    <a:p>
                      <a:pPr marL="0" marR="0" lvl="0" indent="0" algn="l" defTabSz="914400" rtl="0" eaLnBrk="1" fontAlgn="auto" latinLnBrk="0" hangingPunct="1">
                        <a:lnSpc>
                          <a:spcPct val="100000"/>
                        </a:lnSpc>
                        <a:spcBef>
                          <a:spcPts val="0"/>
                        </a:spcBef>
                        <a:spcAft>
                          <a:spcPts val="0"/>
                        </a:spcAft>
                        <a:buClrTx/>
                        <a:buSzTx/>
                        <a:buFontTx/>
                        <a:buNone/>
                        <a:defRPr/>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测量因此而产生的电流</a:t>
                      </a:r>
                    </a:p>
                  </a:txBody>
                  <a:tcPr>
                    <a:solidFill>
                      <a:schemeClr val="tx2">
                        <a:lumMod val="40000"/>
                        <a:lumOff val="60000"/>
                      </a:schemeClr>
                    </a:solidFill>
                  </a:tcPr>
                </a:tc>
                <a:extLst>
                  <a:ext uri="{0D108BD9-81ED-4DB2-BD59-A6C34878D82A}">
                    <a16:rowId xmlns:a16="http://schemas.microsoft.com/office/drawing/2014/main" val="10001"/>
                  </a:ext>
                </a:extLst>
              </a:tr>
              <a:tr h="1310640">
                <a:tc vMerge="1">
                  <a:txBody>
                    <a:bodyPr/>
                    <a:lstStyle/>
                    <a:p>
                      <a:endParaRPr lang="zh-CN"/>
                    </a:p>
                  </a:txBody>
                  <a:tcPr/>
                </a:tc>
                <a:tc>
                  <a:txBody>
                    <a:bodyPr/>
                    <a:lstStyle/>
                    <a:p>
                      <a:pPr>
                        <a:buNone/>
                      </a:pPr>
                      <a:r>
                        <a:rPr lang="en-US"/>
                        <a:t>IIH</a:t>
                      </a:r>
                      <a:r>
                        <a:rPr lang="zh-CN" altLang="en-US"/>
                        <a:t>（漏电流）测试</a:t>
                      </a:r>
                    </a:p>
                  </a:txBody>
                  <a:tcPr>
                    <a:solidFill>
                      <a:schemeClr val="tx2">
                        <a:lumMod val="40000"/>
                        <a:lumOff val="60000"/>
                      </a:schemeClr>
                    </a:solidFill>
                  </a:tcPr>
                </a:tc>
                <a:tc>
                  <a:txBody>
                    <a:bodyPr/>
                    <a:lstStyle/>
                    <a:p>
                      <a:pPr>
                        <a:buNone/>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使用VDD Max</a:t>
                      </a:r>
                    </a:p>
                    <a:p>
                      <a:pPr>
                        <a:buNone/>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将所有输入预置为逻辑0</a:t>
                      </a:r>
                    </a:p>
                    <a:p>
                      <a:pPr>
                        <a:buNone/>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使用PPMU强制 VDD Max</a:t>
                      </a:r>
                    </a:p>
                    <a:p>
                      <a:pPr>
                        <a:buNone/>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等待几毫秒建立时间</a:t>
                      </a:r>
                    </a:p>
                    <a:p>
                      <a:pPr>
                        <a:buNone/>
                      </a:pPr>
                      <a:r>
                        <a:rPr sz="16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测量因此而产生的电流</a:t>
                      </a:r>
                    </a:p>
                  </a:txBody>
                  <a:tcPr>
                    <a:solidFill>
                      <a:schemeClr val="tx2">
                        <a:lumMod val="40000"/>
                        <a:lumOff val="60000"/>
                      </a:schemeClr>
                    </a:solidFill>
                  </a:tcPr>
                </a:tc>
                <a:extLst>
                  <a:ext uri="{0D108BD9-81ED-4DB2-BD59-A6C34878D82A}">
                    <a16:rowId xmlns:a16="http://schemas.microsoft.com/office/drawing/2014/main" val="10002"/>
                  </a:ext>
                </a:extLst>
              </a:tr>
              <a:tr h="1310640">
                <a:tc vMerge="1">
                  <a:txBody>
                    <a:bodyPr/>
                    <a:lstStyle/>
                    <a:p>
                      <a:endParaRPr lang="zh-CN"/>
                    </a:p>
                  </a:txBody>
                  <a:tcPr/>
                </a:tc>
                <a:tc>
                  <a:txBody>
                    <a:bodyPr/>
                    <a:lstStyle/>
                    <a:p>
                      <a:pPr>
                        <a:buNone/>
                      </a:pPr>
                      <a:r>
                        <a:rPr lang="en-US" altLang="zh-CN"/>
                        <a:t>VOL</a:t>
                      </a:r>
                      <a:r>
                        <a:rPr lang="zh-CN" altLang="en-US"/>
                        <a:t>（输出低门限）测试</a:t>
                      </a:r>
                    </a:p>
                  </a:txBody>
                  <a:tcPr>
                    <a:solidFill>
                      <a:schemeClr val="tx2">
                        <a:lumMod val="40000"/>
                        <a:lumOff val="60000"/>
                      </a:schemeClr>
                    </a:solidFill>
                  </a:tcPr>
                </a:tc>
                <a:tc>
                  <a:txBody>
                    <a:bodyPr/>
                    <a:lstStyle/>
                    <a:p>
                      <a:pPr>
                        <a:buNone/>
                      </a:pPr>
                      <a:r>
                        <a:rPr sz="1600"/>
                        <a:t>使用VDD Min</a:t>
                      </a:r>
                    </a:p>
                    <a:p>
                      <a:pPr>
                        <a:buNone/>
                      </a:pPr>
                      <a:r>
                        <a:rPr sz="1600"/>
                        <a:t>将所有输出预置为逻辑0</a:t>
                      </a:r>
                    </a:p>
                    <a:p>
                      <a:pPr>
                        <a:buNone/>
                      </a:pPr>
                      <a:r>
                        <a:rPr sz="1600"/>
                        <a:t>PPMU强制使用IOL（设置电压钳位）</a:t>
                      </a:r>
                    </a:p>
                    <a:p>
                      <a:pPr>
                        <a:buNone/>
                      </a:pPr>
                      <a:r>
                        <a:rPr sz="1600"/>
                        <a:t>等待几毫秒时间</a:t>
                      </a:r>
                    </a:p>
                    <a:p>
                      <a:pPr>
                        <a:buNone/>
                      </a:pPr>
                      <a:r>
                        <a:rPr sz="1600"/>
                        <a:t>测量因此而产生的电压</a:t>
                      </a:r>
                    </a:p>
                  </a:txBody>
                  <a:tcPr>
                    <a:solidFill>
                      <a:schemeClr val="tx2">
                        <a:lumMod val="40000"/>
                        <a:lumOff val="60000"/>
                      </a:schemeClr>
                    </a:solidFill>
                  </a:tcPr>
                </a:tc>
                <a:extLst>
                  <a:ext uri="{0D108BD9-81ED-4DB2-BD59-A6C34878D82A}">
                    <a16:rowId xmlns:a16="http://schemas.microsoft.com/office/drawing/2014/main" val="10003"/>
                  </a:ext>
                </a:extLst>
              </a:tr>
              <a:tr h="1356995">
                <a:tc vMerge="1">
                  <a:txBody>
                    <a:bodyPr/>
                    <a:lstStyle/>
                    <a:p>
                      <a:endParaRPr lang="zh-CN"/>
                    </a:p>
                  </a:txBody>
                  <a:tcPr>
                    <a:solidFill>
                      <a:schemeClr val="tx2">
                        <a:lumMod val="40000"/>
                        <a:lumOff val="60000"/>
                      </a:schemeClr>
                    </a:solidFill>
                  </a:tcPr>
                </a:tc>
                <a:tc>
                  <a:txBody>
                    <a:bodyPr/>
                    <a:lstStyle/>
                    <a:p>
                      <a:pPr>
                        <a:buNone/>
                      </a:pPr>
                      <a:r>
                        <a:rPr lang="en-US" altLang="zh-CN"/>
                        <a:t>VOH</a:t>
                      </a:r>
                      <a:r>
                        <a:rPr lang="zh-CN" altLang="en-US"/>
                        <a:t>（输出高门限）测试</a:t>
                      </a:r>
                    </a:p>
                  </a:txBody>
                  <a:tcPr>
                    <a:solidFill>
                      <a:schemeClr val="tx2">
                        <a:lumMod val="40000"/>
                        <a:lumOff val="60000"/>
                      </a:schemeClr>
                    </a:solidFill>
                  </a:tcPr>
                </a:tc>
                <a:tc>
                  <a:txBody>
                    <a:bodyPr/>
                    <a:lstStyle/>
                    <a:p>
                      <a:pPr>
                        <a:buNone/>
                      </a:pPr>
                      <a:r>
                        <a:rPr lang="zh-CN" altLang="en-US" sz="1600"/>
                        <a:t>使用VDD Min</a:t>
                      </a:r>
                    </a:p>
                    <a:p>
                      <a:pPr>
                        <a:buNone/>
                      </a:pPr>
                      <a:r>
                        <a:rPr lang="zh-CN" altLang="en-US" sz="1600"/>
                        <a:t>将所有输出预置为逻辑1</a:t>
                      </a:r>
                    </a:p>
                    <a:p>
                      <a:pPr>
                        <a:buNone/>
                      </a:pPr>
                      <a:r>
                        <a:rPr lang="zh-CN" altLang="en-US" sz="1600"/>
                        <a:t>PPMU强制使用IOH（设置电压钳位）</a:t>
                      </a:r>
                    </a:p>
                    <a:p>
                      <a:pPr>
                        <a:buNone/>
                      </a:pPr>
                      <a:r>
                        <a:rPr lang="zh-CN" altLang="en-US" sz="1600"/>
                        <a:t>等待几毫秒时间</a:t>
                      </a:r>
                    </a:p>
                    <a:p>
                      <a:pPr>
                        <a:buNone/>
                      </a:pPr>
                      <a:r>
                        <a:rPr lang="zh-CN" altLang="en-US" sz="1600"/>
                        <a:t>测量因此而产生的电压</a:t>
                      </a:r>
                    </a:p>
                  </a:txBody>
                  <a:tcPr>
                    <a:solidFill>
                      <a:schemeClr val="tx2">
                        <a:lumMod val="40000"/>
                        <a:lumOff val="60000"/>
                      </a:schemeClr>
                    </a:solidFill>
                  </a:tcPr>
                </a:tc>
                <a:extLst>
                  <a:ext uri="{0D108BD9-81ED-4DB2-BD59-A6C34878D82A}">
                    <a16:rowId xmlns:a16="http://schemas.microsoft.com/office/drawing/2014/main" val="10004"/>
                  </a:ext>
                </a:extLst>
              </a:tr>
            </a:tbl>
          </a:graphicData>
        </a:graphic>
      </p:graphicFrame>
      <p:pic>
        <p:nvPicPr>
          <p:cNvPr id="12" name="图片 11"/>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2929890" cy="645160"/>
          </a:xfrm>
          <a:prstGeom prst="rect">
            <a:avLst/>
          </a:prstGeom>
        </p:spPr>
        <p:txBody>
          <a:bodyPr wrap="none">
            <a:spAutoFit/>
          </a:bodyPr>
          <a:lstStyle/>
          <a:p>
            <a:pPr>
              <a:buClr>
                <a:srgbClr val="FFFFFF"/>
              </a:buClr>
              <a:defRPr/>
            </a:pPr>
            <a:r>
              <a:rPr lang="zh-CN" altLang="en-US" sz="36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三、测试方案</a:t>
            </a:r>
          </a:p>
        </p:txBody>
      </p:sp>
      <p:sp>
        <p:nvSpPr>
          <p:cNvPr id="3" name="文本框 2"/>
          <p:cNvSpPr txBox="1"/>
          <p:nvPr/>
        </p:nvSpPr>
        <p:spPr>
          <a:xfrm>
            <a:off x="3923665" y="364490"/>
            <a:ext cx="2689860" cy="645160"/>
          </a:xfrm>
          <a:prstGeom prst="rect">
            <a:avLst/>
          </a:prstGeom>
          <a:noFill/>
        </p:spPr>
        <p:txBody>
          <a:bodyPr wrap="square" rtlCol="0" anchor="t">
            <a:spAutoFit/>
            <a:scene3d>
              <a:camera prst="orthographicFront"/>
              <a:lightRig rig="threePt" dir="t"/>
            </a:scene3d>
          </a:bodyPr>
          <a:lstStyle/>
          <a:p>
            <a:pPr>
              <a:lnSpc>
                <a:spcPct val="150000"/>
              </a:lnSpc>
            </a:pPr>
            <a:r>
              <a:rPr lang="en-US" altLang="zh-CN"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74HC08</a:t>
            </a:r>
            <a:r>
              <a:rPr lang="zh-CN" altLang="en-US"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测试方案</a:t>
            </a:r>
          </a:p>
        </p:txBody>
      </p:sp>
      <mc:AlternateContent xmlns:mc="http://schemas.openxmlformats.org/markup-compatibility/2006" xmlns:a14="http://schemas.microsoft.com/office/drawing/2010/main">
        <mc:Choice Requires="a14">
          <p:graphicFrame>
            <p:nvGraphicFramePr>
              <p:cNvPr id="7" name="表格 6"/>
              <p:cNvGraphicFramePr/>
              <p:nvPr>
                <p:custDataLst>
                  <p:tags r:id="rId1"/>
                </p:custDataLst>
              </p:nvPr>
            </p:nvGraphicFramePr>
            <p:xfrm>
              <a:off x="397510" y="1109345"/>
              <a:ext cx="8315325" cy="5669280"/>
            </p:xfrm>
            <a:graphic>
              <a:graphicData uri="http://schemas.openxmlformats.org/drawingml/2006/table">
                <a:tbl>
                  <a:tblPr firstRow="1" bandRow="1">
                    <a:tableStyleId>{5C22544A-7EE6-4342-B048-85BDC9FD1C3A}</a:tableStyleId>
                  </a:tblPr>
                  <a:tblGrid>
                    <a:gridCol w="1388110">
                      <a:extLst>
                        <a:ext uri="{9D8B030D-6E8A-4147-A177-3AD203B41FA5}">
                          <a16:colId xmlns:a16="http://schemas.microsoft.com/office/drawing/2014/main" val="20000"/>
                        </a:ext>
                      </a:extLst>
                    </a:gridCol>
                    <a:gridCol w="2701290">
                      <a:extLst>
                        <a:ext uri="{9D8B030D-6E8A-4147-A177-3AD203B41FA5}">
                          <a16:colId xmlns:a16="http://schemas.microsoft.com/office/drawing/2014/main" val="20001"/>
                        </a:ext>
                      </a:extLst>
                    </a:gridCol>
                    <a:gridCol w="4225925">
                      <a:extLst>
                        <a:ext uri="{9D8B030D-6E8A-4147-A177-3AD203B41FA5}">
                          <a16:colId xmlns:a16="http://schemas.microsoft.com/office/drawing/2014/main" val="20002"/>
                        </a:ext>
                      </a:extLst>
                    </a:gridCol>
                  </a:tblGrid>
                  <a:tr h="365760">
                    <a:tc>
                      <a:txBody>
                        <a:bodyPr/>
                        <a:lstStyle/>
                        <a:p>
                          <a:pPr>
                            <a:buNone/>
                          </a:pPr>
                          <a:r>
                            <a:rPr lang="zh-CN" altLang="en-US"/>
                            <a:t>测试名称</a:t>
                          </a:r>
                        </a:p>
                      </a:txBody>
                      <a:tcPr/>
                    </a:tc>
                    <a:tc>
                      <a:txBody>
                        <a:bodyPr/>
                        <a:lstStyle/>
                        <a:p>
                          <a:pPr>
                            <a:buNone/>
                          </a:pPr>
                          <a:r>
                            <a:rPr lang="zh-CN" altLang="en-US"/>
                            <a:t>测试点</a:t>
                          </a:r>
                        </a:p>
                      </a:txBody>
                      <a:tcPr/>
                    </a:tc>
                    <a:tc>
                      <a:txBody>
                        <a:bodyPr/>
                        <a:lstStyle/>
                        <a:p>
                          <a:pPr>
                            <a:buNone/>
                          </a:pPr>
                          <a:r>
                            <a:rPr lang="zh-CN" altLang="en-US"/>
                            <a:t>测试方案（简述）</a:t>
                          </a:r>
                        </a:p>
                      </a:txBody>
                      <a:tcPr/>
                    </a:tc>
                    <a:extLst>
                      <a:ext uri="{0D108BD9-81ED-4DB2-BD59-A6C34878D82A}">
                        <a16:rowId xmlns:a16="http://schemas.microsoft.com/office/drawing/2014/main" val="10000"/>
                      </a:ext>
                    </a:extLst>
                  </a:tr>
                  <a:tr h="4658995">
                    <a:tc>
                      <a:txBody>
                        <a:bodyPr/>
                        <a:lstStyle/>
                        <a:p>
                          <a:pPr>
                            <a:buNone/>
                          </a:pPr>
                          <a:r>
                            <a:rPr lang="en-US" altLang="zh-CN"/>
                            <a:t>AC</a:t>
                          </a:r>
                          <a:r>
                            <a:rPr lang="zh-CN" altLang="en-US"/>
                            <a:t>参数测试</a:t>
                          </a:r>
                        </a:p>
                      </a:txBody>
                      <a:tcPr>
                        <a:solidFill>
                          <a:schemeClr val="tx2">
                            <a:lumMod val="40000"/>
                            <a:lumOff val="60000"/>
                          </a:schemeClr>
                        </a:solidFill>
                      </a:tcPr>
                    </a:tc>
                    <a:tc>
                      <a:txBody>
                        <a:bodyPr/>
                        <a:lstStyle/>
                        <a:p>
                          <a:pPr>
                            <a:buNone/>
                          </a:pPr>
                          <a:r>
                            <a:rPr lang="zh-CN" alt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输出转换时间</a:t>
                          </a:r>
                          <a14:m>
                            <m:oMath xmlns:m="http://schemas.openxmlformats.org/officeDocument/2006/math">
                              <m:sSub>
                                <m:sSubPr>
                                  <m:ctrlPr>
                                    <a:rPr lang="en-US" altLang="zh-CN" sz="1800" i="1">
                                      <a:latin typeface="Cambria Math" panose="02040503050406030204" pitchFamily="18" charset="0"/>
                                      <a:cs typeface="Cambria Math" panose="02040503050406030204" pitchFamily="18" charset="0"/>
                                    </a:rPr>
                                  </m:ctrlPr>
                                </m:sSubPr>
                                <m:e>
                                  <m:r>
                                    <a:rPr lang="en-US" altLang="zh-CN" sz="1800" i="1">
                                      <a:latin typeface="Cambria Math" panose="02040503050406030204" pitchFamily="18" charset="0"/>
                                      <a:cs typeface="Cambria Math" panose="02040503050406030204" pitchFamily="18" charset="0"/>
                                    </a:rPr>
                                    <m:t>𝑡</m:t>
                                  </m:r>
                                </m:e>
                                <m:sub>
                                  <m:r>
                                    <a:rPr lang="en-US" altLang="zh-CN" sz="1800" i="1">
                                      <a:latin typeface="Cambria Math" panose="02040503050406030204" pitchFamily="18" charset="0"/>
                                      <a:cs typeface="Cambria Math" panose="02040503050406030204" pitchFamily="18" charset="0"/>
                                    </a:rPr>
                                    <m:t>𝑃𝐻𝐿</m:t>
                                  </m:r>
                                </m:sub>
                              </m:sSub>
                              <m:r>
                                <a:rPr lang="en-US" altLang="zh-CN" sz="1800" i="1">
                                  <a:latin typeface="Cambria Math" panose="02040503050406030204" pitchFamily="18" charset="0"/>
                                  <a:cs typeface="Cambria Math" panose="02040503050406030204" pitchFamily="18" charset="0"/>
                                </a:rPr>
                                <m:t>/</m:t>
                              </m:r>
                              <m:sSub>
                                <m:sSubPr>
                                  <m:ctrlPr>
                                    <a:rPr lang="en-US" altLang="zh-CN" sz="1800" i="1" dirty="0" smtClean="0">
                                      <a:solidFill>
                                        <a:srgbClr val="000000"/>
                                      </a:solidFill>
                                      <a:latin typeface="Cambria Math" panose="02040503050406030204" pitchFamily="18" charset="0"/>
                                      <a:ea typeface="楷体" panose="02010609060101010101" charset="-122"/>
                                      <a:cs typeface="Cambria Math" panose="02040503050406030204" pitchFamily="18" charset="0"/>
                                      <a:sym typeface="+mn-ea"/>
                                    </a:rPr>
                                  </m:ctrlPr>
                                </m:sSubPr>
                                <m:e>
                                  <m:r>
                                    <a:rPr lang="en-US" altLang="zh-CN" sz="1800" i="1" dirty="0" smtClean="0">
                                      <a:solidFill>
                                        <a:srgbClr val="000000"/>
                                      </a:solidFill>
                                      <a:latin typeface="Cambria Math" panose="02040503050406030204" pitchFamily="18" charset="0"/>
                                      <a:ea typeface="楷体" panose="02010609060101010101" charset="-122"/>
                                      <a:cs typeface="Cambria Math" panose="02040503050406030204" pitchFamily="18" charset="0"/>
                                      <a:sym typeface="+mn-ea"/>
                                    </a:rPr>
                                    <m:t>𝑡</m:t>
                                  </m:r>
                                </m:e>
                                <m:sub>
                                  <m:r>
                                    <a:rPr lang="en-US" altLang="zh-CN" sz="1800" i="1" dirty="0" smtClean="0">
                                      <a:solidFill>
                                        <a:srgbClr val="000000"/>
                                      </a:solidFill>
                                      <a:latin typeface="Cambria Math" panose="02040503050406030204" pitchFamily="18" charset="0"/>
                                      <a:ea typeface="楷体" panose="02010609060101010101" charset="-122"/>
                                      <a:cs typeface="Cambria Math" panose="02040503050406030204" pitchFamily="18" charset="0"/>
                                      <a:sym typeface="+mn-ea"/>
                                    </a:rPr>
                                    <m:t>𝑃𝐿𝐻</m:t>
                                  </m:r>
                                </m:sub>
                              </m:sSub>
                            </m:oMath>
                          </a14:m>
                          <a:endParaRPr lang="zh-CN" altLang="en-US"/>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通过Shmoo扫描采样，设置参数如下：</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X轴：</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设置仿真的起止时间（0ns~1000ns）</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设置采样点个数</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设置Pin或Pin Groups对应的待测管脚/group</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设置时间集Time Sets</a:t>
                          </a:r>
                          <a:r>
                            <a:rPr 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Basic</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Y轴：</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设置Type</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设置采样比对的起止电压（Start为芯片工作的最大电压*10%，Stop为芯片工作的最大电压*50%）</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设置采样点个数</a:t>
                          </a: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设置Pin或Pin Groups对应的待测管脚/group</a:t>
                          </a:r>
                        </a:p>
                        <a:p>
                          <a:pPr marL="0" marR="0" lvl="0" indent="0" algn="l" defTabSz="914400" rtl="0" eaLnBrk="1" fontAlgn="auto" latinLnBrk="0" hangingPunct="1">
                            <a:lnSpc>
                              <a:spcPct val="100000"/>
                            </a:lnSpc>
                            <a:spcBef>
                              <a:spcPts val="0"/>
                            </a:spcBef>
                            <a:spcAft>
                              <a:spcPts val="0"/>
                            </a:spcAft>
                            <a:buClrTx/>
                            <a:buSzTx/>
                            <a:buFontTx/>
                            <a:buNone/>
                            <a:defRPr/>
                          </a:pP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两个门限值状态变化时间点的差值即为延迟时间，与数据手册进行比对，检测是否满足要求</a:t>
                          </a:r>
                          <a:r>
                            <a:rPr 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s</a:t>
                          </a:r>
                        </a:p>
                      </a:txBody>
                      <a:tcPr>
                        <a:solidFill>
                          <a:schemeClr val="tx2">
                            <a:lumMod val="40000"/>
                            <a:lumOff val="60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7" name="表格 6"/>
              <p:cNvGraphicFramePr/>
              <p:nvPr>
                <p:custDataLst>
                  <p:tags r:id="rId4"/>
                </p:custDataLst>
              </p:nvPr>
            </p:nvGraphicFramePr>
            <p:xfrm>
              <a:off x="397510" y="1109345"/>
              <a:ext cx="8315325" cy="5669280"/>
            </p:xfrm>
            <a:graphic>
              <a:graphicData uri="http://schemas.openxmlformats.org/drawingml/2006/table">
                <a:tbl>
                  <a:tblPr firstRow="1" bandRow="1">
                    <a:tableStyleId>{5C22544A-7EE6-4342-B048-85BDC9FD1C3A}</a:tableStyleId>
                  </a:tblPr>
                  <a:tblGrid>
                    <a:gridCol w="1388110"/>
                    <a:gridCol w="2701290"/>
                    <a:gridCol w="4225925"/>
                  </a:tblGrid>
                  <a:tr h="365760">
                    <a:tc>
                      <a:txBody>
                        <a:bodyPr/>
                        <a:lstStyle/>
                        <a:p>
                          <a:pPr>
                            <a:buNone/>
                          </a:pPr>
                          <a:r>
                            <a:rPr lang="zh-CN" altLang="en-US"/>
                            <a:t>测试名称</a:t>
                          </a:r>
                          <a:endParaRPr lang="zh-CN" altLang="en-US"/>
                        </a:p>
                      </a:txBody>
                      <a:tcPr/>
                    </a:tc>
                    <a:tc>
                      <a:txBody>
                        <a:bodyPr/>
                        <a:lstStyle/>
                        <a:p>
                          <a:pPr>
                            <a:buNone/>
                          </a:pPr>
                          <a:r>
                            <a:rPr lang="zh-CN" altLang="en-US"/>
                            <a:t>测试点</a:t>
                          </a:r>
                          <a:endParaRPr lang="zh-CN" altLang="en-US"/>
                        </a:p>
                      </a:txBody>
                      <a:tcPr/>
                    </a:tc>
                    <a:tc>
                      <a:txBody>
                        <a:bodyPr/>
                        <a:lstStyle/>
                        <a:p>
                          <a:pPr>
                            <a:buNone/>
                          </a:pPr>
                          <a:r>
                            <a:rPr lang="zh-CN" altLang="en-US"/>
                            <a:t>测试方案（简述）</a:t>
                          </a:r>
                          <a:endParaRPr lang="zh-CN" altLang="en-US"/>
                        </a:p>
                      </a:txBody>
                      <a:tcPr/>
                    </a:tc>
                  </a:tr>
                  <a:tr h="5303520">
                    <a:tc>
                      <a:txBody>
                        <a:bodyPr/>
                        <a:lstStyle/>
                        <a:p>
                          <a:pPr>
                            <a:buNone/>
                          </a:pPr>
                          <a:r>
                            <a:rPr lang="en-US" altLang="zh-CN"/>
                            <a:t>AC</a:t>
                          </a:r>
                          <a:r>
                            <a:rPr lang="zh-CN" altLang="en-US"/>
                            <a:t>参数测试</a:t>
                          </a:r>
                          <a:endParaRPr lang="zh-CN" altLang="en-US"/>
                        </a:p>
                      </a:txBody>
                      <a:tcPr>
                        <a:solidFill>
                          <a:schemeClr val="tx2">
                            <a:lumMod val="40000"/>
                            <a:lumOff val="60000"/>
                          </a:schemeClr>
                        </a:solidFill>
                      </a:tcPr>
                    </a:tc>
                    <a:tc>
                      <a:txBody>
                        <a:bodyPr/>
                        <a:lstStyle/>
                        <a:p>
                          <a:endParaRPr lang="zh-CN"/>
                        </a:p>
                      </a:txBody>
                      <a:tcPr>
                        <a:blipFill>
                          <a:blip r:embed="rId5"/>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通过Shmoo扫描采样，设置参数如下：</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X轴：</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设置仿真的起止时间（0ns~1000ns）</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设置采样点个数</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设置Pin或Pin Groups对应的待测管脚/group</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设置时间集Time Sets</a:t>
                          </a:r>
                          <a:r>
                            <a:rPr 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Basic</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Y轴：</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设置Type</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设置采样比对的起止电压（Start为芯片工作的最大电压*10%，Stop为芯片工作的最大电压*50%）</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设置采样点个数</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    设置Pin或Pin Groups对应的待测管脚/group</a:t>
                          </a: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两个门限值状态变化时间点的差值即为延迟时间，与数据手册进行比对，检测是否满足要求</a:t>
                          </a:r>
                          <a:r>
                            <a:rPr 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s</a:t>
                          </a:r>
                          <a:endParaRPr 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txBody>
                      <a:tcPr>
                        <a:solidFill>
                          <a:schemeClr val="tx2">
                            <a:lumMod val="40000"/>
                            <a:lumOff val="60000"/>
                          </a:schemeClr>
                        </a:solidFill>
                      </a:tcPr>
                    </a:tc>
                  </a:tr>
                </a:tbl>
              </a:graphicData>
            </a:graphic>
          </p:graphicFrame>
        </mc:Fallback>
      </mc:AlternateContent>
      <p:pic>
        <p:nvPicPr>
          <p:cNvPr id="12" name="图片 11"/>
          <p:cNvPicPr>
            <a:picLocks noChangeAspect="1"/>
          </p:cNvPicPr>
          <p:nvPr/>
        </p:nvPicPr>
        <p:blipFill rotWithShape="1">
          <a:blip r:embed="rId6"/>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2929890" cy="645160"/>
          </a:xfrm>
          <a:prstGeom prst="rect">
            <a:avLst/>
          </a:prstGeom>
        </p:spPr>
        <p:txBody>
          <a:bodyPr wrap="none">
            <a:spAutoFit/>
          </a:bodyPr>
          <a:lstStyle/>
          <a:p>
            <a:pPr>
              <a:buClr>
                <a:srgbClr val="FFFFFF"/>
              </a:buClr>
              <a:defRPr/>
            </a:pPr>
            <a:r>
              <a:rPr lang="zh-CN" altLang="en-US" sz="36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三、测试方案</a:t>
            </a:r>
          </a:p>
        </p:txBody>
      </p:sp>
      <p:sp>
        <p:nvSpPr>
          <p:cNvPr id="3" name="文本框 2"/>
          <p:cNvSpPr txBox="1"/>
          <p:nvPr/>
        </p:nvSpPr>
        <p:spPr>
          <a:xfrm>
            <a:off x="3923665" y="364490"/>
            <a:ext cx="2689860" cy="645160"/>
          </a:xfrm>
          <a:prstGeom prst="rect">
            <a:avLst/>
          </a:prstGeom>
          <a:noFill/>
        </p:spPr>
        <p:txBody>
          <a:bodyPr wrap="square" rtlCol="0" anchor="t">
            <a:spAutoFit/>
            <a:scene3d>
              <a:camera prst="orthographicFront"/>
              <a:lightRig rig="threePt" dir="t"/>
            </a:scene3d>
          </a:bodyPr>
          <a:lstStyle/>
          <a:p>
            <a:pPr>
              <a:lnSpc>
                <a:spcPct val="150000"/>
              </a:lnSpc>
            </a:pPr>
            <a:r>
              <a:rPr lang="en-US" altLang="zh-CN"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74HC08</a:t>
            </a:r>
            <a:r>
              <a:rPr lang="zh-CN" altLang="en-US" sz="2400" b="0" kern="1200"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楷体" panose="02010609060101010101" charset="-122"/>
                <a:cs typeface="Times New Roman" panose="02020603050405020304" pitchFamily="18" charset="0"/>
              </a:rPr>
              <a:t>测试方案</a:t>
            </a:r>
          </a:p>
        </p:txBody>
      </p:sp>
      <p:graphicFrame>
        <p:nvGraphicFramePr>
          <p:cNvPr id="7" name="表格 6"/>
          <p:cNvGraphicFramePr/>
          <p:nvPr>
            <p:custDataLst>
              <p:tags r:id="rId1"/>
            </p:custDataLst>
            <p:extLst>
              <p:ext uri="{D42A27DB-BD31-4B8C-83A1-F6EECF244321}">
                <p14:modId xmlns:p14="http://schemas.microsoft.com/office/powerpoint/2010/main" val="4131738579"/>
              </p:ext>
            </p:extLst>
          </p:nvPr>
        </p:nvGraphicFramePr>
        <p:xfrm>
          <a:off x="397510" y="1991587"/>
          <a:ext cx="8315325" cy="4142513"/>
        </p:xfrm>
        <a:graphic>
          <a:graphicData uri="http://schemas.openxmlformats.org/drawingml/2006/table">
            <a:tbl>
              <a:tblPr firstRow="1" bandRow="1">
                <a:tableStyleId>{5C22544A-7EE6-4342-B048-85BDC9FD1C3A}</a:tableStyleId>
              </a:tblPr>
              <a:tblGrid>
                <a:gridCol w="1582202">
                  <a:extLst>
                    <a:ext uri="{9D8B030D-6E8A-4147-A177-3AD203B41FA5}">
                      <a16:colId xmlns:a16="http://schemas.microsoft.com/office/drawing/2014/main" val="20000"/>
                    </a:ext>
                  </a:extLst>
                </a:gridCol>
                <a:gridCol w="2507198">
                  <a:extLst>
                    <a:ext uri="{9D8B030D-6E8A-4147-A177-3AD203B41FA5}">
                      <a16:colId xmlns:a16="http://schemas.microsoft.com/office/drawing/2014/main" val="20001"/>
                    </a:ext>
                  </a:extLst>
                </a:gridCol>
                <a:gridCol w="4225925">
                  <a:extLst>
                    <a:ext uri="{9D8B030D-6E8A-4147-A177-3AD203B41FA5}">
                      <a16:colId xmlns:a16="http://schemas.microsoft.com/office/drawing/2014/main" val="20002"/>
                    </a:ext>
                  </a:extLst>
                </a:gridCol>
              </a:tblGrid>
              <a:tr h="296499">
                <a:tc>
                  <a:txBody>
                    <a:bodyPr/>
                    <a:lstStyle/>
                    <a:p>
                      <a:pPr>
                        <a:buNone/>
                      </a:pPr>
                      <a:r>
                        <a:rPr lang="zh-CN" altLang="en-US"/>
                        <a:t>测试名称</a:t>
                      </a:r>
                    </a:p>
                  </a:txBody>
                  <a:tcPr/>
                </a:tc>
                <a:tc>
                  <a:txBody>
                    <a:bodyPr/>
                    <a:lstStyle/>
                    <a:p>
                      <a:pPr>
                        <a:buNone/>
                      </a:pPr>
                      <a:r>
                        <a:rPr lang="zh-CN" altLang="en-US"/>
                        <a:t>测试点</a:t>
                      </a:r>
                    </a:p>
                  </a:txBody>
                  <a:tcPr/>
                </a:tc>
                <a:tc>
                  <a:txBody>
                    <a:bodyPr/>
                    <a:lstStyle/>
                    <a:p>
                      <a:pPr>
                        <a:buNone/>
                      </a:pPr>
                      <a:r>
                        <a:rPr lang="zh-CN" altLang="en-US"/>
                        <a:t>测试方案（简述）</a:t>
                      </a:r>
                    </a:p>
                  </a:txBody>
                  <a:tcPr/>
                </a:tc>
                <a:extLst>
                  <a:ext uri="{0D108BD9-81ED-4DB2-BD59-A6C34878D82A}">
                    <a16:rowId xmlns:a16="http://schemas.microsoft.com/office/drawing/2014/main" val="10000"/>
                  </a:ext>
                </a:extLst>
              </a:tr>
              <a:tr h="3776753">
                <a:tc>
                  <a:txBody>
                    <a:bodyPr/>
                    <a:lstStyle/>
                    <a:p>
                      <a:pPr>
                        <a:buNone/>
                      </a:pPr>
                      <a:r>
                        <a:rPr lang="en-US" altLang="zh-CN" dirty="0" smtClean="0"/>
                        <a:t>DNL\INL</a:t>
                      </a:r>
                      <a:r>
                        <a:rPr lang="zh-CN" altLang="en-US" dirty="0" smtClean="0"/>
                        <a:t>测试</a:t>
                      </a:r>
                      <a:endParaRPr lang="zh-CN" altLang="en-US" dirty="0"/>
                    </a:p>
                  </a:txBody>
                  <a:tcPr>
                    <a:solidFill>
                      <a:schemeClr val="tx2">
                        <a:lumMod val="40000"/>
                        <a:lumOff val="60000"/>
                      </a:schemeClr>
                    </a:solidFill>
                  </a:tcPr>
                </a:tc>
                <a:tc>
                  <a:txBody>
                    <a:bodyPr/>
                    <a:lstStyle/>
                    <a:p>
                      <a:pPr>
                        <a:buNone/>
                      </a:pPr>
                      <a:r>
                        <a:rPr lang="zh-CN" alt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测试在满量程范围内</a:t>
                      </a:r>
                      <a:r>
                        <a:rPr lang="en-US" altLang="zh-CN"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DAC</a:t>
                      </a:r>
                      <a:r>
                        <a:rPr lang="zh-CN" alt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rPr>
                        <a:t>的微分非线性和积分非线性</a:t>
                      </a:r>
                      <a:endParaRPr lang="zh-CN" altLang="en-US" dirty="0"/>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800" dirty="0" smtClean="0">
                        <a:solidFill>
                          <a:srgbClr val="000000"/>
                        </a:solidFill>
                        <a:latin typeface="Times New Roman" panose="02020603050405020304" pitchFamily="18" charset="0"/>
                        <a:ea typeface="楷体" panose="02010609060101010101" charset="-122"/>
                        <a:cs typeface="Times New Roman" panose="02020603050405020304" pitchFamily="18" charset="0"/>
                        <a:sym typeface="+mn-ea"/>
                      </a:endParaRPr>
                    </a:p>
                  </a:txBody>
                  <a:tcPr>
                    <a:solidFill>
                      <a:schemeClr val="tx2">
                        <a:lumMod val="40000"/>
                        <a:lumOff val="60000"/>
                      </a:schemeClr>
                    </a:solidFill>
                  </a:tcPr>
                </a:tc>
                <a:extLst>
                  <a:ext uri="{0D108BD9-81ED-4DB2-BD59-A6C34878D82A}">
                    <a16:rowId xmlns:a16="http://schemas.microsoft.com/office/drawing/2014/main" val="10001"/>
                  </a:ext>
                </a:extLst>
              </a:tr>
            </a:tbl>
          </a:graphicData>
        </a:graphic>
      </p:graphicFrame>
      <p:pic>
        <p:nvPicPr>
          <p:cNvPr id="12" name="图片 11"/>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spTree>
    <p:extLst>
      <p:ext uri="{BB962C8B-B14F-4D97-AF65-F5344CB8AC3E}">
        <p14:creationId xmlns:p14="http://schemas.microsoft.com/office/powerpoint/2010/main" val="3952742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62432"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四、测试</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程序</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6" name="矩形 15"/>
          <p:cNvSpPr/>
          <p:nvPr/>
        </p:nvSpPr>
        <p:spPr>
          <a:xfrm>
            <a:off x="1403170" y="3572510"/>
            <a:ext cx="2317115" cy="737235"/>
          </a:xfrm>
          <a:prstGeom prst="rect">
            <a:avLst/>
          </a:prstGeom>
        </p:spPr>
        <p:txBody>
          <a:bodyPr wrap="square">
            <a:spAutoFit/>
          </a:bodyPr>
          <a:lstStyle/>
          <a:p>
            <a:pPr indent="0" fontAlgn="auto">
              <a:lnSpc>
                <a:spcPct val="150000"/>
              </a:lnSpc>
              <a:buFont typeface="Wingdings" panose="05000000000000000000" charset="0"/>
              <a:buNone/>
            </a:pPr>
            <a:r>
              <a:rPr 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测试程序结构</a:t>
            </a:r>
          </a:p>
        </p:txBody>
      </p:sp>
      <p:sp>
        <p:nvSpPr>
          <p:cNvPr id="3" name="左大括号 2"/>
          <p:cNvSpPr/>
          <p:nvPr/>
        </p:nvSpPr>
        <p:spPr>
          <a:xfrm>
            <a:off x="3793490" y="1258570"/>
            <a:ext cx="440690" cy="53841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4320000" y="900000"/>
            <a:ext cx="3355975" cy="645160"/>
          </a:xfrm>
          <a:prstGeom prst="rect">
            <a:avLst/>
          </a:prstGeom>
          <a:noFill/>
          <a:ln cmpd="dbl">
            <a:solidFill>
              <a:schemeClr val="accent1"/>
            </a:solidFill>
            <a:prstDash val="sysDot"/>
          </a:ln>
          <a:effectLst>
            <a:softEdge rad="406400"/>
          </a:effectLst>
        </p:spPr>
        <p:style>
          <a:lnRef idx="2">
            <a:schemeClr val="accent1"/>
          </a:lnRef>
          <a:fillRef idx="1">
            <a:schemeClr val="lt1"/>
          </a:fillRef>
          <a:effectRef idx="0">
            <a:schemeClr val="accent1"/>
          </a:effectRef>
          <a:fontRef idx="minor">
            <a:schemeClr val="dk1"/>
          </a:fontRef>
        </p:style>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管脚定义</a:t>
            </a:r>
          </a:p>
        </p:txBody>
      </p:sp>
      <p:sp>
        <p:nvSpPr>
          <p:cNvPr id="8" name="矩形 7"/>
          <p:cNvSpPr/>
          <p:nvPr/>
        </p:nvSpPr>
        <p:spPr>
          <a:xfrm>
            <a:off x="4320000" y="1404000"/>
            <a:ext cx="187134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通道映射</a:t>
            </a:r>
          </a:p>
        </p:txBody>
      </p:sp>
      <p:sp>
        <p:nvSpPr>
          <p:cNvPr id="12" name="矩形 11"/>
          <p:cNvSpPr/>
          <p:nvPr/>
        </p:nvSpPr>
        <p:spPr>
          <a:xfrm>
            <a:off x="4320000" y="1916160"/>
            <a:ext cx="3355975" cy="645160"/>
          </a:xfrm>
          <a:prstGeom prst="rect">
            <a:avLst/>
          </a:prstGeom>
        </p:spPr>
        <p:txBody>
          <a:bodyPr wrap="square">
            <a:spAutoFit/>
          </a:bodyPr>
          <a:lstStyle/>
          <a:p>
            <a:pPr indent="0" fontAlgn="auto">
              <a:lnSpc>
                <a:spcPct val="150000"/>
              </a:lnSpc>
              <a:buFont typeface="Wingdings" panose="05000000000000000000" charset="0"/>
              <a:buNone/>
            </a:pPr>
            <a:r>
              <a:rPr lang="en-US" alt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DC</a:t>
            </a:r>
            <a:r>
              <a:rPr lang="zh-CN" altLang="en-US" sz="2400" dirty="0" smtClean="0">
                <a:solidFill>
                  <a:schemeClr val="accent1">
                    <a:lumMod val="75000"/>
                  </a:schemeClr>
                </a:solidFill>
                <a:latin typeface="楷体" panose="02010609060101010101" charset="-122"/>
                <a:ea typeface="楷体" panose="02010609060101010101" charset="-122"/>
                <a:cs typeface="楷体" panose="02010609060101010101" charset="-122"/>
              </a:rPr>
              <a:t>参数</a:t>
            </a:r>
          </a:p>
        </p:txBody>
      </p:sp>
      <p:sp>
        <p:nvSpPr>
          <p:cNvPr id="13" name="矩形 12"/>
          <p:cNvSpPr/>
          <p:nvPr/>
        </p:nvSpPr>
        <p:spPr>
          <a:xfrm>
            <a:off x="4320000" y="2422505"/>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电平集</a:t>
            </a:r>
          </a:p>
        </p:txBody>
      </p:sp>
      <p:sp>
        <p:nvSpPr>
          <p:cNvPr id="14" name="矩形 13"/>
          <p:cNvSpPr/>
          <p:nvPr/>
        </p:nvSpPr>
        <p:spPr>
          <a:xfrm>
            <a:off x="4320000" y="2996795"/>
            <a:ext cx="2171065" cy="645160"/>
          </a:xfrm>
          <a:prstGeom prst="rect">
            <a:avLst/>
          </a:prstGeom>
        </p:spPr>
        <p:txBody>
          <a:bodyPr wrap="square">
            <a:spAutoFit/>
          </a:bodyPr>
          <a:lstStyle/>
          <a:p>
            <a:pPr indent="0" fontAlgn="auto">
              <a:lnSpc>
                <a:spcPct val="150000"/>
              </a:lnSpc>
              <a:buFont typeface="Wingdings" panose="05000000000000000000" charset="0"/>
              <a:buNone/>
            </a:pPr>
            <a:r>
              <a:rPr lang="en-US" alt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AC</a:t>
            </a:r>
            <a:r>
              <a:rPr lang="zh-CN" altLang="en-US" sz="2400" dirty="0" smtClean="0">
                <a:solidFill>
                  <a:schemeClr val="accent1">
                    <a:lumMod val="75000"/>
                  </a:schemeClr>
                </a:solidFill>
                <a:latin typeface="楷体" panose="02010609060101010101" charset="-122"/>
                <a:ea typeface="楷体" panose="02010609060101010101" charset="-122"/>
                <a:cs typeface="楷体" panose="02010609060101010101" charset="-122"/>
              </a:rPr>
              <a:t>参数</a:t>
            </a:r>
          </a:p>
        </p:txBody>
      </p:sp>
      <p:sp>
        <p:nvSpPr>
          <p:cNvPr id="15" name="矩形 14"/>
          <p:cNvSpPr/>
          <p:nvPr/>
        </p:nvSpPr>
        <p:spPr>
          <a:xfrm>
            <a:off x="4320000" y="3572355"/>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时间集</a:t>
            </a:r>
          </a:p>
        </p:txBody>
      </p:sp>
      <p:sp>
        <p:nvSpPr>
          <p:cNvPr id="17" name="矩形 16"/>
          <p:cNvSpPr/>
          <p:nvPr/>
        </p:nvSpPr>
        <p:spPr>
          <a:xfrm>
            <a:off x="4320000" y="4076795"/>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连接性测试</a:t>
            </a:r>
          </a:p>
        </p:txBody>
      </p:sp>
      <p:sp>
        <p:nvSpPr>
          <p:cNvPr id="18" name="矩形 17"/>
          <p:cNvSpPr/>
          <p:nvPr/>
        </p:nvSpPr>
        <p:spPr>
          <a:xfrm>
            <a:off x="4320000" y="4580890"/>
            <a:ext cx="3780155" cy="645160"/>
          </a:xfrm>
          <a:prstGeom prst="rect">
            <a:avLst/>
          </a:prstGeom>
        </p:spPr>
        <p:txBody>
          <a:bodyPr wrap="square">
            <a:spAutoFit/>
          </a:bodyPr>
          <a:lstStyle/>
          <a:p>
            <a:pPr indent="0" fontAlgn="auto">
              <a:lnSpc>
                <a:spcPct val="150000"/>
              </a:lnSpc>
              <a:buFont typeface="Wingdings" panose="05000000000000000000" charset="0"/>
              <a:buNone/>
            </a:pPr>
            <a:r>
              <a:rPr lang="zh-CN" altLang="en-US" sz="2400" dirty="0" smtClean="0">
                <a:solidFill>
                  <a:schemeClr val="accent1">
                    <a:lumMod val="75000"/>
                  </a:schemeClr>
                </a:solidFill>
                <a:latin typeface="楷体" panose="02010609060101010101" charset="-122"/>
                <a:ea typeface="楷体" panose="02010609060101010101" charset="-122"/>
                <a:cs typeface="楷体" panose="02010609060101010101" charset="-122"/>
              </a:rPr>
              <a:t>数字图形（功能测试向量）</a:t>
            </a:r>
          </a:p>
        </p:txBody>
      </p:sp>
      <p:sp>
        <p:nvSpPr>
          <p:cNvPr id="19" name="矩形 18"/>
          <p:cNvSpPr/>
          <p:nvPr/>
        </p:nvSpPr>
        <p:spPr>
          <a:xfrm>
            <a:off x="4320000" y="5156795"/>
            <a:ext cx="2171065" cy="645160"/>
          </a:xfrm>
          <a:prstGeom prst="rect">
            <a:avLst/>
          </a:prstGeom>
        </p:spPr>
        <p:txBody>
          <a:bodyPr wrap="square">
            <a:spAutoFit/>
          </a:bodyPr>
          <a:lstStyle/>
          <a:p>
            <a:pPr indent="0" fontAlgn="auto">
              <a:lnSpc>
                <a:spcPct val="150000"/>
              </a:lnSpc>
              <a:buFont typeface="Wingdings" panose="05000000000000000000" charset="0"/>
              <a:buNone/>
            </a:pPr>
            <a:r>
              <a:rPr lang="en-US" alt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DC</a:t>
            </a:r>
            <a:r>
              <a:rPr lang="zh-CN" altLang="en-US" sz="2400" dirty="0" smtClean="0">
                <a:solidFill>
                  <a:schemeClr val="accent1">
                    <a:lumMod val="75000"/>
                  </a:schemeClr>
                </a:solidFill>
                <a:latin typeface="楷体" panose="02010609060101010101" charset="-122"/>
                <a:ea typeface="楷体" panose="02010609060101010101" charset="-122"/>
                <a:cs typeface="楷体" panose="02010609060101010101" charset="-122"/>
              </a:rPr>
              <a:t>参数测试</a:t>
            </a:r>
          </a:p>
        </p:txBody>
      </p:sp>
      <p:sp>
        <p:nvSpPr>
          <p:cNvPr id="20" name="矩形 19"/>
          <p:cNvSpPr/>
          <p:nvPr/>
        </p:nvSpPr>
        <p:spPr>
          <a:xfrm>
            <a:off x="4320000" y="5661235"/>
            <a:ext cx="2171065" cy="645160"/>
          </a:xfrm>
          <a:prstGeom prst="rect">
            <a:avLst/>
          </a:prstGeom>
        </p:spPr>
        <p:txBody>
          <a:bodyPr wrap="square">
            <a:spAutoFit/>
          </a:bodyPr>
          <a:lstStyle/>
          <a:p>
            <a:pPr indent="0" fontAlgn="auto">
              <a:lnSpc>
                <a:spcPct val="150000"/>
              </a:lnSpc>
              <a:buFont typeface="Wingdings" panose="05000000000000000000" charset="0"/>
              <a:buNone/>
            </a:pPr>
            <a:r>
              <a:rPr lang="en-US" alt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AC</a:t>
            </a:r>
            <a:r>
              <a:rPr lang="zh-CN" altLang="en-US" sz="2400" dirty="0" smtClean="0">
                <a:solidFill>
                  <a:schemeClr val="accent1">
                    <a:lumMod val="75000"/>
                  </a:schemeClr>
                </a:solidFill>
                <a:latin typeface="楷体" panose="02010609060101010101" charset="-122"/>
                <a:ea typeface="楷体" panose="02010609060101010101" charset="-122"/>
                <a:cs typeface="楷体" panose="02010609060101010101" charset="-122"/>
              </a:rPr>
              <a:t>参数测试</a:t>
            </a:r>
          </a:p>
        </p:txBody>
      </p:sp>
      <p:sp>
        <p:nvSpPr>
          <p:cNvPr id="22" name="椭圆 21"/>
          <p:cNvSpPr/>
          <p:nvPr/>
        </p:nvSpPr>
        <p:spPr>
          <a:xfrm>
            <a:off x="4366260" y="4220845"/>
            <a:ext cx="1692910" cy="41021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椭圆 22"/>
          <p:cNvSpPr/>
          <p:nvPr/>
        </p:nvSpPr>
        <p:spPr>
          <a:xfrm>
            <a:off x="4312285" y="4721860"/>
            <a:ext cx="3637915" cy="503555"/>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4276725" y="5263515"/>
            <a:ext cx="1957705" cy="43180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椭圆 35"/>
          <p:cNvSpPr/>
          <p:nvPr/>
        </p:nvSpPr>
        <p:spPr>
          <a:xfrm>
            <a:off x="4334510" y="5805170"/>
            <a:ext cx="1756410" cy="41021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矩形 20"/>
          <p:cNvSpPr/>
          <p:nvPr/>
        </p:nvSpPr>
        <p:spPr>
          <a:xfrm>
            <a:off x="4320000" y="6236835"/>
            <a:ext cx="3355975" cy="645160"/>
          </a:xfrm>
          <a:prstGeom prst="rect">
            <a:avLst/>
          </a:prstGeom>
          <a:noFill/>
          <a:ln cmpd="dbl">
            <a:solidFill>
              <a:schemeClr val="accent1"/>
            </a:solidFill>
            <a:prstDash val="sysDot"/>
          </a:ln>
          <a:effectLst>
            <a:softEdge rad="406400"/>
          </a:effectLst>
        </p:spPr>
        <p:style>
          <a:lnRef idx="2">
            <a:schemeClr val="accent1"/>
          </a:lnRef>
          <a:fillRef idx="1">
            <a:schemeClr val="lt1"/>
          </a:fillRef>
          <a:effectRef idx="0">
            <a:schemeClr val="accent1"/>
          </a:effectRef>
          <a:fontRef idx="minor">
            <a:schemeClr val="dk1"/>
          </a:fontRef>
        </p:style>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测试流程</a:t>
            </a:r>
          </a:p>
        </p:txBody>
      </p:sp>
      <p:sp>
        <p:nvSpPr>
          <p:cNvPr id="24" name="矩形 23"/>
          <p:cNvSpPr/>
          <p:nvPr/>
        </p:nvSpPr>
        <p:spPr>
          <a:xfrm>
            <a:off x="467544" y="1066232"/>
            <a:ext cx="1806905"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1</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、结构</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25" name="图片 24"/>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1"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1"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1"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arn(inVertical)">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bldLvl="0" animBg="1"/>
      <p:bldP spid="23" grpId="1" bldLvl="0" animBg="1"/>
      <p:bldP spid="29" grpId="1" bldLvl="0" animBg="1"/>
      <p:bldP spid="36" grpId="1"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578866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四、测试程序</a:t>
            </a:r>
            <a:r>
              <a:rPr lang="en-US" altLang="zh-CN"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a:t>
            </a: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数字图形</a:t>
            </a:r>
          </a:p>
        </p:txBody>
      </p:sp>
      <p:sp>
        <p:nvSpPr>
          <p:cNvPr id="21" name="文本框 20"/>
          <p:cNvSpPr txBox="1"/>
          <p:nvPr/>
        </p:nvSpPr>
        <p:spPr>
          <a:xfrm>
            <a:off x="445308" y="1605741"/>
            <a:ext cx="8360410" cy="1198880"/>
          </a:xfrm>
          <a:prstGeom prst="rect">
            <a:avLst/>
          </a:prstGeom>
          <a:noFill/>
        </p:spPr>
        <p:txBody>
          <a:bodyPr wrap="square" rtlCol="0" anchor="t">
            <a:spAutoFit/>
          </a:bodyPr>
          <a:lstStyle/>
          <a:p>
            <a:r>
              <a:rPr lang="zh-CN" altLang="en-US" sz="2400" dirty="0">
                <a:solidFill>
                  <a:schemeClr val="tx1"/>
                </a:solidFill>
                <a:effectLst>
                  <a:outerShdw blurRad="38100" dist="19050" dir="2700000" algn="tl" rotWithShape="0">
                    <a:schemeClr val="dk1">
                      <a:alpha val="40000"/>
                    </a:schemeClr>
                  </a:outerShdw>
                </a:effectLst>
              </a:rPr>
              <a:t>数字图形由称为向量的几组数据位组成，每个向量代表驱动和期望的数据，它们将在特定的时间传送测试仪的每个数字引脚。</a:t>
            </a:r>
          </a:p>
        </p:txBody>
      </p:sp>
      <p:sp>
        <p:nvSpPr>
          <p:cNvPr id="25" name="文本框 24"/>
          <p:cNvSpPr txBox="1"/>
          <p:nvPr/>
        </p:nvSpPr>
        <p:spPr>
          <a:xfrm>
            <a:off x="569883" y="2804621"/>
            <a:ext cx="7141845" cy="2862322"/>
          </a:xfrm>
          <a:prstGeom prst="rect">
            <a:avLst/>
          </a:prstGeom>
          <a:noFill/>
        </p:spPr>
        <p:txBody>
          <a:bodyPr wrap="square" rtlCol="0" anchor="t">
            <a:spAutoFit/>
          </a:bodyPr>
          <a:lstStyle/>
          <a:p>
            <a:r>
              <a:rPr lang="en-US" altLang="zh-CN" sz="2000" dirty="0"/>
              <a:t>import </a:t>
            </a:r>
            <a:r>
              <a:rPr lang="en-US" altLang="zh-CN" sz="2000" dirty="0" err="1"/>
              <a:t>tset</a:t>
            </a:r>
            <a:r>
              <a:rPr lang="en-US" altLang="zh-CN" sz="2000" dirty="0"/>
              <a:t> TSB0;</a:t>
            </a:r>
          </a:p>
          <a:p>
            <a:endParaRPr lang="en-US" altLang="zh-CN" sz="2000" dirty="0"/>
          </a:p>
          <a:p>
            <a:r>
              <a:rPr lang="en-US" altLang="zh-CN" sz="2000" dirty="0"/>
              <a:t>vector($tset,A1,B1,Y1)</a:t>
            </a:r>
          </a:p>
          <a:p>
            <a:r>
              <a:rPr lang="en-US" altLang="zh-CN" sz="2000" dirty="0" smtClean="0"/>
              <a:t>{</a:t>
            </a:r>
            <a:endParaRPr lang="en-US" altLang="zh-CN" sz="2000" dirty="0"/>
          </a:p>
          <a:p>
            <a:r>
              <a:rPr lang="en-US" altLang="zh-CN" sz="2000" dirty="0"/>
              <a:t>	</a:t>
            </a:r>
            <a:r>
              <a:rPr lang="en-US" altLang="zh-CN" sz="2000" dirty="0" smtClean="0"/>
              <a:t> &gt;TSB0 0 0 H;</a:t>
            </a:r>
          </a:p>
          <a:p>
            <a:r>
              <a:rPr lang="en-US" altLang="zh-CN" sz="2000" dirty="0" smtClean="0"/>
              <a:t>	 &gt;TSB0 0 1 H;</a:t>
            </a:r>
          </a:p>
          <a:p>
            <a:r>
              <a:rPr lang="en-US" altLang="zh-CN" sz="2000" dirty="0" smtClean="0"/>
              <a:t>	 &gt;TSB0 1 0 H;</a:t>
            </a:r>
          </a:p>
          <a:p>
            <a:r>
              <a:rPr lang="en-US" altLang="zh-CN" sz="2000" dirty="0" smtClean="0"/>
              <a:t>	 &gt;TSB0 1 1 H;</a:t>
            </a:r>
          </a:p>
          <a:p>
            <a:r>
              <a:rPr lang="en-US" altLang="zh-CN" sz="2000" dirty="0" smtClean="0"/>
              <a:t>}</a:t>
            </a:r>
            <a:endParaRPr lang="zh-CN" altLang="en-US" sz="2000" dirty="0"/>
          </a:p>
        </p:txBody>
      </p:sp>
      <p:sp>
        <p:nvSpPr>
          <p:cNvPr id="33" name="文本框 32"/>
          <p:cNvSpPr txBox="1"/>
          <p:nvPr/>
        </p:nvSpPr>
        <p:spPr>
          <a:xfrm>
            <a:off x="499329" y="5545804"/>
            <a:ext cx="8360410" cy="460375"/>
          </a:xfrm>
          <a:prstGeom prst="rect">
            <a:avLst/>
          </a:prstGeom>
          <a:noFill/>
        </p:spPr>
        <p:txBody>
          <a:bodyPr wrap="square" rtlCol="0" anchor="t">
            <a:spAutoFit/>
          </a:bodyPr>
          <a:lstStyle/>
          <a:p>
            <a:r>
              <a:rPr lang="zh-CN" altLang="en-US" sz="2400" dirty="0" smtClean="0">
                <a:solidFill>
                  <a:schemeClr val="tx1"/>
                </a:solidFill>
                <a:effectLst>
                  <a:outerShdw blurRad="38100" dist="19050" dir="2700000" algn="tl" rotWithShape="0">
                    <a:schemeClr val="dk1">
                      <a:alpha val="40000"/>
                    </a:schemeClr>
                  </a:outerShdw>
                </a:effectLst>
              </a:rPr>
              <a:t>从引脚</a:t>
            </a:r>
            <a:r>
              <a:rPr lang="en-US" altLang="zh-CN" sz="2400" dirty="0" smtClean="0">
                <a:solidFill>
                  <a:schemeClr val="tx1"/>
                </a:solidFill>
                <a:effectLst>
                  <a:outerShdw blurRad="38100" dist="19050" dir="2700000" algn="tl" rotWithShape="0">
                    <a:schemeClr val="dk1">
                      <a:alpha val="40000"/>
                    </a:schemeClr>
                  </a:outerShdw>
                </a:effectLst>
              </a:rPr>
              <a:t>A1</a:t>
            </a:r>
            <a:r>
              <a:rPr lang="zh-CN" altLang="en-US" sz="2400" dirty="0" smtClean="0">
                <a:solidFill>
                  <a:schemeClr val="tx1"/>
                </a:solidFill>
                <a:effectLst>
                  <a:outerShdw blurRad="38100" dist="19050" dir="2700000" algn="tl" rotWithShape="0">
                    <a:schemeClr val="dk1">
                      <a:alpha val="40000"/>
                    </a:schemeClr>
                  </a:outerShdw>
                </a:effectLst>
              </a:rPr>
              <a:t>、</a:t>
            </a:r>
            <a:r>
              <a:rPr lang="en-US" altLang="zh-CN" sz="2400" dirty="0" smtClean="0">
                <a:solidFill>
                  <a:schemeClr val="tx1"/>
                </a:solidFill>
                <a:effectLst>
                  <a:outerShdw blurRad="38100" dist="19050" dir="2700000" algn="tl" rotWithShape="0">
                    <a:schemeClr val="dk1">
                      <a:alpha val="40000"/>
                    </a:schemeClr>
                  </a:outerShdw>
                </a:effectLst>
              </a:rPr>
              <a:t>B1</a:t>
            </a:r>
            <a:r>
              <a:rPr lang="zh-CN" altLang="en-US" sz="2400" dirty="0" smtClean="0">
                <a:solidFill>
                  <a:schemeClr val="tx1"/>
                </a:solidFill>
                <a:effectLst>
                  <a:outerShdw blurRad="38100" dist="19050" dir="2700000" algn="tl" rotWithShape="0">
                    <a:schemeClr val="dk1">
                      <a:alpha val="40000"/>
                    </a:schemeClr>
                  </a:outerShdw>
                </a:effectLst>
              </a:rPr>
              <a:t>和</a:t>
            </a:r>
            <a:r>
              <a:rPr lang="en-US" altLang="zh-CN" sz="2400" dirty="0" smtClean="0">
                <a:solidFill>
                  <a:schemeClr val="tx1"/>
                </a:solidFill>
                <a:effectLst>
                  <a:outerShdw blurRad="38100" dist="19050" dir="2700000" algn="tl" rotWithShape="0">
                    <a:schemeClr val="dk1">
                      <a:alpha val="40000"/>
                    </a:schemeClr>
                  </a:outerShdw>
                </a:effectLst>
              </a:rPr>
              <a:t>Y1</a:t>
            </a:r>
            <a:r>
              <a:rPr lang="zh-CN" altLang="en-US" sz="2400" dirty="0" smtClean="0">
                <a:solidFill>
                  <a:schemeClr val="tx1"/>
                </a:solidFill>
                <a:effectLst>
                  <a:outerShdw blurRad="38100" dist="19050" dir="2700000" algn="tl" rotWithShape="0">
                    <a:schemeClr val="dk1">
                      <a:alpha val="40000"/>
                    </a:schemeClr>
                  </a:outerShdw>
                </a:effectLst>
              </a:rPr>
              <a:t>产生一对同频率的时钟信号</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467544" y="1066232"/>
            <a:ext cx="2733441"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2</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数字图形</a:t>
            </a:r>
          </a:p>
        </p:txBody>
      </p:sp>
      <p:pic>
        <p:nvPicPr>
          <p:cNvPr id="13" name="图片 12"/>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323469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一、实验简介</a:t>
            </a:r>
          </a:p>
        </p:txBody>
      </p:sp>
      <p:sp>
        <p:nvSpPr>
          <p:cNvPr id="16" name="矩形 15"/>
          <p:cNvSpPr/>
          <p:nvPr/>
        </p:nvSpPr>
        <p:spPr>
          <a:xfrm>
            <a:off x="569595" y="2060575"/>
            <a:ext cx="7764780" cy="3970318"/>
          </a:xfrm>
          <a:prstGeom prst="rect">
            <a:avLst/>
          </a:prstGeom>
        </p:spPr>
        <p:txBody>
          <a:bodyPr wrap="square">
            <a:spAutoFit/>
          </a:bodyPr>
          <a:lstStyle/>
          <a:p>
            <a:pPr>
              <a:lnSpc>
                <a:spcPct val="150000"/>
              </a:lnSpc>
              <a:buFont typeface="Wingdings" panose="05000000000000000000" pitchFamily="2" charset="2"/>
              <a:buChar char="Ø"/>
            </a:pPr>
            <a:r>
              <a:rPr lang="zh-CN" altLang="zh-CN"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硬件</a:t>
            </a:r>
          </a:p>
          <a:p>
            <a:pPr indent="0">
              <a:lnSpc>
                <a:spcPct val="150000"/>
              </a:lnSpc>
              <a:buFont typeface="Wingdings" panose="05000000000000000000" pitchFamily="2" charset="2"/>
              <a:buNone/>
            </a:pPr>
            <a:r>
              <a:rPr lang="en-US" altLang="zh-CN"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待测芯片、</a:t>
            </a:r>
            <a:r>
              <a:rPr lang="en-US" altLang="zh-CN"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PXIe</a:t>
            </a:r>
            <a:r>
              <a:rPr lang="zh-CN" altLang="en-US"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系统机箱、</a:t>
            </a:r>
            <a:r>
              <a:rPr lang="en-US" altLang="zh-CN"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DIB</a:t>
            </a:r>
            <a:r>
              <a:rPr lang="zh-CN" altLang="en-US"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（器件接口板）、显示器、转接头</a:t>
            </a:r>
            <a:endParaRPr lang="zh-CN" altLang="zh-CN"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buFont typeface="Wingdings" panose="05000000000000000000" pitchFamily="2" charset="2"/>
              <a:buChar char="Ø"/>
            </a:pPr>
            <a:r>
              <a:rPr lang="zh-CN" altLang="en-US"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软件</a:t>
            </a:r>
          </a:p>
          <a:p>
            <a:pPr indent="0">
              <a:lnSpc>
                <a:spcPct val="150000"/>
              </a:lnSpc>
              <a:buFont typeface="Wingdings" panose="05000000000000000000" pitchFamily="2" charset="2"/>
              <a:buNone/>
            </a:pPr>
            <a:r>
              <a:rPr lang="en-US" altLang="zh-CN"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	PXIe</a:t>
            </a:r>
            <a:r>
              <a:rPr lang="zh-CN" altLang="en-US"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rPr>
              <a:t>配套软件</a:t>
            </a:r>
          </a:p>
          <a:p>
            <a:pPr indent="0">
              <a:lnSpc>
                <a:spcPct val="150000"/>
              </a:lnSpc>
              <a:buFont typeface="Wingdings" panose="05000000000000000000" pitchFamily="2" charset="2"/>
              <a:buNone/>
            </a:pPr>
            <a:endParaRPr lang="zh-CN" altLang="en-US" sz="2800" dirty="0" smtClean="0">
              <a:solidFill>
                <a:schemeClr val="tx2"/>
              </a:solidFill>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17" name="矩形 16"/>
          <p:cNvSpPr/>
          <p:nvPr/>
        </p:nvSpPr>
        <p:spPr>
          <a:xfrm>
            <a:off x="467995" y="1196340"/>
            <a:ext cx="5147945" cy="706755"/>
          </a:xfrm>
          <a:prstGeom prst="rect">
            <a:avLst/>
          </a:prstGeom>
        </p:spPr>
        <p:txBody>
          <a:bodyPr wrap="square">
            <a:spAutoFit/>
          </a:bodyPr>
          <a:lstStyle/>
          <a:p>
            <a:pPr>
              <a:buClr>
                <a:srgbClr val="FFFFFF"/>
              </a:buClr>
              <a:defRPr/>
            </a:pPr>
            <a:r>
              <a:rPr lang="en-US" altLang="zh-CN" sz="40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3</a:t>
            </a:r>
            <a:r>
              <a:rPr lang="zh-CN" altLang="en-US" sz="40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a:t>
            </a:r>
            <a:r>
              <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实验</a:t>
            </a:r>
            <a:r>
              <a:rPr lang="zh-CN" altLang="en-US" sz="40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设备与工具</a:t>
            </a:r>
          </a:p>
        </p:txBody>
      </p:sp>
      <p:pic>
        <p:nvPicPr>
          <p:cNvPr id="12" name="图片 1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899600" y="367322"/>
            <a:ext cx="425196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二、芯片数据手册</a:t>
            </a:r>
          </a:p>
        </p:txBody>
      </p:sp>
      <p:sp>
        <p:nvSpPr>
          <p:cNvPr id="16" name="矩形 15"/>
          <p:cNvSpPr/>
          <p:nvPr/>
        </p:nvSpPr>
        <p:spPr>
          <a:xfrm>
            <a:off x="569594" y="1268730"/>
            <a:ext cx="8178869" cy="4616648"/>
          </a:xfrm>
          <a:prstGeom prst="rect">
            <a:avLst/>
          </a:prstGeom>
        </p:spPr>
        <p:txBody>
          <a:bodyPr wrap="square">
            <a:spAutoFit/>
          </a:bodyPr>
          <a:lstStyle/>
          <a:p>
            <a:pPr indent="720090" fontAlgn="auto">
              <a:lnSpc>
                <a:spcPct val="150000"/>
              </a:lnSpc>
              <a:buFont typeface="Wingdings" panose="05000000000000000000" charset="0"/>
              <a:buNone/>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测试方案的依据主要来源于所测器件数据手册或规格清单。因此，数据手册在整个测试过程中至关重要。</a:t>
            </a:r>
          </a:p>
          <a:p>
            <a:pPr indent="720090" fontAlgn="auto">
              <a:lnSpc>
                <a:spcPct val="150000"/>
              </a:lnSpc>
              <a:buFont typeface="Wingdings" panose="05000000000000000000" charset="0"/>
              <a:buNone/>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数据手册主要有以下用途：</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设计工程师依据数据手册作为设计规格支撑设计；</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测试工程师依据数据手册定义测试列表；</a:t>
            </a:r>
          </a:p>
          <a:p>
            <a:pPr marL="457200" indent="-457200">
              <a:lnSpc>
                <a:spcPct val="150000"/>
              </a:lnSpc>
              <a:buFont typeface="Wingdings" panose="05000000000000000000" charset="0"/>
              <a:buChar char="Ø"/>
            </a:pPr>
            <a:r>
              <a:rPr alt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帮助客户熟悉了解开发的新产品。</a:t>
            </a:r>
          </a:p>
        </p:txBody>
      </p:sp>
      <p:pic>
        <p:nvPicPr>
          <p:cNvPr id="12" name="图片 11"/>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5788660" cy="706755"/>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二、芯片数据手册</a:t>
            </a:r>
            <a:r>
              <a:rPr lang="en-US" altLang="zh-CN"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a:t>
            </a: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结构</a:t>
            </a:r>
          </a:p>
        </p:txBody>
      </p:sp>
      <p:sp>
        <p:nvSpPr>
          <p:cNvPr id="16" name="矩形 15"/>
          <p:cNvSpPr/>
          <p:nvPr/>
        </p:nvSpPr>
        <p:spPr>
          <a:xfrm>
            <a:off x="0" y="3429000"/>
            <a:ext cx="2317115" cy="737235"/>
          </a:xfrm>
          <a:prstGeom prst="rect">
            <a:avLst/>
          </a:prstGeom>
        </p:spPr>
        <p:txBody>
          <a:bodyPr wrap="square">
            <a:spAutoFit/>
          </a:bodyPr>
          <a:lstStyle/>
          <a:p>
            <a:pPr indent="0" fontAlgn="auto">
              <a:lnSpc>
                <a:spcPct val="150000"/>
              </a:lnSpc>
              <a:buFont typeface="Wingdings" panose="05000000000000000000" charset="0"/>
              <a:buNone/>
            </a:pPr>
            <a:r>
              <a:rPr lang="zh-CN" sz="2800" dirty="0" smtClean="0">
                <a:solidFill>
                  <a:schemeClr val="accent1">
                    <a:lumMod val="75000"/>
                  </a:schemeClr>
                </a:solidFill>
                <a:latin typeface="楷体" panose="02010609060101010101" charset="-122"/>
                <a:ea typeface="楷体" panose="02010609060101010101" charset="-122"/>
                <a:cs typeface="楷体" panose="02010609060101010101" charset="-122"/>
              </a:rPr>
              <a:t>数据手册结构</a:t>
            </a:r>
          </a:p>
        </p:txBody>
      </p:sp>
      <p:sp>
        <p:nvSpPr>
          <p:cNvPr id="3" name="左大括号 2"/>
          <p:cNvSpPr/>
          <p:nvPr/>
        </p:nvSpPr>
        <p:spPr>
          <a:xfrm>
            <a:off x="2317115" y="1322070"/>
            <a:ext cx="440690" cy="505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880000" y="1080000"/>
            <a:ext cx="3355975" cy="645160"/>
          </a:xfrm>
          <a:prstGeom prst="rect">
            <a:avLst/>
          </a:prstGeom>
          <a:noFill/>
          <a:ln cmpd="dbl">
            <a:solidFill>
              <a:schemeClr val="accent1"/>
            </a:solidFill>
            <a:prstDash val="sysDot"/>
          </a:ln>
          <a:effectLst>
            <a:softEdge rad="406400"/>
          </a:effectLst>
        </p:spPr>
        <p:style>
          <a:lnRef idx="2">
            <a:schemeClr val="accent1"/>
          </a:lnRef>
          <a:fillRef idx="1">
            <a:schemeClr val="lt1"/>
          </a:fillRef>
          <a:effectRef idx="0">
            <a:schemeClr val="accent1"/>
          </a:effectRef>
          <a:fontRef idx="minor">
            <a:schemeClr val="dk1"/>
          </a:fontRef>
        </p:style>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概要特点和器件描述</a:t>
            </a:r>
          </a:p>
        </p:txBody>
      </p:sp>
      <p:sp>
        <p:nvSpPr>
          <p:cNvPr id="8" name="矩形 7"/>
          <p:cNvSpPr/>
          <p:nvPr/>
        </p:nvSpPr>
        <p:spPr>
          <a:xfrm>
            <a:off x="2880000" y="1620000"/>
            <a:ext cx="187134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工作原理</a:t>
            </a:r>
          </a:p>
        </p:txBody>
      </p:sp>
      <p:sp>
        <p:nvSpPr>
          <p:cNvPr id="12" name="矩形 11"/>
          <p:cNvSpPr/>
          <p:nvPr/>
        </p:nvSpPr>
        <p:spPr>
          <a:xfrm>
            <a:off x="2880000" y="2160000"/>
            <a:ext cx="335597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绝对最大额定值</a:t>
            </a:r>
          </a:p>
        </p:txBody>
      </p:sp>
      <p:sp>
        <p:nvSpPr>
          <p:cNvPr id="13" name="矩形 12"/>
          <p:cNvSpPr/>
          <p:nvPr/>
        </p:nvSpPr>
        <p:spPr>
          <a:xfrm>
            <a:off x="2880000" y="270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电气特性</a:t>
            </a:r>
          </a:p>
        </p:txBody>
      </p:sp>
      <p:sp>
        <p:nvSpPr>
          <p:cNvPr id="14" name="矩形 13"/>
          <p:cNvSpPr/>
          <p:nvPr/>
        </p:nvSpPr>
        <p:spPr>
          <a:xfrm>
            <a:off x="2880000" y="324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时序图</a:t>
            </a:r>
          </a:p>
        </p:txBody>
      </p:sp>
      <p:sp>
        <p:nvSpPr>
          <p:cNvPr id="15" name="矩形 14"/>
          <p:cNvSpPr/>
          <p:nvPr/>
        </p:nvSpPr>
        <p:spPr>
          <a:xfrm>
            <a:off x="2880000" y="378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应用信息</a:t>
            </a:r>
          </a:p>
        </p:txBody>
      </p:sp>
      <p:sp>
        <p:nvSpPr>
          <p:cNvPr id="17" name="矩形 16"/>
          <p:cNvSpPr/>
          <p:nvPr/>
        </p:nvSpPr>
        <p:spPr>
          <a:xfrm>
            <a:off x="2880000" y="432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典型数据</a:t>
            </a:r>
          </a:p>
        </p:txBody>
      </p:sp>
      <p:sp>
        <p:nvSpPr>
          <p:cNvPr id="18" name="矩形 17"/>
          <p:cNvSpPr/>
          <p:nvPr/>
        </p:nvSpPr>
        <p:spPr>
          <a:xfrm>
            <a:off x="2880000" y="486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电路图</a:t>
            </a:r>
          </a:p>
        </p:txBody>
      </p:sp>
      <p:sp>
        <p:nvSpPr>
          <p:cNvPr id="19" name="矩形 18"/>
          <p:cNvSpPr/>
          <p:nvPr/>
        </p:nvSpPr>
        <p:spPr>
          <a:xfrm>
            <a:off x="2880000" y="540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管型版图</a:t>
            </a:r>
          </a:p>
        </p:txBody>
      </p:sp>
      <p:sp>
        <p:nvSpPr>
          <p:cNvPr id="20" name="矩形 19"/>
          <p:cNvSpPr/>
          <p:nvPr/>
        </p:nvSpPr>
        <p:spPr>
          <a:xfrm>
            <a:off x="2880000" y="5940000"/>
            <a:ext cx="2171065" cy="64516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封装</a:t>
            </a:r>
            <a:r>
              <a:rPr lang="en-US" altLang="zh-CN" sz="2400" dirty="0" smtClean="0">
                <a:solidFill>
                  <a:schemeClr val="accent1">
                    <a:lumMod val="75000"/>
                  </a:schemeClr>
                </a:solidFill>
                <a:latin typeface="楷体" panose="02010609060101010101" charset="-122"/>
                <a:ea typeface="楷体" panose="02010609060101010101" charset="-122"/>
                <a:cs typeface="楷体" panose="02010609060101010101" charset="-122"/>
              </a:rPr>
              <a:t>/</a:t>
            </a:r>
            <a:r>
              <a:rPr lang="zh-CN" altLang="en-US" sz="2400" dirty="0" smtClean="0">
                <a:solidFill>
                  <a:schemeClr val="accent1">
                    <a:lumMod val="75000"/>
                  </a:schemeClr>
                </a:solidFill>
                <a:latin typeface="楷体" panose="02010609060101010101" charset="-122"/>
                <a:ea typeface="楷体" panose="02010609060101010101" charset="-122"/>
                <a:cs typeface="楷体" panose="02010609060101010101" charset="-122"/>
              </a:rPr>
              <a:t>引脚信息</a:t>
            </a:r>
          </a:p>
        </p:txBody>
      </p:sp>
      <p:sp>
        <p:nvSpPr>
          <p:cNvPr id="21" name="矩形 20"/>
          <p:cNvSpPr/>
          <p:nvPr/>
        </p:nvSpPr>
        <p:spPr>
          <a:xfrm>
            <a:off x="7533005" y="2564765"/>
            <a:ext cx="636905" cy="2861310"/>
          </a:xfrm>
          <a:prstGeom prst="rect">
            <a:avLst/>
          </a:prstGeom>
        </p:spPr>
        <p:txBody>
          <a:bodyPr wrap="square">
            <a:spAutoFit/>
          </a:bodyPr>
          <a:lstStyle/>
          <a:p>
            <a:pPr indent="0" fontAlgn="auto">
              <a:lnSpc>
                <a:spcPct val="150000"/>
              </a:lnSpc>
              <a:buFont typeface="Wingdings" panose="05000000000000000000" charset="0"/>
              <a:buNone/>
            </a:pPr>
            <a:r>
              <a:rPr lang="zh-CN" sz="2400" dirty="0" smtClean="0">
                <a:solidFill>
                  <a:srgbClr val="C00000"/>
                </a:solidFill>
                <a:latin typeface="楷体" panose="02010609060101010101" charset="-122"/>
                <a:ea typeface="楷体" panose="02010609060101010101" charset="-122"/>
                <a:cs typeface="楷体" panose="02010609060101010101" charset="-122"/>
              </a:rPr>
              <a:t>测试工程师</a:t>
            </a:r>
          </a:p>
        </p:txBody>
      </p:sp>
      <p:sp>
        <p:nvSpPr>
          <p:cNvPr id="24" name="椭圆 23"/>
          <p:cNvSpPr/>
          <p:nvPr/>
        </p:nvSpPr>
        <p:spPr>
          <a:xfrm>
            <a:off x="2771775" y="1286510"/>
            <a:ext cx="3129280" cy="41021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椭圆 24"/>
          <p:cNvSpPr/>
          <p:nvPr/>
        </p:nvSpPr>
        <p:spPr>
          <a:xfrm flipV="1">
            <a:off x="2807970" y="1772285"/>
            <a:ext cx="1567180" cy="476885"/>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椭圆 25"/>
          <p:cNvSpPr/>
          <p:nvPr/>
        </p:nvSpPr>
        <p:spPr>
          <a:xfrm flipV="1">
            <a:off x="2843530" y="2805430"/>
            <a:ext cx="1567180" cy="476885"/>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椭圆 26"/>
          <p:cNvSpPr/>
          <p:nvPr/>
        </p:nvSpPr>
        <p:spPr>
          <a:xfrm flipV="1">
            <a:off x="2843530" y="3356610"/>
            <a:ext cx="1334770" cy="476885"/>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椭圆 27"/>
          <p:cNvSpPr/>
          <p:nvPr/>
        </p:nvSpPr>
        <p:spPr>
          <a:xfrm flipV="1">
            <a:off x="2843530" y="6092825"/>
            <a:ext cx="2171065" cy="476885"/>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7478395" y="2753995"/>
            <a:ext cx="646430" cy="262001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31" name="直接连接符 30"/>
          <p:cNvCxnSpPr>
            <a:stCxn id="24" idx="6"/>
            <a:endCxn id="30" idx="1"/>
          </p:cNvCxnSpPr>
          <p:nvPr/>
        </p:nvCxnSpPr>
        <p:spPr>
          <a:xfrm>
            <a:off x="5901055" y="1491615"/>
            <a:ext cx="1671955" cy="1645920"/>
          </a:xfrm>
          <a:prstGeom prst="line">
            <a:avLst/>
          </a:prstGeom>
          <a:ln>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32" name="直接连接符 31"/>
          <p:cNvCxnSpPr>
            <a:stCxn id="25" idx="6"/>
          </p:cNvCxnSpPr>
          <p:nvPr/>
        </p:nvCxnSpPr>
        <p:spPr>
          <a:xfrm>
            <a:off x="4375150" y="2011045"/>
            <a:ext cx="3148965" cy="14897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6"/>
            <a:endCxn id="30" idx="2"/>
          </p:cNvCxnSpPr>
          <p:nvPr/>
        </p:nvCxnSpPr>
        <p:spPr>
          <a:xfrm>
            <a:off x="4410710" y="3043555"/>
            <a:ext cx="3067685" cy="10204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6"/>
          </p:cNvCxnSpPr>
          <p:nvPr/>
        </p:nvCxnSpPr>
        <p:spPr>
          <a:xfrm>
            <a:off x="4178300" y="3595370"/>
            <a:ext cx="3274060" cy="6972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014595" y="4580890"/>
            <a:ext cx="2509520" cy="17957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1"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1"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1"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1"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1"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arn(inVertic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1"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arn(inVertic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bldLvl="0" animBg="1"/>
      <p:bldP spid="25" grpId="1" bldLvl="0" animBg="1"/>
      <p:bldP spid="26" grpId="1" bldLvl="0" animBg="1"/>
      <p:bldP spid="27" grpId="1" bldLvl="0" animBg="1"/>
      <p:bldP spid="28" grpId="1" bldLvl="0" animBg="1"/>
      <p:bldP spid="30"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2595" y="1712924"/>
            <a:ext cx="4221373" cy="3804308"/>
          </a:xfrm>
          <a:prstGeom prst="rect">
            <a:avLst/>
          </a:prstGeom>
        </p:spPr>
      </p:pic>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cxnSp>
        <p:nvCxnSpPr>
          <p:cNvPr id="14" name="直接连接符 12"/>
          <p:cNvCxnSpPr/>
          <p:nvPr/>
        </p:nvCxnSpPr>
        <p:spPr>
          <a:xfrm>
            <a:off x="943067" y="2708920"/>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2"/>
          <p:cNvCxnSpPr/>
          <p:nvPr/>
        </p:nvCxnSpPr>
        <p:spPr>
          <a:xfrm flipV="1">
            <a:off x="695542" y="2492261"/>
            <a:ext cx="1800225" cy="635"/>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2889" y="1066500"/>
            <a:ext cx="1806905"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1</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、概要</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17" name="图片 16"/>
          <p:cNvPicPr>
            <a:picLocks noChangeAspect="1"/>
          </p:cNvPicPr>
          <p:nvPr/>
        </p:nvPicPr>
        <p:blipFill rotWithShape="1">
          <a:blip r:embed="rId4"/>
          <a:srcRect l="4200" t="35101" r="70600" b="35163"/>
          <a:stretch/>
        </p:blipFill>
        <p:spPr>
          <a:xfrm>
            <a:off x="8172400" y="213473"/>
            <a:ext cx="864096" cy="776672"/>
          </a:xfrm>
          <a:prstGeom prst="rect">
            <a:avLst/>
          </a:prstGeom>
          <a:noFill/>
          <a:ln w="9525">
            <a:noFill/>
          </a:ln>
        </p:spPr>
      </p:pic>
      <p:pic>
        <p:nvPicPr>
          <p:cNvPr id="5" name="图片 4"/>
          <p:cNvPicPr>
            <a:picLocks noChangeAspect="1"/>
          </p:cNvPicPr>
          <p:nvPr/>
        </p:nvPicPr>
        <p:blipFill>
          <a:blip r:embed="rId5"/>
          <a:stretch>
            <a:fillRect/>
          </a:stretch>
        </p:blipFill>
        <p:spPr>
          <a:xfrm>
            <a:off x="4272827" y="1092940"/>
            <a:ext cx="2919304" cy="2794757"/>
          </a:xfrm>
          <a:prstGeom prst="rect">
            <a:avLst/>
          </a:prstGeom>
        </p:spPr>
      </p:pic>
      <p:cxnSp>
        <p:nvCxnSpPr>
          <p:cNvPr id="21" name="直接连接符 12"/>
          <p:cNvCxnSpPr/>
          <p:nvPr/>
        </p:nvCxnSpPr>
        <p:spPr>
          <a:xfrm>
            <a:off x="2495767" y="2852936"/>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直接连接符 12"/>
          <p:cNvCxnSpPr/>
          <p:nvPr/>
        </p:nvCxnSpPr>
        <p:spPr>
          <a:xfrm>
            <a:off x="3131840" y="3212976"/>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直接连接符 12"/>
          <p:cNvCxnSpPr/>
          <p:nvPr/>
        </p:nvCxnSpPr>
        <p:spPr>
          <a:xfrm>
            <a:off x="2099844" y="3429000"/>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12"/>
          <p:cNvCxnSpPr/>
          <p:nvPr/>
        </p:nvCxnSpPr>
        <p:spPr>
          <a:xfrm>
            <a:off x="2229794" y="3068960"/>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12"/>
          <p:cNvCxnSpPr/>
          <p:nvPr/>
        </p:nvCxnSpPr>
        <p:spPr>
          <a:xfrm>
            <a:off x="2391730" y="3645024"/>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12"/>
          <p:cNvCxnSpPr/>
          <p:nvPr/>
        </p:nvCxnSpPr>
        <p:spPr>
          <a:xfrm>
            <a:off x="1836451" y="4437112"/>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12"/>
          <p:cNvCxnSpPr/>
          <p:nvPr/>
        </p:nvCxnSpPr>
        <p:spPr>
          <a:xfrm>
            <a:off x="3131840" y="4221088"/>
            <a:ext cx="791845"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6"/>
          <a:stretch>
            <a:fillRect/>
          </a:stretch>
        </p:blipFill>
        <p:spPr>
          <a:xfrm>
            <a:off x="4304891" y="3887698"/>
            <a:ext cx="2867972" cy="2925678"/>
          </a:xfrm>
          <a:prstGeom prst="rect">
            <a:avLst/>
          </a:prstGeom>
        </p:spPr>
      </p:pic>
      <p:pic>
        <p:nvPicPr>
          <p:cNvPr id="12" name="图片 11"/>
          <p:cNvPicPr>
            <a:picLocks noChangeAspect="1"/>
          </p:cNvPicPr>
          <p:nvPr/>
        </p:nvPicPr>
        <p:blipFill>
          <a:blip r:embed="rId7"/>
          <a:stretch>
            <a:fillRect/>
          </a:stretch>
        </p:blipFill>
        <p:spPr>
          <a:xfrm>
            <a:off x="6876256" y="1324824"/>
            <a:ext cx="2223264" cy="256287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69883" y="472677"/>
            <a:ext cx="373184" cy="362372"/>
            <a:chOff x="298460" y="987574"/>
            <a:chExt cx="288032" cy="279687"/>
          </a:xfrm>
        </p:grpSpPr>
        <p:sp>
          <p:nvSpPr>
            <p:cNvPr id="10" name="矩形 9"/>
            <p:cNvSpPr/>
            <p:nvPr/>
          </p:nvSpPr>
          <p:spPr>
            <a:xfrm>
              <a:off x="298460" y="987574"/>
              <a:ext cx="216024" cy="216024"/>
            </a:xfrm>
            <a:prstGeom prst="rect">
              <a:avLst/>
            </a:prstGeom>
            <a:solidFill>
              <a:srgbClr val="0367B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10"/>
            <p:cNvSpPr/>
            <p:nvPr/>
          </p:nvSpPr>
          <p:spPr>
            <a:xfrm>
              <a:off x="406472" y="1087241"/>
              <a:ext cx="180020" cy="180020"/>
            </a:xfrm>
            <a:prstGeom prst="rect">
              <a:avLst/>
            </a:prstGeom>
            <a:solidFill>
              <a:srgbClr val="06C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6" name="矩形 5"/>
          <p:cNvSpPr/>
          <p:nvPr/>
        </p:nvSpPr>
        <p:spPr>
          <a:xfrm>
            <a:off x="914840" y="395262"/>
            <a:ext cx="4288353" cy="707886"/>
          </a:xfrm>
          <a:prstGeom prst="rect">
            <a:avLst/>
          </a:prstGeom>
        </p:spPr>
        <p:txBody>
          <a:bodyPr wrap="none">
            <a:spAutoFit/>
          </a:bodyPr>
          <a:lstStyle/>
          <a:p>
            <a:pPr>
              <a:buClr>
                <a:srgbClr val="FFFFFF"/>
              </a:buClr>
              <a:defRPr/>
            </a:pPr>
            <a:r>
              <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二、芯片数据</a:t>
            </a:r>
            <a:r>
              <a:rPr lang="zh-CN" altLang="en-US" sz="4000" b="1" dirty="0" smtClean="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手册</a:t>
            </a:r>
            <a:endParaRPr lang="zh-CN" altLang="en-US" sz="4000" b="1" dirty="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13" name="矩形 12"/>
          <p:cNvSpPr/>
          <p:nvPr/>
        </p:nvSpPr>
        <p:spPr>
          <a:xfrm>
            <a:off x="467544" y="1560606"/>
            <a:ext cx="8116961" cy="1866858"/>
          </a:xfrm>
          <a:prstGeom prst="rect">
            <a:avLst/>
          </a:prstGeom>
        </p:spPr>
        <p:txBody>
          <a:bodyPr wrap="square">
            <a:spAutoFit/>
          </a:bodyPr>
          <a:lstStyle/>
          <a:p>
            <a:pPr>
              <a:lnSpc>
                <a:spcPct val="150000"/>
              </a:lnSpc>
            </a:pPr>
            <a:r>
              <a:rPr lang="zh-CN" altLang="en-US"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电气</a:t>
            </a: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特性（或电气规格</a:t>
            </a:r>
            <a:r>
              <a:rPr lang="zh-CN" altLang="en-US"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）：为参数</a:t>
            </a: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测试</a:t>
            </a:r>
            <a:r>
              <a:rPr lang="zh-CN" altLang="en-US"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提供测试</a:t>
            </a: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极限和测试</a:t>
            </a:r>
            <a:r>
              <a:rPr lang="zh-CN" altLang="en-US"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条件。</a:t>
            </a:r>
            <a:endParaRPr lang="en-US" altLang="zh-CN"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endParaRPr>
          </a:p>
          <a:p>
            <a:pPr>
              <a:lnSpc>
                <a:spcPct val="150000"/>
              </a:lnSpc>
            </a:pPr>
            <a:r>
              <a:rPr lang="zh-CN" altLang="en-US"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虽然</a:t>
            </a:r>
            <a:r>
              <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电气特性随着制造商不同而有很大差异，但它们还是有许多共同点。其信息主要由参数名、测试条件以及相应注释组成（注释是对某些规格给出更完整的背景信息</a:t>
            </a:r>
            <a:r>
              <a:rPr lang="zh-CN" altLang="en-US" sz="2000" dirty="0" smtClean="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rPr>
              <a:t>）</a:t>
            </a:r>
            <a:endParaRPr lang="zh-CN" altLang="en-US" sz="20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Times New Roman" panose="02020603050405020304" pitchFamily="18" charset="0"/>
              <a:sym typeface="+mn-ea"/>
            </a:endParaRPr>
          </a:p>
        </p:txBody>
      </p:sp>
      <p:sp>
        <p:nvSpPr>
          <p:cNvPr id="18" name="矩形 17"/>
          <p:cNvSpPr/>
          <p:nvPr/>
        </p:nvSpPr>
        <p:spPr>
          <a:xfrm>
            <a:off x="467544" y="1063880"/>
            <a:ext cx="2733441" cy="646331"/>
          </a:xfrm>
          <a:prstGeom prst="rect">
            <a:avLst/>
          </a:prstGeom>
        </p:spPr>
        <p:txBody>
          <a:bodyPr wrap="none">
            <a:spAutoFit/>
          </a:bodyPr>
          <a:lstStyle/>
          <a:p>
            <a:pPr>
              <a:buClr>
                <a:srgbClr val="FFFFFF"/>
              </a:buClr>
              <a:defRPr/>
            </a:pPr>
            <a:r>
              <a:rPr lang="en-US" altLang="zh-CN"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2</a:t>
            </a:r>
            <a:r>
              <a:rPr lang="zh-CN" altLang="en-US" sz="3600" b="1" dirty="0" smtClean="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、电气特性</a:t>
            </a:r>
            <a:endParaRPr lang="zh-CN" altLang="en-US" sz="3600" b="1" dirty="0">
              <a:solidFill>
                <a:srgbClr val="C2674A"/>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pic>
        <p:nvPicPr>
          <p:cNvPr id="20" name="图片 19"/>
          <p:cNvPicPr>
            <a:picLocks noChangeAspect="1"/>
          </p:cNvPicPr>
          <p:nvPr/>
        </p:nvPicPr>
        <p:blipFill rotWithShape="1">
          <a:blip r:embed="rId3"/>
          <a:srcRect l="4200" t="35101" r="70600" b="35163"/>
          <a:stretch/>
        </p:blipFill>
        <p:spPr>
          <a:xfrm>
            <a:off x="8172400" y="213473"/>
            <a:ext cx="864096" cy="776672"/>
          </a:xfrm>
          <a:prstGeom prst="rect">
            <a:avLst/>
          </a:prstGeom>
          <a:noFill/>
          <a:ln w="9525">
            <a:noFill/>
          </a:ln>
        </p:spPr>
      </p:pic>
      <p:pic>
        <p:nvPicPr>
          <p:cNvPr id="2" name="图片 1"/>
          <p:cNvPicPr>
            <a:picLocks noChangeAspect="1"/>
          </p:cNvPicPr>
          <p:nvPr/>
        </p:nvPicPr>
        <p:blipFill>
          <a:blip r:embed="rId4"/>
          <a:stretch>
            <a:fillRect/>
          </a:stretch>
        </p:blipFill>
        <p:spPr>
          <a:xfrm>
            <a:off x="569883" y="3573016"/>
            <a:ext cx="8120903" cy="2016224"/>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045e150-e994-4c5c-a8be-670f1bbdefba}"/>
  <p:tag name="TABLE_ENDDRAG_ORIGIN_RECT" val="611*434"/>
  <p:tag name="TABLE_ENDDRAG_RECT" val="23*96*611*43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045e150-e994-4c5c-a8be-670f1bbdefba}"/>
  <p:tag name="TABLE_ENDDRAG_ORIGIN_RECT" val="654*439"/>
  <p:tag name="TABLE_ENDDRAG_RECT" val="31*87*654*43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045e150-e994-4c5c-a8be-670f1bbdefba}"/>
  <p:tag name="TABLE_ENDDRAG_ORIGIN_RECT" val="654*392"/>
  <p:tag name="TABLE_ENDDRAG_RECT" val="31*87*654*39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a045e150-e994-4c5c-a8be-670f1bbdefba}"/>
  <p:tag name="TABLE_ENDDRAG_ORIGIN_RECT" val="654*392"/>
  <p:tag name="TABLE_ENDDRAG_RECT" val="31*87*654*392"/>
</p:tagLst>
</file>

<file path=ppt/tags/tag6.xml><?xml version="1.0" encoding="utf-8"?>
<p:tagLst xmlns:p="http://schemas.openxmlformats.org/presentationml/2006/main">
  <p:tag name="KSO_WM_UNIT_TABLE_BEAUTIFY" val="smartTable{a045e150-e994-4c5c-a8be-670f1bbdefba}"/>
  <p:tag name="TABLE_ENDDRAG_ORIGIN_RECT" val="654*392"/>
  <p:tag name="TABLE_ENDDRAG_RECT" val="31*87*654*3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4578</TotalTime>
  <Words>2272</Words>
  <Application>Microsoft Office PowerPoint</Application>
  <PresentationFormat>全屏显示(4:3)</PresentationFormat>
  <Paragraphs>338</Paragraphs>
  <Slides>44</Slides>
  <Notes>26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0" baseType="lpstr">
      <vt:lpstr>黑体</vt:lpstr>
      <vt:lpstr>华文细黑</vt:lpstr>
      <vt:lpstr>华文行楷</vt:lpstr>
      <vt:lpstr>楷体</vt:lpstr>
      <vt:lpstr>隶书</vt:lpstr>
      <vt:lpstr>宋体</vt:lpstr>
      <vt:lpstr>Arial</vt:lpstr>
      <vt:lpstr>Calibri</vt:lpstr>
      <vt:lpstr>Cambria Math</vt:lpstr>
      <vt:lpstr>Comic Sans MS</vt:lpstr>
      <vt:lpstr>Sitka Subheading</vt:lpstr>
      <vt:lpstr>Times New Roman</vt:lpstr>
      <vt:lpstr>Wingdings</vt:lpstr>
      <vt:lpstr>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YWY</cp:lastModifiedBy>
  <cp:revision>346</cp:revision>
  <dcterms:created xsi:type="dcterms:W3CDTF">2021-01-02T08:29:00Z</dcterms:created>
  <dcterms:modified xsi:type="dcterms:W3CDTF">2021-12-09T09:43:19Z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0CD378961A8D4484AFA1FEFC0D1F9B07</vt:lpwstr>
  </property>
  <property fmtid="{D5CDD505-2E9C-101B-9397-08002B2CF9AE}" pid="3" name="KSOProductBuildVer">
    <vt:lpwstr>2052-11.1.0.10495</vt:lpwstr>
  </property>
</Properties>
</file>