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478" r:id="rId3"/>
    <p:sldId id="479" r:id="rId4"/>
    <p:sldId id="506" r:id="rId5"/>
    <p:sldId id="481" r:id="rId6"/>
    <p:sldId id="518" r:id="rId7"/>
    <p:sldId id="529" r:id="rId8"/>
    <p:sldId id="530" r:id="rId9"/>
    <p:sldId id="531" r:id="rId10"/>
    <p:sldId id="532" r:id="rId11"/>
    <p:sldId id="533" r:id="rId12"/>
    <p:sldId id="534" r:id="rId13"/>
    <p:sldId id="50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164E80"/>
    <a:srgbClr val="22537F"/>
    <a:srgbClr val="0E4A80"/>
    <a:srgbClr val="375D80"/>
    <a:srgbClr val="114C80"/>
    <a:srgbClr val="2E597F"/>
    <a:srgbClr val="395E7F"/>
    <a:srgbClr val="325B7F"/>
    <a:srgbClr val="335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87158" autoAdjust="0"/>
  </p:normalViewPr>
  <p:slideViewPr>
    <p:cSldViewPr snapToGrid="0" showGuides="1">
      <p:cViewPr varScale="1">
        <p:scale>
          <a:sx n="74" d="100"/>
          <a:sy n="74" d="100"/>
        </p:scale>
        <p:origin x="90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106C-D5AE-420C-BEF8-088D4D6B838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91C1-445D-4244-8928-569776DA9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99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q_45748404/article/details/119915584?spm=1001.2101.3001.6650.6&amp;utm_medium=distribute.pc_relevant.none-task-blog-2%7Edefault%7EBlogCommendFromBaidu%7Edefault-6.no_search_link&amp;depth_1-utm_source=distribute.pc_relevant.none-task-blog-2%7Edefault%7EBlogCommendFromBaidu%7Edefault-6.no_search_li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93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计算优化：普通</a:t>
            </a:r>
            <a:r>
              <a:rPr lang="en-US" altLang="zh-CN" dirty="0"/>
              <a:t>FFT</a:t>
            </a:r>
            <a:r>
              <a:rPr lang="zh-CN" altLang="en-US" dirty="0"/>
              <a:t>为两者求卷积，首先求两者</a:t>
            </a:r>
            <a:r>
              <a:rPr lang="en-US" altLang="zh-CN" dirty="0"/>
              <a:t>DFT</a:t>
            </a:r>
            <a:r>
              <a:rPr lang="zh-CN" altLang="en-US" dirty="0"/>
              <a:t>，相乘后再求</a:t>
            </a:r>
            <a:r>
              <a:rPr lang="en-US" altLang="zh-CN" dirty="0"/>
              <a:t>IDFT</a:t>
            </a:r>
          </a:p>
          <a:p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那该如何提升呢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? 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问题在于读数据的时候是连着读的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一个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warp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读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32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个数据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可以同步操作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但是写的时候就是散开来写的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有一个很大的步长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. 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这就导致了效率下降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. 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所以需要借助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shared memory, 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由他转置数据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这样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写入的时候也是连续高效的了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.</a:t>
            </a:r>
          </a:p>
          <a:p>
            <a:r>
              <a:rPr lang="zh-CN" altLang="en-US" b="1" i="0" dirty="0">
                <a:solidFill>
                  <a:srgbClr val="555666"/>
                </a:solidFill>
                <a:effectLst/>
                <a:latin typeface="-apple-system"/>
              </a:rPr>
              <a:t>采用</a:t>
            </a:r>
            <a:r>
              <a:rPr lang="en-US" altLang="zh-CN" b="1" i="0" dirty="0">
                <a:solidFill>
                  <a:srgbClr val="555666"/>
                </a:solidFill>
                <a:effectLst/>
                <a:latin typeface="-apple-system"/>
              </a:rPr>
              <a:t>shared memory</a:t>
            </a:r>
            <a:r>
              <a:rPr lang="zh-CN" altLang="en-US" b="1" i="0" dirty="0">
                <a:solidFill>
                  <a:srgbClr val="555666"/>
                </a:solidFill>
                <a:effectLst/>
                <a:latin typeface="-apple-system"/>
              </a:rPr>
              <a:t>去优化卷积里面的乘法。</a:t>
            </a:r>
            <a:endParaRPr lang="en-US" altLang="zh-CN" b="1" i="0" dirty="0">
              <a:solidFill>
                <a:srgbClr val="555666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使用关键字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__constant__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申明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GPU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中一个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constant cache</a:t>
            </a:r>
            <a:br>
              <a:rPr lang="en-US" altLang="zh-CN" b="1" dirty="0"/>
            </a:b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使用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cudaMemcpyToSymbol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(cc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名称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, ……)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进行拷贝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1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41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53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4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4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49147" y="6382534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p:transition spd="slow" advTm="4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4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/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Tm="4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4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4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4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4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4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Tm="4000">
    <p:wipe/>
  </p:transition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3765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3765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510101" y="2397369"/>
            <a:ext cx="11171796" cy="98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48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FFT</a:t>
            </a:r>
            <a:r>
              <a:rPr lang="zh-CN" altLang="en-US" sz="48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并行化</a:t>
            </a: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2"/>
            </p:custDataLst>
          </p:nvPr>
        </p:nvSpPr>
        <p:spPr>
          <a:xfrm>
            <a:off x="5040756" y="3812871"/>
            <a:ext cx="21104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汇报人：黄德伟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9" y="569303"/>
            <a:ext cx="1622260" cy="16143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66614" y="4418650"/>
            <a:ext cx="605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小组成员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：</a:t>
            </a:r>
            <a:endParaRPr lang="zh-CN" altLang="zh-CN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0" y="383678"/>
            <a:ext cx="4065203" cy="8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并行化</a:t>
            </a: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GPU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 defTabSz="456565">
              <a:spcBef>
                <a:spcPct val="0"/>
              </a:spcBef>
              <a:buNone/>
            </a:pP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CE1AC2F-B0DF-41A3-9C95-09FA9E5EFFFD}"/>
              </a:ext>
            </a:extLst>
          </p:cNvPr>
          <p:cNvSpPr txBox="1"/>
          <p:nvPr/>
        </p:nvSpPr>
        <p:spPr>
          <a:xfrm>
            <a:off x="685111" y="1263170"/>
            <a:ext cx="3380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直接计算卷积的并行化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483D3C-B53A-48EC-87CC-D4D373354ACB}"/>
              </a:ext>
            </a:extLst>
          </p:cNvPr>
          <p:cNvSpPr txBox="1"/>
          <p:nvPr/>
        </p:nvSpPr>
        <p:spPr>
          <a:xfrm>
            <a:off x="685110" y="1862343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只需要把外层循环并行化就可以在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CUDA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上实现卷积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A238AC-BB0E-4E92-8C4A-FA297B9FC37D}"/>
              </a:ext>
            </a:extLst>
          </p:cNvPr>
          <p:cNvSpPr txBox="1"/>
          <p:nvPr/>
        </p:nvSpPr>
        <p:spPr>
          <a:xfrm>
            <a:off x="685111" y="2386903"/>
            <a:ext cx="3380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FFT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卷积的并行化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6394F4-4EDA-457B-8F2B-9500F9B583EA}"/>
              </a:ext>
            </a:extLst>
          </p:cNvPr>
          <p:cNvSpPr txBox="1"/>
          <p:nvPr/>
        </p:nvSpPr>
        <p:spPr>
          <a:xfrm>
            <a:off x="685109" y="3080450"/>
            <a:ext cx="10640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         在使用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串行化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的方法实现分治时，可以借助递归进行问题的分解。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然而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-apple-system"/>
              </a:rPr>
              <a:t>CUDA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是基于内存共享的并行计算框架，递归不利于程序的并行化，因此需要使用循环代替递归。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8F3ACF-990E-40FB-9CF8-4E9BC9D257AD}"/>
              </a:ext>
            </a:extLst>
          </p:cNvPr>
          <p:cNvSpPr txBox="1"/>
          <p:nvPr/>
        </p:nvSpPr>
        <p:spPr>
          <a:xfrm>
            <a:off x="685108" y="3932837"/>
            <a:ext cx="10640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         FFT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分治的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最大问题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在于每次合并的两项并不来自相邻的进程。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以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n=8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为例，在数列求和问题中，第一次循环进行合并操作的两项分别为：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0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1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2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3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4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5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6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7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，但在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FFT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中，第一次循环进行合并操作的两项分别为：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0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4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2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6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1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5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3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7. 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往后的循环同样存在这个问题。解决方案是将数列按照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0, 4, 2, 6, 1, 5, 3, 7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-apple-system"/>
              </a:rPr>
              <a:t>的顺序重新排序。</a:t>
            </a:r>
            <a:endParaRPr lang="zh-CN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7E1734-9B25-4B2C-9897-5919E53D4ACA}"/>
              </a:ext>
            </a:extLst>
          </p:cNvPr>
          <p:cNvSpPr txBox="1"/>
          <p:nvPr/>
        </p:nvSpPr>
        <p:spPr>
          <a:xfrm>
            <a:off x="2711337" y="5133166"/>
            <a:ext cx="61098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-apple-system"/>
              </a:rPr>
              <a:t>并行</a:t>
            </a:r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-apple-system"/>
              </a:rPr>
              <a:t>FFT</a:t>
            </a:r>
            <a:r>
              <a:rPr lang="zh-CN" alt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-apple-system"/>
              </a:rPr>
              <a:t>算法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</a:rPr>
              <a:t>流程：</a:t>
            </a:r>
            <a:b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）计算长度为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p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n/p</a:t>
            </a:r>
            <a:r>
              <a:rPr lang="en-US" altLang="zh-CN" b="0" i="0" baseline="3000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的按位倒置序列；</a:t>
            </a:r>
            <a:br>
              <a:rPr lang="zh-CN" altLang="en-US" dirty="0">
                <a:highlight>
                  <a:srgbClr val="FFFF00"/>
                </a:highlight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）进行处理机内部的数据交换和外部的数据交换；</a:t>
            </a:r>
            <a:br>
              <a:rPr lang="zh-CN" altLang="en-US" dirty="0">
                <a:highlight>
                  <a:srgbClr val="FFFF00"/>
                </a:highlight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）在每个处理机中计算长度为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s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FFT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交换；</a:t>
            </a:r>
            <a:br>
              <a:rPr lang="zh-CN" altLang="en-US" dirty="0">
                <a:highlight>
                  <a:srgbClr val="FFFF00"/>
                </a:highlight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）将这些长度为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s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FFT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变换合成为长度为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n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FFT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变换；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23625769"/>
      </p:ext>
    </p:extLst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-185853" y="313568"/>
            <a:ext cx="4065203" cy="8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蝴蝶变换</a:t>
            </a:r>
          </a:p>
          <a:p>
            <a:pPr algn="ctr" defTabSz="456565">
              <a:spcBef>
                <a:spcPct val="0"/>
              </a:spcBef>
              <a:buNone/>
            </a:pP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33BBC47-095D-46CB-9477-2B7B88450EBF}"/>
              </a:ext>
            </a:extLst>
          </p:cNvPr>
          <p:cNvSpPr txBox="1"/>
          <p:nvPr/>
        </p:nvSpPr>
        <p:spPr>
          <a:xfrm>
            <a:off x="918717" y="1052405"/>
            <a:ext cx="89942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那么</a:t>
            </a:r>
            <a:r>
              <a:rPr lang="en-US" altLang="zh-CN" dirty="0">
                <a:highlight>
                  <a:srgbClr val="FFFF00"/>
                </a:highlight>
              </a:rPr>
              <a:t>0, 4, 2, 6, 1, 5, 3, 7</a:t>
            </a:r>
            <a:r>
              <a:rPr lang="zh-CN" altLang="en-US" dirty="0">
                <a:highlight>
                  <a:srgbClr val="FFFF00"/>
                </a:highlight>
              </a:rPr>
              <a:t>和原数列之间有什么关系呢？该数列的二进制数列为</a:t>
            </a:r>
            <a:r>
              <a:rPr lang="en-US" altLang="zh-CN" dirty="0">
                <a:highlight>
                  <a:srgbClr val="FFFF00"/>
                </a:highlight>
              </a:rPr>
              <a:t>000, 100, 010, 110, 001, 101, 011, 111</a:t>
            </a:r>
            <a:r>
              <a:rPr lang="zh-CN" altLang="en-US" dirty="0">
                <a:highlight>
                  <a:srgbClr val="FFFF00"/>
                </a:highlight>
              </a:rPr>
              <a:t>，将每个二进制数</a:t>
            </a:r>
            <a:r>
              <a:rPr lang="zh-CN" altLang="en-US" b="1" dirty="0">
                <a:highlight>
                  <a:srgbClr val="FFFF00"/>
                </a:highlight>
              </a:rPr>
              <a:t>逆转</a:t>
            </a:r>
            <a:r>
              <a:rPr lang="zh-CN" altLang="en-US" dirty="0">
                <a:highlight>
                  <a:srgbClr val="FFFF00"/>
                </a:highlight>
              </a:rPr>
              <a:t>，得到数列</a:t>
            </a:r>
            <a:r>
              <a:rPr lang="en-US" altLang="zh-CN" dirty="0">
                <a:highlight>
                  <a:srgbClr val="FFFF00"/>
                </a:highlight>
              </a:rPr>
              <a:t>000, 001, 010, 011, 100, 101, 110, 111</a:t>
            </a:r>
            <a:r>
              <a:rPr lang="zh-CN" altLang="en-US" dirty="0">
                <a:highlight>
                  <a:srgbClr val="FFFF00"/>
                </a:highlight>
              </a:rPr>
              <a:t>即原数列</a:t>
            </a:r>
            <a:r>
              <a:rPr lang="en-US" altLang="zh-CN" dirty="0">
                <a:highlight>
                  <a:srgbClr val="FFFF00"/>
                </a:highlight>
              </a:rPr>
              <a:t>0, 1, 2, 3, 4, 5, 6, 7. </a:t>
            </a:r>
            <a:r>
              <a:rPr lang="zh-CN" altLang="en-US" dirty="0">
                <a:highlight>
                  <a:srgbClr val="FFFF00"/>
                </a:highlight>
              </a:rPr>
              <a:t>引入</a:t>
            </a:r>
            <a:r>
              <a:rPr lang="zh-CN" altLang="en-US" b="1" dirty="0">
                <a:highlight>
                  <a:srgbClr val="FFFF00"/>
                </a:highlight>
              </a:rPr>
              <a:t>二进制逆转操作</a:t>
            </a:r>
            <a:r>
              <a:rPr lang="zh-CN" altLang="en-US" dirty="0">
                <a:highlight>
                  <a:srgbClr val="FFFF00"/>
                </a:highlight>
              </a:rPr>
              <a:t>，对原数列重新排序可解决此问题。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0B439A-8359-4452-B526-DC213E367EEB}"/>
              </a:ext>
            </a:extLst>
          </p:cNvPr>
          <p:cNvSpPr txBox="1"/>
          <p:nvPr/>
        </p:nvSpPr>
        <p:spPr>
          <a:xfrm>
            <a:off x="837180" y="2380865"/>
            <a:ext cx="1729375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蝴蝶变换原理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3E6B62-C277-4B96-8FC3-F55E61C46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630" y="2833810"/>
            <a:ext cx="8867552" cy="9215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18822D8-1A57-4146-A30E-BE503C40DA44}"/>
              </a:ext>
            </a:extLst>
          </p:cNvPr>
          <p:cNvSpPr txBox="1"/>
          <p:nvPr/>
        </p:nvSpPr>
        <p:spPr>
          <a:xfrm>
            <a:off x="1298864" y="4187536"/>
            <a:ext cx="6442363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用以上公式按照从小到大求每个数二进制反转的数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895573-E550-4A1E-9FA1-F37489F3056E}"/>
              </a:ext>
            </a:extLst>
          </p:cNvPr>
          <p:cNvSpPr txBox="1"/>
          <p:nvPr/>
        </p:nvSpPr>
        <p:spPr>
          <a:xfrm>
            <a:off x="1211630" y="4898524"/>
            <a:ext cx="7069925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在现有程序的基础上引入一层内部循环，实现蝴蝶变换。</a:t>
            </a:r>
          </a:p>
        </p:txBody>
      </p:sp>
    </p:spTree>
    <p:extLst>
      <p:ext uri="{BB962C8B-B14F-4D97-AF65-F5344CB8AC3E}">
        <p14:creationId xmlns:p14="http://schemas.microsoft.com/office/powerpoint/2010/main" val="1767676472"/>
      </p:ext>
    </p:extLst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685110" y="383678"/>
            <a:ext cx="4065203" cy="8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卷积和</a:t>
            </a: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FFT</a:t>
            </a: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并行算法优化</a:t>
            </a:r>
          </a:p>
          <a:p>
            <a:pPr algn="ctr" defTabSz="456565">
              <a:spcBef>
                <a:spcPct val="0"/>
              </a:spcBef>
              <a:buNone/>
            </a:pP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AE6985A-96CC-419E-8D4B-C4A84B182A58}"/>
              </a:ext>
            </a:extLst>
          </p:cNvPr>
          <p:cNvSpPr txBox="1"/>
          <p:nvPr/>
        </p:nvSpPr>
        <p:spPr>
          <a:xfrm>
            <a:off x="1330036" y="1880755"/>
            <a:ext cx="7897091" cy="2051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Optimized by shared memory</a:t>
            </a:r>
          </a:p>
          <a:p>
            <a:pPr>
              <a:lnSpc>
                <a:spcPct val="130000"/>
              </a:lnSpc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Optimized by constant memory</a:t>
            </a:r>
          </a:p>
          <a:p>
            <a:pPr>
              <a:lnSpc>
                <a:spcPct val="130000"/>
              </a:lnSpc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、计算优化</a:t>
            </a:r>
          </a:p>
        </p:txBody>
      </p:sp>
    </p:spTree>
    <p:extLst>
      <p:ext uri="{BB962C8B-B14F-4D97-AF65-F5344CB8AC3E}">
        <p14:creationId xmlns:p14="http://schemas.microsoft.com/office/powerpoint/2010/main" val="475048997"/>
      </p:ext>
    </p:extLst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致谢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47201" y="354956"/>
            <a:ext cx="467216" cy="468244"/>
            <a:chOff x="3437020" y="5246272"/>
            <a:chExt cx="863676" cy="865576"/>
          </a:xfrm>
        </p:grpSpPr>
        <p:sp>
          <p:nvSpPr>
            <p:cNvPr id="23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7322" y="2094122"/>
            <a:ext cx="4863965" cy="3306693"/>
            <a:chOff x="6235185" y="2071921"/>
            <a:chExt cx="5931598" cy="4032507"/>
          </a:xfrm>
        </p:grpSpPr>
        <p:sp>
          <p:nvSpPr>
            <p:cNvPr id="7" name="任意多边形 59"/>
            <p:cNvSpPr/>
            <p:nvPr/>
          </p:nvSpPr>
          <p:spPr>
            <a:xfrm>
              <a:off x="6728655" y="2692762"/>
              <a:ext cx="5093178" cy="2164195"/>
            </a:xfrm>
            <a:custGeom>
              <a:avLst/>
              <a:gdLst>
                <a:gd name="connsiteX0" fmla="*/ 3232531 w 5923674"/>
                <a:gd name="connsiteY0" fmla="*/ 0 h 2517090"/>
                <a:gd name="connsiteX1" fmla="*/ 3246328 w 5923674"/>
                <a:gd name="connsiteY1" fmla="*/ 570 h 2517090"/>
                <a:gd name="connsiteX2" fmla="*/ 4235313 w 5923674"/>
                <a:gd name="connsiteY2" fmla="*/ 239190 h 2517090"/>
                <a:gd name="connsiteX3" fmla="*/ 4425521 w 5923674"/>
                <a:gd name="connsiteY3" fmla="*/ 327218 h 2517090"/>
                <a:gd name="connsiteX4" fmla="*/ 4389226 w 5923674"/>
                <a:gd name="connsiteY4" fmla="*/ 371209 h 2517090"/>
                <a:gd name="connsiteX5" fmla="*/ 4316959 w 5923674"/>
                <a:gd name="connsiteY5" fmla="*/ 607794 h 2517090"/>
                <a:gd name="connsiteX6" fmla="*/ 4740106 w 5923674"/>
                <a:gd name="connsiteY6" fmla="*/ 1030941 h 2517090"/>
                <a:gd name="connsiteX7" fmla="*/ 5090986 w 5923674"/>
                <a:gd name="connsiteY7" fmla="*/ 844380 h 2517090"/>
                <a:gd name="connsiteX8" fmla="*/ 5114603 w 5923674"/>
                <a:gd name="connsiteY8" fmla="*/ 800869 h 2517090"/>
                <a:gd name="connsiteX9" fmla="*/ 5222263 w 5923674"/>
                <a:gd name="connsiteY9" fmla="*/ 902554 h 2517090"/>
                <a:gd name="connsiteX10" fmla="*/ 5685602 w 5923674"/>
                <a:gd name="connsiteY10" fmla="*/ 1553472 h 2517090"/>
                <a:gd name="connsiteX11" fmla="*/ 5725189 w 5923674"/>
                <a:gd name="connsiteY11" fmla="*/ 1653909 h 2517090"/>
                <a:gd name="connsiteX12" fmla="*/ 5708899 w 5923674"/>
                <a:gd name="connsiteY12" fmla="*/ 1655551 h 2517090"/>
                <a:gd name="connsiteX13" fmla="*/ 5371031 w 5923674"/>
                <a:gd name="connsiteY13" fmla="*/ 2070101 h 2517090"/>
                <a:gd name="connsiteX14" fmla="*/ 5794178 w 5923674"/>
                <a:gd name="connsiteY14" fmla="*/ 2493248 h 2517090"/>
                <a:gd name="connsiteX15" fmla="*/ 5879457 w 5923674"/>
                <a:gd name="connsiteY15" fmla="*/ 2484651 h 2517090"/>
                <a:gd name="connsiteX16" fmla="*/ 5921053 w 5923674"/>
                <a:gd name="connsiteY16" fmla="*/ 2471739 h 2517090"/>
                <a:gd name="connsiteX17" fmla="*/ 5923674 w 5923674"/>
                <a:gd name="connsiteY17" fmla="*/ 2517090 h 2517090"/>
                <a:gd name="connsiteX18" fmla="*/ 0 w 5923674"/>
                <a:gd name="connsiteY18" fmla="*/ 2517090 h 2517090"/>
                <a:gd name="connsiteX19" fmla="*/ 3304 w 5923674"/>
                <a:gd name="connsiteY19" fmla="*/ 2459935 h 2517090"/>
                <a:gd name="connsiteX20" fmla="*/ 3416 w 5923674"/>
                <a:gd name="connsiteY20" fmla="*/ 2459996 h 2517090"/>
                <a:gd name="connsiteX21" fmla="*/ 168124 w 5923674"/>
                <a:gd name="connsiteY21" fmla="*/ 2493249 h 2517090"/>
                <a:gd name="connsiteX22" fmla="*/ 591271 w 5923674"/>
                <a:gd name="connsiteY22" fmla="*/ 2070102 h 2517090"/>
                <a:gd name="connsiteX23" fmla="*/ 253403 w 5923674"/>
                <a:gd name="connsiteY23" fmla="*/ 1655552 h 2517090"/>
                <a:gd name="connsiteX24" fmla="*/ 195909 w 5923674"/>
                <a:gd name="connsiteY24" fmla="*/ 1649756 h 2517090"/>
                <a:gd name="connsiteX25" fmla="*/ 208769 w 5923674"/>
                <a:gd name="connsiteY25" fmla="*/ 1614936 h 2517090"/>
                <a:gd name="connsiteX26" fmla="*/ 607031 w 5923674"/>
                <a:gd name="connsiteY26" fmla="*/ 1004664 h 2517090"/>
                <a:gd name="connsiteX27" fmla="*/ 716969 w 5923674"/>
                <a:gd name="connsiteY27" fmla="*/ 890375 h 2517090"/>
                <a:gd name="connsiteX28" fmla="*/ 730689 w 5923674"/>
                <a:gd name="connsiteY28" fmla="*/ 907004 h 2517090"/>
                <a:gd name="connsiteX29" fmla="*/ 1029899 w 5923674"/>
                <a:gd name="connsiteY29" fmla="*/ 1030941 h 2517090"/>
                <a:gd name="connsiteX30" fmla="*/ 1453046 w 5923674"/>
                <a:gd name="connsiteY30" fmla="*/ 607794 h 2517090"/>
                <a:gd name="connsiteX31" fmla="*/ 1419793 w 5923674"/>
                <a:gd name="connsiteY31" fmla="*/ 443086 h 2517090"/>
                <a:gd name="connsiteX32" fmla="*/ 1387665 w 5923674"/>
                <a:gd name="connsiteY32" fmla="*/ 383894 h 2517090"/>
                <a:gd name="connsiteX33" fmla="*/ 1393695 w 5923674"/>
                <a:gd name="connsiteY33" fmla="*/ 380266 h 2517090"/>
                <a:gd name="connsiteX34" fmla="*/ 2332586 w 5923674"/>
                <a:gd name="connsiteY34" fmla="*/ 47247 h 2517090"/>
                <a:gd name="connsiteX35" fmla="*/ 2396839 w 5923674"/>
                <a:gd name="connsiteY35" fmla="*/ 37179 h 2517090"/>
                <a:gd name="connsiteX36" fmla="*/ 2398261 w 5923674"/>
                <a:gd name="connsiteY36" fmla="*/ 51285 h 2517090"/>
                <a:gd name="connsiteX37" fmla="*/ 2812811 w 5923674"/>
                <a:gd name="connsiteY37" fmla="*/ 389153 h 2517090"/>
                <a:gd name="connsiteX38" fmla="*/ 3227361 w 5923674"/>
                <a:gd name="connsiteY38" fmla="*/ 51285 h 251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923674" h="2517090">
                  <a:moveTo>
                    <a:pt x="3232531" y="0"/>
                  </a:moveTo>
                  <a:lnTo>
                    <a:pt x="3246328" y="570"/>
                  </a:lnTo>
                  <a:cubicBezTo>
                    <a:pt x="3597438" y="29767"/>
                    <a:pt x="3930698" y="112451"/>
                    <a:pt x="4235313" y="239190"/>
                  </a:cubicBezTo>
                  <a:lnTo>
                    <a:pt x="4425521" y="327218"/>
                  </a:lnTo>
                  <a:lnTo>
                    <a:pt x="4389226" y="371209"/>
                  </a:lnTo>
                  <a:cubicBezTo>
                    <a:pt x="4343600" y="438743"/>
                    <a:pt x="4316959" y="520157"/>
                    <a:pt x="4316959" y="607794"/>
                  </a:cubicBezTo>
                  <a:cubicBezTo>
                    <a:pt x="4316959" y="841492"/>
                    <a:pt x="4506408" y="1030941"/>
                    <a:pt x="4740106" y="1030941"/>
                  </a:cubicBezTo>
                  <a:cubicBezTo>
                    <a:pt x="4886167" y="1030941"/>
                    <a:pt x="5014944" y="956938"/>
                    <a:pt x="5090986" y="844380"/>
                  </a:cubicBezTo>
                  <a:lnTo>
                    <a:pt x="5114603" y="800869"/>
                  </a:lnTo>
                  <a:lnTo>
                    <a:pt x="5222263" y="902554"/>
                  </a:lnTo>
                  <a:cubicBezTo>
                    <a:pt x="5411382" y="1096929"/>
                    <a:pt x="5568239" y="1316007"/>
                    <a:pt x="5685602" y="1553472"/>
                  </a:cubicBezTo>
                  <a:lnTo>
                    <a:pt x="5725189" y="1653909"/>
                  </a:lnTo>
                  <a:lnTo>
                    <a:pt x="5708899" y="1655551"/>
                  </a:lnTo>
                  <a:cubicBezTo>
                    <a:pt x="5516078" y="1695008"/>
                    <a:pt x="5371031" y="1865615"/>
                    <a:pt x="5371031" y="2070101"/>
                  </a:cubicBezTo>
                  <a:cubicBezTo>
                    <a:pt x="5371031" y="2303799"/>
                    <a:pt x="5560480" y="2493248"/>
                    <a:pt x="5794178" y="2493248"/>
                  </a:cubicBezTo>
                  <a:cubicBezTo>
                    <a:pt x="5823390" y="2493248"/>
                    <a:pt x="5851911" y="2490288"/>
                    <a:pt x="5879457" y="2484651"/>
                  </a:cubicBezTo>
                  <a:lnTo>
                    <a:pt x="5921053" y="2471739"/>
                  </a:lnTo>
                  <a:lnTo>
                    <a:pt x="5923674" y="2517090"/>
                  </a:lnTo>
                  <a:lnTo>
                    <a:pt x="0" y="2517090"/>
                  </a:lnTo>
                  <a:lnTo>
                    <a:pt x="3304" y="2459935"/>
                  </a:lnTo>
                  <a:lnTo>
                    <a:pt x="3416" y="2459996"/>
                  </a:lnTo>
                  <a:cubicBezTo>
                    <a:pt x="54041" y="2481409"/>
                    <a:pt x="109700" y="2493249"/>
                    <a:pt x="168124" y="2493249"/>
                  </a:cubicBezTo>
                  <a:cubicBezTo>
                    <a:pt x="401822" y="2493249"/>
                    <a:pt x="591271" y="2303800"/>
                    <a:pt x="591271" y="2070102"/>
                  </a:cubicBezTo>
                  <a:cubicBezTo>
                    <a:pt x="591271" y="1865616"/>
                    <a:pt x="446224" y="1695009"/>
                    <a:pt x="253403" y="1655552"/>
                  </a:cubicBezTo>
                  <a:lnTo>
                    <a:pt x="195909" y="1649756"/>
                  </a:lnTo>
                  <a:lnTo>
                    <a:pt x="208769" y="1614936"/>
                  </a:lnTo>
                  <a:cubicBezTo>
                    <a:pt x="309834" y="1394986"/>
                    <a:pt x="444430" y="1189952"/>
                    <a:pt x="607031" y="1004664"/>
                  </a:cubicBezTo>
                  <a:lnTo>
                    <a:pt x="716969" y="890375"/>
                  </a:lnTo>
                  <a:lnTo>
                    <a:pt x="730689" y="907004"/>
                  </a:lnTo>
                  <a:cubicBezTo>
                    <a:pt x="807264" y="983579"/>
                    <a:pt x="913050" y="1030941"/>
                    <a:pt x="1029899" y="1030941"/>
                  </a:cubicBezTo>
                  <a:cubicBezTo>
                    <a:pt x="1263597" y="1030941"/>
                    <a:pt x="1453046" y="841492"/>
                    <a:pt x="1453046" y="607794"/>
                  </a:cubicBezTo>
                  <a:cubicBezTo>
                    <a:pt x="1453046" y="549370"/>
                    <a:pt x="1441206" y="493711"/>
                    <a:pt x="1419793" y="443086"/>
                  </a:cubicBezTo>
                  <a:lnTo>
                    <a:pt x="1387665" y="383894"/>
                  </a:lnTo>
                  <a:lnTo>
                    <a:pt x="1393695" y="380266"/>
                  </a:lnTo>
                  <a:cubicBezTo>
                    <a:pt x="1678014" y="225204"/>
                    <a:pt x="1994576" y="111054"/>
                    <a:pt x="2332586" y="47247"/>
                  </a:cubicBezTo>
                  <a:lnTo>
                    <a:pt x="2396839" y="37179"/>
                  </a:lnTo>
                  <a:lnTo>
                    <a:pt x="2398261" y="51285"/>
                  </a:lnTo>
                  <a:cubicBezTo>
                    <a:pt x="2437718" y="244106"/>
                    <a:pt x="2608326" y="389153"/>
                    <a:pt x="2812811" y="389153"/>
                  </a:cubicBezTo>
                  <a:cubicBezTo>
                    <a:pt x="3017297" y="389153"/>
                    <a:pt x="3187904" y="244106"/>
                    <a:pt x="3227361" y="51285"/>
                  </a:cubicBezTo>
                  <a:close/>
                </a:path>
              </a:pathLst>
            </a:cu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878" y="2596055"/>
              <a:ext cx="1238578" cy="123857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8093" y="2071921"/>
              <a:ext cx="1048269" cy="104826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4201" y="4016346"/>
              <a:ext cx="912582" cy="9125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87" y="2733355"/>
              <a:ext cx="947827" cy="94782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185" y="4003609"/>
              <a:ext cx="1048269" cy="104826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272" y="4492134"/>
              <a:ext cx="2144478" cy="1612294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</p:pic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3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6785967" y="1924816"/>
            <a:ext cx="4065203" cy="352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zh-CN" altLang="en-US" sz="4400" dirty="0">
                <a:solidFill>
                  <a:srgbClr val="3B5F80"/>
                </a:solidFill>
              </a:rPr>
              <a:t>感谢老师和同学们的倾听！</a:t>
            </a:r>
            <a:endParaRPr lang="en-US" altLang="zh-CN" sz="4400" dirty="0">
              <a:solidFill>
                <a:srgbClr val="3B5F80"/>
              </a:solidFill>
            </a:endParaRPr>
          </a:p>
          <a:p>
            <a:r>
              <a:rPr lang="zh-CN" altLang="en-US" sz="4400" dirty="0">
                <a:solidFill>
                  <a:srgbClr val="3B5F80"/>
                </a:solidFill>
              </a:rPr>
              <a:t>期望老师的点评！</a:t>
            </a:r>
          </a:p>
        </p:txBody>
      </p:sp>
    </p:spTree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64189" y="622441"/>
            <a:ext cx="1528413" cy="1528413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255580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565"/>
              <a:endParaRPr lang="zh-CN" altLang="en-US" sz="1865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" name="TextBox 145"/>
            <p:cNvSpPr txBox="1"/>
            <p:nvPr/>
          </p:nvSpPr>
          <p:spPr>
            <a:xfrm>
              <a:off x="1679041" y="396413"/>
              <a:ext cx="1189310" cy="56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65"/>
              <a:r>
                <a:rPr lang="zh-CN" altLang="en-US" sz="3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TextBox 146"/>
            <p:cNvSpPr txBox="1"/>
            <p:nvPr/>
          </p:nvSpPr>
          <p:spPr>
            <a:xfrm>
              <a:off x="1638153" y="937949"/>
              <a:ext cx="1263808" cy="27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65"/>
              <a:r>
                <a:rPr lang="en-US" altLang="zh-CN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3177" y="3017035"/>
            <a:ext cx="12188825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23548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456565"/>
            <a:endParaRPr lang="zh-CN" altLang="en-US" sz="1865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8" name="矩形 30"/>
          <p:cNvSpPr>
            <a:spLocks noChangeArrowheads="1"/>
          </p:cNvSpPr>
          <p:nvPr/>
        </p:nvSpPr>
        <p:spPr bwMode="auto">
          <a:xfrm>
            <a:off x="1038550" y="4906844"/>
            <a:ext cx="1086308" cy="7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FFT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介绍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" name="矩形 68"/>
          <p:cNvSpPr>
            <a:spLocks noChangeArrowheads="1"/>
          </p:cNvSpPr>
          <p:nvPr/>
        </p:nvSpPr>
        <p:spPr bwMode="auto">
          <a:xfrm>
            <a:off x="6978968" y="1893647"/>
            <a:ext cx="2092243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FFT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的优化计算</a:t>
            </a:r>
          </a:p>
        </p:txBody>
      </p:sp>
      <p:sp>
        <p:nvSpPr>
          <p:cNvPr id="11" name="矩形 64"/>
          <p:cNvSpPr>
            <a:spLocks noChangeArrowheads="1"/>
          </p:cNvSpPr>
          <p:nvPr/>
        </p:nvSpPr>
        <p:spPr bwMode="auto">
          <a:xfrm>
            <a:off x="2692604" y="3153440"/>
            <a:ext cx="2068801" cy="7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FFT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的串行化计算</a:t>
            </a:r>
          </a:p>
        </p:txBody>
      </p: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4504554" y="4375958"/>
            <a:ext cx="270024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FFT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的直接卷积计算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88011" y="3675719"/>
            <a:ext cx="999564" cy="1001764"/>
            <a:chOff x="3437020" y="1033173"/>
            <a:chExt cx="863676" cy="865577"/>
          </a:xfrm>
        </p:grpSpPr>
        <p:sp>
          <p:nvSpPr>
            <p:cNvPr id="1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6" name="矩形 68"/>
          <p:cNvSpPr>
            <a:spLocks noChangeArrowheads="1"/>
          </p:cNvSpPr>
          <p:nvPr/>
        </p:nvSpPr>
        <p:spPr bwMode="auto">
          <a:xfrm>
            <a:off x="9030738" y="3981935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总结与致谢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240691" y="3843014"/>
            <a:ext cx="999564" cy="1001764"/>
            <a:chOff x="3437020" y="2074814"/>
            <a:chExt cx="863676" cy="865577"/>
          </a:xfrm>
        </p:grpSpPr>
        <p:sp>
          <p:nvSpPr>
            <p:cNvPr id="18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316873" y="3137515"/>
            <a:ext cx="999564" cy="999925"/>
            <a:chOff x="3437020" y="3157655"/>
            <a:chExt cx="863676" cy="863988"/>
          </a:xfrm>
        </p:grpSpPr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23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529563" y="2650283"/>
            <a:ext cx="999564" cy="1001763"/>
            <a:chOff x="3437020" y="4201727"/>
            <a:chExt cx="863676" cy="865576"/>
          </a:xfrm>
        </p:grpSpPr>
        <p:sp>
          <p:nvSpPr>
            <p:cNvPr id="2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9858482" y="2882545"/>
            <a:ext cx="999564" cy="1001763"/>
            <a:chOff x="3437020" y="5246272"/>
            <a:chExt cx="863676" cy="865576"/>
          </a:xfrm>
        </p:grpSpPr>
        <p:sp>
          <p:nvSpPr>
            <p:cNvPr id="39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4146" y="1632729"/>
            <a:ext cx="3584652" cy="3592542"/>
            <a:chOff x="3437020" y="1033173"/>
            <a:chExt cx="863676" cy="865577"/>
          </a:xfrm>
        </p:grpSpPr>
        <p:sp>
          <p:nvSpPr>
            <p:cNvPr id="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第一部分</a:t>
            </a:r>
            <a:endParaRPr lang="en-US" altLang="zh-CN" sz="54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FFT</a:t>
            </a: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介绍</a:t>
            </a:r>
          </a:p>
        </p:txBody>
      </p:sp>
    </p:spTree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44" y="1542400"/>
            <a:ext cx="4306503" cy="4434902"/>
          </a:xfrm>
          <a:prstGeom prst="rect">
            <a:avLst/>
          </a:prstGeom>
        </p:spPr>
      </p:pic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FFT</a:t>
            </a: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介绍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2931" y="1774710"/>
            <a:ext cx="610897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FFT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是离散傅立叶变换的快速算法，可以将一个信号变换到频域。有些信号在时域上是很难看出什么特征的，但是如果变换到频域之后，就很容易看出特征了。</a:t>
            </a:r>
            <a:r>
              <a:rPr lang="en-US" altLang="zh-CN" dirty="0"/>
              <a:t>FFT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基本思想</a:t>
            </a:r>
            <a:r>
              <a:rPr lang="zh-CN" altLang="en-US" dirty="0"/>
              <a:t>是把原始的</a:t>
            </a:r>
            <a:r>
              <a:rPr lang="en-US" altLang="zh-CN" dirty="0"/>
              <a:t>N</a:t>
            </a:r>
            <a:r>
              <a:rPr lang="zh-CN" altLang="en-US" dirty="0"/>
              <a:t>点序列，依次分解成一系列的短序列。</a:t>
            </a:r>
            <a:r>
              <a:rPr lang="zh-CN" altLang="en-US" b="1" dirty="0">
                <a:solidFill>
                  <a:srgbClr val="FF0000"/>
                </a:solidFill>
              </a:rPr>
              <a:t>充分利用</a:t>
            </a:r>
            <a:r>
              <a:rPr lang="en-US" altLang="zh-CN" b="1" dirty="0">
                <a:solidFill>
                  <a:srgbClr val="FF0000"/>
                </a:solidFill>
              </a:rPr>
              <a:t>DFT</a:t>
            </a:r>
            <a:r>
              <a:rPr lang="zh-CN" altLang="en-US" b="1" dirty="0">
                <a:solidFill>
                  <a:srgbClr val="FF0000"/>
                </a:solidFill>
              </a:rPr>
              <a:t>计算式中指数因子 所具有的对称性质和周期性质</a:t>
            </a:r>
            <a:r>
              <a:rPr lang="zh-CN" altLang="en-US" dirty="0"/>
              <a:t>，进而求出这些短序列相应的</a:t>
            </a:r>
            <a:r>
              <a:rPr lang="en-US" altLang="zh-CN" dirty="0"/>
              <a:t>DFT</a:t>
            </a:r>
            <a:r>
              <a:rPr lang="zh-CN" altLang="en-US" dirty="0"/>
              <a:t>并进行适当组合，达到删除重复计算，减少乘法运算和简化结构的目的。此后，在这思想基础上又开发了高基和分裂基等快速算法，随着数字技术的高速发展，</a:t>
            </a:r>
            <a:r>
              <a:rPr lang="en-US" altLang="zh-CN" dirty="0"/>
              <a:t>1976</a:t>
            </a:r>
            <a:r>
              <a:rPr lang="zh-CN" altLang="en-US" dirty="0"/>
              <a:t>年出现建立在数论和多项式理论基础上的维诺格勒傅里叶变换算法</a:t>
            </a:r>
            <a:r>
              <a:rPr lang="en-US" altLang="zh-CN" dirty="0"/>
              <a:t>(WFTA</a:t>
            </a:r>
            <a:r>
              <a:rPr lang="zh-CN" altLang="en-US" dirty="0"/>
              <a:t>）和素因子傅里叶变换算法。它们的共同特点是，当</a:t>
            </a:r>
            <a:r>
              <a:rPr lang="en-US" altLang="zh-CN" dirty="0"/>
              <a:t>N</a:t>
            </a:r>
            <a:r>
              <a:rPr lang="zh-CN" altLang="en-US" dirty="0"/>
              <a:t>是素数时，可以将</a:t>
            </a:r>
            <a:r>
              <a:rPr lang="en-US" altLang="zh-CN" dirty="0"/>
              <a:t>DFT</a:t>
            </a:r>
            <a:r>
              <a:rPr lang="zh-CN" altLang="en-US" dirty="0"/>
              <a:t>算转化为求循环卷积，从而更进一步减少乘法次数，提高速度。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14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第二部分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FFT</a:t>
            </a: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的串行化计算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72310" y="1632729"/>
            <a:ext cx="3584652" cy="3592542"/>
            <a:chOff x="3437020" y="2074814"/>
            <a:chExt cx="863676" cy="865577"/>
          </a:xfrm>
        </p:grpSpPr>
        <p:sp>
          <p:nvSpPr>
            <p:cNvPr id="12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1004915" y="251236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FFT</a:t>
            </a: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的串行化计算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pic>
        <p:nvPicPr>
          <p:cNvPr id="1026" name="Picture 2" descr="连续卷积公式">
            <a:extLst>
              <a:ext uri="{FF2B5EF4-FFF2-40B4-BE49-F238E27FC236}">
                <a16:creationId xmlns:a16="http://schemas.microsoft.com/office/drawing/2014/main" id="{F7C05F51-BFCD-4812-8EF6-E3EFA3F98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77" y="2367986"/>
            <a:ext cx="3143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749CF2-B5F1-49B0-A558-B80FDEF2E14E}"/>
              </a:ext>
            </a:extLst>
          </p:cNvPr>
          <p:cNvSpPr txBox="1"/>
          <p:nvPr/>
        </p:nvSpPr>
        <p:spPr>
          <a:xfrm>
            <a:off x="3429245" y="2367986"/>
            <a:ext cx="1839191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卷积的定义：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B309EA-51A9-4BA2-99E8-636151BF9DDE}"/>
              </a:ext>
            </a:extLst>
          </p:cNvPr>
          <p:cNvSpPr txBox="1"/>
          <p:nvPr/>
        </p:nvSpPr>
        <p:spPr>
          <a:xfrm>
            <a:off x="3149638" y="3493716"/>
            <a:ext cx="2541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离散卷积定义为：</a:t>
            </a:r>
          </a:p>
        </p:txBody>
      </p:sp>
      <p:pic>
        <p:nvPicPr>
          <p:cNvPr id="1028" name="Picture 4" descr="离散卷积公式">
            <a:extLst>
              <a:ext uri="{FF2B5EF4-FFF2-40B4-BE49-F238E27FC236}">
                <a16:creationId xmlns:a16="http://schemas.microsoft.com/office/drawing/2014/main" id="{91EEABF4-38A7-4A9C-83A7-6E150B097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745" y="3390398"/>
            <a:ext cx="30956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1004915" y="251236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FFT</a:t>
            </a: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的串行化计算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CE1AC2F-B0DF-41A3-9C95-09FA9E5EFFFD}"/>
              </a:ext>
            </a:extLst>
          </p:cNvPr>
          <p:cNvSpPr txBox="1"/>
          <p:nvPr/>
        </p:nvSpPr>
        <p:spPr>
          <a:xfrm>
            <a:off x="837180" y="1452568"/>
            <a:ext cx="6418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[ 0, 1, 2, 3]</a:t>
            </a:r>
            <a:r>
              <a:rPr lang="zh-CN" altLang="en-US" sz="2400" dirty="0"/>
              <a:t>和</a:t>
            </a:r>
            <a:r>
              <a:rPr lang="en-US" altLang="zh-CN" sz="2400" dirty="0"/>
              <a:t>[0, 1, 2]</a:t>
            </a:r>
            <a:r>
              <a:rPr lang="zh-CN" altLang="en-US" sz="2400" dirty="0"/>
              <a:t>的卷积例子如下图所示：</a:t>
            </a:r>
          </a:p>
        </p:txBody>
      </p:sp>
      <p:pic>
        <p:nvPicPr>
          <p:cNvPr id="2050" name="Picture 2" descr="卷积示例">
            <a:extLst>
              <a:ext uri="{FF2B5EF4-FFF2-40B4-BE49-F238E27FC236}">
                <a16:creationId xmlns:a16="http://schemas.microsoft.com/office/drawing/2014/main" id="{F4E3A486-DB43-4CED-8A6F-CD0BEFC2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2" y="2099830"/>
            <a:ext cx="50577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94283"/>
      </p:ext>
    </p:extLst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451502" y="363694"/>
            <a:ext cx="4065203" cy="8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利用</a:t>
            </a: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FFT</a:t>
            </a: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快速卷积</a:t>
            </a:r>
          </a:p>
          <a:p>
            <a:pPr algn="ctr" defTabSz="456565">
              <a:spcBef>
                <a:spcPct val="0"/>
              </a:spcBef>
              <a:buNone/>
            </a:pP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CE1AC2F-B0DF-41A3-9C95-09FA9E5EFFFD}"/>
              </a:ext>
            </a:extLst>
          </p:cNvPr>
          <p:cNvSpPr txBox="1"/>
          <p:nvPr/>
        </p:nvSpPr>
        <p:spPr>
          <a:xfrm>
            <a:off x="685110" y="984977"/>
            <a:ext cx="64182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时域的卷积和频域的乘法是等价的，同时时域的乘法和频域的卷积也是等价的。基于这个这个前提，可以把待卷积的数组进行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FFT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变换，在频域做乘法，然后再进行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IFFT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变换即可得到卷积结果。算法流程描述如下：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D54E5C-DD28-4D81-9785-EE3113AEDEC1}"/>
              </a:ext>
            </a:extLst>
          </p:cNvPr>
          <p:cNvSpPr txBox="1"/>
          <p:nvPr/>
        </p:nvSpPr>
        <p:spPr>
          <a:xfrm>
            <a:off x="1121625" y="3094382"/>
            <a:ext cx="9720150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、设N=len(a), M = len(b), 其中a, b为待卷积的数组，将长度增加到L&gt;=N+M−1,L=2n,n∈ZL&gt;=N+M−1,L=2n,n∈Z，即 L=2logN+M−12+1L=2log2N+M−1+1。</a:t>
            </a:r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、增加a, b的长度到L，后面补零。</a:t>
            </a:r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、分别计算afft=fft(a)afft=fft(a)，bfft=fft(b)bfft=fft(b)。</a:t>
            </a:r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、abfft=afft×bfftabfft=afft×bfft。</a:t>
            </a:r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、用IFFT计算abaft的FFT逆变换，取前（N + M - 1）个值即为卷积结果。</a:t>
            </a:r>
          </a:p>
        </p:txBody>
      </p:sp>
    </p:spTree>
    <p:extLst>
      <p:ext uri="{BB962C8B-B14F-4D97-AF65-F5344CB8AC3E}">
        <p14:creationId xmlns:p14="http://schemas.microsoft.com/office/powerpoint/2010/main" val="410183734"/>
      </p:ext>
    </p:extLst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451502" y="363694"/>
            <a:ext cx="4065203" cy="8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利用</a:t>
            </a: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FFT</a:t>
            </a: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快速卷积</a:t>
            </a:r>
          </a:p>
          <a:p>
            <a:pPr algn="ctr" defTabSz="456565">
              <a:spcBef>
                <a:spcPct val="0"/>
              </a:spcBef>
              <a:buNone/>
            </a:pP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CE1AC2F-B0DF-41A3-9C95-09FA9E5EFFFD}"/>
              </a:ext>
            </a:extLst>
          </p:cNvPr>
          <p:cNvSpPr txBox="1"/>
          <p:nvPr/>
        </p:nvSpPr>
        <p:spPr>
          <a:xfrm>
            <a:off x="685111" y="1263170"/>
            <a:ext cx="1871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复杂度分析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4B98DF2-5B5A-4B07-BB0A-87B602F46A8B}"/>
                  </a:ext>
                </a:extLst>
              </p:cNvPr>
              <p:cNvSpPr txBox="1"/>
              <p:nvPr/>
            </p:nvSpPr>
            <p:spPr>
              <a:xfrm>
                <a:off x="1849582" y="2326930"/>
                <a:ext cx="769966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      </a:t>
                </a:r>
                <a:r>
                  <a:rPr lang="zh-CN" altLang="en-US" dirty="0"/>
                  <a:t>直接卷积的时间复杂度为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/>
                  <a:t>。FFT的时间复杂度为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，FFT卷积复杂度为3次FFT+L次乘法，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/>
                  <a:t>，及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。在实际应用中，卷积核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/>
                  <a:t>被提前计算，则只需2次FFT变换。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4B98DF2-5B5A-4B07-BB0A-87B602F46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82" y="2326930"/>
                <a:ext cx="7699664" cy="1200329"/>
              </a:xfrm>
              <a:prstGeom prst="rect">
                <a:avLst/>
              </a:prstGeom>
              <a:blipFill>
                <a:blip r:embed="rId5"/>
                <a:stretch>
                  <a:fillRect l="-633" t="-3046" r="-713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372477"/>
      </p:ext>
    </p:extLst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1244</Words>
  <Application>Microsoft Office PowerPoint</Application>
  <PresentationFormat>宽屏</PresentationFormat>
  <Paragraphs>70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-apple-system</vt:lpstr>
      <vt:lpstr>PingFang SC</vt:lpstr>
      <vt:lpstr>等线</vt:lpstr>
      <vt:lpstr>华文楷体</vt:lpstr>
      <vt:lpstr>迷你简菱心</vt:lpstr>
      <vt:lpstr>微软雅黑</vt:lpstr>
      <vt:lpstr>幼圆</vt:lpstr>
      <vt:lpstr>Arial</vt:lpstr>
      <vt:lpstr>Arial Black</vt:lpstr>
      <vt:lpstr>Cambria Math</vt:lpstr>
      <vt:lpstr>Wingdings 2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汪 果</cp:lastModifiedBy>
  <cp:revision>53</cp:revision>
  <dcterms:created xsi:type="dcterms:W3CDTF">2019-08-14T01:23:00Z</dcterms:created>
  <dcterms:modified xsi:type="dcterms:W3CDTF">2021-12-14T15:53:44Z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8FD9C70C436B4A1FA7F2813575EFE95E</vt:lpwstr>
  </property>
</Properties>
</file>