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9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8B27190-84BC-4212-BD5F-56D0709B9FA0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8B27190-84BC-4212-BD5F-56D0709B9FA0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B27190-84BC-4212-BD5F-56D0709B9FA0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B27190-84BC-4212-BD5F-56D0709B9FA0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8B27190-84BC-4212-BD5F-56D0709B9FA0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B27190-84BC-4212-BD5F-56D0709B9FA0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>
                <a:latin typeface="굴림" pitchFamily="50" charset="-127"/>
                <a:ea typeface="굴림" pitchFamily="50" charset="-127"/>
              </a:rPr>
              <a:t>2. WHERE, ORDER BY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9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>
                <a:latin typeface="굴림" pitchFamily="50" charset="-127"/>
                <a:ea typeface="굴림" pitchFamily="50" charset="-127"/>
              </a:rPr>
              <a:t>like </a:t>
            </a:r>
            <a:r>
              <a:rPr lang="ko-KR" altLang="en-US" sz="3600">
                <a:latin typeface="굴림" pitchFamily="50" charset="-127"/>
                <a:ea typeface="굴림" pitchFamily="50" charset="-127"/>
              </a:rPr>
              <a:t>연산자 </a:t>
            </a:r>
            <a:r>
              <a:rPr lang="en-US" altLang="ko-KR" sz="3600">
                <a:latin typeface="굴림" pitchFamily="50" charset="-127"/>
                <a:ea typeface="굴림" pitchFamily="50" charset="-127"/>
              </a:rPr>
              <a:t>- </a:t>
            </a:r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escape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select employee_id, last_name, job_id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where job_id like '%</a:t>
            </a:r>
            <a:r>
              <a:rPr lang="en-US" altLang="ko-KR" sz="1600" b="1" smtClean="0">
                <a:latin typeface="굴림" pitchFamily="50" charset="-127"/>
                <a:ea typeface="굴림" pitchFamily="50" charset="-127"/>
              </a:rPr>
              <a:t>SA  _%' </a:t>
            </a: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escape </a:t>
            </a:r>
            <a:r>
              <a:rPr lang="en-US" altLang="ko-KR" sz="1600" b="1" smtClean="0">
                <a:latin typeface="굴림" pitchFamily="50" charset="-127"/>
                <a:ea typeface="굴림" pitchFamily="50" charset="-127"/>
              </a:rPr>
              <a:t>'  ';</a:t>
            </a:r>
            <a:endParaRPr lang="en-US" altLang="ko-KR" sz="16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16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select employee_id, last_name, job_id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where job_id like '%SAe_%' escape 'e';</a:t>
            </a:r>
          </a:p>
          <a:p>
            <a:pPr marL="0" indent="0">
              <a:buNone/>
            </a:pPr>
            <a:endParaRPr lang="en-US" altLang="ko-KR" sz="16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select employee_id, last_name, job_id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where job_id like '%[_R%' escape '[';</a:t>
            </a:r>
          </a:p>
          <a:p>
            <a:pPr marL="0" indent="0">
              <a:buNone/>
            </a:pPr>
            <a:endParaRPr lang="en-US" altLang="ko-KR" sz="16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select employee_id, last_name, job_id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where job_id like '%[_[R%' escape </a:t>
            </a:r>
            <a:r>
              <a:rPr lang="en-US" altLang="ko-KR" sz="1600" b="1" smtClean="0">
                <a:latin typeface="굴림" pitchFamily="50" charset="-127"/>
                <a:ea typeface="굴림" pitchFamily="50" charset="-127"/>
              </a:rPr>
              <a:t>'[';                </a:t>
            </a:r>
            <a:r>
              <a:rPr lang="en-US" altLang="ko-KR" sz="1600" b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error</a:t>
            </a:r>
            <a:endParaRPr lang="ko-KR" altLang="en-US" sz="1600" b="1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794626" y="2375741"/>
            <a:ext cx="98365" cy="162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11960" y="2365839"/>
            <a:ext cx="98365" cy="162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" name="그룹 2047"/>
          <p:cNvGrpSpPr/>
          <p:nvPr/>
        </p:nvGrpSpPr>
        <p:grpSpPr>
          <a:xfrm>
            <a:off x="5364088" y="1956641"/>
            <a:ext cx="3209925" cy="571500"/>
            <a:chOff x="5364088" y="1956641"/>
            <a:chExt cx="3209925" cy="5715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1956641"/>
              <a:ext cx="3209925" cy="571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9" name="직선 연결선 28"/>
            <p:cNvCxnSpPr/>
            <p:nvPr/>
          </p:nvCxnSpPr>
          <p:spPr>
            <a:xfrm>
              <a:off x="7983283" y="2312674"/>
              <a:ext cx="1916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7963944" y="2478158"/>
              <a:ext cx="1916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5378457" y="3140968"/>
            <a:ext cx="3209925" cy="571500"/>
            <a:chOff x="5364088" y="1956641"/>
            <a:chExt cx="3209925" cy="5715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1956641"/>
              <a:ext cx="3209925" cy="571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8" name="직선 연결선 37"/>
            <p:cNvCxnSpPr/>
            <p:nvPr/>
          </p:nvCxnSpPr>
          <p:spPr>
            <a:xfrm>
              <a:off x="7983283" y="2312674"/>
              <a:ext cx="1916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963944" y="2478158"/>
              <a:ext cx="1916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4" name="그룹 2053"/>
          <p:cNvGrpSpPr/>
          <p:nvPr/>
        </p:nvGrpSpPr>
        <p:grpSpPr>
          <a:xfrm>
            <a:off x="5345038" y="4509120"/>
            <a:ext cx="3228975" cy="590550"/>
            <a:chOff x="5345038" y="4509120"/>
            <a:chExt cx="3228975" cy="59055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5038" y="4509120"/>
              <a:ext cx="3228975" cy="590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053" name="직선 연결선 2052"/>
            <p:cNvCxnSpPr/>
            <p:nvPr/>
          </p:nvCxnSpPr>
          <p:spPr>
            <a:xfrm flipV="1">
              <a:off x="7983283" y="4864698"/>
              <a:ext cx="186716" cy="79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7974919" y="5025890"/>
              <a:ext cx="186716" cy="96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89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null 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조건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select last_name, manager_id</a:t>
            </a:r>
          </a:p>
          <a:p>
            <a:pPr marL="0" indent="0"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where manager_id is null;</a:t>
            </a:r>
          </a:p>
          <a:p>
            <a:pPr marL="0" indent="0">
              <a:buNone/>
            </a:pPr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select last_name, manager_id</a:t>
            </a:r>
          </a:p>
          <a:p>
            <a:pPr marL="0" indent="0"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where manager_id = null;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129" y="2708920"/>
            <a:ext cx="18383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129" y="4815446"/>
            <a:ext cx="14382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89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논</a:t>
            </a:r>
            <a:r>
              <a:rPr lang="ko-KR" altLang="en-US" sz="3600">
                <a:latin typeface="굴림" pitchFamily="50" charset="-127"/>
                <a:ea typeface="굴림" pitchFamily="50" charset="-127"/>
              </a:rPr>
              <a:t>리</a:t>
            </a:r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연산자 </a:t>
            </a:r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- and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employee_id, last_name, job_id, salary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where salary &gt;= 10000 and job_id like '%MAN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%';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3148012"/>
            <a:ext cx="3781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457903"/>
              </p:ext>
            </p:extLst>
          </p:nvPr>
        </p:nvGraphicFramePr>
        <p:xfrm>
          <a:off x="790575" y="429309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and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TRUE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FALSE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NULL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TRUE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TRUE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FALSE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NULL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FALSE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FALSE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FALSE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FALSE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NULL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NULL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NULL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9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>
                <a:latin typeface="굴림" pitchFamily="50" charset="-127"/>
                <a:ea typeface="굴림" pitchFamily="50" charset="-127"/>
              </a:rPr>
              <a:t>논리</a:t>
            </a:r>
            <a:r>
              <a:rPr lang="en-US" altLang="ko-KR" sz="360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3600">
                <a:latin typeface="굴림" pitchFamily="50" charset="-127"/>
                <a:ea typeface="굴림" pitchFamily="50" charset="-127"/>
              </a:rPr>
              <a:t>연산자 </a:t>
            </a:r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- or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employee_id, last_name, job_id, salary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where salary&gt;=10000 or job_id like '%MAN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%';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2976"/>
            <a:ext cx="39338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851862"/>
              </p:ext>
            </p:extLst>
          </p:nvPr>
        </p:nvGraphicFramePr>
        <p:xfrm>
          <a:off x="683568" y="450912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or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TRUE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FALSE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NULL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TRUE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TRUE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TRUE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TRUE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FALSE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TRUE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FALSE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NULL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NULL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NULL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NULL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9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>
                <a:latin typeface="굴림" pitchFamily="50" charset="-127"/>
                <a:ea typeface="굴림" pitchFamily="50" charset="-127"/>
              </a:rPr>
              <a:t>논리</a:t>
            </a:r>
            <a:r>
              <a:rPr lang="en-US" altLang="ko-KR" sz="360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3600">
                <a:latin typeface="굴림" pitchFamily="50" charset="-127"/>
                <a:ea typeface="굴림" pitchFamily="50" charset="-127"/>
              </a:rPr>
              <a:t>연산자 </a:t>
            </a:r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- not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select last_name, job_id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where job_id not in('IT_PROG', 'ST_CLERK', 'SA_REP');</a:t>
            </a:r>
          </a:p>
          <a:p>
            <a:pPr marL="0" indent="0">
              <a:buNone/>
            </a:pPr>
            <a:endParaRPr lang="en-US" altLang="ko-KR" sz="16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select last_name, salary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where salary not between 10000 and 15000;</a:t>
            </a:r>
          </a:p>
          <a:p>
            <a:pPr marL="0" indent="0">
              <a:buNone/>
            </a:pPr>
            <a:endParaRPr lang="en-US" altLang="ko-KR" sz="16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select last_name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where last_name not like '%A%';</a:t>
            </a:r>
          </a:p>
          <a:p>
            <a:pPr marL="0" indent="0">
              <a:buNone/>
            </a:pPr>
            <a:endParaRPr lang="en-US" altLang="ko-KR" sz="16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select last_name, commission_pct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where commission_pct is not null;</a:t>
            </a:r>
            <a:endParaRPr lang="ko-KR" altLang="en-US" sz="1600" b="1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16832"/>
            <a:ext cx="28098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212976"/>
            <a:ext cx="22479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437112"/>
            <a:ext cx="14954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183" y="5661248"/>
            <a:ext cx="26289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89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>
                <a:latin typeface="굴림" pitchFamily="50" charset="-127"/>
                <a:ea typeface="굴림" pitchFamily="50" charset="-127"/>
              </a:rPr>
              <a:t>논리</a:t>
            </a:r>
            <a:r>
              <a:rPr lang="en-US" altLang="ko-KR" sz="360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3600">
                <a:latin typeface="굴림" pitchFamily="50" charset="-127"/>
                <a:ea typeface="굴림" pitchFamily="50" charset="-127"/>
              </a:rPr>
              <a:t>연산자 </a:t>
            </a:r>
            <a:r>
              <a:rPr lang="en-US" altLang="ko-KR" sz="3600">
                <a:latin typeface="굴림" pitchFamily="50" charset="-127"/>
                <a:ea typeface="굴림" pitchFamily="50" charset="-127"/>
              </a:rPr>
              <a:t>- not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select last_name, salary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where manager_id is null and salary&gt;20000;</a:t>
            </a:r>
          </a:p>
          <a:p>
            <a:pPr marL="0" indent="0">
              <a:buNone/>
            </a:pPr>
            <a:endParaRPr lang="en-US" altLang="ko-KR" sz="1800" b="1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800" b="1" smtClean="0">
                <a:latin typeface="굴림" pitchFamily="50" charset="-127"/>
                <a:ea typeface="굴림" pitchFamily="50" charset="-127"/>
              </a:rPr>
              <a:t>                    </a:t>
            </a:r>
            <a:endParaRPr lang="en-US" altLang="ko-KR" sz="18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select last_name, </a:t>
            </a:r>
            <a:r>
              <a:rPr lang="en-US" altLang="ko-KR" sz="1800" b="1" smtClean="0">
                <a:latin typeface="굴림" pitchFamily="50" charset="-127"/>
                <a:ea typeface="굴림" pitchFamily="50" charset="-127"/>
              </a:rPr>
              <a:t>salary                                      </a:t>
            </a:r>
            <a:r>
              <a:rPr lang="en-US" altLang="ko-KR" sz="1200">
                <a:latin typeface="굴림" pitchFamily="50" charset="-127"/>
                <a:ea typeface="굴림" pitchFamily="50" charset="-127"/>
              </a:rPr>
              <a:t>king </a:t>
            </a:r>
            <a:r>
              <a:rPr lang="ko-KR" altLang="en-US" sz="1200">
                <a:latin typeface="굴림" pitchFamily="50" charset="-127"/>
                <a:ea typeface="굴림" pitchFamily="50" charset="-127"/>
              </a:rPr>
              <a:t>을 제외한 </a:t>
            </a:r>
            <a:r>
              <a:rPr lang="en-US" altLang="ko-KR" sz="1200">
                <a:latin typeface="굴림" pitchFamily="50" charset="-127"/>
                <a:ea typeface="굴림" pitchFamily="50" charset="-127"/>
              </a:rPr>
              <a:t>106</a:t>
            </a:r>
            <a:r>
              <a:rPr lang="ko-KR" altLang="en-US" sz="1200">
                <a:latin typeface="굴림" pitchFamily="50" charset="-127"/>
                <a:ea typeface="굴림" pitchFamily="50" charset="-127"/>
              </a:rPr>
              <a:t>명이 조회된다</a:t>
            </a:r>
            <a:r>
              <a:rPr lang="en-US" altLang="ko-KR" sz="1200" smtClean="0">
                <a:latin typeface="굴림" pitchFamily="50" charset="-127"/>
                <a:ea typeface="굴림" pitchFamily="50" charset="-127"/>
              </a:rPr>
              <a:t>.</a:t>
            </a:r>
            <a:endParaRPr lang="en-US" altLang="ko-KR" sz="18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where not(manager_id is null and salary&gt;20000</a:t>
            </a:r>
            <a:r>
              <a:rPr lang="en-US" altLang="ko-KR" sz="1800" b="1" smtClean="0">
                <a:latin typeface="굴림" pitchFamily="50" charset="-127"/>
                <a:ea typeface="굴림" pitchFamily="50" charset="-127"/>
              </a:rPr>
              <a:t>);</a:t>
            </a:r>
          </a:p>
          <a:p>
            <a:pPr marL="0" indent="0">
              <a:buNone/>
            </a:pPr>
            <a:endParaRPr lang="en-US" altLang="ko-KR" sz="1800" b="1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18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                                    </a:t>
            </a:r>
            <a:endParaRPr lang="en-US" altLang="ko-KR" sz="1800" b="1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1800" b="1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132856"/>
            <a:ext cx="16573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490" y="3789040"/>
            <a:ext cx="22574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369884"/>
              </p:ext>
            </p:extLst>
          </p:nvPr>
        </p:nvGraphicFramePr>
        <p:xfrm>
          <a:off x="816843" y="515719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NOT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TRUE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FALSE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NULL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FALSE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TRUE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9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>
                <a:latin typeface="굴림" pitchFamily="50" charset="-127"/>
                <a:ea typeface="굴림" pitchFamily="50" charset="-127"/>
              </a:rPr>
              <a:t>논리</a:t>
            </a:r>
            <a:r>
              <a:rPr lang="en-US" altLang="ko-KR" sz="360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3600">
                <a:latin typeface="굴림" pitchFamily="50" charset="-127"/>
                <a:ea typeface="굴림" pitchFamily="50" charset="-127"/>
              </a:rPr>
              <a:t>연산자 </a:t>
            </a:r>
            <a:r>
              <a:rPr lang="en-US" altLang="ko-KR" sz="3600">
                <a:latin typeface="굴림" pitchFamily="50" charset="-127"/>
                <a:ea typeface="굴림" pitchFamily="50" charset="-127"/>
              </a:rPr>
              <a:t>- not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last_name, salary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manager_id=null and salary&gt;20000;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last_name, 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salary               </a:t>
            </a:r>
            <a:r>
              <a:rPr lang="en-US" altLang="ko-KR" sz="1400" smtClean="0">
                <a:latin typeface="굴림" pitchFamily="50" charset="-127"/>
                <a:ea typeface="굴림" pitchFamily="50" charset="-127"/>
              </a:rPr>
              <a:t>25,000</a:t>
            </a:r>
            <a:r>
              <a:rPr lang="ko-KR" altLang="en-US" sz="1400" smtClean="0">
                <a:latin typeface="굴림" pitchFamily="50" charset="-127"/>
                <a:ea typeface="굴림" pitchFamily="50" charset="-127"/>
              </a:rPr>
              <a:t>을 버는 </a:t>
            </a:r>
            <a:r>
              <a:rPr lang="en-US" altLang="ko-KR" sz="1400" smtClean="0">
                <a:latin typeface="굴림" pitchFamily="50" charset="-127"/>
                <a:ea typeface="굴림" pitchFamily="50" charset="-127"/>
              </a:rPr>
              <a:t>king</a:t>
            </a:r>
            <a:r>
              <a:rPr lang="ko-KR" altLang="en-US" sz="1400" smtClean="0">
                <a:latin typeface="굴림" pitchFamily="50" charset="-127"/>
                <a:ea typeface="굴림" pitchFamily="50" charset="-127"/>
              </a:rPr>
              <a:t>을 제외한 </a:t>
            </a:r>
            <a:r>
              <a:rPr lang="en-US" altLang="ko-KR" sz="1400" smtClean="0">
                <a:latin typeface="굴림" pitchFamily="50" charset="-127"/>
                <a:ea typeface="굴림" pitchFamily="50" charset="-127"/>
              </a:rPr>
              <a:t>106</a:t>
            </a:r>
            <a:r>
              <a:rPr lang="ko-KR" altLang="en-US" sz="1400" smtClean="0">
                <a:latin typeface="굴림" pitchFamily="50" charset="-127"/>
                <a:ea typeface="굴림" pitchFamily="50" charset="-127"/>
              </a:rPr>
              <a:t>명이 조회된다</a:t>
            </a:r>
            <a:r>
              <a:rPr lang="en-US" altLang="ko-KR" sz="1400" smtClean="0">
                <a:latin typeface="굴림" pitchFamily="50" charset="-127"/>
                <a:ea typeface="굴림" pitchFamily="50" charset="-127"/>
              </a:rPr>
              <a:t>.</a:t>
            </a:r>
            <a:endParaRPr lang="en-US" altLang="ko-KR" sz="1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not (manager_id=null and salary&gt;20000);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last_name, salary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not (manager_id=null or salary&gt;20000);</a:t>
            </a:r>
          </a:p>
          <a:p>
            <a:pPr marL="0" indent="0">
              <a:buNone/>
            </a:pP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204864"/>
            <a:ext cx="14573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616" y="3645024"/>
            <a:ext cx="22669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766" y="5157192"/>
            <a:ext cx="14478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89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연산자 순위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91504674"/>
              </p:ext>
            </p:extLst>
          </p:nvPr>
        </p:nvGraphicFramePr>
        <p:xfrm>
          <a:off x="611560" y="1988840"/>
          <a:ext cx="8153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009"/>
                <a:gridCol w="613839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순위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연산자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산술 연산자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붙이기 연산자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비교 연산자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is [not] null, [not] like, [not] in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[not] between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!=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not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and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or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9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연산자 순위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last_name, job_id, salary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job_id='SA_REP' or job_id='AD_PRES' and salary&gt;15000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last_name, job_id, salary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(job_id='SA_REP' or job_id='AD_PRES') and salary&gt;15000;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4944"/>
            <a:ext cx="30670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28" y="5301208"/>
            <a:ext cx="2590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67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order by 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절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last_name, job_id, department_id, hire_date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order by hire_date;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last_name, job_id, department_id, hire_date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order by hire_date desc;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employee_id, last_name, salary*12 annsal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order by annsal;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204864"/>
            <a:ext cx="52959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678" y="5373216"/>
            <a:ext cx="33623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946" y="3717032"/>
            <a:ext cx="52768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67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where 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절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sz="2000" b="1" err="1">
                <a:latin typeface="굴림" pitchFamily="50" charset="-127"/>
                <a:ea typeface="굴림" pitchFamily="50" charset="-127"/>
              </a:rPr>
              <a:t>employee_id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2000" b="1" err="1">
                <a:latin typeface="굴림" pitchFamily="50" charset="-127"/>
                <a:ea typeface="굴림" pitchFamily="50" charset="-127"/>
              </a:rPr>
              <a:t>last_name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2000" b="1" err="1">
                <a:latin typeface="굴림" pitchFamily="50" charset="-127"/>
                <a:ea typeface="굴림" pitchFamily="50" charset="-127"/>
              </a:rPr>
              <a:t>job_id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2000" b="1" err="1">
                <a:latin typeface="굴림" pitchFamily="50" charset="-127"/>
                <a:ea typeface="굴림" pitchFamily="50" charset="-127"/>
              </a:rPr>
              <a:t>department_id</a:t>
            </a:r>
            <a:endParaRPr lang="en-US" altLang="ko-KR" sz="20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where </a:t>
            </a:r>
            <a:r>
              <a:rPr lang="en-US" altLang="ko-KR" sz="2000" b="1" err="1">
                <a:latin typeface="굴림" pitchFamily="50" charset="-127"/>
                <a:ea typeface="굴림" pitchFamily="50" charset="-127"/>
              </a:rPr>
              <a:t>department_id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=90</a:t>
            </a:r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0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 b="1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where </a:t>
            </a:r>
            <a:r>
              <a:rPr lang="ko-KR" altLang="en-US" sz="2000" b="1" smtClean="0">
                <a:latin typeface="굴림" pitchFamily="50" charset="-127"/>
                <a:ea typeface="굴림" pitchFamily="50" charset="-127"/>
              </a:rPr>
              <a:t>절에 다음 문구를 포함할 수 있다</a:t>
            </a:r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columns</a:t>
            </a:r>
          </a:p>
          <a:p>
            <a:pPr>
              <a:buFontTx/>
              <a:buChar char="-"/>
            </a:pPr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literal</a:t>
            </a:r>
          </a:p>
          <a:p>
            <a:pPr>
              <a:buFontTx/>
              <a:buChar char="-"/>
            </a:pPr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arithmetic expressions</a:t>
            </a:r>
          </a:p>
          <a:p>
            <a:pPr>
              <a:buFontTx/>
              <a:buChar char="-"/>
            </a:pPr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functions</a:t>
            </a:r>
          </a:p>
          <a:p>
            <a:pPr>
              <a:buFontTx/>
              <a:buChar char="-"/>
            </a:pPr>
            <a:endParaRPr lang="en-US" altLang="ko-KR" sz="20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where </a:t>
            </a:r>
            <a:r>
              <a:rPr lang="ko-KR" altLang="en-US" sz="2000" b="1" smtClean="0">
                <a:latin typeface="굴림" pitchFamily="50" charset="-127"/>
                <a:ea typeface="굴림" pitchFamily="50" charset="-127"/>
              </a:rPr>
              <a:t>절에 별명은 사용할 수 없다</a:t>
            </a:r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 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24083"/>
            <a:ext cx="40862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8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정</a:t>
            </a:r>
            <a:r>
              <a:rPr lang="ko-KR" altLang="en-US" sz="3600">
                <a:latin typeface="굴림" pitchFamily="50" charset="-127"/>
                <a:ea typeface="굴림" pitchFamily="50" charset="-127"/>
              </a:rPr>
              <a:t>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last_name, job_id, department_id, hire_date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order by 3;</a:t>
            </a:r>
          </a:p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last_name, department_id, salary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order by department_id, salary desc;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36912"/>
            <a:ext cx="52959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373216"/>
            <a:ext cx="33813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67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character string &amp; date </a:t>
            </a:r>
            <a:r>
              <a:rPr lang="ko-KR" altLang="en-US" sz="3600" err="1" smtClean="0">
                <a:latin typeface="굴림" pitchFamily="50" charset="-127"/>
                <a:ea typeface="굴림" pitchFamily="50" charset="-127"/>
              </a:rPr>
              <a:t>비교값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err="1">
                <a:latin typeface="굴림" pitchFamily="50" charset="-127"/>
                <a:ea typeface="굴림" pitchFamily="50" charset="-127"/>
              </a:rPr>
              <a:t>last_name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err="1">
                <a:latin typeface="굴림" pitchFamily="50" charset="-127"/>
                <a:ea typeface="굴림" pitchFamily="50" charset="-127"/>
              </a:rPr>
              <a:t>job_id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err="1">
                <a:latin typeface="굴림" pitchFamily="50" charset="-127"/>
                <a:ea typeface="굴림" pitchFamily="50" charset="-127"/>
              </a:rPr>
              <a:t>department_id</a:t>
            </a:r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where </a:t>
            </a:r>
            <a:r>
              <a:rPr lang="en-US" altLang="ko-KR" err="1">
                <a:latin typeface="굴림" pitchFamily="50" charset="-127"/>
                <a:ea typeface="굴림" pitchFamily="50" charset="-127"/>
              </a:rPr>
              <a:t>last_name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='Whalen';</a:t>
            </a:r>
          </a:p>
          <a:p>
            <a:pPr marL="0" indent="0">
              <a:buNone/>
            </a:pPr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ko-KR" altLang="en-US" sz="1900" smtClean="0">
                <a:latin typeface="굴림" pitchFamily="50" charset="-127"/>
                <a:ea typeface="굴림" pitchFamily="50" charset="-127"/>
              </a:rPr>
              <a:t>도구</a:t>
            </a:r>
            <a:r>
              <a:rPr lang="en-US" altLang="ko-KR" sz="190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1900">
                <a:latin typeface="굴림" pitchFamily="50" charset="-127"/>
                <a:ea typeface="굴림" pitchFamily="50" charset="-127"/>
              </a:rPr>
              <a:t>환경설정</a:t>
            </a:r>
            <a:r>
              <a:rPr lang="en-US" altLang="ko-KR" sz="1900">
                <a:latin typeface="굴림" pitchFamily="50" charset="-127"/>
                <a:ea typeface="굴림" pitchFamily="50" charset="-127"/>
              </a:rPr>
              <a:t>-NLS </a:t>
            </a:r>
            <a:r>
              <a:rPr lang="ko-KR" altLang="en-US" sz="1900">
                <a:latin typeface="굴림" pitchFamily="50" charset="-127"/>
                <a:ea typeface="굴림" pitchFamily="50" charset="-127"/>
              </a:rPr>
              <a:t>화면에서</a:t>
            </a:r>
            <a:r>
              <a:rPr lang="en-US" altLang="ko-KR" sz="1900">
                <a:latin typeface="굴림" pitchFamily="50" charset="-127"/>
                <a:ea typeface="굴림" pitchFamily="50" charset="-127"/>
              </a:rPr>
              <a:t>, </a:t>
            </a:r>
          </a:p>
          <a:p>
            <a:pPr marL="0" indent="0">
              <a:buNone/>
            </a:pPr>
            <a:r>
              <a:rPr lang="ko-KR" altLang="en-US" sz="1900" smtClean="0">
                <a:latin typeface="굴림" pitchFamily="50" charset="-127"/>
                <a:ea typeface="굴림" pitchFamily="50" charset="-127"/>
              </a:rPr>
              <a:t>언어와 </a:t>
            </a:r>
            <a:r>
              <a:rPr lang="ko-KR" altLang="en-US" sz="1900">
                <a:latin typeface="굴림" pitchFamily="50" charset="-127"/>
                <a:ea typeface="굴림" pitchFamily="50" charset="-127"/>
              </a:rPr>
              <a:t>날짜언어를 </a:t>
            </a:r>
            <a:r>
              <a:rPr lang="en-US" altLang="ko-KR" sz="1900">
                <a:latin typeface="굴림" pitchFamily="50" charset="-127"/>
                <a:ea typeface="굴림" pitchFamily="50" charset="-127"/>
              </a:rPr>
              <a:t>AMERICAN </a:t>
            </a:r>
            <a:r>
              <a:rPr lang="ko-KR" altLang="en-US" sz="1900">
                <a:latin typeface="굴림" pitchFamily="50" charset="-127"/>
                <a:ea typeface="굴림" pitchFamily="50" charset="-127"/>
              </a:rPr>
              <a:t>으로</a:t>
            </a:r>
            <a:r>
              <a:rPr lang="en-US" altLang="ko-KR" sz="1900">
                <a:latin typeface="굴림" pitchFamily="50" charset="-127"/>
                <a:ea typeface="굴림" pitchFamily="50" charset="-127"/>
              </a:rPr>
              <a:t>, </a:t>
            </a:r>
            <a:endParaRPr lang="en-US" altLang="ko-KR" sz="19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ko-KR" altLang="en-US" sz="1900" smtClean="0">
                <a:latin typeface="굴림" pitchFamily="50" charset="-127"/>
                <a:ea typeface="굴림" pitchFamily="50" charset="-127"/>
              </a:rPr>
              <a:t>날짜형식은 </a:t>
            </a:r>
            <a:r>
              <a:rPr lang="en-US" altLang="ko-KR" sz="1900">
                <a:latin typeface="굴림" pitchFamily="50" charset="-127"/>
                <a:ea typeface="굴림" pitchFamily="50" charset="-127"/>
              </a:rPr>
              <a:t>DD-MON-RR </a:t>
            </a:r>
            <a:r>
              <a:rPr lang="ko-KR" altLang="en-US" sz="1900">
                <a:latin typeface="굴림" pitchFamily="50" charset="-127"/>
                <a:ea typeface="굴림" pitchFamily="50" charset="-127"/>
              </a:rPr>
              <a:t>로 설정한다</a:t>
            </a:r>
            <a:r>
              <a:rPr lang="en-US" altLang="ko-KR" sz="19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err="1">
                <a:latin typeface="굴림" pitchFamily="50" charset="-127"/>
                <a:ea typeface="굴림" pitchFamily="50" charset="-127"/>
              </a:rPr>
              <a:t>last_name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err="1">
                <a:latin typeface="굴림" pitchFamily="50" charset="-127"/>
                <a:ea typeface="굴림" pitchFamily="50" charset="-127"/>
              </a:rPr>
              <a:t>hire_date</a:t>
            </a:r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where </a:t>
            </a:r>
            <a:r>
              <a:rPr lang="en-US" altLang="ko-KR" err="1">
                <a:latin typeface="굴림" pitchFamily="50" charset="-127"/>
                <a:ea typeface="굴림" pitchFamily="50" charset="-127"/>
              </a:rPr>
              <a:t>hire_date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= '06-FEB-08';   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492896"/>
            <a:ext cx="30003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63" y="5301208"/>
            <a:ext cx="26765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07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비교 연산자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   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037533"/>
              </p:ext>
            </p:extLst>
          </p:nvPr>
        </p:nvGraphicFramePr>
        <p:xfrm>
          <a:off x="971600" y="1916832"/>
          <a:ext cx="6696744" cy="405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  <a:gridCol w="3744416"/>
              </a:tblGrid>
              <a:tr h="368452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연산자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의미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68452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=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같다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68452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&gt;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초과한다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68452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&gt;=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이상이다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68452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&lt;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미만이다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68452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&lt;=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이하이다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68452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&lt;&gt;, !=,</a:t>
                      </a:r>
                      <a:r>
                        <a:rPr lang="en-US" altLang="ko-KR" b="1" baseline="0" smtClean="0">
                          <a:latin typeface="굴림" pitchFamily="50" charset="-127"/>
                          <a:ea typeface="굴림" pitchFamily="50" charset="-127"/>
                        </a:rPr>
                        <a:t> ^=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다르다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68452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between</a:t>
                      </a:r>
                      <a:r>
                        <a:rPr lang="en-US" altLang="ko-KR" b="1" baseline="0" smtClean="0">
                          <a:latin typeface="굴림" pitchFamily="50" charset="-127"/>
                          <a:ea typeface="굴림" pitchFamily="50" charset="-127"/>
                        </a:rPr>
                        <a:t>  ... and ...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범위에 포함된다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64752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in (...)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값들 중 하나와 일치한다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68452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like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비슷한 문자값이다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68452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is null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b="1" smtClean="0">
                          <a:latin typeface="굴림" pitchFamily="50" charset="-127"/>
                          <a:ea typeface="굴림" pitchFamily="50" charset="-127"/>
                        </a:rPr>
                        <a:t>null </a:t>
                      </a:r>
                      <a:r>
                        <a:rPr lang="ko-KR" altLang="en-US" b="1" smtClean="0">
                          <a:latin typeface="굴림" pitchFamily="50" charset="-127"/>
                          <a:ea typeface="굴림" pitchFamily="50" charset="-127"/>
                        </a:rPr>
                        <a:t>값이다</a:t>
                      </a:r>
                      <a:endParaRPr lang="ko-KR" altLang="en-US" b="1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07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비교 연산자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b="1" smtClean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last_name, salary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where salary&lt;=3000;</a:t>
            </a:r>
          </a:p>
          <a:p>
            <a:pPr marL="0" indent="0">
              <a:buNone/>
            </a:pPr>
            <a:endParaRPr lang="en-US" altLang="ko-KR" sz="16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select last_name,job_id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where job_id &lt;&gt; 'SA_REP';</a:t>
            </a:r>
          </a:p>
          <a:p>
            <a:pPr marL="0" indent="0">
              <a:buNone/>
            </a:pPr>
            <a:endParaRPr lang="en-US" altLang="ko-KR" sz="16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select last_name,job_id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where job_id != 'SA_REP';</a:t>
            </a:r>
          </a:p>
          <a:p>
            <a:pPr marL="0" indent="0">
              <a:buNone/>
            </a:pPr>
            <a:endParaRPr lang="en-US" altLang="ko-KR" sz="16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select last_name,job_id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where job_id ^= 'SA_REP';</a:t>
            </a:r>
            <a:endParaRPr lang="ko-KR" altLang="en-US" sz="1600" b="1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988840"/>
            <a:ext cx="2200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284984"/>
            <a:ext cx="29146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581128"/>
            <a:ext cx="29146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877272"/>
            <a:ext cx="29146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07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between 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연산자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last_name, salary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salary between 2500 and 3500;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last_name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last_name between 'King' and 'Smith';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last_name, hire_date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hire_date between '01-JAN-02' and '31-DEC-02';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204864"/>
            <a:ext cx="21717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429000"/>
            <a:ext cx="15525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725144"/>
            <a:ext cx="25336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07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in 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연산자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select employee_id, last_name, salary, manager_id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where manager_id in (100, 101, 201</a:t>
            </a:r>
            <a:r>
              <a:rPr lang="en-US" altLang="ko-KR" sz="1600" b="1" smtClean="0">
                <a:latin typeface="굴림" pitchFamily="50" charset="-127"/>
                <a:ea typeface="굴림" pitchFamily="50" charset="-127"/>
              </a:rPr>
              <a:t>);</a:t>
            </a:r>
          </a:p>
          <a:p>
            <a:pPr marL="0" indent="0">
              <a:buNone/>
            </a:pPr>
            <a:endParaRPr lang="en-US" altLang="ko-KR" sz="16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select employee_id, last_name, salary, manager_id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where manager_id=100 or manager_id=101 or manager_id=201;</a:t>
            </a:r>
            <a:endParaRPr lang="ko-KR" altLang="en-US" sz="16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16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select employee_id, manager_id, department_id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where last_name in ('Hartstein','Vargas');</a:t>
            </a:r>
          </a:p>
          <a:p>
            <a:pPr marL="0" indent="0">
              <a:buNone/>
            </a:pPr>
            <a:endParaRPr lang="en-US" altLang="ko-KR" sz="16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select employee_id, last_name, hire_date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where hire_date in ('17-JUN-03','21-SEP-05');</a:t>
            </a:r>
          </a:p>
          <a:p>
            <a:pPr marL="0" indent="0">
              <a:buNone/>
            </a:pPr>
            <a:endParaRPr lang="en-US" altLang="ko-KR" sz="1600" b="1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04864"/>
            <a:ext cx="38862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491" y="4365104"/>
            <a:ext cx="30480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32" y="5589240"/>
            <a:ext cx="32480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07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like 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연산자 </a:t>
            </a:r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- wildcard %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select first_name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where first_name like 'S%';</a:t>
            </a:r>
          </a:p>
          <a:p>
            <a:pPr marL="0" indent="0">
              <a:buNone/>
            </a:pPr>
            <a:endParaRPr lang="en-US" altLang="ko-KR" sz="16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select first_name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where first_name like '%r';</a:t>
            </a:r>
          </a:p>
          <a:p>
            <a:pPr marL="0" indent="0">
              <a:buNone/>
            </a:pPr>
            <a:endParaRPr lang="en-US" altLang="ko-KR" sz="16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select first_name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where first_name like '%s%';</a:t>
            </a:r>
          </a:p>
          <a:p>
            <a:pPr marL="0" indent="0">
              <a:buNone/>
            </a:pPr>
            <a:endParaRPr lang="en-US" altLang="ko-KR" sz="16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select last_name, hire_date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where hire_date like '%05';</a:t>
            </a:r>
            <a:endParaRPr lang="ko-KR" altLang="en-US" sz="1600" b="1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916832"/>
            <a:ext cx="10382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128963"/>
            <a:ext cx="15430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437112"/>
            <a:ext cx="1514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805264"/>
            <a:ext cx="25050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07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>
                <a:latin typeface="굴림" pitchFamily="50" charset="-127"/>
                <a:ea typeface="굴림" pitchFamily="50" charset="-127"/>
              </a:rPr>
              <a:t>like </a:t>
            </a:r>
            <a:r>
              <a:rPr lang="ko-KR" altLang="en-US" sz="3600">
                <a:latin typeface="굴림" pitchFamily="50" charset="-127"/>
                <a:ea typeface="굴림" pitchFamily="50" charset="-127"/>
              </a:rPr>
              <a:t>연산자 </a:t>
            </a:r>
            <a:r>
              <a:rPr lang="en-US" altLang="ko-KR" sz="3600">
                <a:latin typeface="굴림" pitchFamily="50" charset="-127"/>
                <a:ea typeface="굴림" pitchFamily="50" charset="-127"/>
              </a:rPr>
              <a:t>- wildcard </a:t>
            </a:r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_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select first_name, last_name</a:t>
            </a:r>
          </a:p>
          <a:p>
            <a:pPr marL="0" indent="0"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where last_name like 'K___';</a:t>
            </a:r>
          </a:p>
          <a:p>
            <a:pPr marL="0" indent="0">
              <a:buNone/>
            </a:pPr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select last_name</a:t>
            </a:r>
          </a:p>
          <a:p>
            <a:pPr marL="0" indent="0"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where last_name like '_o%';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81128"/>
            <a:ext cx="14192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564904"/>
            <a:ext cx="21145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07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726</TotalTime>
  <Words>842</Words>
  <Application>Microsoft Office PowerPoint</Application>
  <PresentationFormat>화면 슬라이드 쇼(4:3)</PresentationFormat>
  <Paragraphs>286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가을</vt:lpstr>
      <vt:lpstr>2. WHERE, ORDER BY</vt:lpstr>
      <vt:lpstr>where 절</vt:lpstr>
      <vt:lpstr>character string &amp; date 비교값</vt:lpstr>
      <vt:lpstr>비교 연산자</vt:lpstr>
      <vt:lpstr>비교 연산자</vt:lpstr>
      <vt:lpstr>between 연산자</vt:lpstr>
      <vt:lpstr>in 연산자</vt:lpstr>
      <vt:lpstr>like 연산자 - wildcard %</vt:lpstr>
      <vt:lpstr>like 연산자 - wildcard _</vt:lpstr>
      <vt:lpstr>like 연산자 - escape</vt:lpstr>
      <vt:lpstr>null 조건</vt:lpstr>
      <vt:lpstr>논리 연산자 - and</vt:lpstr>
      <vt:lpstr>논리 연산자 - or</vt:lpstr>
      <vt:lpstr>논리 연산자 - not</vt:lpstr>
      <vt:lpstr>논리 연산자 - not</vt:lpstr>
      <vt:lpstr>논리 연산자 - not</vt:lpstr>
      <vt:lpstr>연산자 순위</vt:lpstr>
      <vt:lpstr>연산자 순위</vt:lpstr>
      <vt:lpstr>order by 절</vt:lpstr>
      <vt:lpstr>정렬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k</cp:lastModifiedBy>
  <cp:revision>118</cp:revision>
  <dcterms:created xsi:type="dcterms:W3CDTF">2018-12-18T05:38:34Z</dcterms:created>
  <dcterms:modified xsi:type="dcterms:W3CDTF">2018-12-26T07:01:37Z</dcterms:modified>
</cp:coreProperties>
</file>