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CT0kigvXtjEdzMFYsbUSqPy41K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Denisse Reveco Fuent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3T22:51:19.742">
    <p:pos x="6000" y="0"/>
    <p:text>La intención de esta presentación es poder mostrar el proceso de análisis para la creación del prototipo del sistema.
Además mostrando la documentación necesaria para el futuro proceso de desarrollo.</p:text>
    <p:extLst>
      <p:ext uri="{C676402C-5697-4E1C-873F-D02D1690AC5C}">
        <p15:threadingInfo timeZoneBias="0"/>
      </p:ext>
      <p:ext uri="http://customooxmlschemas.google.com/">
        <go:slidesCustomData xmlns:go="http://customooxmlschemas.google.com/" commentPostId="AAABVT9yF6Q"/>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9-13T22:47:42.973">
    <p:pos x="6000" y="0"/>
    <p:text>Estas vistas corresponden al modelo 4+1, es una tecnica que nos ayuda a organizar las entregas de diseño del software bajo la mirada de la arquitectura.
Esto nos da una mirada temprana  sobre lo que se desarrollará mas adelante, por eso su importancia.
Aquí podemos ver la vista de escenario: es la vista principal donde se derivan las demás, siendo mas fácil de comprender por el cliente.
Aquí uno de los diagramas de Actividad sobre cómo funciona el proceso de registro.</p:text>
    <p:extLst>
      <p:ext uri="{C676402C-5697-4E1C-873F-D02D1690AC5C}">
        <p15:threadingInfo timeZoneBias="0"/>
      </p:ext>
      <p:ext uri="http://customooxmlschemas.google.com/">
        <go:slidesCustomData xmlns:go="http://customooxmlschemas.google.com/" commentPostId="AAABVT9yF60"/>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9-13T22:53:43.358">
    <p:pos x="6000" y="0"/>
    <p:text>Aquí tenemos la vista lógica con el diagrama de clase, que nos muestra lo que el sistema deberá hacer, y cómo este se comunica.</p:text>
    <p:extLst>
      <p:ext uri="{C676402C-5697-4E1C-873F-D02D1690AC5C}">
        <p15:threadingInfo timeZoneBias="0"/>
      </p:ext>
      <p:ext uri="http://customooxmlschemas.google.com/">
        <go:slidesCustomData xmlns:go="http://customooxmlschemas.google.com/" commentPostId="AAABVT9yF64"/>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9-13T22:56:45.357">
    <p:pos x="6000" y="0"/>
    <p:text>Aquí podemos ver el modelado de nuestra base de datos, que sera desplegado en Oracle utilizando Oracle database y utilizando la herramienta SQL Developer</p:text>
    <p:extLst>
      <p:ext uri="{C676402C-5697-4E1C-873F-D02D1690AC5C}">
        <p15:threadingInfo timeZoneBias="0"/>
      </p:ext>
      <p:ext uri="http://customooxmlschemas.google.com/">
        <go:slidesCustomData xmlns:go="http://customooxmlschemas.google.com/" commentPostId="AAABVT9yF68"/>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9-13T23:24:28.919">
    <p:pos x="6000" y="0"/>
    <p:text>El documento DOD, es clave para la metodología ágil en scrum.
Nos permite establecer los criterios de las funcionalidades o del producto a entregar.
Esto nos permite garantizar la eficiencia y evitar las entregas incompletas o de baja calidad.</p:text>
    <p:extLst>
      <p:ext uri="{C676402C-5697-4E1C-873F-D02D1690AC5C}">
        <p15:threadingInfo timeZoneBias="0"/>
      </p:ext>
      <p:ext uri="http://customooxmlschemas.google.com/">
        <go:slidesCustomData xmlns:go="http://customooxmlschemas.google.com/" commentPostId="AAABVUJak20"/>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9-13T22:57:35.626">
    <p:pos x="6000" y="0"/>
    <p:text>A continuación, se mostrará el prototipo con las vistas principales y los procesos claves del negocio.</p:text>
    <p:extLst>
      <p:ext uri="{C676402C-5697-4E1C-873F-D02D1690AC5C}">
        <p15:threadingInfo timeZoneBias="0"/>
      </p:ext>
      <p:ext uri="http://customooxmlschemas.google.com/">
        <go:slidesCustomData xmlns:go="http://customooxmlschemas.google.com/" commentPostId="AAABVT9yF7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07a846b53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07a846b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01d07b461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3001d07b461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12ae5c37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3012ae5c374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hyperlink" Target="https://trello.com/invite/b/66c8009684eccad441017b1b/ATTI3c5b41eee460a78f0ff10cc92de923e5E3C4FB9E/hotel-app" TargetMode="External"/><Relationship Id="rId6" Type="http://schemas.openxmlformats.org/officeDocument/2006/relationships/image" Target="../media/image25.png"/><Relationship Id="rId7"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2.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5.xml"/><Relationship Id="rId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hyperlink" Target="https://www.figma.com/design/eIaTSL4MSlOftleNZyU4Qo/Untitled?node-id=26-2321&amp;t=N9iIWSylLStJtIaw-0" TargetMode="External"/><Relationship Id="rId5" Type="http://schemas.openxmlformats.org/officeDocument/2006/relationships/image" Target="../media/image2.png"/><Relationship Id="rId6" Type="http://schemas.openxmlformats.org/officeDocument/2006/relationships/image" Target="../media/image25.png"/><Relationship Id="rId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Patrón de fondo&#10;&#10;Descripción generada automáticamente" id="84" name="Google Shape;84;p1"/>
          <p:cNvPicPr preferRelativeResize="0"/>
          <p:nvPr/>
        </p:nvPicPr>
        <p:blipFill rotWithShape="1">
          <a:blip r:embed="rId3">
            <a:alphaModFix amt="50000"/>
          </a:blip>
          <a:srcRect b="0" l="0" r="0" t="0"/>
          <a:stretch/>
        </p:blipFill>
        <p:spPr>
          <a:xfrm>
            <a:off x="0" y="137"/>
            <a:ext cx="12192000" cy="6857726"/>
          </a:xfrm>
          <a:prstGeom prst="rect">
            <a:avLst/>
          </a:prstGeom>
          <a:noFill/>
          <a:ln>
            <a:noFill/>
          </a:ln>
        </p:spPr>
      </p:pic>
      <p:sp>
        <p:nvSpPr>
          <p:cNvPr id="85" name="Google Shape;85;p1"/>
          <p:cNvSpPr txBox="1"/>
          <p:nvPr/>
        </p:nvSpPr>
        <p:spPr>
          <a:xfrm>
            <a:off x="310756" y="3013502"/>
            <a:ext cx="6860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4800"/>
              <a:buFont typeface="Arial"/>
              <a:buNone/>
            </a:pPr>
            <a:r>
              <a:rPr b="1" i="0" lang="es-CL" sz="4800" u="none" cap="none" strike="noStrike">
                <a:solidFill>
                  <a:srgbClr val="0B5394"/>
                </a:solidFill>
                <a:latin typeface="Calibri"/>
                <a:ea typeface="Calibri"/>
                <a:cs typeface="Calibri"/>
                <a:sym typeface="Calibri"/>
              </a:rPr>
              <a:t>Hotel App</a:t>
            </a:r>
            <a:endParaRPr b="1" i="0" sz="4800" u="none" cap="none" strike="noStrike">
              <a:solidFill>
                <a:srgbClr val="0B5394"/>
              </a:solidFill>
              <a:latin typeface="Calibri"/>
              <a:ea typeface="Calibri"/>
              <a:cs typeface="Calibri"/>
              <a:sym typeface="Calibri"/>
            </a:endParaRPr>
          </a:p>
        </p:txBody>
      </p:sp>
      <p:pic>
        <p:nvPicPr>
          <p:cNvPr descr="Logotipo&#10;&#10;Descripción generada automáticamente" id="86" name="Google Shape;86;p1"/>
          <p:cNvPicPr preferRelativeResize="0"/>
          <p:nvPr/>
        </p:nvPicPr>
        <p:blipFill rotWithShape="1">
          <a:blip r:embed="rId4">
            <a:alphaModFix/>
          </a:blip>
          <a:srcRect b="0" l="0" r="0" t="0"/>
          <a:stretch/>
        </p:blipFill>
        <p:spPr>
          <a:xfrm>
            <a:off x="428638" y="315236"/>
            <a:ext cx="2366104" cy="530887"/>
          </a:xfrm>
          <a:prstGeom prst="rect">
            <a:avLst/>
          </a:prstGeom>
          <a:noFill/>
          <a:ln>
            <a:noFill/>
          </a:ln>
        </p:spPr>
      </p:pic>
      <p:sp>
        <p:nvSpPr>
          <p:cNvPr id="87" name="Google Shape;87;p1"/>
          <p:cNvSpPr txBox="1"/>
          <p:nvPr/>
        </p:nvSpPr>
        <p:spPr>
          <a:xfrm>
            <a:off x="310750" y="3628350"/>
            <a:ext cx="9070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4800"/>
              <a:buFont typeface="Arial"/>
              <a:buNone/>
            </a:pPr>
            <a:r>
              <a:rPr lang="es-CL" sz="3600">
                <a:solidFill>
                  <a:srgbClr val="0B5394"/>
                </a:solidFill>
                <a:latin typeface="Calibri"/>
                <a:ea typeface="Calibri"/>
                <a:cs typeface="Calibri"/>
                <a:sym typeface="Calibri"/>
              </a:rPr>
              <a:t>Propuesta de Diseño del Sistema de software</a:t>
            </a:r>
            <a:endParaRPr i="0" sz="3600" u="none" cap="none" strike="noStrike">
              <a:solidFill>
                <a:srgbClr val="0B539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9"/>
          <p:cNvPicPr preferRelativeResize="0"/>
          <p:nvPr/>
        </p:nvPicPr>
        <p:blipFill rotWithShape="1">
          <a:blip r:embed="rId3">
            <a:alphaModFix/>
          </a:blip>
          <a:srcRect b="0" l="0" r="0" t="0"/>
          <a:stretch/>
        </p:blipFill>
        <p:spPr>
          <a:xfrm>
            <a:off x="5646200" y="2426525"/>
            <a:ext cx="6911574" cy="4638876"/>
          </a:xfrm>
          <a:prstGeom prst="rect">
            <a:avLst/>
          </a:prstGeom>
          <a:noFill/>
          <a:ln>
            <a:noFill/>
          </a:ln>
        </p:spPr>
      </p:pic>
      <p:pic>
        <p:nvPicPr>
          <p:cNvPr descr="Logotipo&#10;&#10;Descripción generada automáticamente" id="217" name="Google Shape;217;p9"/>
          <p:cNvPicPr preferRelativeResize="0"/>
          <p:nvPr/>
        </p:nvPicPr>
        <p:blipFill rotWithShape="1">
          <a:blip r:embed="rId4">
            <a:alphaModFix/>
          </a:blip>
          <a:srcRect b="0" l="0" r="0" t="0"/>
          <a:stretch/>
        </p:blipFill>
        <p:spPr>
          <a:xfrm>
            <a:off x="255374" y="196820"/>
            <a:ext cx="1252912" cy="281118"/>
          </a:xfrm>
          <a:prstGeom prst="rect">
            <a:avLst/>
          </a:prstGeom>
          <a:noFill/>
          <a:ln>
            <a:noFill/>
          </a:ln>
        </p:spPr>
      </p:pic>
      <p:cxnSp>
        <p:nvCxnSpPr>
          <p:cNvPr id="218" name="Google Shape;218;p9"/>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219" name="Google Shape;219;p9"/>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sp>
        <p:nvSpPr>
          <p:cNvPr id="220" name="Google Shape;220;p9"/>
          <p:cNvSpPr txBox="1"/>
          <p:nvPr/>
        </p:nvSpPr>
        <p:spPr>
          <a:xfrm>
            <a:off x="1672550" y="198634"/>
            <a:ext cx="1988974" cy="34406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221" name="Google Shape;221;p9"/>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Nombre del Proyecto: Hotel APP</a:t>
            </a:r>
            <a:endParaRPr b="0" i="0" sz="1400" u="none" cap="none" strike="noStrike">
              <a:solidFill>
                <a:srgbClr val="000000"/>
              </a:solidFill>
              <a:latin typeface="Arial"/>
              <a:ea typeface="Arial"/>
              <a:cs typeface="Arial"/>
              <a:sym typeface="Arial"/>
            </a:endParaRPr>
          </a:p>
        </p:txBody>
      </p:sp>
      <p:sp>
        <p:nvSpPr>
          <p:cNvPr id="222" name="Google Shape;222;p9"/>
          <p:cNvSpPr txBox="1"/>
          <p:nvPr/>
        </p:nvSpPr>
        <p:spPr>
          <a:xfrm>
            <a:off x="1084488" y="836371"/>
            <a:ext cx="10023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3600"/>
              <a:buFont typeface="Arial"/>
              <a:buNone/>
            </a:pPr>
            <a:r>
              <a:rPr b="1" lang="es-CL" sz="3600">
                <a:solidFill>
                  <a:schemeClr val="accent5"/>
                </a:solidFill>
                <a:latin typeface="Calibri"/>
                <a:ea typeface="Calibri"/>
                <a:cs typeface="Calibri"/>
                <a:sym typeface="Calibri"/>
              </a:rPr>
              <a:t>PRESENTACIÓN DE LA PLATAFORMA TRELLO </a:t>
            </a:r>
            <a:endParaRPr b="1" i="0" sz="3600" u="none" cap="none" strike="noStrike">
              <a:solidFill>
                <a:schemeClr val="accent5"/>
              </a:solidFill>
              <a:latin typeface="Times New Roman"/>
              <a:ea typeface="Times New Roman"/>
              <a:cs typeface="Times New Roman"/>
              <a:sym typeface="Times New Roman"/>
            </a:endParaRPr>
          </a:p>
        </p:txBody>
      </p:sp>
      <p:sp>
        <p:nvSpPr>
          <p:cNvPr id="223" name="Google Shape;223;p9"/>
          <p:cNvSpPr/>
          <p:nvPr/>
        </p:nvSpPr>
        <p:spPr>
          <a:xfrm>
            <a:off x="1084500" y="1756725"/>
            <a:ext cx="3726300" cy="486600"/>
          </a:xfrm>
          <a:prstGeom prst="roundRect">
            <a:avLst>
              <a:gd fmla="val 16667" name="adj"/>
            </a:avLst>
          </a:prstGeom>
          <a:noFill/>
          <a:ln cap="flat" cmpd="sng" w="38100">
            <a:solidFill>
              <a:srgbClr val="AEC6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CL"/>
              <a:t>   </a:t>
            </a:r>
            <a:r>
              <a:rPr lang="es-CL" sz="2400" u="sng">
                <a:solidFill>
                  <a:schemeClr val="hlink"/>
                </a:solidFill>
                <a:latin typeface="Calibri"/>
                <a:ea typeface="Calibri"/>
                <a:cs typeface="Calibri"/>
                <a:sym typeface="Calibri"/>
                <a:hlinkClick r:id="rId5"/>
              </a:rPr>
              <a:t>Plataforma TRELLO</a:t>
            </a:r>
            <a:endParaRPr b="0" i="0" sz="2400" u="none" cap="none" strike="noStrike">
              <a:solidFill>
                <a:schemeClr val="lt1"/>
              </a:solidFill>
              <a:latin typeface="Calibri"/>
              <a:ea typeface="Calibri"/>
              <a:cs typeface="Calibri"/>
              <a:sym typeface="Calibri"/>
            </a:endParaRPr>
          </a:p>
        </p:txBody>
      </p:sp>
      <p:sp>
        <p:nvSpPr>
          <p:cNvPr id="224" name="Google Shape;224;p9"/>
          <p:cNvSpPr/>
          <p:nvPr/>
        </p:nvSpPr>
        <p:spPr>
          <a:xfrm>
            <a:off x="406375" y="1536375"/>
            <a:ext cx="849300" cy="827400"/>
          </a:xfrm>
          <a:prstGeom prst="ellipse">
            <a:avLst/>
          </a:prstGeom>
          <a:solidFill>
            <a:srgbClr val="E9EA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cono&#10;&#10;Descripción generada automáticamente" id="225" name="Google Shape;225;p9"/>
          <p:cNvPicPr preferRelativeResize="0"/>
          <p:nvPr/>
        </p:nvPicPr>
        <p:blipFill rotWithShape="1">
          <a:blip r:embed="rId6">
            <a:alphaModFix/>
          </a:blip>
          <a:srcRect b="0" l="0" r="0" t="0"/>
          <a:stretch/>
        </p:blipFill>
        <p:spPr>
          <a:xfrm>
            <a:off x="634521" y="1756723"/>
            <a:ext cx="393010" cy="386704"/>
          </a:xfrm>
          <a:prstGeom prst="rect">
            <a:avLst/>
          </a:prstGeom>
          <a:noFill/>
          <a:ln>
            <a:noFill/>
          </a:ln>
        </p:spPr>
      </p:pic>
      <p:pic>
        <p:nvPicPr>
          <p:cNvPr id="226" name="Google Shape;226;p9"/>
          <p:cNvPicPr preferRelativeResize="0"/>
          <p:nvPr/>
        </p:nvPicPr>
        <p:blipFill>
          <a:blip r:embed="rId7">
            <a:alphaModFix/>
          </a:blip>
          <a:stretch>
            <a:fillRect/>
          </a:stretch>
        </p:blipFill>
        <p:spPr>
          <a:xfrm>
            <a:off x="368075" y="2541050"/>
            <a:ext cx="8554823" cy="409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0"/>
          <p:cNvPicPr preferRelativeResize="0"/>
          <p:nvPr/>
        </p:nvPicPr>
        <p:blipFill rotWithShape="1">
          <a:blip r:embed="rId3">
            <a:alphaModFix/>
          </a:blip>
          <a:srcRect b="0" l="0" r="0" t="0"/>
          <a:stretch/>
        </p:blipFill>
        <p:spPr>
          <a:xfrm>
            <a:off x="3520489" y="678094"/>
            <a:ext cx="9198664" cy="5547782"/>
          </a:xfrm>
          <a:prstGeom prst="rect">
            <a:avLst/>
          </a:prstGeom>
          <a:noFill/>
          <a:ln>
            <a:noFill/>
          </a:ln>
        </p:spPr>
      </p:pic>
      <p:pic>
        <p:nvPicPr>
          <p:cNvPr id="232" name="Google Shape;232;p10"/>
          <p:cNvPicPr preferRelativeResize="0"/>
          <p:nvPr/>
        </p:nvPicPr>
        <p:blipFill rotWithShape="1">
          <a:blip r:embed="rId4">
            <a:alphaModFix/>
          </a:blip>
          <a:srcRect b="0" l="0" r="0" t="0"/>
          <a:stretch/>
        </p:blipFill>
        <p:spPr>
          <a:xfrm>
            <a:off x="-19828" y="0"/>
            <a:ext cx="12211828" cy="6857999"/>
          </a:xfrm>
          <a:prstGeom prst="rect">
            <a:avLst/>
          </a:prstGeom>
          <a:noFill/>
          <a:ln>
            <a:noFill/>
          </a:ln>
        </p:spPr>
      </p:pic>
      <p:sp>
        <p:nvSpPr>
          <p:cNvPr id="233" name="Google Shape;233;p10"/>
          <p:cNvSpPr txBox="1"/>
          <p:nvPr/>
        </p:nvSpPr>
        <p:spPr>
          <a:xfrm>
            <a:off x="507326" y="1249531"/>
            <a:ext cx="508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600"/>
              <a:buFont typeface="Arial"/>
              <a:buNone/>
            </a:pPr>
            <a:r>
              <a:rPr b="1" i="0" lang="es-CL" sz="3600" u="none" cap="none" strike="noStrike">
                <a:solidFill>
                  <a:srgbClr val="0B5394"/>
                </a:solidFill>
                <a:latin typeface="Calibri"/>
                <a:ea typeface="Calibri"/>
                <a:cs typeface="Calibri"/>
                <a:sym typeface="Calibri"/>
              </a:rPr>
              <a:t>Síntesis</a:t>
            </a:r>
            <a:endParaRPr b="1" i="0" sz="1400" u="none" cap="none" strike="noStrike">
              <a:solidFill>
                <a:srgbClr val="0B5394"/>
              </a:solidFill>
              <a:latin typeface="Calibri"/>
              <a:ea typeface="Calibri"/>
              <a:cs typeface="Calibri"/>
              <a:sym typeface="Calibri"/>
            </a:endParaRPr>
          </a:p>
        </p:txBody>
      </p:sp>
      <p:pic>
        <p:nvPicPr>
          <p:cNvPr descr="Logotipo&#10;&#10;Descripción generada automáticamente" id="234" name="Google Shape;234;p10"/>
          <p:cNvPicPr preferRelativeResize="0"/>
          <p:nvPr/>
        </p:nvPicPr>
        <p:blipFill rotWithShape="1">
          <a:blip r:embed="rId5">
            <a:alphaModFix/>
          </a:blip>
          <a:srcRect b="0" l="0" r="0" t="0"/>
          <a:stretch/>
        </p:blipFill>
        <p:spPr>
          <a:xfrm>
            <a:off x="255374" y="196820"/>
            <a:ext cx="1252912" cy="281118"/>
          </a:xfrm>
          <a:prstGeom prst="rect">
            <a:avLst/>
          </a:prstGeom>
          <a:noFill/>
          <a:ln>
            <a:noFill/>
          </a:ln>
        </p:spPr>
      </p:pic>
      <p:cxnSp>
        <p:nvCxnSpPr>
          <p:cNvPr id="235" name="Google Shape;235;p10"/>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236" name="Google Shape;236;p10"/>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sp>
        <p:nvSpPr>
          <p:cNvPr id="237" name="Google Shape;237;p10"/>
          <p:cNvSpPr txBox="1"/>
          <p:nvPr/>
        </p:nvSpPr>
        <p:spPr>
          <a:xfrm>
            <a:off x="1672550" y="198634"/>
            <a:ext cx="1988974" cy="34406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238" name="Google Shape;238;p10"/>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Nombre del Proyecto: Hotel APP</a:t>
            </a:r>
            <a:endParaRPr b="0" i="0" sz="1400" u="none" cap="none" strike="noStrike">
              <a:solidFill>
                <a:srgbClr val="000000"/>
              </a:solidFill>
              <a:latin typeface="Arial"/>
              <a:ea typeface="Arial"/>
              <a:cs typeface="Arial"/>
              <a:sym typeface="Arial"/>
            </a:endParaRPr>
          </a:p>
        </p:txBody>
      </p:sp>
      <p:sp>
        <p:nvSpPr>
          <p:cNvPr id="239" name="Google Shape;239;p10"/>
          <p:cNvSpPr txBox="1"/>
          <p:nvPr/>
        </p:nvSpPr>
        <p:spPr>
          <a:xfrm>
            <a:off x="507325" y="2427087"/>
            <a:ext cx="6170400" cy="16008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es-CL">
                <a:solidFill>
                  <a:srgbClr val="282F39"/>
                </a:solidFill>
                <a:latin typeface="Open Sans"/>
                <a:ea typeface="Open Sans"/>
                <a:cs typeface="Open Sans"/>
                <a:sym typeface="Open Sans"/>
              </a:rPr>
              <a:t>Para finalizar, podemos destacar las diferentes herramientas y conceptos utilizados para la </a:t>
            </a:r>
            <a:r>
              <a:rPr lang="es-CL">
                <a:solidFill>
                  <a:srgbClr val="282F39"/>
                </a:solidFill>
                <a:latin typeface="Open Sans"/>
                <a:ea typeface="Open Sans"/>
                <a:cs typeface="Open Sans"/>
                <a:sym typeface="Open Sans"/>
              </a:rPr>
              <a:t>gestión</a:t>
            </a:r>
            <a:r>
              <a:rPr lang="es-CL">
                <a:solidFill>
                  <a:srgbClr val="282F39"/>
                </a:solidFill>
                <a:latin typeface="Open Sans"/>
                <a:ea typeface="Open Sans"/>
                <a:cs typeface="Open Sans"/>
                <a:sym typeface="Open Sans"/>
              </a:rPr>
              <a:t> de desarrollo del proyecto </a:t>
            </a:r>
            <a:r>
              <a:rPr lang="es-CL">
                <a:solidFill>
                  <a:srgbClr val="282F39"/>
                </a:solidFill>
                <a:latin typeface="Open Sans"/>
                <a:ea typeface="Open Sans"/>
                <a:cs typeface="Open Sans"/>
                <a:sym typeface="Open Sans"/>
              </a:rPr>
              <a:t>Hotel App</a:t>
            </a:r>
            <a:r>
              <a:rPr lang="es-CL">
                <a:solidFill>
                  <a:srgbClr val="282F39"/>
                </a:solidFill>
                <a:latin typeface="Open Sans"/>
                <a:ea typeface="Open Sans"/>
                <a:cs typeface="Open Sans"/>
                <a:sym typeface="Open Sans"/>
              </a:rPr>
              <a:t>. Esto nos </a:t>
            </a:r>
            <a:r>
              <a:rPr lang="es-CL">
                <a:solidFill>
                  <a:srgbClr val="282F39"/>
                </a:solidFill>
                <a:latin typeface="Open Sans"/>
                <a:ea typeface="Open Sans"/>
                <a:cs typeface="Open Sans"/>
                <a:sym typeface="Open Sans"/>
              </a:rPr>
              <a:t>permitió</a:t>
            </a:r>
            <a:r>
              <a:rPr lang="es-CL">
                <a:solidFill>
                  <a:srgbClr val="282F39"/>
                </a:solidFill>
                <a:latin typeface="Open Sans"/>
                <a:ea typeface="Open Sans"/>
                <a:cs typeface="Open Sans"/>
                <a:sym typeface="Open Sans"/>
              </a:rPr>
              <a:t> consolidar el prototipo de alta fidelidad, dando pie al proceso de desarrollo de la aplicación. Además, resaltamos el uso de herramientas colaborativas y organizacionales que han sido clave para optimizar el trabajo en equipo y garantizar un flujo eficiente en cada fase del proyecto.</a:t>
            </a:r>
            <a:endParaRPr sz="1400">
              <a:solidFill>
                <a:srgbClr val="282F39"/>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1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cono&#10;&#10;Descripción generada automáticamente" id="245" name="Google Shape;245;p11"/>
          <p:cNvPicPr preferRelativeResize="0"/>
          <p:nvPr/>
        </p:nvPicPr>
        <p:blipFill rotWithShape="1">
          <a:blip r:embed="rId3">
            <a:alphaModFix amt="35000"/>
          </a:blip>
          <a:srcRect b="17" l="0" r="0" t="0"/>
          <a:stretch/>
        </p:blipFill>
        <p:spPr>
          <a:xfrm>
            <a:off x="20" y="1282"/>
            <a:ext cx="12191980" cy="6856718"/>
          </a:xfrm>
          <a:prstGeom prst="rect">
            <a:avLst/>
          </a:prstGeom>
          <a:noFill/>
          <a:ln>
            <a:noFill/>
          </a:ln>
        </p:spPr>
      </p:pic>
      <p:pic>
        <p:nvPicPr>
          <p:cNvPr id="246" name="Google Shape;246;p11"/>
          <p:cNvPicPr preferRelativeResize="0"/>
          <p:nvPr/>
        </p:nvPicPr>
        <p:blipFill rotWithShape="1">
          <a:blip r:embed="rId4">
            <a:alphaModFix/>
          </a:blip>
          <a:srcRect b="0" l="0" r="0" t="0"/>
          <a:stretch/>
        </p:blipFill>
        <p:spPr>
          <a:xfrm>
            <a:off x="2707515" y="5389976"/>
            <a:ext cx="6802244" cy="789042"/>
          </a:xfrm>
          <a:prstGeom prst="rect">
            <a:avLst/>
          </a:prstGeom>
          <a:noFill/>
          <a:ln>
            <a:noFill/>
          </a:ln>
        </p:spPr>
      </p:pic>
      <p:pic>
        <p:nvPicPr>
          <p:cNvPr descr="Logotipo&#10;&#10;Descripción generada automáticamente" id="247" name="Google Shape;247;p11"/>
          <p:cNvPicPr preferRelativeResize="0"/>
          <p:nvPr/>
        </p:nvPicPr>
        <p:blipFill rotWithShape="1">
          <a:blip r:embed="rId5">
            <a:alphaModFix/>
          </a:blip>
          <a:srcRect b="0" l="0" r="0" t="0"/>
          <a:stretch/>
        </p:blipFill>
        <p:spPr>
          <a:xfrm>
            <a:off x="4916569" y="3568390"/>
            <a:ext cx="2366104" cy="530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nvSpPr>
        <p:spPr>
          <a:xfrm>
            <a:off x="255363" y="1056333"/>
            <a:ext cx="508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600"/>
              <a:buFont typeface="Arial"/>
              <a:buNone/>
            </a:pPr>
            <a:r>
              <a:rPr b="1" lang="es-CL" sz="3600">
                <a:solidFill>
                  <a:srgbClr val="0B5394"/>
                </a:solidFill>
                <a:latin typeface="Calibri"/>
                <a:ea typeface="Calibri"/>
                <a:cs typeface="Calibri"/>
                <a:sym typeface="Calibri"/>
              </a:rPr>
              <a:t>Introducción</a:t>
            </a:r>
            <a:endParaRPr b="1" i="0" sz="1400" u="none" cap="none" strike="noStrike">
              <a:solidFill>
                <a:srgbClr val="0B5394"/>
              </a:solidFill>
              <a:latin typeface="Calibri"/>
              <a:ea typeface="Calibri"/>
              <a:cs typeface="Calibri"/>
              <a:sym typeface="Calibri"/>
            </a:endParaRPr>
          </a:p>
        </p:txBody>
      </p:sp>
      <p:sp>
        <p:nvSpPr>
          <p:cNvPr id="93" name="Google Shape;93;p5"/>
          <p:cNvSpPr/>
          <p:nvPr/>
        </p:nvSpPr>
        <p:spPr>
          <a:xfrm>
            <a:off x="5955625" y="0"/>
            <a:ext cx="6236400" cy="6858000"/>
          </a:xfrm>
          <a:prstGeom prst="rect">
            <a:avLst/>
          </a:prstGeom>
          <a:solidFill>
            <a:srgbClr val="6FA8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tipo&#10;&#10;Descripción generada automáticamente" id="94" name="Google Shape;94;p5"/>
          <p:cNvPicPr preferRelativeResize="0"/>
          <p:nvPr/>
        </p:nvPicPr>
        <p:blipFill rotWithShape="1">
          <a:blip r:embed="rId4">
            <a:alphaModFix/>
          </a:blip>
          <a:srcRect b="0" l="0" r="0" t="0"/>
          <a:stretch/>
        </p:blipFill>
        <p:spPr>
          <a:xfrm>
            <a:off x="255374" y="196820"/>
            <a:ext cx="1252912" cy="281118"/>
          </a:xfrm>
          <a:prstGeom prst="rect">
            <a:avLst/>
          </a:prstGeom>
          <a:noFill/>
          <a:ln>
            <a:noFill/>
          </a:ln>
        </p:spPr>
      </p:pic>
      <p:cxnSp>
        <p:nvCxnSpPr>
          <p:cNvPr id="95" name="Google Shape;95;p5"/>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96" name="Google Shape;96;p5"/>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sp>
        <p:nvSpPr>
          <p:cNvPr id="97" name="Google Shape;97;p5"/>
          <p:cNvSpPr txBox="1"/>
          <p:nvPr/>
        </p:nvSpPr>
        <p:spPr>
          <a:xfrm>
            <a:off x="1672550" y="198634"/>
            <a:ext cx="1988974" cy="34406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98" name="Google Shape;98;p5"/>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Grupo 3</a:t>
            </a:r>
            <a:endParaRPr b="0" i="0" sz="1600" u="none" cap="none" strike="noStrike">
              <a:solidFill>
                <a:srgbClr val="282F39"/>
              </a:solidFill>
              <a:latin typeface="Calibri"/>
              <a:ea typeface="Calibri"/>
              <a:cs typeface="Calibri"/>
              <a:sym typeface="Calibri"/>
            </a:endParaRPr>
          </a:p>
        </p:txBody>
      </p:sp>
      <p:pic>
        <p:nvPicPr>
          <p:cNvPr id="99" name="Google Shape;99;p5"/>
          <p:cNvPicPr preferRelativeResize="0"/>
          <p:nvPr/>
        </p:nvPicPr>
        <p:blipFill rotWithShape="1">
          <a:blip r:embed="rId5">
            <a:alphaModFix/>
          </a:blip>
          <a:srcRect b="0" l="0" r="0" t="0"/>
          <a:stretch/>
        </p:blipFill>
        <p:spPr>
          <a:xfrm>
            <a:off x="6355750" y="1192675"/>
            <a:ext cx="5538450" cy="4306673"/>
          </a:xfrm>
          <a:prstGeom prst="rect">
            <a:avLst/>
          </a:prstGeom>
          <a:solidFill>
            <a:srgbClr val="00AAE5"/>
          </a:solidFill>
          <a:ln>
            <a:noFill/>
          </a:ln>
        </p:spPr>
      </p:pic>
      <p:sp>
        <p:nvSpPr>
          <p:cNvPr id="100" name="Google Shape;100;p5"/>
          <p:cNvSpPr txBox="1"/>
          <p:nvPr/>
        </p:nvSpPr>
        <p:spPr>
          <a:xfrm>
            <a:off x="255363" y="2436140"/>
            <a:ext cx="5088000" cy="2632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400"/>
              <a:buFont typeface="Calibri"/>
              <a:buAutoNum type="arabicPeriod"/>
            </a:pPr>
            <a:r>
              <a:rPr b="1" i="0" lang="es-CL" sz="1400" u="none" cap="none" strike="noStrike">
                <a:solidFill>
                  <a:schemeClr val="dk1"/>
                </a:solidFill>
                <a:latin typeface="Calibri"/>
                <a:ea typeface="Calibri"/>
                <a:cs typeface="Calibri"/>
                <a:sym typeface="Calibri"/>
              </a:rPr>
              <a:t>P</a:t>
            </a:r>
            <a:r>
              <a:rPr b="1" lang="es-CL">
                <a:solidFill>
                  <a:schemeClr val="dk1"/>
                </a:solidFill>
                <a:latin typeface="Calibri"/>
                <a:ea typeface="Calibri"/>
                <a:cs typeface="Calibri"/>
                <a:sym typeface="Calibri"/>
              </a:rPr>
              <a:t>resentación de Diagramas y su función</a:t>
            </a:r>
            <a:endParaRPr b="1" i="0" sz="1400" u="none" cap="none" strike="noStrike">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400"/>
              <a:buFont typeface="Calibri"/>
              <a:buAutoNum type="arabicPeriod"/>
            </a:pPr>
            <a:r>
              <a:rPr b="1" lang="es-CL">
                <a:solidFill>
                  <a:schemeClr val="dk1"/>
                </a:solidFill>
                <a:latin typeface="Calibri"/>
                <a:ea typeface="Calibri"/>
                <a:cs typeface="Calibri"/>
                <a:sym typeface="Calibri"/>
              </a:rPr>
              <a:t>Presentación modelo relacional</a:t>
            </a:r>
            <a:endParaRPr b="1">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400"/>
              <a:buFont typeface="Calibri"/>
              <a:buAutoNum type="arabicPeriod"/>
            </a:pPr>
            <a:r>
              <a:rPr b="1" lang="es-CL">
                <a:solidFill>
                  <a:schemeClr val="dk1"/>
                </a:solidFill>
                <a:latin typeface="Calibri"/>
                <a:ea typeface="Calibri"/>
                <a:cs typeface="Calibri"/>
                <a:sym typeface="Calibri"/>
              </a:rPr>
              <a:t>DOD</a:t>
            </a:r>
            <a:endParaRPr b="1">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400"/>
              <a:buFont typeface="Calibri"/>
              <a:buAutoNum type="arabicPeriod"/>
            </a:pPr>
            <a:r>
              <a:rPr b="1" lang="es-CL">
                <a:solidFill>
                  <a:schemeClr val="dk1"/>
                </a:solidFill>
                <a:latin typeface="Calibri"/>
                <a:ea typeface="Calibri"/>
                <a:cs typeface="Calibri"/>
                <a:sym typeface="Calibri"/>
              </a:rPr>
              <a:t>Presentación del </a:t>
            </a:r>
            <a:r>
              <a:rPr b="1" i="0" lang="es-CL" sz="1400" u="none" cap="none" strike="noStrike">
                <a:solidFill>
                  <a:schemeClr val="dk1"/>
                </a:solidFill>
                <a:latin typeface="Calibri"/>
                <a:ea typeface="Calibri"/>
                <a:cs typeface="Calibri"/>
                <a:sym typeface="Calibri"/>
              </a:rPr>
              <a:t>Diseño y Prototip</a:t>
            </a:r>
            <a:r>
              <a:rPr b="1" lang="es-CL">
                <a:solidFill>
                  <a:schemeClr val="dk1"/>
                </a:solidFill>
                <a:latin typeface="Calibri"/>
                <a:ea typeface="Calibri"/>
                <a:cs typeface="Calibri"/>
                <a:sym typeface="Calibri"/>
              </a:rPr>
              <a:t>o</a:t>
            </a:r>
            <a:endParaRPr b="1" i="0" sz="1400" u="none" cap="none" strike="noStrike">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400"/>
              <a:buFont typeface="Calibri"/>
              <a:buAutoNum type="arabicPeriod"/>
            </a:pPr>
            <a:r>
              <a:rPr b="1" lang="es-CL">
                <a:solidFill>
                  <a:schemeClr val="dk1"/>
                </a:solidFill>
                <a:latin typeface="Calibri"/>
                <a:ea typeface="Calibri"/>
                <a:cs typeface="Calibri"/>
                <a:sym typeface="Calibri"/>
              </a:rPr>
              <a:t>Avance de procesos en plataforma TRELLO</a:t>
            </a:r>
            <a:endParaRPr b="1">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400"/>
              <a:buFont typeface="Calibri"/>
              <a:buAutoNum type="arabicPeriod"/>
            </a:pPr>
            <a:r>
              <a:rPr b="1" lang="es-CL">
                <a:solidFill>
                  <a:schemeClr val="dk1"/>
                </a:solidFill>
                <a:latin typeface="Calibri"/>
                <a:ea typeface="Calibri"/>
                <a:cs typeface="Calibri"/>
                <a:sym typeface="Calibri"/>
              </a:rPr>
              <a:t>Síntesis</a:t>
            </a:r>
            <a:r>
              <a:rPr b="1" lang="es-CL">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indent="0" lvl="0" marL="457200" marR="0" rtl="0" algn="l">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71450" lvl="0" marL="285750" marR="0" rtl="0" algn="l">
              <a:lnSpc>
                <a:spcPct val="150000"/>
              </a:lnSpc>
              <a:spcBef>
                <a:spcPts val="0"/>
              </a:spcBef>
              <a:spcAft>
                <a:spcPts val="0"/>
              </a:spcAft>
              <a:buClr>
                <a:schemeClr val="dk1"/>
              </a:buClr>
              <a:buSzPts val="1800"/>
              <a:buFont typeface="Arial"/>
              <a:buNone/>
            </a:pPr>
            <a:r>
              <a:t/>
            </a:r>
            <a:endParaRPr b="0" i="0" sz="1800" u="none" cap="none" strike="noStrike">
              <a:solidFill>
                <a:srgbClr val="282F3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Logotipo&#10;&#10;Descripción generada automáticamente" id="105" name="Google Shape;105;p2"/>
          <p:cNvPicPr preferRelativeResize="0"/>
          <p:nvPr/>
        </p:nvPicPr>
        <p:blipFill rotWithShape="1">
          <a:blip r:embed="rId4">
            <a:alphaModFix/>
          </a:blip>
          <a:srcRect b="0" l="0" r="0" t="0"/>
          <a:stretch/>
        </p:blipFill>
        <p:spPr>
          <a:xfrm>
            <a:off x="255374" y="196820"/>
            <a:ext cx="1252912" cy="281118"/>
          </a:xfrm>
          <a:prstGeom prst="rect">
            <a:avLst/>
          </a:prstGeom>
          <a:noFill/>
          <a:ln>
            <a:noFill/>
          </a:ln>
        </p:spPr>
      </p:pic>
      <p:cxnSp>
        <p:nvCxnSpPr>
          <p:cNvPr id="106" name="Google Shape;106;p2"/>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107" name="Google Shape;107;p2"/>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sp>
        <p:nvSpPr>
          <p:cNvPr id="108" name="Google Shape;108;p2"/>
          <p:cNvSpPr txBox="1"/>
          <p:nvPr/>
        </p:nvSpPr>
        <p:spPr>
          <a:xfrm>
            <a:off x="1672550" y="198634"/>
            <a:ext cx="1989000" cy="3441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109" name="Google Shape;109;p2"/>
          <p:cNvSpPr txBox="1"/>
          <p:nvPr/>
        </p:nvSpPr>
        <p:spPr>
          <a:xfrm>
            <a:off x="204900" y="585625"/>
            <a:ext cx="117822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600"/>
              <a:buFont typeface="Arial"/>
              <a:buNone/>
            </a:pPr>
            <a:r>
              <a:rPr b="1" lang="es-CL" sz="3400">
                <a:solidFill>
                  <a:srgbClr val="0B5394"/>
                </a:solidFill>
                <a:latin typeface="Calibri"/>
                <a:ea typeface="Calibri"/>
                <a:cs typeface="Calibri"/>
                <a:sym typeface="Calibri"/>
              </a:rPr>
              <a:t>Documentación de estructura y comportamiento del sistema</a:t>
            </a:r>
            <a:endParaRPr b="1" i="0" sz="1200" u="none" cap="none" strike="noStrike">
              <a:solidFill>
                <a:srgbClr val="0B5394"/>
              </a:solidFill>
              <a:latin typeface="Calibri"/>
              <a:ea typeface="Calibri"/>
              <a:cs typeface="Calibri"/>
              <a:sym typeface="Calibri"/>
            </a:endParaRPr>
          </a:p>
        </p:txBody>
      </p:sp>
      <p:pic>
        <p:nvPicPr>
          <p:cNvPr id="110" name="Google Shape;110;p2"/>
          <p:cNvPicPr preferRelativeResize="0"/>
          <p:nvPr/>
        </p:nvPicPr>
        <p:blipFill>
          <a:blip r:embed="rId5">
            <a:alphaModFix/>
          </a:blip>
          <a:stretch>
            <a:fillRect/>
          </a:stretch>
        </p:blipFill>
        <p:spPr>
          <a:xfrm>
            <a:off x="8677675" y="1427142"/>
            <a:ext cx="3119051" cy="5095295"/>
          </a:xfrm>
          <a:prstGeom prst="rect">
            <a:avLst/>
          </a:prstGeom>
          <a:noFill/>
          <a:ln>
            <a:noFill/>
          </a:ln>
        </p:spPr>
      </p:pic>
      <p:grpSp>
        <p:nvGrpSpPr>
          <p:cNvPr id="111" name="Google Shape;111;p2"/>
          <p:cNvGrpSpPr/>
          <p:nvPr/>
        </p:nvGrpSpPr>
        <p:grpSpPr>
          <a:xfrm>
            <a:off x="255375" y="2272300"/>
            <a:ext cx="3119048" cy="2541136"/>
            <a:chOff x="0" y="70950"/>
            <a:chExt cx="7633500" cy="2980455"/>
          </a:xfrm>
        </p:grpSpPr>
        <p:sp>
          <p:nvSpPr>
            <p:cNvPr id="112" name="Google Shape;112;p2"/>
            <p:cNvSpPr/>
            <p:nvPr/>
          </p:nvSpPr>
          <p:spPr>
            <a:xfrm>
              <a:off x="0" y="254594"/>
              <a:ext cx="7633500" cy="757500"/>
            </a:xfrm>
            <a:prstGeom prst="rect">
              <a:avLst/>
            </a:prstGeom>
            <a:solidFill>
              <a:schemeClr val="lt1">
                <a:alpha val="89411"/>
              </a:schemeClr>
            </a:solidFill>
            <a:ln cap="flat" cmpd="sng" w="9525">
              <a:solidFill>
                <a:srgbClr val="528CB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txBox="1"/>
            <p:nvPr/>
          </p:nvSpPr>
          <p:spPr>
            <a:xfrm>
              <a:off x="0" y="254594"/>
              <a:ext cx="7633500" cy="757500"/>
            </a:xfrm>
            <a:prstGeom prst="rect">
              <a:avLst/>
            </a:prstGeom>
            <a:noFill/>
            <a:ln>
              <a:noFill/>
            </a:ln>
          </p:spPr>
          <p:txBody>
            <a:bodyPr anchorCtr="0" anchor="t" bIns="92450" lIns="592425" spcFirstLastPara="1" rIns="59242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Diagrama de caso de uso</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391197" y="70950"/>
              <a:ext cx="5343300" cy="383700"/>
            </a:xfrm>
            <a:prstGeom prst="roundRect">
              <a:avLst>
                <a:gd fmla="val 16667" name="adj"/>
              </a:avLst>
            </a:prstGeom>
            <a:gradFill>
              <a:gsLst>
                <a:gs pos="0">
                  <a:srgbClr val="6898C4"/>
                </a:gs>
                <a:gs pos="50000">
                  <a:srgbClr val="4C8BC2"/>
                </a:gs>
                <a:gs pos="100000">
                  <a:srgbClr val="3D7BB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txBox="1"/>
            <p:nvPr/>
          </p:nvSpPr>
          <p:spPr>
            <a:xfrm>
              <a:off x="409931" y="89684"/>
              <a:ext cx="5306100" cy="346200"/>
            </a:xfrm>
            <a:prstGeom prst="rect">
              <a:avLst/>
            </a:prstGeom>
            <a:noFill/>
            <a:ln>
              <a:noFill/>
            </a:ln>
          </p:spPr>
          <p:txBody>
            <a:bodyPr anchorCtr="0" anchor="ctr" bIns="0" lIns="201950" spcFirstLastPara="1" rIns="2019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s-CL" sz="1300">
                  <a:solidFill>
                    <a:schemeClr val="lt1"/>
                  </a:solidFill>
                  <a:latin typeface="Calibri"/>
                  <a:ea typeface="Calibri"/>
                  <a:cs typeface="Calibri"/>
                  <a:sym typeface="Calibri"/>
                </a:rPr>
                <a:t>Vista de escenario</a:t>
              </a:r>
              <a:endParaRPr b="0" i="0" sz="1300" u="none" cap="none" strike="noStrike">
                <a:solidFill>
                  <a:schemeClr val="lt1"/>
                </a:solidFill>
                <a:latin typeface="Calibri"/>
                <a:ea typeface="Calibri"/>
                <a:cs typeface="Calibri"/>
                <a:sym typeface="Calibri"/>
              </a:endParaRPr>
            </a:p>
          </p:txBody>
        </p:sp>
        <p:sp>
          <p:nvSpPr>
            <p:cNvPr id="116" name="Google Shape;116;p2"/>
            <p:cNvSpPr/>
            <p:nvPr/>
          </p:nvSpPr>
          <p:spPr>
            <a:xfrm>
              <a:off x="0" y="1274249"/>
              <a:ext cx="7633500" cy="757500"/>
            </a:xfrm>
            <a:prstGeom prst="rect">
              <a:avLst/>
            </a:prstGeom>
            <a:solidFill>
              <a:schemeClr val="lt1">
                <a:alpha val="89411"/>
              </a:schemeClr>
            </a:solidFill>
            <a:ln cap="flat" cmpd="sng" w="9525">
              <a:solidFill>
                <a:srgbClr val="6B9CCB"/>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txBox="1"/>
            <p:nvPr/>
          </p:nvSpPr>
          <p:spPr>
            <a:xfrm>
              <a:off x="0" y="1274249"/>
              <a:ext cx="7633500" cy="757500"/>
            </a:xfrm>
            <a:prstGeom prst="rect">
              <a:avLst/>
            </a:prstGeom>
            <a:noFill/>
            <a:ln>
              <a:noFill/>
            </a:ln>
          </p:spPr>
          <p:txBody>
            <a:bodyPr anchorCtr="0" anchor="t" bIns="92450" lIns="592425" spcFirstLastPara="1" rIns="592425" wrap="square" tIns="270750">
              <a:noAutofit/>
            </a:bodyPr>
            <a:lstStyle/>
            <a:p>
              <a:pPr indent="-114300" lvl="1" marL="114300" marR="0" rtl="0" algn="l">
                <a:lnSpc>
                  <a:spcPct val="90000"/>
                </a:lnSpc>
                <a:spcBef>
                  <a:spcPts val="195"/>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Diagrama de actividad</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381674" y="1080236"/>
              <a:ext cx="5343300" cy="383700"/>
            </a:xfrm>
            <a:prstGeom prst="roundRect">
              <a:avLst>
                <a:gd fmla="val 16667" name="adj"/>
              </a:avLst>
            </a:prstGeom>
            <a:gradFill>
              <a:gsLst>
                <a:gs pos="0">
                  <a:srgbClr val="7CA7D0"/>
                </a:gs>
                <a:gs pos="50000">
                  <a:srgbClr val="659CCF"/>
                </a:gs>
                <a:gs pos="100000">
                  <a:srgbClr val="5389BC"/>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0" y="2293905"/>
              <a:ext cx="7633500" cy="757500"/>
            </a:xfrm>
            <a:prstGeom prst="rect">
              <a:avLst/>
            </a:prstGeom>
            <a:solidFill>
              <a:schemeClr val="lt1">
                <a:alpha val="89411"/>
              </a:schemeClr>
            </a:solidFill>
            <a:ln cap="flat" cmpd="sng" w="9525">
              <a:solidFill>
                <a:srgbClr val="87ACD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txBox="1"/>
            <p:nvPr/>
          </p:nvSpPr>
          <p:spPr>
            <a:xfrm>
              <a:off x="0" y="2293905"/>
              <a:ext cx="7633500" cy="757500"/>
            </a:xfrm>
            <a:prstGeom prst="rect">
              <a:avLst/>
            </a:prstGeom>
            <a:noFill/>
            <a:ln>
              <a:noFill/>
            </a:ln>
          </p:spPr>
          <p:txBody>
            <a:bodyPr anchorCtr="0" anchor="t" bIns="92450" lIns="592425" spcFirstLastPara="1" rIns="592425" wrap="square" tIns="270750">
              <a:noAutofit/>
            </a:bodyPr>
            <a:lstStyle/>
            <a:p>
              <a:pPr indent="-114300" lvl="1" marL="114300" marR="0" rtl="0" algn="l">
                <a:lnSpc>
                  <a:spcPct val="90000"/>
                </a:lnSpc>
                <a:spcBef>
                  <a:spcPts val="195"/>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Diagrama de Clases</a:t>
              </a:r>
              <a:endParaRPr b="0" i="0" sz="1300" u="none" cap="none" strike="noStrike">
                <a:solidFill>
                  <a:schemeClr val="dk1"/>
                </a:solidFill>
                <a:latin typeface="Calibri"/>
                <a:ea typeface="Calibri"/>
                <a:cs typeface="Calibri"/>
                <a:sym typeface="Calibri"/>
              </a:endParaRPr>
            </a:p>
          </p:txBody>
        </p:sp>
        <p:sp>
          <p:nvSpPr>
            <p:cNvPr id="121" name="Google Shape;121;p2"/>
            <p:cNvSpPr/>
            <p:nvPr/>
          </p:nvSpPr>
          <p:spPr>
            <a:xfrm>
              <a:off x="381674" y="2102025"/>
              <a:ext cx="5343300" cy="383700"/>
            </a:xfrm>
            <a:prstGeom prst="roundRect">
              <a:avLst>
                <a:gd fmla="val 16667" name="adj"/>
              </a:avLst>
            </a:prstGeom>
            <a:gradFill>
              <a:gsLst>
                <a:gs pos="0">
                  <a:srgbClr val="94B4DB"/>
                </a:gs>
                <a:gs pos="50000">
                  <a:srgbClr val="83ABD9"/>
                </a:gs>
                <a:gs pos="100000">
                  <a:srgbClr val="6D96C5"/>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txBox="1"/>
            <p:nvPr/>
          </p:nvSpPr>
          <p:spPr>
            <a:xfrm>
              <a:off x="400408" y="2120759"/>
              <a:ext cx="5306100" cy="346200"/>
            </a:xfrm>
            <a:prstGeom prst="rect">
              <a:avLst/>
            </a:prstGeom>
            <a:noFill/>
            <a:ln>
              <a:noFill/>
            </a:ln>
          </p:spPr>
          <p:txBody>
            <a:bodyPr anchorCtr="0" anchor="ctr" bIns="0" lIns="201950" spcFirstLastPara="1" rIns="2019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s-CL" sz="1300">
                  <a:solidFill>
                    <a:schemeClr val="lt1"/>
                  </a:solidFill>
                  <a:latin typeface="Calibri"/>
                  <a:ea typeface="Calibri"/>
                  <a:cs typeface="Calibri"/>
                  <a:sym typeface="Calibri"/>
                </a:rPr>
                <a:t>Vista lógica</a:t>
              </a:r>
              <a:endParaRPr b="0" i="0" sz="1300" u="none" cap="none" strike="noStrike">
                <a:solidFill>
                  <a:schemeClr val="lt1"/>
                </a:solidFill>
                <a:latin typeface="Calibri"/>
                <a:ea typeface="Calibri"/>
                <a:cs typeface="Calibri"/>
                <a:sym typeface="Calibri"/>
              </a:endParaRPr>
            </a:p>
          </p:txBody>
        </p:sp>
        <p:sp>
          <p:nvSpPr>
            <p:cNvPr id="123" name="Google Shape;123;p2"/>
            <p:cNvSpPr txBox="1"/>
            <p:nvPr/>
          </p:nvSpPr>
          <p:spPr>
            <a:xfrm>
              <a:off x="400408" y="1098970"/>
              <a:ext cx="5306100" cy="346200"/>
            </a:xfrm>
            <a:prstGeom prst="rect">
              <a:avLst/>
            </a:prstGeom>
            <a:noFill/>
            <a:ln>
              <a:noFill/>
            </a:ln>
          </p:spPr>
          <p:txBody>
            <a:bodyPr anchorCtr="0" anchor="ctr" bIns="0" lIns="201950" spcFirstLastPara="1" rIns="2019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s-CL" sz="1300">
                  <a:solidFill>
                    <a:schemeClr val="lt1"/>
                  </a:solidFill>
                  <a:latin typeface="Calibri"/>
                  <a:ea typeface="Calibri"/>
                  <a:cs typeface="Calibri"/>
                  <a:sym typeface="Calibri"/>
                </a:rPr>
                <a:t>Vista Proceso</a:t>
              </a:r>
              <a:endParaRPr b="0" i="0" sz="1300" u="none" cap="none" strike="noStrike">
                <a:solidFill>
                  <a:schemeClr val="lt1"/>
                </a:solidFill>
                <a:latin typeface="Calibri"/>
                <a:ea typeface="Calibri"/>
                <a:cs typeface="Calibri"/>
                <a:sym typeface="Calibri"/>
              </a:endParaRPr>
            </a:p>
          </p:txBody>
        </p:sp>
      </p:grpSp>
      <p:pic>
        <p:nvPicPr>
          <p:cNvPr id="124" name="Google Shape;124;p2"/>
          <p:cNvPicPr preferRelativeResize="0"/>
          <p:nvPr/>
        </p:nvPicPr>
        <p:blipFill>
          <a:blip r:embed="rId6">
            <a:alphaModFix/>
          </a:blip>
          <a:stretch>
            <a:fillRect/>
          </a:stretch>
        </p:blipFill>
        <p:spPr>
          <a:xfrm>
            <a:off x="3798638" y="1558963"/>
            <a:ext cx="4594724" cy="483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007a846b53_1_5"/>
          <p:cNvSpPr txBox="1"/>
          <p:nvPr>
            <p:ph type="title"/>
          </p:nvPr>
        </p:nvSpPr>
        <p:spPr>
          <a:xfrm>
            <a:off x="838200" y="365125"/>
            <a:ext cx="10515600" cy="708900"/>
          </a:xfrm>
          <a:prstGeom prst="rect">
            <a:avLst/>
          </a:prstGeom>
        </p:spPr>
        <p:txBody>
          <a:bodyPr anchorCtr="0" anchor="ctr" bIns="45700" lIns="91425" spcFirstLastPara="1" rIns="91425" wrap="square" tIns="45700">
            <a:normAutofit fontScale="90000"/>
          </a:bodyPr>
          <a:lstStyle/>
          <a:p>
            <a:pPr indent="0" lvl="0" marL="0" rtl="0" algn="l">
              <a:lnSpc>
                <a:spcPct val="107000"/>
              </a:lnSpc>
              <a:spcBef>
                <a:spcPts val="0"/>
              </a:spcBef>
              <a:spcAft>
                <a:spcPts val="0"/>
              </a:spcAft>
              <a:buNone/>
            </a:pPr>
            <a:r>
              <a:t/>
            </a:r>
            <a:endParaRPr b="1" sz="3400">
              <a:solidFill>
                <a:srgbClr val="0B5394"/>
              </a:solidFill>
            </a:endParaRPr>
          </a:p>
          <a:p>
            <a:pPr indent="0" lvl="0" marL="0" rtl="0" algn="l">
              <a:lnSpc>
                <a:spcPct val="107000"/>
              </a:lnSpc>
              <a:spcBef>
                <a:spcPts val="0"/>
              </a:spcBef>
              <a:spcAft>
                <a:spcPts val="0"/>
              </a:spcAft>
              <a:buNone/>
            </a:pPr>
            <a:r>
              <a:t/>
            </a:r>
            <a:endParaRPr b="1" sz="3400">
              <a:solidFill>
                <a:srgbClr val="0B5394"/>
              </a:solidFill>
            </a:endParaRPr>
          </a:p>
          <a:p>
            <a:pPr indent="0" lvl="0" marL="0" rtl="0" algn="l">
              <a:lnSpc>
                <a:spcPct val="107000"/>
              </a:lnSpc>
              <a:spcBef>
                <a:spcPts val="0"/>
              </a:spcBef>
              <a:spcAft>
                <a:spcPts val="0"/>
              </a:spcAft>
              <a:buClr>
                <a:schemeClr val="dk1"/>
              </a:buClr>
              <a:buSzPct val="105882"/>
              <a:buFont typeface="Arial"/>
              <a:buNone/>
            </a:pPr>
            <a:r>
              <a:rPr b="1" lang="es-CL" sz="3400">
                <a:solidFill>
                  <a:srgbClr val="0B5394"/>
                </a:solidFill>
              </a:rPr>
              <a:t>Documentación de estructura y comportamiento del sistema</a:t>
            </a:r>
            <a:endParaRPr b="1" sz="1200">
              <a:solidFill>
                <a:srgbClr val="0B5394"/>
              </a:solidFill>
            </a:endParaRPr>
          </a:p>
          <a:p>
            <a:pPr indent="0" lvl="0" marL="0" rtl="0" algn="l">
              <a:spcBef>
                <a:spcPts val="0"/>
              </a:spcBef>
              <a:spcAft>
                <a:spcPts val="0"/>
              </a:spcAft>
              <a:buNone/>
            </a:pPr>
            <a:r>
              <a:t/>
            </a:r>
            <a:endParaRPr/>
          </a:p>
        </p:txBody>
      </p:sp>
      <p:pic>
        <p:nvPicPr>
          <p:cNvPr descr="Logotipo&#10;&#10;Descripción generada automáticamente" id="130" name="Google Shape;130;g3007a846b53_1_5"/>
          <p:cNvPicPr preferRelativeResize="0"/>
          <p:nvPr/>
        </p:nvPicPr>
        <p:blipFill rotWithShape="1">
          <a:blip r:embed="rId3">
            <a:alphaModFix/>
          </a:blip>
          <a:srcRect b="0" l="0" r="0" t="0"/>
          <a:stretch/>
        </p:blipFill>
        <p:spPr>
          <a:xfrm>
            <a:off x="255374" y="196820"/>
            <a:ext cx="1252912" cy="281118"/>
          </a:xfrm>
          <a:prstGeom prst="rect">
            <a:avLst/>
          </a:prstGeom>
          <a:noFill/>
          <a:ln>
            <a:noFill/>
          </a:ln>
        </p:spPr>
      </p:pic>
      <p:sp>
        <p:nvSpPr>
          <p:cNvPr id="131" name="Google Shape;131;g3007a846b53_1_5"/>
          <p:cNvSpPr txBox="1"/>
          <p:nvPr/>
        </p:nvSpPr>
        <p:spPr>
          <a:xfrm>
            <a:off x="1672550" y="198634"/>
            <a:ext cx="1989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pic>
        <p:nvPicPr>
          <p:cNvPr id="132" name="Google Shape;132;g3007a846b53_1_5"/>
          <p:cNvPicPr preferRelativeResize="0"/>
          <p:nvPr/>
        </p:nvPicPr>
        <p:blipFill>
          <a:blip r:embed="rId4">
            <a:alphaModFix/>
          </a:blip>
          <a:stretch>
            <a:fillRect/>
          </a:stretch>
        </p:blipFill>
        <p:spPr>
          <a:xfrm>
            <a:off x="-71325" y="1215775"/>
            <a:ext cx="2406923" cy="5479175"/>
          </a:xfrm>
          <a:prstGeom prst="rect">
            <a:avLst/>
          </a:prstGeom>
          <a:noFill/>
          <a:ln>
            <a:noFill/>
          </a:ln>
        </p:spPr>
      </p:pic>
      <p:pic>
        <p:nvPicPr>
          <p:cNvPr id="133" name="Google Shape;133;g3007a846b53_1_5"/>
          <p:cNvPicPr preferRelativeResize="0"/>
          <p:nvPr/>
        </p:nvPicPr>
        <p:blipFill>
          <a:blip r:embed="rId5">
            <a:alphaModFix/>
          </a:blip>
          <a:stretch>
            <a:fillRect/>
          </a:stretch>
        </p:blipFill>
        <p:spPr>
          <a:xfrm>
            <a:off x="2274475" y="1215775"/>
            <a:ext cx="4090409" cy="5479175"/>
          </a:xfrm>
          <a:prstGeom prst="rect">
            <a:avLst/>
          </a:prstGeom>
          <a:noFill/>
          <a:ln>
            <a:noFill/>
          </a:ln>
        </p:spPr>
      </p:pic>
      <p:pic>
        <p:nvPicPr>
          <p:cNvPr id="134" name="Google Shape;134;g3007a846b53_1_5"/>
          <p:cNvPicPr preferRelativeResize="0"/>
          <p:nvPr/>
        </p:nvPicPr>
        <p:blipFill>
          <a:blip r:embed="rId6">
            <a:alphaModFix/>
          </a:blip>
          <a:stretch>
            <a:fillRect/>
          </a:stretch>
        </p:blipFill>
        <p:spPr>
          <a:xfrm>
            <a:off x="6303759" y="1215775"/>
            <a:ext cx="3523891" cy="5479176"/>
          </a:xfrm>
          <a:prstGeom prst="rect">
            <a:avLst/>
          </a:prstGeom>
          <a:noFill/>
          <a:ln>
            <a:noFill/>
          </a:ln>
        </p:spPr>
      </p:pic>
      <p:pic>
        <p:nvPicPr>
          <p:cNvPr id="135" name="Google Shape;135;g3007a846b53_1_5"/>
          <p:cNvPicPr preferRelativeResize="0"/>
          <p:nvPr/>
        </p:nvPicPr>
        <p:blipFill>
          <a:blip r:embed="rId7">
            <a:alphaModFix/>
          </a:blip>
          <a:stretch>
            <a:fillRect/>
          </a:stretch>
        </p:blipFill>
        <p:spPr>
          <a:xfrm>
            <a:off x="9980050" y="1226425"/>
            <a:ext cx="2059550" cy="5479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nvSpPr>
        <p:spPr>
          <a:xfrm>
            <a:off x="409750" y="479750"/>
            <a:ext cx="117822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600"/>
              <a:buFont typeface="Arial"/>
              <a:buNone/>
            </a:pPr>
            <a:r>
              <a:rPr lang="es-CL" sz="2100">
                <a:solidFill>
                  <a:srgbClr val="0B5394"/>
                </a:solidFill>
                <a:latin typeface="Calibri"/>
                <a:ea typeface="Calibri"/>
                <a:cs typeface="Calibri"/>
                <a:sym typeface="Calibri"/>
              </a:rPr>
              <a:t>Documentación de </a:t>
            </a:r>
            <a:r>
              <a:rPr lang="es-CL" sz="2100">
                <a:solidFill>
                  <a:srgbClr val="0B5394"/>
                </a:solidFill>
                <a:latin typeface="Calibri"/>
                <a:ea typeface="Calibri"/>
                <a:cs typeface="Calibri"/>
                <a:sym typeface="Calibri"/>
              </a:rPr>
              <a:t>estructura</a:t>
            </a:r>
            <a:r>
              <a:rPr lang="es-CL" sz="2100">
                <a:solidFill>
                  <a:srgbClr val="0B5394"/>
                </a:solidFill>
                <a:latin typeface="Calibri"/>
                <a:ea typeface="Calibri"/>
                <a:cs typeface="Calibri"/>
                <a:sym typeface="Calibri"/>
              </a:rPr>
              <a:t> y comportamiento del sistema</a:t>
            </a:r>
            <a:endParaRPr i="0" sz="100" u="none" cap="none" strike="noStrike">
              <a:solidFill>
                <a:srgbClr val="0B5394"/>
              </a:solidFill>
              <a:latin typeface="Calibri"/>
              <a:ea typeface="Calibri"/>
              <a:cs typeface="Calibri"/>
              <a:sym typeface="Calibri"/>
            </a:endParaRPr>
          </a:p>
        </p:txBody>
      </p:sp>
      <p:sp>
        <p:nvSpPr>
          <p:cNvPr id="141" name="Google Shape;141;p7"/>
          <p:cNvSpPr/>
          <p:nvPr/>
        </p:nvSpPr>
        <p:spPr>
          <a:xfrm>
            <a:off x="-50" y="1820750"/>
            <a:ext cx="12192000" cy="5037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tipo&#10;&#10;Descripción generada automáticamente" id="142" name="Google Shape;142;p7"/>
          <p:cNvPicPr preferRelativeResize="0"/>
          <p:nvPr/>
        </p:nvPicPr>
        <p:blipFill rotWithShape="1">
          <a:blip r:embed="rId4">
            <a:alphaModFix/>
          </a:blip>
          <a:srcRect b="0" l="0" r="0" t="0"/>
          <a:stretch/>
        </p:blipFill>
        <p:spPr>
          <a:xfrm>
            <a:off x="255374" y="196820"/>
            <a:ext cx="1252912" cy="281118"/>
          </a:xfrm>
          <a:prstGeom prst="rect">
            <a:avLst/>
          </a:prstGeom>
          <a:noFill/>
          <a:ln>
            <a:noFill/>
          </a:ln>
        </p:spPr>
      </p:pic>
      <p:cxnSp>
        <p:nvCxnSpPr>
          <p:cNvPr id="143" name="Google Shape;143;p7"/>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144" name="Google Shape;144;p7"/>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sp>
        <p:nvSpPr>
          <p:cNvPr id="145" name="Google Shape;145;p7"/>
          <p:cNvSpPr txBox="1"/>
          <p:nvPr/>
        </p:nvSpPr>
        <p:spPr>
          <a:xfrm>
            <a:off x="1672550" y="198634"/>
            <a:ext cx="1988974" cy="34406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146" name="Google Shape;146;p7"/>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Grupo 3</a:t>
            </a:r>
            <a:endParaRPr b="0" i="0" sz="1600" u="none" cap="none" strike="noStrike">
              <a:solidFill>
                <a:srgbClr val="282F39"/>
              </a:solidFill>
              <a:latin typeface="Calibri"/>
              <a:ea typeface="Calibri"/>
              <a:cs typeface="Calibri"/>
              <a:sym typeface="Calibri"/>
            </a:endParaRPr>
          </a:p>
        </p:txBody>
      </p:sp>
      <p:grpSp>
        <p:nvGrpSpPr>
          <p:cNvPr id="147" name="Google Shape;147;p7"/>
          <p:cNvGrpSpPr/>
          <p:nvPr/>
        </p:nvGrpSpPr>
        <p:grpSpPr>
          <a:xfrm>
            <a:off x="255375" y="956787"/>
            <a:ext cx="3119048" cy="802419"/>
            <a:chOff x="0" y="70950"/>
            <a:chExt cx="7633500" cy="941144"/>
          </a:xfrm>
        </p:grpSpPr>
        <p:sp>
          <p:nvSpPr>
            <p:cNvPr id="148" name="Google Shape;148;p7"/>
            <p:cNvSpPr/>
            <p:nvPr/>
          </p:nvSpPr>
          <p:spPr>
            <a:xfrm>
              <a:off x="0" y="254594"/>
              <a:ext cx="7633500" cy="757500"/>
            </a:xfrm>
            <a:prstGeom prst="rect">
              <a:avLst/>
            </a:prstGeom>
            <a:solidFill>
              <a:schemeClr val="lt1">
                <a:alpha val="89410"/>
              </a:schemeClr>
            </a:solidFill>
            <a:ln cap="flat" cmpd="sng" w="9525">
              <a:solidFill>
                <a:srgbClr val="528CB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
            <p:cNvSpPr txBox="1"/>
            <p:nvPr/>
          </p:nvSpPr>
          <p:spPr>
            <a:xfrm>
              <a:off x="0" y="254594"/>
              <a:ext cx="7633500" cy="757500"/>
            </a:xfrm>
            <a:prstGeom prst="rect">
              <a:avLst/>
            </a:prstGeom>
            <a:noFill/>
            <a:ln>
              <a:noFill/>
            </a:ln>
          </p:spPr>
          <p:txBody>
            <a:bodyPr anchorCtr="0" anchor="t" bIns="92450" lIns="592425" spcFirstLastPara="1" rIns="59242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Diagrama de clases</a:t>
              </a:r>
              <a:endParaRPr b="0" i="0" sz="1400" u="none" cap="none" strike="noStrike">
                <a:solidFill>
                  <a:srgbClr val="000000"/>
                </a:solidFill>
                <a:latin typeface="Arial"/>
                <a:ea typeface="Arial"/>
                <a:cs typeface="Arial"/>
                <a:sym typeface="Arial"/>
              </a:endParaRPr>
            </a:p>
          </p:txBody>
        </p:sp>
        <p:sp>
          <p:nvSpPr>
            <p:cNvPr id="150" name="Google Shape;150;p7"/>
            <p:cNvSpPr/>
            <p:nvPr/>
          </p:nvSpPr>
          <p:spPr>
            <a:xfrm>
              <a:off x="391197" y="70950"/>
              <a:ext cx="5343300" cy="383700"/>
            </a:xfrm>
            <a:prstGeom prst="roundRect">
              <a:avLst>
                <a:gd fmla="val 16667" name="adj"/>
              </a:avLst>
            </a:prstGeom>
            <a:gradFill>
              <a:gsLst>
                <a:gs pos="0">
                  <a:srgbClr val="6898C4"/>
                </a:gs>
                <a:gs pos="50000">
                  <a:srgbClr val="4C8BC2"/>
                </a:gs>
                <a:gs pos="100000">
                  <a:srgbClr val="3D7BB1"/>
                </a:gs>
              </a:gsLst>
              <a:lin ang="5400012" scaled="0"/>
            </a:gradFill>
            <a:ln>
              <a:noFill/>
            </a:ln>
            <a:effectLst>
              <a:outerShdw blurRad="57150" rotWithShape="0" algn="ctr" dir="5400000" dist="19050">
                <a:srgbClr val="000000">
                  <a:alpha val="623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txBox="1"/>
            <p:nvPr/>
          </p:nvSpPr>
          <p:spPr>
            <a:xfrm>
              <a:off x="409931" y="89684"/>
              <a:ext cx="5306100" cy="346200"/>
            </a:xfrm>
            <a:prstGeom prst="rect">
              <a:avLst/>
            </a:prstGeom>
            <a:noFill/>
            <a:ln>
              <a:noFill/>
            </a:ln>
          </p:spPr>
          <p:txBody>
            <a:bodyPr anchorCtr="0" anchor="ctr" bIns="0" lIns="201950" spcFirstLastPara="1" rIns="2019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s-CL" sz="1300">
                  <a:solidFill>
                    <a:schemeClr val="lt1"/>
                  </a:solidFill>
                  <a:latin typeface="Calibri"/>
                  <a:ea typeface="Calibri"/>
                  <a:cs typeface="Calibri"/>
                  <a:sym typeface="Calibri"/>
                </a:rPr>
                <a:t>Vista Lógica</a:t>
              </a:r>
              <a:endParaRPr b="0" i="0" sz="1300" u="none" cap="none" strike="noStrike">
                <a:solidFill>
                  <a:schemeClr val="lt1"/>
                </a:solidFill>
                <a:latin typeface="Calibri"/>
                <a:ea typeface="Calibri"/>
                <a:cs typeface="Calibri"/>
                <a:sym typeface="Calibri"/>
              </a:endParaRPr>
            </a:p>
          </p:txBody>
        </p:sp>
      </p:grpSp>
      <p:pic>
        <p:nvPicPr>
          <p:cNvPr id="152" name="Google Shape;152;p7"/>
          <p:cNvPicPr preferRelativeResize="0"/>
          <p:nvPr/>
        </p:nvPicPr>
        <p:blipFill>
          <a:blip r:embed="rId5">
            <a:alphaModFix/>
          </a:blip>
          <a:stretch>
            <a:fillRect/>
          </a:stretch>
        </p:blipFill>
        <p:spPr>
          <a:xfrm>
            <a:off x="2301623" y="1904725"/>
            <a:ext cx="7331000" cy="4869350"/>
          </a:xfrm>
          <a:prstGeom prst="rect">
            <a:avLst/>
          </a:prstGeom>
          <a:solidFill>
            <a:schemeClr val="accent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01d07b461_0_34"/>
          <p:cNvSpPr txBox="1"/>
          <p:nvPr/>
        </p:nvSpPr>
        <p:spPr>
          <a:xfrm>
            <a:off x="409750" y="479750"/>
            <a:ext cx="117822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600"/>
              <a:buFont typeface="Arial"/>
              <a:buNone/>
            </a:pPr>
            <a:r>
              <a:rPr lang="es-CL" sz="2100">
                <a:solidFill>
                  <a:srgbClr val="0B5394"/>
                </a:solidFill>
                <a:latin typeface="Calibri"/>
                <a:ea typeface="Calibri"/>
                <a:cs typeface="Calibri"/>
                <a:sym typeface="Calibri"/>
              </a:rPr>
              <a:t>Documentación de estructura y comportamiento del sistema</a:t>
            </a:r>
            <a:endParaRPr i="0" sz="100" u="none" cap="none" strike="noStrike">
              <a:solidFill>
                <a:srgbClr val="0B5394"/>
              </a:solidFill>
              <a:latin typeface="Calibri"/>
              <a:ea typeface="Calibri"/>
              <a:cs typeface="Calibri"/>
              <a:sym typeface="Calibri"/>
            </a:endParaRPr>
          </a:p>
        </p:txBody>
      </p:sp>
      <p:pic>
        <p:nvPicPr>
          <p:cNvPr descr="Logotipo&#10;&#10;Descripción generada automáticamente" id="158" name="Google Shape;158;g3001d07b461_0_34"/>
          <p:cNvPicPr preferRelativeResize="0"/>
          <p:nvPr/>
        </p:nvPicPr>
        <p:blipFill rotWithShape="1">
          <a:blip r:embed="rId4">
            <a:alphaModFix/>
          </a:blip>
          <a:srcRect b="0" l="0" r="0" t="0"/>
          <a:stretch/>
        </p:blipFill>
        <p:spPr>
          <a:xfrm>
            <a:off x="255374" y="196820"/>
            <a:ext cx="1252912" cy="281118"/>
          </a:xfrm>
          <a:prstGeom prst="rect">
            <a:avLst/>
          </a:prstGeom>
          <a:noFill/>
          <a:ln>
            <a:noFill/>
          </a:ln>
        </p:spPr>
      </p:pic>
      <p:cxnSp>
        <p:nvCxnSpPr>
          <p:cNvPr id="159" name="Google Shape;159;g3001d07b461_0_34"/>
          <p:cNvCxnSpPr/>
          <p:nvPr/>
        </p:nvCxnSpPr>
        <p:spPr>
          <a:xfrm>
            <a:off x="1642732" y="198634"/>
            <a:ext cx="0" cy="281100"/>
          </a:xfrm>
          <a:prstGeom prst="straightConnector1">
            <a:avLst/>
          </a:prstGeom>
          <a:noFill/>
          <a:ln cap="rnd" cmpd="sng" w="19050">
            <a:solidFill>
              <a:srgbClr val="000000"/>
            </a:solidFill>
            <a:prstDash val="solid"/>
            <a:miter lim="800000"/>
            <a:headEnd len="sm" w="sm" type="none"/>
            <a:tailEnd len="sm" w="sm" type="none"/>
          </a:ln>
        </p:spPr>
      </p:cxnSp>
      <p:cxnSp>
        <p:nvCxnSpPr>
          <p:cNvPr id="160" name="Google Shape;160;g3001d07b461_0_34"/>
          <p:cNvCxnSpPr/>
          <p:nvPr/>
        </p:nvCxnSpPr>
        <p:spPr>
          <a:xfrm>
            <a:off x="3627856" y="198634"/>
            <a:ext cx="0" cy="281100"/>
          </a:xfrm>
          <a:prstGeom prst="straightConnector1">
            <a:avLst/>
          </a:prstGeom>
          <a:noFill/>
          <a:ln cap="rnd" cmpd="sng" w="19050">
            <a:solidFill>
              <a:srgbClr val="000000"/>
            </a:solidFill>
            <a:prstDash val="solid"/>
            <a:miter lim="800000"/>
            <a:headEnd len="sm" w="sm" type="none"/>
            <a:tailEnd len="sm" w="sm" type="none"/>
          </a:ln>
        </p:spPr>
      </p:cxnSp>
      <p:sp>
        <p:nvSpPr>
          <p:cNvPr id="161" name="Google Shape;161;g3001d07b461_0_34"/>
          <p:cNvSpPr txBox="1"/>
          <p:nvPr/>
        </p:nvSpPr>
        <p:spPr>
          <a:xfrm>
            <a:off x="1672550" y="198634"/>
            <a:ext cx="1989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162" name="Google Shape;162;g3001d07b461_0_34"/>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Grupo 3</a:t>
            </a:r>
            <a:endParaRPr b="0" i="0" sz="1600" u="none" cap="none" strike="noStrike">
              <a:solidFill>
                <a:srgbClr val="282F39"/>
              </a:solidFill>
              <a:latin typeface="Calibri"/>
              <a:ea typeface="Calibri"/>
              <a:cs typeface="Calibri"/>
              <a:sym typeface="Calibri"/>
            </a:endParaRPr>
          </a:p>
        </p:txBody>
      </p:sp>
      <p:grpSp>
        <p:nvGrpSpPr>
          <p:cNvPr id="163" name="Google Shape;163;g3001d07b461_0_34"/>
          <p:cNvGrpSpPr/>
          <p:nvPr/>
        </p:nvGrpSpPr>
        <p:grpSpPr>
          <a:xfrm>
            <a:off x="98600" y="1241250"/>
            <a:ext cx="3088258" cy="802419"/>
            <a:chOff x="0" y="70950"/>
            <a:chExt cx="8304000" cy="941144"/>
          </a:xfrm>
        </p:grpSpPr>
        <p:sp>
          <p:nvSpPr>
            <p:cNvPr id="164" name="Google Shape;164;g3001d07b461_0_34"/>
            <p:cNvSpPr/>
            <p:nvPr/>
          </p:nvSpPr>
          <p:spPr>
            <a:xfrm>
              <a:off x="0" y="254594"/>
              <a:ext cx="7633500" cy="757500"/>
            </a:xfrm>
            <a:prstGeom prst="rect">
              <a:avLst/>
            </a:prstGeom>
            <a:solidFill>
              <a:schemeClr val="lt1">
                <a:alpha val="89410"/>
              </a:schemeClr>
            </a:solidFill>
            <a:ln cap="flat" cmpd="sng" w="9525">
              <a:solidFill>
                <a:srgbClr val="528CB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3001d07b461_0_34"/>
            <p:cNvSpPr txBox="1"/>
            <p:nvPr/>
          </p:nvSpPr>
          <p:spPr>
            <a:xfrm>
              <a:off x="0" y="254579"/>
              <a:ext cx="8304000" cy="757500"/>
            </a:xfrm>
            <a:prstGeom prst="rect">
              <a:avLst/>
            </a:prstGeom>
            <a:noFill/>
            <a:ln>
              <a:noFill/>
            </a:ln>
          </p:spPr>
          <p:txBody>
            <a:bodyPr anchorCtr="0" anchor="t" bIns="92450" lIns="592425" spcFirstLastPara="1" rIns="592425" wrap="square" tIns="270750">
              <a:noAutofit/>
            </a:bodyPr>
            <a:lstStyle/>
            <a:p>
              <a:pPr indent="-114300" lvl="1" marL="114300" marR="0" rtl="0" algn="l">
                <a:lnSpc>
                  <a:spcPct val="90000"/>
                </a:lnSpc>
                <a:spcBef>
                  <a:spcPts val="0"/>
                </a:spcBef>
                <a:spcAft>
                  <a:spcPts val="0"/>
                </a:spcAft>
                <a:buClr>
                  <a:schemeClr val="dk1"/>
                </a:buClr>
                <a:buSzPts val="1300"/>
                <a:buFont typeface="Calibri"/>
                <a:buChar char="•"/>
              </a:pPr>
              <a:r>
                <a:rPr lang="es-CL" sz="1300">
                  <a:solidFill>
                    <a:schemeClr val="dk1"/>
                  </a:solidFill>
                  <a:latin typeface="Calibri"/>
                  <a:ea typeface="Calibri"/>
                  <a:cs typeface="Calibri"/>
                  <a:sym typeface="Calibri"/>
                </a:rPr>
                <a:t>Modelo relacional Base de Datos</a:t>
              </a:r>
              <a:endParaRPr b="0" i="0" sz="1400" u="none" cap="none" strike="noStrike">
                <a:solidFill>
                  <a:srgbClr val="000000"/>
                </a:solidFill>
                <a:latin typeface="Arial"/>
                <a:ea typeface="Arial"/>
                <a:cs typeface="Arial"/>
                <a:sym typeface="Arial"/>
              </a:endParaRPr>
            </a:p>
          </p:txBody>
        </p:sp>
        <p:sp>
          <p:nvSpPr>
            <p:cNvPr id="166" name="Google Shape;166;g3001d07b461_0_34"/>
            <p:cNvSpPr/>
            <p:nvPr/>
          </p:nvSpPr>
          <p:spPr>
            <a:xfrm>
              <a:off x="391197" y="70950"/>
              <a:ext cx="5343300" cy="383700"/>
            </a:xfrm>
            <a:prstGeom prst="roundRect">
              <a:avLst>
                <a:gd fmla="val 16667" name="adj"/>
              </a:avLst>
            </a:prstGeom>
            <a:gradFill>
              <a:gsLst>
                <a:gs pos="0">
                  <a:srgbClr val="6898C4"/>
                </a:gs>
                <a:gs pos="50000">
                  <a:srgbClr val="4C8BC2"/>
                </a:gs>
                <a:gs pos="100000">
                  <a:srgbClr val="3D7BB1"/>
                </a:gs>
              </a:gsLst>
              <a:lin ang="5400012" scaled="0"/>
            </a:gradFill>
            <a:ln>
              <a:noFill/>
            </a:ln>
            <a:effectLst>
              <a:outerShdw blurRad="57150" rotWithShape="0" algn="ctr" dir="5400000" dist="19050">
                <a:srgbClr val="000000">
                  <a:alpha val="623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3001d07b461_0_34"/>
            <p:cNvSpPr txBox="1"/>
            <p:nvPr/>
          </p:nvSpPr>
          <p:spPr>
            <a:xfrm>
              <a:off x="409931" y="89684"/>
              <a:ext cx="5306100" cy="346200"/>
            </a:xfrm>
            <a:prstGeom prst="rect">
              <a:avLst/>
            </a:prstGeom>
            <a:noFill/>
            <a:ln>
              <a:noFill/>
            </a:ln>
          </p:spPr>
          <p:txBody>
            <a:bodyPr anchorCtr="0" anchor="ctr" bIns="0" lIns="201950" spcFirstLastPara="1" rIns="201950" wrap="square" tIns="0">
              <a:noAutofit/>
            </a:bodyPr>
            <a:lstStyle/>
            <a:p>
              <a:pPr indent="0" lvl="0" marL="0" marR="0" rtl="0" algn="l">
                <a:lnSpc>
                  <a:spcPct val="90000"/>
                </a:lnSpc>
                <a:spcBef>
                  <a:spcPts val="0"/>
                </a:spcBef>
                <a:spcAft>
                  <a:spcPts val="0"/>
                </a:spcAft>
                <a:buClr>
                  <a:schemeClr val="lt1"/>
                </a:buClr>
                <a:buSzPts val="1300"/>
                <a:buFont typeface="Calibri"/>
                <a:buNone/>
              </a:pPr>
              <a:r>
                <a:rPr lang="es-CL" sz="1300">
                  <a:solidFill>
                    <a:schemeClr val="lt1"/>
                  </a:solidFill>
                  <a:latin typeface="Calibri"/>
                  <a:ea typeface="Calibri"/>
                  <a:cs typeface="Calibri"/>
                  <a:sym typeface="Calibri"/>
                </a:rPr>
                <a:t>Vista </a:t>
              </a:r>
              <a:r>
                <a:rPr lang="es-CL" sz="1300">
                  <a:solidFill>
                    <a:schemeClr val="lt1"/>
                  </a:solidFill>
                  <a:latin typeface="Calibri"/>
                  <a:ea typeface="Calibri"/>
                  <a:cs typeface="Calibri"/>
                  <a:sym typeface="Calibri"/>
                </a:rPr>
                <a:t>Física</a:t>
              </a:r>
              <a:r>
                <a:rPr lang="es-CL" sz="1300">
                  <a:solidFill>
                    <a:schemeClr val="lt1"/>
                  </a:solidFill>
                  <a:latin typeface="Calibri"/>
                  <a:ea typeface="Calibri"/>
                  <a:cs typeface="Calibri"/>
                  <a:sym typeface="Calibri"/>
                </a:rPr>
                <a:t> y Lógica</a:t>
              </a:r>
              <a:endParaRPr b="0" i="0" sz="1300" u="none" cap="none" strike="noStrike">
                <a:solidFill>
                  <a:schemeClr val="lt1"/>
                </a:solidFill>
                <a:latin typeface="Calibri"/>
                <a:ea typeface="Calibri"/>
                <a:cs typeface="Calibri"/>
                <a:sym typeface="Calibri"/>
              </a:endParaRPr>
            </a:p>
          </p:txBody>
        </p:sp>
      </p:grpSp>
      <p:pic>
        <p:nvPicPr>
          <p:cNvPr id="168" name="Google Shape;168;g3001d07b461_0_34"/>
          <p:cNvPicPr preferRelativeResize="0"/>
          <p:nvPr/>
        </p:nvPicPr>
        <p:blipFill>
          <a:blip r:embed="rId5">
            <a:alphaModFix/>
          </a:blip>
          <a:stretch>
            <a:fillRect/>
          </a:stretch>
        </p:blipFill>
        <p:spPr>
          <a:xfrm>
            <a:off x="2912950" y="1927419"/>
            <a:ext cx="8516533" cy="45095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
          <p:cNvPicPr preferRelativeResize="0"/>
          <p:nvPr/>
        </p:nvPicPr>
        <p:blipFill>
          <a:blip r:embed="rId4">
            <a:alphaModFix/>
          </a:blip>
          <a:stretch>
            <a:fillRect/>
          </a:stretch>
        </p:blipFill>
        <p:spPr>
          <a:xfrm>
            <a:off x="3326150" y="-18051"/>
            <a:ext cx="8865848" cy="6894098"/>
          </a:xfrm>
          <a:prstGeom prst="rect">
            <a:avLst/>
          </a:prstGeom>
          <a:noFill/>
          <a:ln>
            <a:noFill/>
          </a:ln>
        </p:spPr>
      </p:pic>
      <p:pic>
        <p:nvPicPr>
          <p:cNvPr descr="Logotipo&#10;&#10;Descripción generada automáticamente" id="174" name="Google Shape;174;p3"/>
          <p:cNvPicPr preferRelativeResize="0"/>
          <p:nvPr/>
        </p:nvPicPr>
        <p:blipFill rotWithShape="1">
          <a:blip r:embed="rId5">
            <a:alphaModFix/>
          </a:blip>
          <a:srcRect b="0" l="0" r="0" t="0"/>
          <a:stretch/>
        </p:blipFill>
        <p:spPr>
          <a:xfrm>
            <a:off x="255374" y="196820"/>
            <a:ext cx="1252912" cy="281118"/>
          </a:xfrm>
          <a:prstGeom prst="rect">
            <a:avLst/>
          </a:prstGeom>
          <a:noFill/>
          <a:ln>
            <a:noFill/>
          </a:ln>
        </p:spPr>
      </p:pic>
      <p:cxnSp>
        <p:nvCxnSpPr>
          <p:cNvPr id="175" name="Google Shape;175;p3"/>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176" name="Google Shape;176;p3"/>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sp>
        <p:nvSpPr>
          <p:cNvPr id="177" name="Google Shape;177;p3"/>
          <p:cNvSpPr txBox="1"/>
          <p:nvPr/>
        </p:nvSpPr>
        <p:spPr>
          <a:xfrm>
            <a:off x="1672550" y="198634"/>
            <a:ext cx="1989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chemeClr val="dk2"/>
                </a:solidFill>
                <a:latin typeface="Calibri"/>
                <a:ea typeface="Calibri"/>
                <a:cs typeface="Calibri"/>
                <a:sym typeface="Calibri"/>
              </a:rPr>
              <a:t>Portafolio de Título</a:t>
            </a:r>
            <a:endParaRPr b="0" i="0" sz="1600" u="none" cap="none" strike="noStrike">
              <a:solidFill>
                <a:schemeClr val="dk2"/>
              </a:solidFill>
              <a:latin typeface="Calibri"/>
              <a:ea typeface="Calibri"/>
              <a:cs typeface="Calibri"/>
              <a:sym typeface="Calibri"/>
            </a:endParaRPr>
          </a:p>
        </p:txBody>
      </p:sp>
      <p:sp>
        <p:nvSpPr>
          <p:cNvPr id="178" name="Google Shape;178;p3"/>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chemeClr val="dk2"/>
                </a:solidFill>
                <a:latin typeface="Calibri"/>
                <a:ea typeface="Calibri"/>
                <a:cs typeface="Calibri"/>
                <a:sym typeface="Calibri"/>
              </a:rPr>
              <a:t>Grupo 3</a:t>
            </a:r>
            <a:endParaRPr b="0" i="0" sz="1600" u="none" cap="none" strike="noStrike">
              <a:solidFill>
                <a:schemeClr val="dk2"/>
              </a:solidFill>
              <a:latin typeface="Calibri"/>
              <a:ea typeface="Calibri"/>
              <a:cs typeface="Calibri"/>
              <a:sym typeface="Calibri"/>
            </a:endParaRPr>
          </a:p>
        </p:txBody>
      </p:sp>
      <p:sp>
        <p:nvSpPr>
          <p:cNvPr id="179" name="Google Shape;179;p3"/>
          <p:cNvSpPr txBox="1"/>
          <p:nvPr/>
        </p:nvSpPr>
        <p:spPr>
          <a:xfrm>
            <a:off x="-1505712" y="789921"/>
            <a:ext cx="10023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3600"/>
              <a:buFont typeface="Arial"/>
              <a:buNone/>
            </a:pPr>
            <a:r>
              <a:rPr b="1" lang="es-CL" sz="3600">
                <a:solidFill>
                  <a:srgbClr val="A3BFE1"/>
                </a:solidFill>
                <a:latin typeface="Calibri"/>
                <a:ea typeface="Calibri"/>
                <a:cs typeface="Calibri"/>
                <a:sym typeface="Calibri"/>
              </a:rPr>
              <a:t>Definition of done DOD</a:t>
            </a:r>
            <a:endParaRPr b="1" i="0" sz="3600" u="none" cap="none" strike="noStrike">
              <a:solidFill>
                <a:srgbClr val="A3BFE1"/>
              </a:solidFill>
              <a:latin typeface="Times New Roman"/>
              <a:ea typeface="Times New Roman"/>
              <a:cs typeface="Times New Roman"/>
              <a:sym typeface="Times New Roman"/>
            </a:endParaRPr>
          </a:p>
        </p:txBody>
      </p:sp>
      <p:pic>
        <p:nvPicPr>
          <p:cNvPr id="180" name="Google Shape;180;p3"/>
          <p:cNvPicPr preferRelativeResize="0"/>
          <p:nvPr/>
        </p:nvPicPr>
        <p:blipFill>
          <a:blip r:embed="rId6">
            <a:alphaModFix/>
          </a:blip>
          <a:stretch>
            <a:fillRect/>
          </a:stretch>
        </p:blipFill>
        <p:spPr>
          <a:xfrm>
            <a:off x="5767803" y="622675"/>
            <a:ext cx="5232575" cy="5770300"/>
          </a:xfrm>
          <a:prstGeom prst="rect">
            <a:avLst/>
          </a:prstGeom>
          <a:noFill/>
          <a:ln>
            <a:noFill/>
          </a:ln>
        </p:spPr>
      </p:pic>
      <p:pic>
        <p:nvPicPr>
          <p:cNvPr id="181" name="Google Shape;181;p3"/>
          <p:cNvPicPr preferRelativeResize="0"/>
          <p:nvPr/>
        </p:nvPicPr>
        <p:blipFill>
          <a:blip r:embed="rId7">
            <a:alphaModFix/>
          </a:blip>
          <a:stretch>
            <a:fillRect/>
          </a:stretch>
        </p:blipFill>
        <p:spPr>
          <a:xfrm>
            <a:off x="553675" y="3878500"/>
            <a:ext cx="2178100" cy="1918450"/>
          </a:xfrm>
          <a:prstGeom prst="rect">
            <a:avLst/>
          </a:prstGeom>
          <a:noFill/>
          <a:ln>
            <a:noFill/>
          </a:ln>
        </p:spPr>
      </p:pic>
      <p:pic>
        <p:nvPicPr>
          <p:cNvPr id="182" name="Google Shape;182;p3"/>
          <p:cNvPicPr preferRelativeResize="0"/>
          <p:nvPr/>
        </p:nvPicPr>
        <p:blipFill>
          <a:blip r:embed="rId8">
            <a:alphaModFix/>
          </a:blip>
          <a:stretch>
            <a:fillRect/>
          </a:stretch>
        </p:blipFill>
        <p:spPr>
          <a:xfrm>
            <a:off x="255374" y="2213975"/>
            <a:ext cx="2914025" cy="122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3012ae5c374_1_1"/>
          <p:cNvPicPr preferRelativeResize="0"/>
          <p:nvPr/>
        </p:nvPicPr>
        <p:blipFill>
          <a:blip r:embed="rId3">
            <a:alphaModFix/>
          </a:blip>
          <a:stretch>
            <a:fillRect/>
          </a:stretch>
        </p:blipFill>
        <p:spPr>
          <a:xfrm>
            <a:off x="3326150" y="-18051"/>
            <a:ext cx="8865848" cy="6894098"/>
          </a:xfrm>
          <a:prstGeom prst="rect">
            <a:avLst/>
          </a:prstGeom>
          <a:noFill/>
          <a:ln>
            <a:noFill/>
          </a:ln>
        </p:spPr>
      </p:pic>
      <p:pic>
        <p:nvPicPr>
          <p:cNvPr descr="Logotipo&#10;&#10;Descripción generada automáticamente" id="188" name="Google Shape;188;g3012ae5c374_1_1"/>
          <p:cNvPicPr preferRelativeResize="0"/>
          <p:nvPr/>
        </p:nvPicPr>
        <p:blipFill rotWithShape="1">
          <a:blip r:embed="rId4">
            <a:alphaModFix/>
          </a:blip>
          <a:srcRect b="0" l="0" r="0" t="0"/>
          <a:stretch/>
        </p:blipFill>
        <p:spPr>
          <a:xfrm>
            <a:off x="255374" y="196820"/>
            <a:ext cx="1252912" cy="281118"/>
          </a:xfrm>
          <a:prstGeom prst="rect">
            <a:avLst/>
          </a:prstGeom>
          <a:noFill/>
          <a:ln>
            <a:noFill/>
          </a:ln>
        </p:spPr>
      </p:pic>
      <p:cxnSp>
        <p:nvCxnSpPr>
          <p:cNvPr id="189" name="Google Shape;189;g3012ae5c374_1_1"/>
          <p:cNvCxnSpPr/>
          <p:nvPr/>
        </p:nvCxnSpPr>
        <p:spPr>
          <a:xfrm>
            <a:off x="1642732" y="198634"/>
            <a:ext cx="0" cy="281100"/>
          </a:xfrm>
          <a:prstGeom prst="straightConnector1">
            <a:avLst/>
          </a:prstGeom>
          <a:noFill/>
          <a:ln cap="rnd" cmpd="sng" w="19050">
            <a:solidFill>
              <a:srgbClr val="000000"/>
            </a:solidFill>
            <a:prstDash val="solid"/>
            <a:miter lim="800000"/>
            <a:headEnd len="sm" w="sm" type="none"/>
            <a:tailEnd len="sm" w="sm" type="none"/>
          </a:ln>
        </p:spPr>
      </p:cxnSp>
      <p:cxnSp>
        <p:nvCxnSpPr>
          <p:cNvPr id="190" name="Google Shape;190;g3012ae5c374_1_1"/>
          <p:cNvCxnSpPr/>
          <p:nvPr/>
        </p:nvCxnSpPr>
        <p:spPr>
          <a:xfrm>
            <a:off x="3627856" y="198634"/>
            <a:ext cx="0" cy="281100"/>
          </a:xfrm>
          <a:prstGeom prst="straightConnector1">
            <a:avLst/>
          </a:prstGeom>
          <a:noFill/>
          <a:ln cap="rnd" cmpd="sng" w="19050">
            <a:solidFill>
              <a:srgbClr val="000000"/>
            </a:solidFill>
            <a:prstDash val="solid"/>
            <a:miter lim="800000"/>
            <a:headEnd len="sm" w="sm" type="none"/>
            <a:tailEnd len="sm" w="sm" type="none"/>
          </a:ln>
        </p:spPr>
      </p:cxnSp>
      <p:sp>
        <p:nvSpPr>
          <p:cNvPr id="191" name="Google Shape;191;g3012ae5c374_1_1"/>
          <p:cNvSpPr txBox="1"/>
          <p:nvPr/>
        </p:nvSpPr>
        <p:spPr>
          <a:xfrm>
            <a:off x="1672550" y="198634"/>
            <a:ext cx="1989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chemeClr val="dk2"/>
                </a:solidFill>
                <a:latin typeface="Calibri"/>
                <a:ea typeface="Calibri"/>
                <a:cs typeface="Calibri"/>
                <a:sym typeface="Calibri"/>
              </a:rPr>
              <a:t>Portafolio de Título</a:t>
            </a:r>
            <a:endParaRPr b="0" i="0" sz="1600" u="none" cap="none" strike="noStrike">
              <a:solidFill>
                <a:schemeClr val="dk2"/>
              </a:solidFill>
              <a:latin typeface="Calibri"/>
              <a:ea typeface="Calibri"/>
              <a:cs typeface="Calibri"/>
              <a:sym typeface="Calibri"/>
            </a:endParaRPr>
          </a:p>
        </p:txBody>
      </p:sp>
      <p:sp>
        <p:nvSpPr>
          <p:cNvPr id="192" name="Google Shape;192;g3012ae5c374_1_1"/>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chemeClr val="dk2"/>
                </a:solidFill>
                <a:latin typeface="Calibri"/>
                <a:ea typeface="Calibri"/>
                <a:cs typeface="Calibri"/>
                <a:sym typeface="Calibri"/>
              </a:rPr>
              <a:t>Grupo 3</a:t>
            </a:r>
            <a:endParaRPr b="0" i="0" sz="1600" u="none" cap="none" strike="noStrike">
              <a:solidFill>
                <a:schemeClr val="dk2"/>
              </a:solidFill>
              <a:latin typeface="Calibri"/>
              <a:ea typeface="Calibri"/>
              <a:cs typeface="Calibri"/>
              <a:sym typeface="Calibri"/>
            </a:endParaRPr>
          </a:p>
        </p:txBody>
      </p:sp>
      <p:sp>
        <p:nvSpPr>
          <p:cNvPr id="193" name="Google Shape;193;g3012ae5c374_1_1"/>
          <p:cNvSpPr txBox="1"/>
          <p:nvPr/>
        </p:nvSpPr>
        <p:spPr>
          <a:xfrm>
            <a:off x="553663" y="651971"/>
            <a:ext cx="10023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3600"/>
              <a:buFont typeface="Arial"/>
              <a:buNone/>
            </a:pPr>
            <a:r>
              <a:rPr b="1" lang="es-CL" sz="3600">
                <a:solidFill>
                  <a:srgbClr val="A3BFE1"/>
                </a:solidFill>
                <a:latin typeface="Calibri"/>
                <a:ea typeface="Calibri"/>
                <a:cs typeface="Calibri"/>
                <a:sym typeface="Calibri"/>
              </a:rPr>
              <a:t>Definition of done DOD</a:t>
            </a:r>
            <a:endParaRPr b="1" i="0" sz="3600" u="none" cap="none" strike="noStrike">
              <a:solidFill>
                <a:srgbClr val="A3BFE1"/>
              </a:solidFill>
              <a:latin typeface="Times New Roman"/>
              <a:ea typeface="Times New Roman"/>
              <a:cs typeface="Times New Roman"/>
              <a:sym typeface="Times New Roman"/>
            </a:endParaRPr>
          </a:p>
        </p:txBody>
      </p:sp>
      <p:pic>
        <p:nvPicPr>
          <p:cNvPr id="194" name="Google Shape;194;g3012ae5c374_1_1"/>
          <p:cNvPicPr preferRelativeResize="0"/>
          <p:nvPr/>
        </p:nvPicPr>
        <p:blipFill>
          <a:blip r:embed="rId5">
            <a:alphaModFix/>
          </a:blip>
          <a:stretch>
            <a:fillRect/>
          </a:stretch>
        </p:blipFill>
        <p:spPr>
          <a:xfrm>
            <a:off x="232474" y="2774975"/>
            <a:ext cx="2914025" cy="1226600"/>
          </a:xfrm>
          <a:prstGeom prst="rect">
            <a:avLst/>
          </a:prstGeom>
          <a:noFill/>
          <a:ln>
            <a:noFill/>
          </a:ln>
        </p:spPr>
      </p:pic>
      <p:pic>
        <p:nvPicPr>
          <p:cNvPr id="195" name="Google Shape;195;g3012ae5c374_1_1"/>
          <p:cNvPicPr preferRelativeResize="0"/>
          <p:nvPr/>
        </p:nvPicPr>
        <p:blipFill>
          <a:blip r:embed="rId6">
            <a:alphaModFix/>
          </a:blip>
          <a:stretch>
            <a:fillRect/>
          </a:stretch>
        </p:blipFill>
        <p:spPr>
          <a:xfrm>
            <a:off x="3490450" y="1777175"/>
            <a:ext cx="8411249" cy="410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p:nvPr/>
        </p:nvSpPr>
        <p:spPr>
          <a:xfrm>
            <a:off x="984350" y="5783000"/>
            <a:ext cx="3726300" cy="586200"/>
          </a:xfrm>
          <a:prstGeom prst="roundRect">
            <a:avLst>
              <a:gd fmla="val 16667" name="adj"/>
            </a:avLst>
          </a:prstGeom>
          <a:noFill/>
          <a:ln cap="flat" cmpd="sng" w="38100">
            <a:solidFill>
              <a:srgbClr val="00AA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es-CL"/>
              <a:t>   </a:t>
            </a:r>
            <a:r>
              <a:rPr lang="es-CL" sz="2400" u="sng">
                <a:solidFill>
                  <a:schemeClr val="hlink"/>
                </a:solidFill>
                <a:latin typeface="Calibri"/>
                <a:ea typeface="Calibri"/>
                <a:cs typeface="Calibri"/>
                <a:sym typeface="Calibri"/>
                <a:hlinkClick r:id="rId4"/>
              </a:rPr>
              <a:t>Prototipo de alta fidelidad</a:t>
            </a:r>
            <a:endParaRPr b="0" i="0" sz="2400" u="none" cap="none" strike="noStrike">
              <a:solidFill>
                <a:schemeClr val="lt1"/>
              </a:solidFill>
              <a:latin typeface="Calibri"/>
              <a:ea typeface="Calibri"/>
              <a:cs typeface="Calibri"/>
              <a:sym typeface="Calibri"/>
            </a:endParaRPr>
          </a:p>
        </p:txBody>
      </p:sp>
      <p:sp>
        <p:nvSpPr>
          <p:cNvPr id="201" name="Google Shape;201;p4"/>
          <p:cNvSpPr/>
          <p:nvPr/>
        </p:nvSpPr>
        <p:spPr>
          <a:xfrm>
            <a:off x="365775" y="5662400"/>
            <a:ext cx="849300" cy="827400"/>
          </a:xfrm>
          <a:prstGeom prst="ellipse">
            <a:avLst/>
          </a:prstGeom>
          <a:solidFill>
            <a:srgbClr val="E9EA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4"/>
          <p:cNvSpPr txBox="1"/>
          <p:nvPr/>
        </p:nvSpPr>
        <p:spPr>
          <a:xfrm>
            <a:off x="2497133" y="4603426"/>
            <a:ext cx="79989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Logotipo&#10;&#10;Descripción generada automáticamente" id="203" name="Google Shape;203;p4"/>
          <p:cNvPicPr preferRelativeResize="0"/>
          <p:nvPr/>
        </p:nvPicPr>
        <p:blipFill rotWithShape="1">
          <a:blip r:embed="rId5">
            <a:alphaModFix/>
          </a:blip>
          <a:srcRect b="0" l="0" r="0" t="0"/>
          <a:stretch/>
        </p:blipFill>
        <p:spPr>
          <a:xfrm>
            <a:off x="255374" y="196820"/>
            <a:ext cx="1252912" cy="281118"/>
          </a:xfrm>
          <a:prstGeom prst="rect">
            <a:avLst/>
          </a:prstGeom>
          <a:noFill/>
          <a:ln>
            <a:noFill/>
          </a:ln>
        </p:spPr>
      </p:pic>
      <p:pic>
        <p:nvPicPr>
          <p:cNvPr descr="Logotipo&#10;&#10;Descripción generada automáticamente" id="204" name="Google Shape;204;p4"/>
          <p:cNvPicPr preferRelativeResize="0"/>
          <p:nvPr/>
        </p:nvPicPr>
        <p:blipFill rotWithShape="1">
          <a:blip r:embed="rId5">
            <a:alphaModFix/>
          </a:blip>
          <a:srcRect b="0" l="0" r="0" t="0"/>
          <a:stretch/>
        </p:blipFill>
        <p:spPr>
          <a:xfrm>
            <a:off x="255374" y="196820"/>
            <a:ext cx="1252912" cy="281118"/>
          </a:xfrm>
          <a:prstGeom prst="rect">
            <a:avLst/>
          </a:prstGeom>
          <a:noFill/>
          <a:ln>
            <a:noFill/>
          </a:ln>
        </p:spPr>
      </p:pic>
      <p:cxnSp>
        <p:nvCxnSpPr>
          <p:cNvPr id="205" name="Google Shape;205;p4"/>
          <p:cNvCxnSpPr/>
          <p:nvPr/>
        </p:nvCxnSpPr>
        <p:spPr>
          <a:xfrm>
            <a:off x="1642732" y="198634"/>
            <a:ext cx="0" cy="281117"/>
          </a:xfrm>
          <a:prstGeom prst="straightConnector1">
            <a:avLst/>
          </a:prstGeom>
          <a:noFill/>
          <a:ln cap="rnd" cmpd="sng" w="19050">
            <a:solidFill>
              <a:srgbClr val="000000"/>
            </a:solidFill>
            <a:prstDash val="solid"/>
            <a:miter lim="800000"/>
            <a:headEnd len="sm" w="sm" type="none"/>
            <a:tailEnd len="sm" w="sm" type="none"/>
          </a:ln>
        </p:spPr>
      </p:cxnSp>
      <p:cxnSp>
        <p:nvCxnSpPr>
          <p:cNvPr id="206" name="Google Shape;206;p4"/>
          <p:cNvCxnSpPr/>
          <p:nvPr/>
        </p:nvCxnSpPr>
        <p:spPr>
          <a:xfrm>
            <a:off x="3627856" y="198634"/>
            <a:ext cx="0" cy="281117"/>
          </a:xfrm>
          <a:prstGeom prst="straightConnector1">
            <a:avLst/>
          </a:prstGeom>
          <a:noFill/>
          <a:ln cap="rnd" cmpd="sng" w="19050">
            <a:solidFill>
              <a:srgbClr val="000000"/>
            </a:solidFill>
            <a:prstDash val="solid"/>
            <a:miter lim="800000"/>
            <a:headEnd len="sm" w="sm" type="none"/>
            <a:tailEnd len="sm" w="sm" type="none"/>
          </a:ln>
        </p:spPr>
      </p:cxnSp>
      <p:pic>
        <p:nvPicPr>
          <p:cNvPr descr="Icono&#10;&#10;Descripción generada automáticamente" id="207" name="Google Shape;207;p4"/>
          <p:cNvPicPr preferRelativeResize="0"/>
          <p:nvPr/>
        </p:nvPicPr>
        <p:blipFill rotWithShape="1">
          <a:blip r:embed="rId6">
            <a:alphaModFix/>
          </a:blip>
          <a:srcRect b="0" l="0" r="0" t="0"/>
          <a:stretch/>
        </p:blipFill>
        <p:spPr>
          <a:xfrm>
            <a:off x="558946" y="5882748"/>
            <a:ext cx="393010" cy="386704"/>
          </a:xfrm>
          <a:prstGeom prst="rect">
            <a:avLst/>
          </a:prstGeom>
          <a:noFill/>
          <a:ln>
            <a:noFill/>
          </a:ln>
        </p:spPr>
      </p:pic>
      <p:sp>
        <p:nvSpPr>
          <p:cNvPr id="208" name="Google Shape;208;p4"/>
          <p:cNvSpPr txBox="1"/>
          <p:nvPr/>
        </p:nvSpPr>
        <p:spPr>
          <a:xfrm>
            <a:off x="1672550" y="198634"/>
            <a:ext cx="1988974" cy="34406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Portafolio de Título</a:t>
            </a:r>
            <a:endParaRPr b="0" i="0" sz="1600" u="none" cap="none" strike="noStrike">
              <a:solidFill>
                <a:srgbClr val="282F39"/>
              </a:solidFill>
              <a:latin typeface="Calibri"/>
              <a:ea typeface="Calibri"/>
              <a:cs typeface="Calibri"/>
              <a:sym typeface="Calibri"/>
            </a:endParaRPr>
          </a:p>
        </p:txBody>
      </p:sp>
      <p:sp>
        <p:nvSpPr>
          <p:cNvPr id="209" name="Google Shape;209;p4"/>
          <p:cNvSpPr txBox="1"/>
          <p:nvPr/>
        </p:nvSpPr>
        <p:spPr>
          <a:xfrm>
            <a:off x="3657674" y="198634"/>
            <a:ext cx="3726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600"/>
              <a:buFont typeface="Arial"/>
              <a:buNone/>
            </a:pPr>
            <a:r>
              <a:rPr b="0" i="0" lang="es-CL" sz="1600" u="none" cap="none" strike="noStrike">
                <a:solidFill>
                  <a:srgbClr val="282F39"/>
                </a:solidFill>
                <a:latin typeface="Calibri"/>
                <a:ea typeface="Calibri"/>
                <a:cs typeface="Calibri"/>
                <a:sym typeface="Calibri"/>
              </a:rPr>
              <a:t>Nombre del Proyecto: Hotel App</a:t>
            </a:r>
            <a:endParaRPr b="0" i="0" sz="1600" u="none" cap="none" strike="noStrike">
              <a:solidFill>
                <a:srgbClr val="282F39"/>
              </a:solidFill>
              <a:latin typeface="Calibri"/>
              <a:ea typeface="Calibri"/>
              <a:cs typeface="Calibri"/>
              <a:sym typeface="Calibri"/>
            </a:endParaRPr>
          </a:p>
        </p:txBody>
      </p:sp>
      <p:sp>
        <p:nvSpPr>
          <p:cNvPr id="210" name="Google Shape;210;p4"/>
          <p:cNvSpPr txBox="1"/>
          <p:nvPr/>
        </p:nvSpPr>
        <p:spPr>
          <a:xfrm>
            <a:off x="365763" y="748446"/>
            <a:ext cx="5088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3600"/>
              <a:buFont typeface="Arial"/>
              <a:buNone/>
            </a:pPr>
            <a:r>
              <a:rPr b="1" lang="es-CL" sz="3600">
                <a:solidFill>
                  <a:srgbClr val="0B5394"/>
                </a:solidFill>
                <a:latin typeface="Calibri"/>
                <a:ea typeface="Calibri"/>
                <a:cs typeface="Calibri"/>
                <a:sym typeface="Calibri"/>
              </a:rPr>
              <a:t>Prototipo</a:t>
            </a:r>
            <a:endParaRPr b="1" i="0" sz="1400" u="none" cap="none" strike="noStrike">
              <a:solidFill>
                <a:srgbClr val="0B5394"/>
              </a:solidFill>
              <a:latin typeface="Calibri"/>
              <a:ea typeface="Calibri"/>
              <a:cs typeface="Calibri"/>
              <a:sym typeface="Calibri"/>
            </a:endParaRPr>
          </a:p>
        </p:txBody>
      </p:sp>
      <p:pic>
        <p:nvPicPr>
          <p:cNvPr id="211" name="Google Shape;211;p4"/>
          <p:cNvPicPr preferRelativeResize="0"/>
          <p:nvPr/>
        </p:nvPicPr>
        <p:blipFill>
          <a:blip r:embed="rId7">
            <a:alphaModFix/>
          </a:blip>
          <a:stretch>
            <a:fillRect/>
          </a:stretch>
        </p:blipFill>
        <p:spPr>
          <a:xfrm>
            <a:off x="1356175" y="2017258"/>
            <a:ext cx="9349169" cy="249745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2022-02-10T19:58:30Z</dcterms:created>
  <dc:creator>Sebastian Cifuentes 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0x01010070BFDEA41A5D8B46AA5DA2E2389CBE4E</vt:lpwstr>
  </property>
  <property fmtid="{D5CDD505-2E9C-101B-9397-08002B2CF9AE}" pid="3" name="Order">
    <vt:r8>1509800.0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