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608" r:id="rId2"/>
    <p:sldId id="657" r:id="rId3"/>
    <p:sldId id="598" r:id="rId4"/>
    <p:sldId id="619" r:id="rId5"/>
    <p:sldId id="645" r:id="rId6"/>
    <p:sldId id="591" r:id="rId7"/>
    <p:sldId id="656" r:id="rId8"/>
    <p:sldId id="654" r:id="rId9"/>
    <p:sldId id="517" r:id="rId10"/>
    <p:sldId id="555" r:id="rId11"/>
    <p:sldId id="519" r:id="rId12"/>
    <p:sldId id="562" r:id="rId13"/>
    <p:sldId id="559" r:id="rId14"/>
    <p:sldId id="469" r:id="rId15"/>
    <p:sldId id="401" r:id="rId16"/>
    <p:sldId id="523" r:id="rId17"/>
    <p:sldId id="314" r:id="rId18"/>
    <p:sldId id="378" r:id="rId19"/>
    <p:sldId id="376" r:id="rId20"/>
    <p:sldId id="527" r:id="rId21"/>
    <p:sldId id="377" r:id="rId22"/>
    <p:sldId id="528" r:id="rId23"/>
    <p:sldId id="622" r:id="rId24"/>
    <p:sldId id="558" r:id="rId25"/>
    <p:sldId id="366" r:id="rId26"/>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407" userDrawn="1">
          <p15:clr>
            <a:srgbClr val="A4A3A4"/>
          </p15:clr>
        </p15:guide>
        <p15:guide id="4" pos="610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092"/>
    <a:srgbClr val="00C898"/>
    <a:srgbClr val="FF5757"/>
    <a:srgbClr val="00DEA9"/>
    <a:srgbClr val="00BC8F"/>
    <a:srgbClr val="A7FFEA"/>
    <a:srgbClr val="00A18F"/>
    <a:srgbClr val="7F6000"/>
    <a:srgbClr val="990033"/>
    <a:srgbClr val="79F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869" autoAdjust="0"/>
  </p:normalViewPr>
  <p:slideViewPr>
    <p:cSldViewPr snapToGrid="0" showGuides="1">
      <p:cViewPr varScale="1">
        <p:scale>
          <a:sx n="80" d="100"/>
          <a:sy n="80" d="100"/>
        </p:scale>
        <p:origin x="114" y="486"/>
      </p:cViewPr>
      <p:guideLst>
        <p:guide orient="horz" pos="3407"/>
        <p:guide pos="6108"/>
      </p:guideLst>
    </p:cSldViewPr>
  </p:slideViewPr>
  <p:notesTextViewPr>
    <p:cViewPr>
      <p:scale>
        <a:sx n="3" d="2"/>
        <a:sy n="3" d="2"/>
      </p:scale>
      <p:origin x="0" y="0"/>
    </p:cViewPr>
  </p:notesTextViewPr>
  <p:sorterViewPr>
    <p:cViewPr>
      <p:scale>
        <a:sx n="183" d="100"/>
        <a:sy n="183" d="100"/>
      </p:scale>
      <p:origin x="0" y="0"/>
    </p:cViewPr>
  </p:sorterViewPr>
  <p:notesViewPr>
    <p:cSldViewPr snapToGrid="0" showGuides="1">
      <p:cViewPr varScale="1">
        <p:scale>
          <a:sx n="79" d="100"/>
          <a:sy n="79" d="100"/>
        </p:scale>
        <p:origin x="20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0DEBB-F847-499C-9E55-7FE546886155}"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GB"/>
        </a:p>
      </dgm:t>
    </dgm:pt>
    <dgm:pt modelId="{29D052C2-E209-4AEC-981D-B71AC4820F26}">
      <dgm:prSet phldrT="[Text]" custT="1"/>
      <dgm:spPr>
        <a:solidFill>
          <a:srgbClr val="00CC99"/>
        </a:solidFill>
        <a:ln>
          <a:solidFill>
            <a:srgbClr val="00BC8F"/>
          </a:solidFill>
        </a:ln>
      </dgm:spPr>
      <dgm:t>
        <a:bodyPr lIns="0" rIns="0" anchor="t" anchorCtr="0"/>
        <a:lstStyle/>
        <a:p>
          <a:pPr>
            <a:lnSpc>
              <a:spcPct val="100000"/>
            </a:lnSpc>
            <a:spcAft>
              <a:spcPts val="0"/>
            </a:spcAft>
          </a:pPr>
          <a:r>
            <a:rPr lang="en-GB" sz="1500" b="1" dirty="0">
              <a:solidFill>
                <a:schemeClr val="bg1"/>
              </a:solidFill>
              <a:latin typeface="Roboto" panose="02000000000000000000" pitchFamily="2" charset="0"/>
              <a:ea typeface="Roboto" panose="02000000000000000000" pitchFamily="2" charset="0"/>
            </a:rPr>
            <a:t>Loan token building blocks</a:t>
          </a:r>
        </a:p>
      </dgm:t>
    </dgm:pt>
    <dgm:pt modelId="{A3D5A639-73FD-4929-853A-64C081068105}" type="parTrans" cxnId="{0DAA7D40-483A-44D9-B141-465DC5A27000}">
      <dgm:prSet/>
      <dgm:spPr/>
      <dgm:t>
        <a:bodyPr/>
        <a:lstStyle/>
        <a:p>
          <a:endParaRPr lang="en-GB" sz="1500" b="1"/>
        </a:p>
      </dgm:t>
    </dgm:pt>
    <dgm:pt modelId="{2F1F0FC4-3FF6-4A38-BE93-D30D35F55221}" type="sibTrans" cxnId="{0DAA7D40-483A-44D9-B141-465DC5A27000}">
      <dgm:prSet/>
      <dgm:spPr/>
      <dgm:t>
        <a:bodyPr/>
        <a:lstStyle/>
        <a:p>
          <a:endParaRPr lang="en-GB" sz="1500" b="1"/>
        </a:p>
      </dgm:t>
    </dgm:pt>
    <dgm:pt modelId="{94AD5CE0-CD28-4126-BD95-FA1D3976555A}">
      <dgm:prSet phldrT="[Text]" custT="1"/>
      <dgm:spPr>
        <a:solidFill>
          <a:schemeClr val="bg1"/>
        </a:solidFill>
        <a:ln w="12700" cap="flat" cmpd="sng" algn="ctr">
          <a:solidFill>
            <a:srgbClr val="00BC8F"/>
          </a:solidFill>
          <a:prstDash val="solid"/>
          <a:miter lim="800000"/>
        </a:ln>
        <a:effectLst/>
      </dgm:spPr>
      <dgm:t>
        <a:bodyPr spcFirstLastPara="0" vert="horz" wrap="square" lIns="17780" tIns="17780" rIns="17780" bIns="17780" numCol="1" spcCol="1270" anchor="ctr" anchorCtr="0"/>
        <a:lstStyle/>
        <a:p>
          <a:pPr marL="0" lvl="0" indent="0" algn="ctr" defTabSz="622300">
            <a:lnSpc>
              <a:spcPct val="100000"/>
            </a:lnSpc>
            <a:spcBef>
              <a:spcPct val="0"/>
            </a:spcBef>
            <a:spcAft>
              <a:spcPts val="600"/>
            </a:spcAft>
            <a:buFont typeface="+mj-lt"/>
            <a:buAutoNum type="arabicPeriod"/>
          </a:pPr>
          <a:endPar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endParaRPr>
        </a:p>
      </dgm:t>
    </dgm:pt>
    <dgm:pt modelId="{C2D1C528-5696-4B51-B0E5-7820B5B79F02}" type="parTrans" cxnId="{5D270676-137F-41EF-9059-ED5836C5B369}">
      <dgm:prSet/>
      <dgm:spPr/>
      <dgm:t>
        <a:bodyPr/>
        <a:lstStyle/>
        <a:p>
          <a:endParaRPr lang="en-GB" sz="1500" b="1"/>
        </a:p>
      </dgm:t>
    </dgm:pt>
    <dgm:pt modelId="{B43B252A-9BCF-4AF1-837B-1CCDDB0094B3}" type="sibTrans" cxnId="{5D270676-137F-41EF-9059-ED5836C5B369}">
      <dgm:prSet/>
      <dgm:spPr/>
      <dgm:t>
        <a:bodyPr/>
        <a:lstStyle/>
        <a:p>
          <a:endParaRPr lang="en-GB" sz="1500" b="1"/>
        </a:p>
      </dgm:t>
    </dgm:pt>
    <dgm:pt modelId="{0A9CA1C4-F946-4067-99EA-62565DD3187D}">
      <dgm:prSet phldrT="[Text]" custT="1"/>
      <dgm:spPr>
        <a:solidFill>
          <a:schemeClr val="bg1"/>
        </a:solidFill>
        <a:ln>
          <a:solidFill>
            <a:srgbClr val="00BC8F"/>
          </a:solidFill>
        </a:ln>
      </dgm:spPr>
      <dgm:t>
        <a:bodyPr lIns="0" rIns="0"/>
        <a:lstStyle/>
        <a:p>
          <a:pPr>
            <a:lnSpc>
              <a:spcPct val="100000"/>
            </a:lnSpc>
            <a:spcAft>
              <a:spcPts val="0"/>
            </a:spcAft>
          </a:pPr>
          <a:endParaRPr lang="en-GB" sz="1200" b="1" dirty="0">
            <a:solidFill>
              <a:schemeClr val="tx1">
                <a:lumMod val="75000"/>
                <a:lumOff val="25000"/>
              </a:schemeClr>
            </a:solidFill>
            <a:latin typeface="Roboto" panose="02000000000000000000" pitchFamily="2" charset="0"/>
            <a:ea typeface="Roboto" panose="02000000000000000000" pitchFamily="2" charset="0"/>
          </a:endParaRPr>
        </a:p>
      </dgm:t>
    </dgm:pt>
    <dgm:pt modelId="{A78B50A2-F383-433E-92EC-43D92FFFEA04}" type="parTrans" cxnId="{3B46A864-5244-47E0-A885-BD2CAB569E29}">
      <dgm:prSet/>
      <dgm:spPr/>
      <dgm:t>
        <a:bodyPr/>
        <a:lstStyle/>
        <a:p>
          <a:endParaRPr lang="en-GB" sz="1500" b="1"/>
        </a:p>
      </dgm:t>
    </dgm:pt>
    <dgm:pt modelId="{757000CC-621C-4771-8577-9AE20FD53A88}" type="sibTrans" cxnId="{3B46A864-5244-47E0-A885-BD2CAB569E29}">
      <dgm:prSet/>
      <dgm:spPr/>
      <dgm:t>
        <a:bodyPr/>
        <a:lstStyle/>
        <a:p>
          <a:endParaRPr lang="en-GB" sz="1500" b="1"/>
        </a:p>
      </dgm:t>
    </dgm:pt>
    <dgm:pt modelId="{8E6D1D88-3005-4054-AA26-E3D87C9251B5}">
      <dgm:prSet phldrT="[Text]" custT="1"/>
      <dgm:spPr>
        <a:solidFill>
          <a:schemeClr val="bg1"/>
        </a:solidFill>
        <a:ln>
          <a:solidFill>
            <a:srgbClr val="00BC8F"/>
          </a:solidFill>
        </a:ln>
      </dgm:spPr>
      <dgm:t>
        <a:bodyPr/>
        <a:lstStyle/>
        <a:p>
          <a:pPr>
            <a:lnSpc>
              <a:spcPct val="100000"/>
            </a:lnSpc>
            <a:spcAft>
              <a:spcPts val="600"/>
            </a:spcAft>
          </a:pPr>
          <a:r>
            <a:rPr lang="en-GB" sz="1500" b="1" dirty="0">
              <a:solidFill>
                <a:schemeClr val="bg1"/>
              </a:solidFill>
              <a:latin typeface="Roboto" panose="02000000000000000000" pitchFamily="2" charset="0"/>
              <a:ea typeface="Roboto" panose="02000000000000000000" pitchFamily="2" charset="0"/>
            </a:rPr>
            <a:t>3.</a:t>
          </a:r>
        </a:p>
      </dgm:t>
    </dgm:pt>
    <dgm:pt modelId="{52C6619D-6852-4AAD-B137-601B35264D87}" type="parTrans" cxnId="{6122446B-1968-4813-9226-EC832CD65A60}">
      <dgm:prSet/>
      <dgm:spPr/>
      <dgm:t>
        <a:bodyPr/>
        <a:lstStyle/>
        <a:p>
          <a:endParaRPr lang="en-GB" sz="1500" b="1"/>
        </a:p>
      </dgm:t>
    </dgm:pt>
    <dgm:pt modelId="{CFB4743D-1963-4134-B8AD-6C1468747C15}" type="sibTrans" cxnId="{6122446B-1968-4813-9226-EC832CD65A60}">
      <dgm:prSet/>
      <dgm:spPr/>
      <dgm:t>
        <a:bodyPr/>
        <a:lstStyle/>
        <a:p>
          <a:endParaRPr lang="en-GB" sz="1500" b="1"/>
        </a:p>
      </dgm:t>
    </dgm:pt>
    <dgm:pt modelId="{20549278-7AA0-4838-A616-689099245BFD}">
      <dgm:prSet phldrT="[Text]" custT="1"/>
      <dgm:spPr>
        <a:solidFill>
          <a:prstClr val="white"/>
        </a:solidFill>
        <a:ln w="12700" cap="flat" cmpd="sng" algn="ctr">
          <a:solidFill>
            <a:srgbClr val="00BC8F"/>
          </a:solidFill>
          <a:prstDash val="solid"/>
          <a:miter lim="800000"/>
        </a:ln>
        <a:effectLst/>
      </dgm:spPr>
      <dgm:t>
        <a:bodyPr spcFirstLastPara="0" vert="horz" wrap="square" lIns="17780" tIns="17780" rIns="17780" bIns="17780" numCol="1" spcCol="1270" anchor="ctr" anchorCtr="0"/>
        <a:lstStyle/>
        <a:p>
          <a:pPr>
            <a:lnSpc>
              <a:spcPct val="100000"/>
            </a:lnSpc>
            <a:spcAft>
              <a:spcPts val="600"/>
            </a:spcAft>
          </a:pPr>
          <a:endParaRPr lang="en-GB" sz="1500" b="1" kern="1200" dirty="0">
            <a:solidFill>
              <a:schemeClr val="tx1">
                <a:lumMod val="75000"/>
                <a:lumOff val="25000"/>
              </a:schemeClr>
            </a:solidFill>
            <a:latin typeface="Roboto" panose="02000000000000000000" pitchFamily="2" charset="0"/>
            <a:ea typeface="Roboto" panose="02000000000000000000" pitchFamily="2" charset="0"/>
          </a:endParaRPr>
        </a:p>
      </dgm:t>
    </dgm:pt>
    <dgm:pt modelId="{BC763347-CF91-49B7-86C7-F62522E5F455}" type="parTrans" cxnId="{9A472661-94A6-4017-AB94-63EA2489F810}">
      <dgm:prSet/>
      <dgm:spPr/>
      <dgm:t>
        <a:bodyPr/>
        <a:lstStyle/>
        <a:p>
          <a:endParaRPr lang="en-GB" sz="1500" b="1"/>
        </a:p>
      </dgm:t>
    </dgm:pt>
    <dgm:pt modelId="{8E610930-9F4B-4EFA-9B51-536B9324A7D8}" type="sibTrans" cxnId="{9A472661-94A6-4017-AB94-63EA2489F810}">
      <dgm:prSet/>
      <dgm:spPr/>
      <dgm:t>
        <a:bodyPr/>
        <a:lstStyle/>
        <a:p>
          <a:endParaRPr lang="en-GB" sz="1500" b="1"/>
        </a:p>
      </dgm:t>
    </dgm:pt>
    <dgm:pt modelId="{A245C0F0-5ABB-44D0-9C1D-DE3267D822E9}">
      <dgm:prSet phldrT="[Text]" custT="1"/>
      <dgm:spPr>
        <a:solidFill>
          <a:schemeClr val="bg1"/>
        </a:solidFill>
        <a:ln>
          <a:solidFill>
            <a:srgbClr val="00BC8F"/>
          </a:solidFill>
        </a:ln>
      </dgm:spPr>
      <dgm:t>
        <a:bodyPr/>
        <a:lstStyle/>
        <a:p>
          <a:pPr marL="0" lvl="0" algn="ctr" defTabSz="622300">
            <a:lnSpc>
              <a:spcPct val="100000"/>
            </a:lnSpc>
            <a:spcBef>
              <a:spcPct val="0"/>
            </a:spcBef>
            <a:spcAft>
              <a:spcPts val="0"/>
            </a:spcAft>
            <a:buNone/>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5. Token terms, public or private on explorer? </a:t>
          </a:r>
        </a:p>
      </dgm:t>
    </dgm:pt>
    <dgm:pt modelId="{E5F54C50-ED70-4093-8AED-FF489735278F}" type="parTrans" cxnId="{ECA797A5-2A3A-4ED8-A265-5E7FAC64B414}">
      <dgm:prSet/>
      <dgm:spPr/>
      <dgm:t>
        <a:bodyPr/>
        <a:lstStyle/>
        <a:p>
          <a:endParaRPr lang="en-GB" sz="1500" b="1"/>
        </a:p>
      </dgm:t>
    </dgm:pt>
    <dgm:pt modelId="{B994FD90-3AE4-42A6-A1C4-62476C1D4EA5}" type="sibTrans" cxnId="{ECA797A5-2A3A-4ED8-A265-5E7FAC64B414}">
      <dgm:prSet/>
      <dgm:spPr/>
      <dgm:t>
        <a:bodyPr/>
        <a:lstStyle/>
        <a:p>
          <a:endParaRPr lang="en-GB" sz="1500" b="1"/>
        </a:p>
      </dgm:t>
    </dgm:pt>
    <dgm:pt modelId="{AAB82298-205E-469B-91EE-81723B5EF2CA}">
      <dgm:prSet phldrT="[Text]" custT="1"/>
      <dgm:spPr>
        <a:solidFill>
          <a:prstClr val="white"/>
        </a:solidFill>
        <a:ln w="12700" cap="flat" cmpd="sng" algn="ctr">
          <a:solidFill>
            <a:srgbClr val="00BC8F"/>
          </a:solidFill>
          <a:prstDash val="solid"/>
          <a:miter lim="800000"/>
        </a:ln>
        <a:effectLst/>
      </dgm:spPr>
      <dgm:t>
        <a:bodyPr spcFirstLastPara="0" vert="horz" wrap="square" lIns="0" tIns="17780" rIns="0" bIns="17780" numCol="1" spcCol="1270" anchor="ctr" anchorCtr="0"/>
        <a:lstStyle/>
        <a:p>
          <a:pPr>
            <a:lnSpc>
              <a:spcPct val="100000"/>
            </a:lnSpc>
            <a:spcAft>
              <a:spcPts val="600"/>
            </a:spcAft>
          </a:pPr>
          <a:endParaRPr lang="en-GB" sz="1500" b="1" kern="1200" dirty="0">
            <a:solidFill>
              <a:schemeClr val="tx1">
                <a:lumMod val="75000"/>
                <a:lumOff val="25000"/>
              </a:schemeClr>
            </a:solidFill>
            <a:latin typeface="Roboto" panose="02000000000000000000" pitchFamily="2" charset="0"/>
            <a:ea typeface="Roboto" panose="02000000000000000000" pitchFamily="2" charset="0"/>
          </a:endParaRPr>
        </a:p>
      </dgm:t>
    </dgm:pt>
    <dgm:pt modelId="{34581400-1A22-4BF4-99D9-285D21A5F9F4}" type="parTrans" cxnId="{7F84EDB7-1279-4BFA-BFA5-D9FB3BE642EB}">
      <dgm:prSet/>
      <dgm:spPr/>
      <dgm:t>
        <a:bodyPr/>
        <a:lstStyle/>
        <a:p>
          <a:endParaRPr lang="en-GB" sz="1500" b="1"/>
        </a:p>
      </dgm:t>
    </dgm:pt>
    <dgm:pt modelId="{86A59BE4-4BF9-43AD-B426-F21ADFB10FA9}" type="sibTrans" cxnId="{7F84EDB7-1279-4BFA-BFA5-D9FB3BE642EB}">
      <dgm:prSet/>
      <dgm:spPr/>
      <dgm:t>
        <a:bodyPr/>
        <a:lstStyle/>
        <a:p>
          <a:endParaRPr lang="en-GB" sz="1500" b="1"/>
        </a:p>
      </dgm:t>
    </dgm:pt>
    <dgm:pt modelId="{61882A4F-C5CA-4D03-88CF-0296FE830643}" type="pres">
      <dgm:prSet presAssocID="{5680DEBB-F847-499C-9E55-7FE546886155}" presName="Name0" presStyleCnt="0">
        <dgm:presLayoutVars>
          <dgm:chMax val="1"/>
          <dgm:chPref val="1"/>
          <dgm:dir/>
          <dgm:animOne val="branch"/>
          <dgm:animLvl val="lvl"/>
        </dgm:presLayoutVars>
      </dgm:prSet>
      <dgm:spPr/>
    </dgm:pt>
    <dgm:pt modelId="{C035D837-629D-45FF-BAD5-423CB59D4E40}" type="pres">
      <dgm:prSet presAssocID="{29D052C2-E209-4AEC-981D-B71AC4820F26}" presName="Parent" presStyleLbl="node0" presStyleIdx="0" presStyleCnt="1">
        <dgm:presLayoutVars>
          <dgm:chMax val="6"/>
          <dgm:chPref val="6"/>
        </dgm:presLayoutVars>
      </dgm:prSet>
      <dgm:spPr/>
    </dgm:pt>
    <dgm:pt modelId="{DABF302E-15AD-4F07-BFF0-2FE166F8DE1D}" type="pres">
      <dgm:prSet presAssocID="{94AD5CE0-CD28-4126-BD95-FA1D3976555A}" presName="Accent1" presStyleCnt="0"/>
      <dgm:spPr/>
    </dgm:pt>
    <dgm:pt modelId="{609143DA-F57B-4821-A1B5-E09A6E220E8D}" type="pres">
      <dgm:prSet presAssocID="{94AD5CE0-CD28-4126-BD95-FA1D3976555A}" presName="Accent" presStyleLbl="bgShp" presStyleIdx="0" presStyleCnt="6"/>
      <dgm:spPr/>
    </dgm:pt>
    <dgm:pt modelId="{418FB0C0-2B83-471D-9A25-88B386F15D81}" type="pres">
      <dgm:prSet presAssocID="{94AD5CE0-CD28-4126-BD95-FA1D3976555A}" presName="Child1" presStyleLbl="node1" presStyleIdx="0" presStyleCnt="6" custLinFactNeighborX="2420" custLinFactNeighborY="-1090">
        <dgm:presLayoutVars>
          <dgm:chMax val="0"/>
          <dgm:chPref val="0"/>
          <dgm:bulletEnabled val="1"/>
        </dgm:presLayoutVars>
      </dgm:prSet>
      <dgm:spPr>
        <a:xfrm>
          <a:off x="3157475" y="0"/>
          <a:ext cx="1820800" cy="1575206"/>
        </a:xfrm>
        <a:prstGeom prst="hexagon">
          <a:avLst>
            <a:gd name="adj" fmla="val 28570"/>
            <a:gd name="vf" fmla="val 115470"/>
          </a:avLst>
        </a:prstGeom>
      </dgm:spPr>
    </dgm:pt>
    <dgm:pt modelId="{81CB52B8-F776-42FC-B19E-3F562F0258DF}" type="pres">
      <dgm:prSet presAssocID="{0A9CA1C4-F946-4067-99EA-62565DD3187D}" presName="Accent2" presStyleCnt="0"/>
      <dgm:spPr/>
    </dgm:pt>
    <dgm:pt modelId="{DC632AE6-8580-4107-A073-BA604E363CBB}" type="pres">
      <dgm:prSet presAssocID="{0A9CA1C4-F946-4067-99EA-62565DD3187D}" presName="Accent" presStyleLbl="bgShp" presStyleIdx="1" presStyleCnt="6"/>
      <dgm:spPr>
        <a:noFill/>
      </dgm:spPr>
    </dgm:pt>
    <dgm:pt modelId="{CFDA7C1F-595C-4C4B-90E5-9F947ADC5154}" type="pres">
      <dgm:prSet presAssocID="{0A9CA1C4-F946-4067-99EA-62565DD3187D}" presName="Child2" presStyleLbl="node1" presStyleIdx="1" presStyleCnt="6" custLinFactNeighborX="2420">
        <dgm:presLayoutVars>
          <dgm:chMax val="0"/>
          <dgm:chPref val="0"/>
          <dgm:bulletEnabled val="1"/>
        </dgm:presLayoutVars>
      </dgm:prSet>
      <dgm:spPr/>
    </dgm:pt>
    <dgm:pt modelId="{B7956697-D7B6-4C1F-933E-42983A3BD6DB}" type="pres">
      <dgm:prSet presAssocID="{8E6D1D88-3005-4054-AA26-E3D87C9251B5}" presName="Accent3" presStyleCnt="0"/>
      <dgm:spPr/>
    </dgm:pt>
    <dgm:pt modelId="{6649F523-FAE8-473A-883C-2C22F44CE41A}" type="pres">
      <dgm:prSet presAssocID="{8E6D1D88-3005-4054-AA26-E3D87C9251B5}" presName="Accent" presStyleLbl="bgShp" presStyleIdx="2" presStyleCnt="6"/>
      <dgm:spPr>
        <a:noFill/>
      </dgm:spPr>
    </dgm:pt>
    <dgm:pt modelId="{854BDB03-A6B7-4506-A661-12BF2A0198C3}" type="pres">
      <dgm:prSet presAssocID="{8E6D1D88-3005-4054-AA26-E3D87C9251B5}" presName="Child3" presStyleLbl="node1" presStyleIdx="2" presStyleCnt="6" custLinFactNeighborX="2420">
        <dgm:presLayoutVars>
          <dgm:chMax val="0"/>
          <dgm:chPref val="0"/>
          <dgm:bulletEnabled val="1"/>
        </dgm:presLayoutVars>
      </dgm:prSet>
      <dgm:spPr/>
    </dgm:pt>
    <dgm:pt modelId="{65DFD486-3716-4EC3-8786-F45214C1571E}" type="pres">
      <dgm:prSet presAssocID="{20549278-7AA0-4838-A616-689099245BFD}" presName="Accent4" presStyleCnt="0"/>
      <dgm:spPr/>
    </dgm:pt>
    <dgm:pt modelId="{0DB7226E-3B9D-4E3F-8EFF-1B2977018EAA}" type="pres">
      <dgm:prSet presAssocID="{20549278-7AA0-4838-A616-689099245BFD}" presName="Accent" presStyleLbl="bgShp" presStyleIdx="3" presStyleCnt="6"/>
      <dgm:spPr>
        <a:noFill/>
      </dgm:spPr>
    </dgm:pt>
    <dgm:pt modelId="{C82038F3-669C-45D4-AE20-BD496A84501F}" type="pres">
      <dgm:prSet presAssocID="{20549278-7AA0-4838-A616-689099245BFD}" presName="Child4" presStyleLbl="node1" presStyleIdx="3" presStyleCnt="6" custLinFactNeighborX="2420" custLinFactNeighborY="-1128">
        <dgm:presLayoutVars>
          <dgm:chMax val="0"/>
          <dgm:chPref val="0"/>
          <dgm:bulletEnabled val="1"/>
        </dgm:presLayoutVars>
      </dgm:prSet>
      <dgm:spPr>
        <a:xfrm>
          <a:off x="2117267" y="3322813"/>
          <a:ext cx="1574149" cy="1361824"/>
        </a:xfrm>
        <a:prstGeom prst="hexagon">
          <a:avLst>
            <a:gd name="adj" fmla="val 28570"/>
            <a:gd name="vf" fmla="val 115470"/>
          </a:avLst>
        </a:prstGeom>
      </dgm:spPr>
    </dgm:pt>
    <dgm:pt modelId="{6CB8A1B0-6D2C-438A-A261-D5D01337C082}" type="pres">
      <dgm:prSet presAssocID="{A245C0F0-5ABB-44D0-9C1D-DE3267D822E9}" presName="Accent5" presStyleCnt="0"/>
      <dgm:spPr/>
    </dgm:pt>
    <dgm:pt modelId="{7CAFFFA8-3C42-486F-9047-37C8C5E7A365}" type="pres">
      <dgm:prSet presAssocID="{A245C0F0-5ABB-44D0-9C1D-DE3267D822E9}" presName="Accent" presStyleLbl="bgShp" presStyleIdx="4" presStyleCnt="6"/>
      <dgm:spPr>
        <a:noFill/>
      </dgm:spPr>
    </dgm:pt>
    <dgm:pt modelId="{63B81A75-0A78-4465-B9E2-7C6C89132972}" type="pres">
      <dgm:prSet presAssocID="{A245C0F0-5ABB-44D0-9C1D-DE3267D822E9}" presName="Child5" presStyleLbl="node1" presStyleIdx="4" presStyleCnt="6" custLinFactNeighborX="2420">
        <dgm:presLayoutVars>
          <dgm:chMax val="0"/>
          <dgm:chPref val="0"/>
          <dgm:bulletEnabled val="1"/>
        </dgm:presLayoutVars>
      </dgm:prSet>
      <dgm:spPr/>
    </dgm:pt>
    <dgm:pt modelId="{384D9E97-83AD-4F0B-9C86-058CC1263922}" type="pres">
      <dgm:prSet presAssocID="{AAB82298-205E-469B-91EE-81723B5EF2CA}" presName="Accent6" presStyleCnt="0"/>
      <dgm:spPr/>
    </dgm:pt>
    <dgm:pt modelId="{134BDE7E-4538-464C-B82F-75225B4C0025}" type="pres">
      <dgm:prSet presAssocID="{AAB82298-205E-469B-91EE-81723B5EF2CA}" presName="Accent" presStyleLbl="bgShp" presStyleIdx="5" presStyleCnt="6"/>
      <dgm:spPr>
        <a:noFill/>
      </dgm:spPr>
    </dgm:pt>
    <dgm:pt modelId="{4F250E4F-CC22-4DCB-8EFF-BA72A0807061}" type="pres">
      <dgm:prSet presAssocID="{AAB82298-205E-469B-91EE-81723B5EF2CA}" presName="Child6" presStyleLbl="node1" presStyleIdx="5" presStyleCnt="6" custLinFactNeighborX="-55" custLinFactNeighborY="-2862">
        <dgm:presLayoutVars>
          <dgm:chMax val="0"/>
          <dgm:chPref val="0"/>
          <dgm:bulletEnabled val="1"/>
        </dgm:presLayoutVars>
      </dgm:prSet>
      <dgm:spPr>
        <a:xfrm>
          <a:off x="666887" y="835739"/>
          <a:ext cx="1574149" cy="1361824"/>
        </a:xfrm>
        <a:prstGeom prst="hexagon">
          <a:avLst>
            <a:gd name="adj" fmla="val 28570"/>
            <a:gd name="vf" fmla="val 115470"/>
          </a:avLst>
        </a:prstGeom>
      </dgm:spPr>
    </dgm:pt>
  </dgm:ptLst>
  <dgm:cxnLst>
    <dgm:cxn modelId="{70BC890F-2F1C-4FD3-9E8F-2C054493C817}" type="presOf" srcId="{29D052C2-E209-4AEC-981D-B71AC4820F26}" destId="{C035D837-629D-45FF-BAD5-423CB59D4E40}" srcOrd="0" destOrd="0" presId="urn:microsoft.com/office/officeart/2011/layout/HexagonRadial"/>
    <dgm:cxn modelId="{083DC318-0C9B-4B95-A9B3-E8404264E3FD}" type="presOf" srcId="{20549278-7AA0-4838-A616-689099245BFD}" destId="{C82038F3-669C-45D4-AE20-BD496A84501F}" srcOrd="0" destOrd="0" presId="urn:microsoft.com/office/officeart/2011/layout/HexagonRadial"/>
    <dgm:cxn modelId="{8468BD3D-7420-4409-9F70-C2DBAE2B973A}" type="presOf" srcId="{5680DEBB-F847-499C-9E55-7FE546886155}" destId="{61882A4F-C5CA-4D03-88CF-0296FE830643}" srcOrd="0" destOrd="0" presId="urn:microsoft.com/office/officeart/2011/layout/HexagonRadial"/>
    <dgm:cxn modelId="{0DAA7D40-483A-44D9-B141-465DC5A27000}" srcId="{5680DEBB-F847-499C-9E55-7FE546886155}" destId="{29D052C2-E209-4AEC-981D-B71AC4820F26}" srcOrd="0" destOrd="0" parTransId="{A3D5A639-73FD-4929-853A-64C081068105}" sibTransId="{2F1F0FC4-3FF6-4A38-BE93-D30D35F55221}"/>
    <dgm:cxn modelId="{9A472661-94A6-4017-AB94-63EA2489F810}" srcId="{29D052C2-E209-4AEC-981D-B71AC4820F26}" destId="{20549278-7AA0-4838-A616-689099245BFD}" srcOrd="3" destOrd="0" parTransId="{BC763347-CF91-49B7-86C7-F62522E5F455}" sibTransId="{8E610930-9F4B-4EFA-9B51-536B9324A7D8}"/>
    <dgm:cxn modelId="{3B46A864-5244-47E0-A885-BD2CAB569E29}" srcId="{29D052C2-E209-4AEC-981D-B71AC4820F26}" destId="{0A9CA1C4-F946-4067-99EA-62565DD3187D}" srcOrd="1" destOrd="0" parTransId="{A78B50A2-F383-433E-92EC-43D92FFFEA04}" sibTransId="{757000CC-621C-4771-8577-9AE20FD53A88}"/>
    <dgm:cxn modelId="{6122446B-1968-4813-9226-EC832CD65A60}" srcId="{29D052C2-E209-4AEC-981D-B71AC4820F26}" destId="{8E6D1D88-3005-4054-AA26-E3D87C9251B5}" srcOrd="2" destOrd="0" parTransId="{52C6619D-6852-4AAD-B137-601B35264D87}" sibTransId="{CFB4743D-1963-4134-B8AD-6C1468747C15}"/>
    <dgm:cxn modelId="{883AE56E-E237-4DA3-AD06-D91771BDBB2E}" type="presOf" srcId="{8E6D1D88-3005-4054-AA26-E3D87C9251B5}" destId="{854BDB03-A6B7-4506-A661-12BF2A0198C3}" srcOrd="0" destOrd="0" presId="urn:microsoft.com/office/officeart/2011/layout/HexagonRadial"/>
    <dgm:cxn modelId="{5D270676-137F-41EF-9059-ED5836C5B369}" srcId="{29D052C2-E209-4AEC-981D-B71AC4820F26}" destId="{94AD5CE0-CD28-4126-BD95-FA1D3976555A}" srcOrd="0" destOrd="0" parTransId="{C2D1C528-5696-4B51-B0E5-7820B5B79F02}" sibTransId="{B43B252A-9BCF-4AF1-837B-1CCDDB0094B3}"/>
    <dgm:cxn modelId="{ECA797A5-2A3A-4ED8-A265-5E7FAC64B414}" srcId="{29D052C2-E209-4AEC-981D-B71AC4820F26}" destId="{A245C0F0-5ABB-44D0-9C1D-DE3267D822E9}" srcOrd="4" destOrd="0" parTransId="{E5F54C50-ED70-4093-8AED-FF489735278F}" sibTransId="{B994FD90-3AE4-42A6-A1C4-62476C1D4EA5}"/>
    <dgm:cxn modelId="{0AB49BA6-85B5-43C4-B42A-F3DA3EC72BC7}" type="presOf" srcId="{A245C0F0-5ABB-44D0-9C1D-DE3267D822E9}" destId="{63B81A75-0A78-4465-B9E2-7C6C89132972}" srcOrd="0" destOrd="0" presId="urn:microsoft.com/office/officeart/2011/layout/HexagonRadial"/>
    <dgm:cxn modelId="{7F84EDB7-1279-4BFA-BFA5-D9FB3BE642EB}" srcId="{29D052C2-E209-4AEC-981D-B71AC4820F26}" destId="{AAB82298-205E-469B-91EE-81723B5EF2CA}" srcOrd="5" destOrd="0" parTransId="{34581400-1A22-4BF4-99D9-285D21A5F9F4}" sibTransId="{86A59BE4-4BF9-43AD-B426-F21ADFB10FA9}"/>
    <dgm:cxn modelId="{3A9916F6-F504-4306-83FF-6B2D30E21A86}" type="presOf" srcId="{94AD5CE0-CD28-4126-BD95-FA1D3976555A}" destId="{418FB0C0-2B83-471D-9A25-88B386F15D81}" srcOrd="0" destOrd="0" presId="urn:microsoft.com/office/officeart/2011/layout/HexagonRadial"/>
    <dgm:cxn modelId="{257501FB-83B3-4492-B01E-363BAB8E3AC7}" type="presOf" srcId="{0A9CA1C4-F946-4067-99EA-62565DD3187D}" destId="{CFDA7C1F-595C-4C4B-90E5-9F947ADC5154}" srcOrd="0" destOrd="0" presId="urn:microsoft.com/office/officeart/2011/layout/HexagonRadial"/>
    <dgm:cxn modelId="{770329FB-8D39-4544-B12F-431419AA958E}" type="presOf" srcId="{AAB82298-205E-469B-91EE-81723B5EF2CA}" destId="{4F250E4F-CC22-4DCB-8EFF-BA72A0807061}" srcOrd="0" destOrd="0" presId="urn:microsoft.com/office/officeart/2011/layout/HexagonRadial"/>
    <dgm:cxn modelId="{0F2D37A9-0164-42B7-AAB2-158678031DEC}" type="presParOf" srcId="{61882A4F-C5CA-4D03-88CF-0296FE830643}" destId="{C035D837-629D-45FF-BAD5-423CB59D4E40}" srcOrd="0" destOrd="0" presId="urn:microsoft.com/office/officeart/2011/layout/HexagonRadial"/>
    <dgm:cxn modelId="{B7A790F9-60BF-4726-986B-44E1AD552E3E}" type="presParOf" srcId="{61882A4F-C5CA-4D03-88CF-0296FE830643}" destId="{DABF302E-15AD-4F07-BFF0-2FE166F8DE1D}" srcOrd="1" destOrd="0" presId="urn:microsoft.com/office/officeart/2011/layout/HexagonRadial"/>
    <dgm:cxn modelId="{09BE2C7F-94B1-44F5-8903-3BB4311E1243}" type="presParOf" srcId="{DABF302E-15AD-4F07-BFF0-2FE166F8DE1D}" destId="{609143DA-F57B-4821-A1B5-E09A6E220E8D}" srcOrd="0" destOrd="0" presId="urn:microsoft.com/office/officeart/2011/layout/HexagonRadial"/>
    <dgm:cxn modelId="{1B96E774-E048-414F-9AAD-B62CF3B2A01E}" type="presParOf" srcId="{61882A4F-C5CA-4D03-88CF-0296FE830643}" destId="{418FB0C0-2B83-471D-9A25-88B386F15D81}" srcOrd="2" destOrd="0" presId="urn:microsoft.com/office/officeart/2011/layout/HexagonRadial"/>
    <dgm:cxn modelId="{5751327C-7ACF-4B4C-9E05-8973A71B9980}" type="presParOf" srcId="{61882A4F-C5CA-4D03-88CF-0296FE830643}" destId="{81CB52B8-F776-42FC-B19E-3F562F0258DF}" srcOrd="3" destOrd="0" presId="urn:microsoft.com/office/officeart/2011/layout/HexagonRadial"/>
    <dgm:cxn modelId="{08592352-35C4-4DB7-98B5-3F9A01FF6D6A}" type="presParOf" srcId="{81CB52B8-F776-42FC-B19E-3F562F0258DF}" destId="{DC632AE6-8580-4107-A073-BA604E363CBB}" srcOrd="0" destOrd="0" presId="urn:microsoft.com/office/officeart/2011/layout/HexagonRadial"/>
    <dgm:cxn modelId="{9D958ADF-B0F3-4BD2-94CD-B341D9450E14}" type="presParOf" srcId="{61882A4F-C5CA-4D03-88CF-0296FE830643}" destId="{CFDA7C1F-595C-4C4B-90E5-9F947ADC5154}" srcOrd="4" destOrd="0" presId="urn:microsoft.com/office/officeart/2011/layout/HexagonRadial"/>
    <dgm:cxn modelId="{B3D0A2E2-AF69-4303-9FF6-8589302D22B3}" type="presParOf" srcId="{61882A4F-C5CA-4D03-88CF-0296FE830643}" destId="{B7956697-D7B6-4C1F-933E-42983A3BD6DB}" srcOrd="5" destOrd="0" presId="urn:microsoft.com/office/officeart/2011/layout/HexagonRadial"/>
    <dgm:cxn modelId="{1E51D212-E197-4875-B904-82B3885386D4}" type="presParOf" srcId="{B7956697-D7B6-4C1F-933E-42983A3BD6DB}" destId="{6649F523-FAE8-473A-883C-2C22F44CE41A}" srcOrd="0" destOrd="0" presId="urn:microsoft.com/office/officeart/2011/layout/HexagonRadial"/>
    <dgm:cxn modelId="{B36AC17B-BFB1-453F-A954-80BAB753798D}" type="presParOf" srcId="{61882A4F-C5CA-4D03-88CF-0296FE830643}" destId="{854BDB03-A6B7-4506-A661-12BF2A0198C3}" srcOrd="6" destOrd="0" presId="urn:microsoft.com/office/officeart/2011/layout/HexagonRadial"/>
    <dgm:cxn modelId="{A5C3646C-C841-468A-BCB1-5466C0D1E14D}" type="presParOf" srcId="{61882A4F-C5CA-4D03-88CF-0296FE830643}" destId="{65DFD486-3716-4EC3-8786-F45214C1571E}" srcOrd="7" destOrd="0" presId="urn:microsoft.com/office/officeart/2011/layout/HexagonRadial"/>
    <dgm:cxn modelId="{7AED4EF5-A8E6-4189-A0FD-5BB57836FE1B}" type="presParOf" srcId="{65DFD486-3716-4EC3-8786-F45214C1571E}" destId="{0DB7226E-3B9D-4E3F-8EFF-1B2977018EAA}" srcOrd="0" destOrd="0" presId="urn:microsoft.com/office/officeart/2011/layout/HexagonRadial"/>
    <dgm:cxn modelId="{B42CEBEA-582A-46FA-B288-9F3F3CEADCB1}" type="presParOf" srcId="{61882A4F-C5CA-4D03-88CF-0296FE830643}" destId="{C82038F3-669C-45D4-AE20-BD496A84501F}" srcOrd="8" destOrd="0" presId="urn:microsoft.com/office/officeart/2011/layout/HexagonRadial"/>
    <dgm:cxn modelId="{29CB0B9B-48CA-40D2-B389-517307C4F02B}" type="presParOf" srcId="{61882A4F-C5CA-4D03-88CF-0296FE830643}" destId="{6CB8A1B0-6D2C-438A-A261-D5D01337C082}" srcOrd="9" destOrd="0" presId="urn:microsoft.com/office/officeart/2011/layout/HexagonRadial"/>
    <dgm:cxn modelId="{9BACEF1B-32F6-4241-B92A-22007ACC91CC}" type="presParOf" srcId="{6CB8A1B0-6D2C-438A-A261-D5D01337C082}" destId="{7CAFFFA8-3C42-486F-9047-37C8C5E7A365}" srcOrd="0" destOrd="0" presId="urn:microsoft.com/office/officeart/2011/layout/HexagonRadial"/>
    <dgm:cxn modelId="{F27FACD1-50C4-4A11-9BD3-CF0520AD9957}" type="presParOf" srcId="{61882A4F-C5CA-4D03-88CF-0296FE830643}" destId="{63B81A75-0A78-4465-B9E2-7C6C89132972}" srcOrd="10" destOrd="0" presId="urn:microsoft.com/office/officeart/2011/layout/HexagonRadial"/>
    <dgm:cxn modelId="{69BEE632-4300-4AFC-967D-F38A4C696E48}" type="presParOf" srcId="{61882A4F-C5CA-4D03-88CF-0296FE830643}" destId="{384D9E97-83AD-4F0B-9C86-058CC1263922}" srcOrd="11" destOrd="0" presId="urn:microsoft.com/office/officeart/2011/layout/HexagonRadial"/>
    <dgm:cxn modelId="{5BD3AB6C-3A2D-49CC-8B17-AFD5DF27FF6A}" type="presParOf" srcId="{384D9E97-83AD-4F0B-9C86-058CC1263922}" destId="{134BDE7E-4538-464C-B82F-75225B4C0025}" srcOrd="0" destOrd="0" presId="urn:microsoft.com/office/officeart/2011/layout/HexagonRadial"/>
    <dgm:cxn modelId="{515C331D-89D2-4C3D-A939-571608F7DBD7}" type="presParOf" srcId="{61882A4F-C5CA-4D03-88CF-0296FE830643}" destId="{4F250E4F-CC22-4DCB-8EFF-BA72A0807061}" srcOrd="12" destOrd="0" presId="urn:microsoft.com/office/officeart/2011/layout/HexagonRadial"/>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5D837-629D-45FF-BAD5-423CB59D4E40}">
      <dsp:nvSpPr>
        <dsp:cNvPr id="0" name=""/>
        <dsp:cNvSpPr/>
      </dsp:nvSpPr>
      <dsp:spPr>
        <a:xfrm>
          <a:off x="1329178" y="1175355"/>
          <a:ext cx="1493928" cy="1292308"/>
        </a:xfrm>
        <a:prstGeom prst="hexagon">
          <a:avLst>
            <a:gd name="adj" fmla="val 28570"/>
            <a:gd name="vf" fmla="val 115470"/>
          </a:avLst>
        </a:prstGeom>
        <a:solidFill>
          <a:srgbClr val="00CC99"/>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t" anchorCtr="0">
          <a:noAutofit/>
        </a:bodyPr>
        <a:lstStyle/>
        <a:p>
          <a:pPr marL="0" lvl="0" indent="0" algn="ctr" defTabSz="666750">
            <a:lnSpc>
              <a:spcPct val="100000"/>
            </a:lnSpc>
            <a:spcBef>
              <a:spcPct val="0"/>
            </a:spcBef>
            <a:spcAft>
              <a:spcPts val="0"/>
            </a:spcAft>
            <a:buNone/>
          </a:pPr>
          <a:r>
            <a:rPr lang="en-GB" sz="1500" b="1" kern="1200" dirty="0">
              <a:solidFill>
                <a:schemeClr val="bg1"/>
              </a:solidFill>
              <a:latin typeface="Roboto" panose="02000000000000000000" pitchFamily="2" charset="0"/>
              <a:ea typeface="Roboto" panose="02000000000000000000" pitchFamily="2" charset="0"/>
            </a:rPr>
            <a:t>Loan token building blocks</a:t>
          </a:r>
        </a:p>
      </dsp:txBody>
      <dsp:txXfrm>
        <a:off x="1576743" y="1389509"/>
        <a:ext cx="998798" cy="864000"/>
      </dsp:txXfrm>
    </dsp:sp>
    <dsp:sp modelId="{DC632AE6-8580-4107-A073-BA604E363CBB}">
      <dsp:nvSpPr>
        <dsp:cNvPr id="0" name=""/>
        <dsp:cNvSpPr/>
      </dsp:nvSpPr>
      <dsp:spPr>
        <a:xfrm>
          <a:off x="2264664" y="557073"/>
          <a:ext cx="563654" cy="485663"/>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418FB0C0-2B83-471D-9A25-88B386F15D81}">
      <dsp:nvSpPr>
        <dsp:cNvPr id="0" name=""/>
        <dsp:cNvSpPr/>
      </dsp:nvSpPr>
      <dsp:spPr>
        <a:xfrm>
          <a:off x="1496417" y="0"/>
          <a:ext cx="1224263" cy="1059131"/>
        </a:xfrm>
        <a:prstGeom prst="hexagon">
          <a:avLst>
            <a:gd name="adj" fmla="val 28570"/>
            <a:gd name="vf" fmla="val 115470"/>
          </a:avLst>
        </a:prstGeom>
        <a:solidFill>
          <a:schemeClr val="bg1"/>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ts val="600"/>
            </a:spcAft>
            <a:buFont typeface="+mj-lt"/>
            <a:buNone/>
          </a:pPr>
          <a:endPar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endParaRPr>
        </a:p>
      </dsp:txBody>
      <dsp:txXfrm>
        <a:off x="1699303" y="175521"/>
        <a:ext cx="818491" cy="708089"/>
      </dsp:txXfrm>
    </dsp:sp>
    <dsp:sp modelId="{6649F523-FAE8-473A-883C-2C22F44CE41A}">
      <dsp:nvSpPr>
        <dsp:cNvPr id="0" name=""/>
        <dsp:cNvSpPr/>
      </dsp:nvSpPr>
      <dsp:spPr>
        <a:xfrm>
          <a:off x="2922493" y="1465004"/>
          <a:ext cx="563654" cy="485663"/>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CFDA7C1F-595C-4C4B-90E5-9F947ADC5154}">
      <dsp:nvSpPr>
        <dsp:cNvPr id="0" name=""/>
        <dsp:cNvSpPr/>
      </dsp:nvSpPr>
      <dsp:spPr>
        <a:xfrm>
          <a:off x="2619209" y="651437"/>
          <a:ext cx="1224263" cy="1059131"/>
        </a:xfrm>
        <a:prstGeom prst="hexagon">
          <a:avLst>
            <a:gd name="adj" fmla="val 28570"/>
            <a:gd name="vf" fmla="val 115470"/>
          </a:avLst>
        </a:prstGeom>
        <a:solidFill>
          <a:schemeClr val="bg1"/>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100000"/>
            </a:lnSpc>
            <a:spcBef>
              <a:spcPct val="0"/>
            </a:spcBef>
            <a:spcAft>
              <a:spcPts val="0"/>
            </a:spcAft>
            <a:buNone/>
          </a:pPr>
          <a:endParaRPr lang="en-GB" sz="1200" b="1" kern="1200" dirty="0">
            <a:solidFill>
              <a:schemeClr val="tx1">
                <a:lumMod val="75000"/>
                <a:lumOff val="25000"/>
              </a:schemeClr>
            </a:solidFill>
            <a:latin typeface="Roboto" panose="02000000000000000000" pitchFamily="2" charset="0"/>
            <a:ea typeface="Roboto" panose="02000000000000000000" pitchFamily="2" charset="0"/>
          </a:endParaRPr>
        </a:p>
      </dsp:txBody>
      <dsp:txXfrm>
        <a:off x="2822095" y="826958"/>
        <a:ext cx="818491" cy="708089"/>
      </dsp:txXfrm>
    </dsp:sp>
    <dsp:sp modelId="{0DB7226E-3B9D-4E3F-8EFF-1B2977018EAA}">
      <dsp:nvSpPr>
        <dsp:cNvPr id="0" name=""/>
        <dsp:cNvSpPr/>
      </dsp:nvSpPr>
      <dsp:spPr>
        <a:xfrm>
          <a:off x="2465522" y="2489888"/>
          <a:ext cx="563654" cy="485663"/>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854BDB03-A6B7-4506-A661-12BF2A0198C3}">
      <dsp:nvSpPr>
        <dsp:cNvPr id="0" name=""/>
        <dsp:cNvSpPr/>
      </dsp:nvSpPr>
      <dsp:spPr>
        <a:xfrm>
          <a:off x="2619209" y="1932086"/>
          <a:ext cx="1224263" cy="1059131"/>
        </a:xfrm>
        <a:prstGeom prst="hexagon">
          <a:avLst>
            <a:gd name="adj" fmla="val 28570"/>
            <a:gd name="vf" fmla="val 115470"/>
          </a:avLst>
        </a:prstGeom>
        <a:solidFill>
          <a:schemeClr val="bg1"/>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ts val="600"/>
            </a:spcAft>
            <a:buNone/>
          </a:pPr>
          <a:r>
            <a:rPr lang="en-GB" sz="1500" b="1" kern="1200" dirty="0">
              <a:solidFill>
                <a:schemeClr val="bg1"/>
              </a:solidFill>
              <a:latin typeface="Roboto" panose="02000000000000000000" pitchFamily="2" charset="0"/>
              <a:ea typeface="Roboto" panose="02000000000000000000" pitchFamily="2" charset="0"/>
            </a:rPr>
            <a:t>3.</a:t>
          </a:r>
        </a:p>
      </dsp:txBody>
      <dsp:txXfrm>
        <a:off x="2822095" y="2107607"/>
        <a:ext cx="818491" cy="708089"/>
      </dsp:txXfrm>
    </dsp:sp>
    <dsp:sp modelId="{7CAFFFA8-3C42-486F-9047-37C8C5E7A365}">
      <dsp:nvSpPr>
        <dsp:cNvPr id="0" name=""/>
        <dsp:cNvSpPr/>
      </dsp:nvSpPr>
      <dsp:spPr>
        <a:xfrm>
          <a:off x="1331958" y="2596275"/>
          <a:ext cx="563654" cy="485663"/>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C82038F3-669C-45D4-AE20-BD496A84501F}">
      <dsp:nvSpPr>
        <dsp:cNvPr id="0" name=""/>
        <dsp:cNvSpPr/>
      </dsp:nvSpPr>
      <dsp:spPr>
        <a:xfrm>
          <a:off x="1496417" y="2572305"/>
          <a:ext cx="1224263" cy="1059131"/>
        </a:xfrm>
        <a:prstGeom prst="hexagon">
          <a:avLst>
            <a:gd name="adj" fmla="val 28570"/>
            <a:gd name="vf" fmla="val 115470"/>
          </a:avLst>
        </a:prstGeom>
        <a:solidFill>
          <a:prstClr val="white"/>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66750">
            <a:lnSpc>
              <a:spcPct val="100000"/>
            </a:lnSpc>
            <a:spcBef>
              <a:spcPct val="0"/>
            </a:spcBef>
            <a:spcAft>
              <a:spcPts val="600"/>
            </a:spcAft>
            <a:buNone/>
          </a:pPr>
          <a:endParaRPr lang="en-GB" sz="1500" b="1" kern="1200" dirty="0">
            <a:solidFill>
              <a:schemeClr val="tx1">
                <a:lumMod val="75000"/>
                <a:lumOff val="25000"/>
              </a:schemeClr>
            </a:solidFill>
            <a:latin typeface="Roboto" panose="02000000000000000000" pitchFamily="2" charset="0"/>
            <a:ea typeface="Roboto" panose="02000000000000000000" pitchFamily="2" charset="0"/>
          </a:endParaRPr>
        </a:p>
      </dsp:txBody>
      <dsp:txXfrm>
        <a:off x="1699303" y="2747826"/>
        <a:ext cx="818491" cy="708089"/>
      </dsp:txXfrm>
    </dsp:sp>
    <dsp:sp modelId="{134BDE7E-4538-464C-B82F-75225B4C0025}">
      <dsp:nvSpPr>
        <dsp:cNvPr id="0" name=""/>
        <dsp:cNvSpPr/>
      </dsp:nvSpPr>
      <dsp:spPr>
        <a:xfrm>
          <a:off x="663356" y="1688708"/>
          <a:ext cx="563654" cy="485663"/>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63B81A75-0A78-4465-B9E2-7C6C89132972}">
      <dsp:nvSpPr>
        <dsp:cNvPr id="0" name=""/>
        <dsp:cNvSpPr/>
      </dsp:nvSpPr>
      <dsp:spPr>
        <a:xfrm>
          <a:off x="368413" y="1932815"/>
          <a:ext cx="1224263" cy="1059131"/>
        </a:xfrm>
        <a:prstGeom prst="hexagon">
          <a:avLst>
            <a:gd name="adj" fmla="val 28570"/>
            <a:gd name="vf" fmla="val 115470"/>
          </a:avLst>
        </a:prstGeom>
        <a:solidFill>
          <a:schemeClr val="bg1"/>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622300">
            <a:lnSpc>
              <a:spcPct val="100000"/>
            </a:lnSpc>
            <a:spcBef>
              <a:spcPct val="0"/>
            </a:spcBef>
            <a:spcAft>
              <a:spcPts val="0"/>
            </a:spcAft>
            <a:buNone/>
          </a:pPr>
          <a:r>
            <a:rPr lang="en-GB" sz="1200" b="1" kern="1200" dirty="0">
              <a:solidFill>
                <a:schemeClr val="tx1">
                  <a:lumMod val="75000"/>
                  <a:lumOff val="25000"/>
                </a:schemeClr>
              </a:solidFill>
              <a:latin typeface="Roboto" panose="02000000000000000000" pitchFamily="2" charset="0"/>
              <a:ea typeface="Roboto" panose="02000000000000000000" pitchFamily="2" charset="0"/>
              <a:cs typeface="+mn-cs"/>
            </a:rPr>
            <a:t>5. Token terms, public or private on explorer? </a:t>
          </a:r>
        </a:p>
      </dsp:txBody>
      <dsp:txXfrm>
        <a:off x="571299" y="2108336"/>
        <a:ext cx="818491" cy="708089"/>
      </dsp:txXfrm>
    </dsp:sp>
    <dsp:sp modelId="{4F250E4F-CC22-4DCB-8EFF-BA72A0807061}">
      <dsp:nvSpPr>
        <dsp:cNvPr id="0" name=""/>
        <dsp:cNvSpPr/>
      </dsp:nvSpPr>
      <dsp:spPr>
        <a:xfrm>
          <a:off x="338112" y="619667"/>
          <a:ext cx="1224263" cy="1059131"/>
        </a:xfrm>
        <a:prstGeom prst="hexagon">
          <a:avLst>
            <a:gd name="adj" fmla="val 28570"/>
            <a:gd name="vf" fmla="val 115470"/>
          </a:avLst>
        </a:prstGeom>
        <a:solidFill>
          <a:prstClr val="white"/>
        </a:solidFill>
        <a:ln w="12700" cap="flat" cmpd="sng" algn="ctr">
          <a:solidFill>
            <a:srgbClr val="00BC8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66750">
            <a:lnSpc>
              <a:spcPct val="100000"/>
            </a:lnSpc>
            <a:spcBef>
              <a:spcPct val="0"/>
            </a:spcBef>
            <a:spcAft>
              <a:spcPts val="600"/>
            </a:spcAft>
            <a:buNone/>
          </a:pPr>
          <a:endParaRPr lang="en-GB" sz="1500" b="1" kern="1200" dirty="0">
            <a:solidFill>
              <a:schemeClr val="tx1">
                <a:lumMod val="75000"/>
                <a:lumOff val="25000"/>
              </a:schemeClr>
            </a:solidFill>
            <a:latin typeface="Roboto" panose="02000000000000000000" pitchFamily="2" charset="0"/>
            <a:ea typeface="Roboto" panose="02000000000000000000" pitchFamily="2" charset="0"/>
          </a:endParaRPr>
        </a:p>
      </dsp:txBody>
      <dsp:txXfrm>
        <a:off x="540998" y="795188"/>
        <a:ext cx="818491" cy="70808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E8E9B7-06B7-4A0A-B6E9-D1E7FE200B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AF589DE-D927-46A8-8465-54C5C5DC1B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AEBF42-419D-4373-B392-9197872297B5}" type="datetimeFigureOut">
              <a:rPr lang="en-GB" smtClean="0"/>
              <a:t>21/03/2019</a:t>
            </a:fld>
            <a:endParaRPr lang="en-GB"/>
          </a:p>
        </p:txBody>
      </p:sp>
      <p:sp>
        <p:nvSpPr>
          <p:cNvPr id="4" name="Footer Placeholder 3">
            <a:extLst>
              <a:ext uri="{FF2B5EF4-FFF2-40B4-BE49-F238E27FC236}">
                <a16:creationId xmlns:a16="http://schemas.microsoft.com/office/drawing/2014/main" id="{01F7A440-02FE-4B96-9A82-9BEA3E0F2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3B58FD7-728B-4F3F-B117-921B7748B5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1A83C7-2155-40F8-BA89-660A25D69CCB}" type="slidenum">
              <a:rPr lang="en-GB" smtClean="0"/>
              <a:t>‹#›</a:t>
            </a:fld>
            <a:endParaRPr lang="en-GB"/>
          </a:p>
        </p:txBody>
      </p:sp>
    </p:spTree>
    <p:extLst>
      <p:ext uri="{BB962C8B-B14F-4D97-AF65-F5344CB8AC3E}">
        <p14:creationId xmlns:p14="http://schemas.microsoft.com/office/powerpoint/2010/main" val="65841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2AFD0-6145-4A21-8901-6244E82AF977}" type="datetimeFigureOut">
              <a:rPr lang="en-GB" smtClean="0"/>
              <a:t>21/03/2019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8E545-C2A9-42CD-9B16-4FD8FBDE28A3}" type="slidenum">
              <a:rPr lang="en-GB" smtClean="0"/>
              <a:t>‹#›</a:t>
            </a:fld>
            <a:endParaRPr lang="en-GB"/>
          </a:p>
        </p:txBody>
      </p:sp>
    </p:spTree>
    <p:extLst>
      <p:ext uri="{BB962C8B-B14F-4D97-AF65-F5344CB8AC3E}">
        <p14:creationId xmlns:p14="http://schemas.microsoft.com/office/powerpoint/2010/main" val="702867462"/>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GB" sz="1200" dirty="0">
                <a:solidFill>
                  <a:schemeClr val="bg1"/>
                </a:solidFill>
                <a:latin typeface="Dubai" panose="020B0503030403030204" pitchFamily="34" charset="-78"/>
                <a:cs typeface="Dubai" panose="020B0503030403030204" pitchFamily="34" charset="-78"/>
              </a:rPr>
              <a:t>OPEN  FOR SELF-GOVERNED CREATION AND DISTRIBUTION </a:t>
            </a:r>
          </a:p>
          <a:p>
            <a:pPr algn="ctr"/>
            <a:r>
              <a:rPr lang="en-GB" sz="1200" dirty="0">
                <a:solidFill>
                  <a:schemeClr val="bg1"/>
                </a:solidFill>
                <a:latin typeface="Dubai" panose="020B0503030403030204" pitchFamily="34" charset="-78"/>
                <a:cs typeface="Dubai" panose="020B0503030403030204" pitchFamily="34" charset="-78"/>
              </a:rPr>
              <a:t>OF COMPLEX TOKENS ON THE BLOCKCHAIN</a:t>
            </a:r>
          </a:p>
        </p:txBody>
      </p:sp>
      <p:sp>
        <p:nvSpPr>
          <p:cNvPr id="4" name="Slide Number Placeholder 3"/>
          <p:cNvSpPr>
            <a:spLocks noGrp="1"/>
          </p:cNvSpPr>
          <p:nvPr>
            <p:ph type="sldNum" sz="quarter" idx="10"/>
          </p:nvPr>
        </p:nvSpPr>
        <p:spPr/>
        <p:txBody>
          <a:bodyPr/>
          <a:lstStyle/>
          <a:p>
            <a:fld id="{7A58E545-C2A9-42CD-9B16-4FD8FBDE28A3}" type="slidenum">
              <a:rPr lang="en-GB" smtClean="0"/>
              <a:t>1</a:t>
            </a:fld>
            <a:endParaRPr lang="en-GB"/>
          </a:p>
        </p:txBody>
      </p:sp>
    </p:spTree>
    <p:extLst>
      <p:ext uri="{BB962C8B-B14F-4D97-AF65-F5344CB8AC3E}">
        <p14:creationId xmlns:p14="http://schemas.microsoft.com/office/powerpoint/2010/main" val="2602688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B19717-99BD-47DF-A141-338DFFA6DB13}" type="slidenum">
              <a:rPr lang="en-GB" smtClean="0"/>
              <a:t>24</a:t>
            </a:fld>
            <a:endParaRPr lang="en-GB"/>
          </a:p>
        </p:txBody>
      </p:sp>
    </p:spTree>
    <p:extLst>
      <p:ext uri="{BB962C8B-B14F-4D97-AF65-F5344CB8AC3E}">
        <p14:creationId xmlns:p14="http://schemas.microsoft.com/office/powerpoint/2010/main" val="245344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GB" sz="1200" dirty="0">
                <a:solidFill>
                  <a:schemeClr val="bg1"/>
                </a:solidFill>
                <a:latin typeface="Dubai" panose="020B0503030403030204" pitchFamily="34" charset="-78"/>
                <a:cs typeface="Dubai" panose="020B0503030403030204" pitchFamily="34" charset="-78"/>
              </a:rPr>
              <a:t>OPEN  FOR SELF-GOVERNED CREATION AND DISTRIBUTION </a:t>
            </a:r>
          </a:p>
          <a:p>
            <a:pPr algn="ctr"/>
            <a:r>
              <a:rPr lang="en-GB" sz="1200" dirty="0">
                <a:solidFill>
                  <a:schemeClr val="bg1"/>
                </a:solidFill>
                <a:latin typeface="Dubai" panose="020B0503030403030204" pitchFamily="34" charset="-78"/>
                <a:cs typeface="Dubai" panose="020B0503030403030204" pitchFamily="34" charset="-78"/>
              </a:rPr>
              <a:t>OF COMPLEX TOKENS ON THE BLOCKCHAIN</a:t>
            </a:r>
          </a:p>
        </p:txBody>
      </p:sp>
      <p:sp>
        <p:nvSpPr>
          <p:cNvPr id="4" name="Slide Number Placeholder 3"/>
          <p:cNvSpPr>
            <a:spLocks noGrp="1"/>
          </p:cNvSpPr>
          <p:nvPr>
            <p:ph type="sldNum" sz="quarter" idx="10"/>
          </p:nvPr>
        </p:nvSpPr>
        <p:spPr/>
        <p:txBody>
          <a:bodyPr/>
          <a:lstStyle/>
          <a:p>
            <a:fld id="{7A58E545-C2A9-42CD-9B16-4FD8FBDE28A3}" type="slidenum">
              <a:rPr lang="en-GB" smtClean="0"/>
              <a:t>2</a:t>
            </a:fld>
            <a:endParaRPr lang="en-GB"/>
          </a:p>
        </p:txBody>
      </p:sp>
    </p:spTree>
    <p:extLst>
      <p:ext uri="{BB962C8B-B14F-4D97-AF65-F5344CB8AC3E}">
        <p14:creationId xmlns:p14="http://schemas.microsoft.com/office/powerpoint/2010/main" val="183323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 65 million enterprises, or 40 percent of formal MSMEs in emerging and developing economies, lack access to credit. </a:t>
            </a:r>
          </a:p>
          <a:p>
            <a:r>
              <a:rPr lang="en-GB" b="1" dirty="0"/>
              <a:t>https://www.jbs.cam.ac.uk/fileadmin/user_upload/research/centres/alternative-finance/downloads/2019-early-lessons-regulatory-innovations-enable-inclusive-fintech.pdf</a:t>
            </a:r>
          </a:p>
          <a:p>
            <a:endParaRPr lang="en-GB" b="1" dirty="0"/>
          </a:p>
          <a:p>
            <a:r>
              <a:rPr lang="en-GB" b="1" dirty="0"/>
              <a:t>https://www.smefinanceforum.org/data-sites/msme-finance-gap</a:t>
            </a:r>
          </a:p>
          <a:p>
            <a:r>
              <a:rPr lang="en-GB" b="1" dirty="0"/>
              <a:t> </a:t>
            </a:r>
          </a:p>
          <a:p>
            <a:endParaRPr lang="en-GB" b="1" dirty="0"/>
          </a:p>
          <a:p>
            <a:r>
              <a:rPr lang="en-GB" b="1" dirty="0"/>
              <a:t>06 16 07 10 39 Mr MERIC </a:t>
            </a:r>
          </a:p>
          <a:p>
            <a:endParaRPr lang="en-GB" b="1" dirty="0"/>
          </a:p>
          <a:p>
            <a:r>
              <a:rPr lang="en-GB" b="1" dirty="0" err="1"/>
              <a:t>Jacquiot</a:t>
            </a:r>
            <a:r>
              <a:rPr lang="en-GB" b="1" dirty="0"/>
              <a:t> </a:t>
            </a:r>
          </a:p>
        </p:txBody>
      </p:sp>
      <p:sp>
        <p:nvSpPr>
          <p:cNvPr id="4" name="Slide Number Placeholder 3"/>
          <p:cNvSpPr>
            <a:spLocks noGrp="1"/>
          </p:cNvSpPr>
          <p:nvPr>
            <p:ph type="sldNum" sz="quarter" idx="5"/>
          </p:nvPr>
        </p:nvSpPr>
        <p:spPr/>
        <p:txBody>
          <a:bodyPr/>
          <a:lstStyle/>
          <a:p>
            <a:fld id="{7A58E545-C2A9-42CD-9B16-4FD8FBDE28A3}" type="slidenum">
              <a:rPr lang="en-GB" smtClean="0"/>
              <a:t>4</a:t>
            </a:fld>
            <a:endParaRPr lang="en-GB"/>
          </a:p>
        </p:txBody>
      </p:sp>
    </p:spTree>
    <p:extLst>
      <p:ext uri="{BB962C8B-B14F-4D97-AF65-F5344CB8AC3E}">
        <p14:creationId xmlns:p14="http://schemas.microsoft.com/office/powerpoint/2010/main" val="307361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By acting as an information-sharing mechanism and providing a universal source of truth that is tamper-proof and distributed, blockchain could lead to increased efficiency and improvements, including establishing a level of accountability and transparency that hitherto was impossible; reducing human error, fraud, data duplication, processing delays, and transaction costs; and providing easier and improved data access to both internal and external parties. Moreover, with the potential to create reliable decentralized databases, give people control over their data, and create borderless, immutable financial identities, blockchain could have a considerable effect on emerging customers and financial inclusion. That being said, blockchain is unlikely to have a significant impact on emerging customers in the near or medium term. </a:t>
            </a:r>
          </a:p>
          <a:p>
            <a:r>
              <a:rPr lang="en-GB" sz="800" dirty="0"/>
              <a:t>https://www.european-microfinance.org/sites/default/files/document/file/Accelerating_Financial_Incusion_with_New_Data_-_FINAL.pdf</a:t>
            </a:r>
          </a:p>
          <a:p>
            <a:endParaRPr lang="en-GB" dirty="0"/>
          </a:p>
        </p:txBody>
      </p:sp>
      <p:sp>
        <p:nvSpPr>
          <p:cNvPr id="4" name="Slide Number Placeholder 3"/>
          <p:cNvSpPr>
            <a:spLocks noGrp="1"/>
          </p:cNvSpPr>
          <p:nvPr>
            <p:ph type="sldNum" sz="quarter" idx="5"/>
          </p:nvPr>
        </p:nvSpPr>
        <p:spPr/>
        <p:txBody>
          <a:bodyPr/>
          <a:lstStyle/>
          <a:p>
            <a:fld id="{7A58E545-C2A9-42CD-9B16-4FD8FBDE28A3}" type="slidenum">
              <a:rPr lang="en-GB" smtClean="0"/>
              <a:t>5</a:t>
            </a:fld>
            <a:endParaRPr lang="en-GB"/>
          </a:p>
        </p:txBody>
      </p:sp>
    </p:spTree>
    <p:extLst>
      <p:ext uri="{BB962C8B-B14F-4D97-AF65-F5344CB8AC3E}">
        <p14:creationId xmlns:p14="http://schemas.microsoft.com/office/powerpoint/2010/main" val="111351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58E545-C2A9-42CD-9B16-4FD8FBDE28A3}" type="slidenum">
              <a:rPr lang="en-GB" smtClean="0"/>
              <a:t>6</a:t>
            </a:fld>
            <a:endParaRPr lang="en-GB"/>
          </a:p>
        </p:txBody>
      </p:sp>
    </p:spTree>
    <p:extLst>
      <p:ext uri="{BB962C8B-B14F-4D97-AF65-F5344CB8AC3E}">
        <p14:creationId xmlns:p14="http://schemas.microsoft.com/office/powerpoint/2010/main" val="368043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5) Slide works and makes sense, but the copy is complex and you focus on the features of the protocol, not the benefits of the protocol. It’s also worth describing here how what you’re doing solves the problems previously identified. </a:t>
            </a:r>
            <a:endParaRPr lang="en-GB" dirty="0"/>
          </a:p>
        </p:txBody>
      </p:sp>
      <p:sp>
        <p:nvSpPr>
          <p:cNvPr id="4" name="Slide Number Placeholder 3"/>
          <p:cNvSpPr>
            <a:spLocks noGrp="1"/>
          </p:cNvSpPr>
          <p:nvPr>
            <p:ph type="sldNum" sz="quarter" idx="10"/>
          </p:nvPr>
        </p:nvSpPr>
        <p:spPr/>
        <p:txBody>
          <a:bodyPr/>
          <a:lstStyle/>
          <a:p>
            <a:fld id="{7A58E545-C2A9-42CD-9B16-4FD8FBDE28A3}" type="slidenum">
              <a:rPr lang="en-GB" smtClean="0"/>
              <a:t>9</a:t>
            </a:fld>
            <a:endParaRPr lang="en-GB"/>
          </a:p>
        </p:txBody>
      </p:sp>
    </p:spTree>
    <p:extLst>
      <p:ext uri="{BB962C8B-B14F-4D97-AF65-F5344CB8AC3E}">
        <p14:creationId xmlns:p14="http://schemas.microsoft.com/office/powerpoint/2010/main" val="158228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58E545-C2A9-42CD-9B16-4FD8FBDE28A3}" type="slidenum">
              <a:rPr lang="en-GB" smtClean="0"/>
              <a:t>13</a:t>
            </a:fld>
            <a:endParaRPr lang="en-GB"/>
          </a:p>
        </p:txBody>
      </p:sp>
    </p:spTree>
    <p:extLst>
      <p:ext uri="{BB962C8B-B14F-4D97-AF65-F5344CB8AC3E}">
        <p14:creationId xmlns:p14="http://schemas.microsoft.com/office/powerpoint/2010/main" val="362243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Roboto" panose="02000000000000000000" pitchFamily="2" charset="0"/>
              <a:ea typeface="Roboto" panose="02000000000000000000" pitchFamily="2" charset="0"/>
            </a:endParaRPr>
          </a:p>
        </p:txBody>
      </p:sp>
      <p:sp>
        <p:nvSpPr>
          <p:cNvPr id="4" name="Slide Number Placeholder 3"/>
          <p:cNvSpPr>
            <a:spLocks noGrp="1"/>
          </p:cNvSpPr>
          <p:nvPr>
            <p:ph type="sldNum" sz="quarter" idx="10"/>
          </p:nvPr>
        </p:nvSpPr>
        <p:spPr/>
        <p:txBody>
          <a:bodyPr/>
          <a:lstStyle/>
          <a:p>
            <a:fld id="{7A58E545-C2A9-42CD-9B16-4FD8FBDE28A3}" type="slidenum">
              <a:rPr lang="en-GB" smtClean="0"/>
              <a:t>15</a:t>
            </a:fld>
            <a:endParaRPr lang="en-GB"/>
          </a:p>
        </p:txBody>
      </p:sp>
    </p:spTree>
    <p:extLst>
      <p:ext uri="{BB962C8B-B14F-4D97-AF65-F5344CB8AC3E}">
        <p14:creationId xmlns:p14="http://schemas.microsoft.com/office/powerpoint/2010/main" val="33601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Roboto" panose="02000000000000000000" pitchFamily="2" charset="0"/>
              <a:ea typeface="Roboto" panose="02000000000000000000" pitchFamily="2" charset="0"/>
            </a:endParaRPr>
          </a:p>
        </p:txBody>
      </p:sp>
      <p:sp>
        <p:nvSpPr>
          <p:cNvPr id="4" name="Slide Number Placeholder 3"/>
          <p:cNvSpPr>
            <a:spLocks noGrp="1"/>
          </p:cNvSpPr>
          <p:nvPr>
            <p:ph type="sldNum" sz="quarter" idx="10"/>
          </p:nvPr>
        </p:nvSpPr>
        <p:spPr/>
        <p:txBody>
          <a:bodyPr/>
          <a:lstStyle/>
          <a:p>
            <a:fld id="{7A58E545-C2A9-42CD-9B16-4FD8FBDE28A3}" type="slidenum">
              <a:rPr lang="en-GB" smtClean="0"/>
              <a:t>16</a:t>
            </a:fld>
            <a:endParaRPr lang="en-GB"/>
          </a:p>
        </p:txBody>
      </p:sp>
    </p:spTree>
    <p:extLst>
      <p:ext uri="{BB962C8B-B14F-4D97-AF65-F5344CB8AC3E}">
        <p14:creationId xmlns:p14="http://schemas.microsoft.com/office/powerpoint/2010/main" val="8095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D1C770-48A2-4BD1-A8E2-045BD09B75AB}"/>
              </a:ext>
            </a:extLst>
          </p:cNvPr>
          <p:cNvSpPr/>
          <p:nvPr userDrawn="1"/>
        </p:nvSpPr>
        <p:spPr>
          <a:xfrm>
            <a:off x="0" y="0"/>
            <a:ext cx="12192000" cy="6858000"/>
          </a:xfrm>
          <a:prstGeom prst="rect">
            <a:avLst/>
          </a:prstGeom>
          <a:gradFill flip="none" rotWithShape="1">
            <a:gsLst>
              <a:gs pos="0">
                <a:srgbClr val="00BC8F"/>
              </a:gs>
              <a:gs pos="100000">
                <a:srgbClr val="00CC99"/>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p>
        </p:txBody>
      </p:sp>
    </p:spTree>
    <p:extLst>
      <p:ext uri="{BB962C8B-B14F-4D97-AF65-F5344CB8AC3E}">
        <p14:creationId xmlns:p14="http://schemas.microsoft.com/office/powerpoint/2010/main" val="213415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DC6710-D3AF-49AE-9549-8CA83530E285}"/>
              </a:ext>
            </a:extLst>
          </p:cNvPr>
          <p:cNvSpPr/>
          <p:nvPr userDrawn="1"/>
        </p:nvSpPr>
        <p:spPr>
          <a:xfrm>
            <a:off x="0" y="0"/>
            <a:ext cx="12192000" cy="6858000"/>
          </a:xfrm>
          <a:prstGeom prst="rect">
            <a:avLst/>
          </a:prstGeom>
          <a:gradFill flip="none" rotWithShape="1">
            <a:gsLst>
              <a:gs pos="0">
                <a:srgbClr val="00BC8F"/>
              </a:gs>
              <a:gs pos="100000">
                <a:schemeClr val="bg1">
                  <a:alpha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5" name="Rectangle 4">
            <a:extLst>
              <a:ext uri="{FF2B5EF4-FFF2-40B4-BE49-F238E27FC236}">
                <a16:creationId xmlns:a16="http://schemas.microsoft.com/office/drawing/2014/main" id="{ED49E183-F2DE-4D30-AD7D-17AE8F47A2C8}"/>
              </a:ext>
            </a:extLst>
          </p:cNvPr>
          <p:cNvSpPr/>
          <p:nvPr userDrawn="1"/>
        </p:nvSpPr>
        <p:spPr>
          <a:xfrm>
            <a:off x="10312837" y="6565243"/>
            <a:ext cx="1844936" cy="265462"/>
          </a:xfrm>
          <a:prstGeom prst="rect">
            <a:avLst/>
          </a:prstGeom>
          <a:noFill/>
        </p:spPr>
        <p:txBody>
          <a:bodyPr>
            <a:noAutofit/>
          </a:bodyPr>
          <a:lstStyle/>
          <a:p>
            <a:pPr algn="r" defTabSz="457189">
              <a:spcBef>
                <a:spcPts val="1000"/>
              </a:spcBef>
              <a:buClr>
                <a:schemeClr val="accent1"/>
              </a:buClr>
              <a:buSzPct val="80000"/>
            </a:pPr>
            <a:r>
              <a:rPr lang="en-GB" sz="1400" b="0" i="1" spc="16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meritt.co</a:t>
            </a:r>
          </a:p>
        </p:txBody>
      </p:sp>
    </p:spTree>
    <p:extLst>
      <p:ext uri="{BB962C8B-B14F-4D97-AF65-F5344CB8AC3E}">
        <p14:creationId xmlns:p14="http://schemas.microsoft.com/office/powerpoint/2010/main" val="363647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93D8CB5-4B06-4CBE-9967-3B695FF3A30F}"/>
              </a:ext>
            </a:extLst>
          </p:cNvPr>
          <p:cNvPicPr>
            <a:picLocks noChangeAspect="1"/>
          </p:cNvPicPr>
          <p:nvPr userDrawn="1"/>
        </p:nvPicPr>
        <p:blipFill>
          <a:blip r:embed="rId2"/>
          <a:stretch>
            <a:fillRect/>
          </a:stretch>
        </p:blipFill>
        <p:spPr>
          <a:xfrm>
            <a:off x="-5326" y="127002"/>
            <a:ext cx="1073831" cy="858837"/>
          </a:xfrm>
          <a:prstGeom prst="rect">
            <a:avLst/>
          </a:prstGeom>
        </p:spPr>
      </p:pic>
    </p:spTree>
    <p:extLst>
      <p:ext uri="{BB962C8B-B14F-4D97-AF65-F5344CB8AC3E}">
        <p14:creationId xmlns:p14="http://schemas.microsoft.com/office/powerpoint/2010/main" val="180168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272A67-8149-454E-A0B9-C3C7BF6AF004}"/>
              </a:ext>
            </a:extLst>
          </p:cNvPr>
          <p:cNvPicPr>
            <a:picLocks noChangeAspect="1"/>
          </p:cNvPicPr>
          <p:nvPr userDrawn="1"/>
        </p:nvPicPr>
        <p:blipFill>
          <a:blip r:embed="rId2"/>
          <a:stretch>
            <a:fillRect/>
          </a:stretch>
        </p:blipFill>
        <p:spPr>
          <a:xfrm>
            <a:off x="-5326" y="127002"/>
            <a:ext cx="1073831" cy="858837"/>
          </a:xfrm>
          <a:prstGeom prst="rect">
            <a:avLst/>
          </a:prstGeom>
        </p:spPr>
      </p:pic>
    </p:spTree>
    <p:extLst>
      <p:ext uri="{BB962C8B-B14F-4D97-AF65-F5344CB8AC3E}">
        <p14:creationId xmlns:p14="http://schemas.microsoft.com/office/powerpoint/2010/main" val="1386875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63041"/>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55" r:id="rId3"/>
    <p:sldLayoutId id="2147483656" r:id="rId4"/>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1.jp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JPG"/><Relationship Id="rId12" Type="http://schemas.openxmlformats.org/officeDocument/2006/relationships/image" Target="../media/image35.jpg"/><Relationship Id="rId2" Type="http://schemas.openxmlformats.org/officeDocument/2006/relationships/image" Target="../media/image25.JPG"/><Relationship Id="rId1" Type="http://schemas.openxmlformats.org/officeDocument/2006/relationships/slideLayout" Target="../slideLayouts/slideLayout3.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JPG"/><Relationship Id="rId10" Type="http://schemas.openxmlformats.org/officeDocument/2006/relationships/image" Target="../media/image33.png"/><Relationship Id="rId4" Type="http://schemas.openxmlformats.org/officeDocument/2006/relationships/image" Target="../media/image27.JPG"/><Relationship Id="rId9" Type="http://schemas.openxmlformats.org/officeDocument/2006/relationships/image" Target="../media/image32.png"/><Relationship Id="rId1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JPG"/><Relationship Id="rId7" Type="http://schemas.openxmlformats.org/officeDocument/2006/relationships/image" Target="../media/image42.png"/><Relationship Id="rId2" Type="http://schemas.openxmlformats.org/officeDocument/2006/relationships/image" Target="../media/image37.jpg"/><Relationship Id="rId1" Type="http://schemas.openxmlformats.org/officeDocument/2006/relationships/slideLayout" Target="../slideLayouts/slideLayout3.xml"/><Relationship Id="rId6" Type="http://schemas.openxmlformats.org/officeDocument/2006/relationships/image" Target="../media/image41.JPG"/><Relationship Id="rId5" Type="http://schemas.openxmlformats.org/officeDocument/2006/relationships/image" Target="../media/image40.jpg"/><Relationship Id="rId10" Type="http://schemas.openxmlformats.org/officeDocument/2006/relationships/image" Target="../media/image17.png"/><Relationship Id="rId4" Type="http://schemas.openxmlformats.org/officeDocument/2006/relationships/image" Target="../media/image39.JPG"/><Relationship Id="rId9" Type="http://schemas.openxmlformats.org/officeDocument/2006/relationships/image" Target="../media/image44.jp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jpe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0.png"/><Relationship Id="rId4" Type="http://schemas.openxmlformats.org/officeDocument/2006/relationships/image" Target="../media/image52.png"/><Relationship Id="rId9"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meritt.c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ocuments.worldbank.org/curated/en/804871468140039172/pdf/949110WP0Box380p0Report0FinalLatest.pdf"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7.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8.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F2EFE-5507-4F8F-BCF6-2A4FEC6B8AF3}"/>
              </a:ext>
            </a:extLst>
          </p:cNvPr>
          <p:cNvPicPr>
            <a:picLocks noChangeAspect="1"/>
          </p:cNvPicPr>
          <p:nvPr/>
        </p:nvPicPr>
        <p:blipFill rotWithShape="1">
          <a:blip r:embed="rId3"/>
          <a:srcRect r="7614" b="17217"/>
          <a:stretch/>
        </p:blipFill>
        <p:spPr>
          <a:xfrm>
            <a:off x="4559922" y="2041903"/>
            <a:ext cx="3018550" cy="2479976"/>
          </a:xfrm>
          <a:prstGeom prst="rect">
            <a:avLst/>
          </a:prstGeom>
        </p:spPr>
      </p:pic>
      <p:cxnSp>
        <p:nvCxnSpPr>
          <p:cNvPr id="8" name="Straight Connector 7">
            <a:extLst>
              <a:ext uri="{FF2B5EF4-FFF2-40B4-BE49-F238E27FC236}">
                <a16:creationId xmlns:a16="http://schemas.microsoft.com/office/drawing/2014/main" id="{FED0EDE7-E140-4F5A-96CA-745B99282846}"/>
              </a:ext>
            </a:extLst>
          </p:cNvPr>
          <p:cNvCxnSpPr>
            <a:cxnSpLocks/>
          </p:cNvCxnSpPr>
          <p:nvPr/>
        </p:nvCxnSpPr>
        <p:spPr>
          <a:xfrm>
            <a:off x="3623380" y="3371246"/>
            <a:ext cx="0" cy="91836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5B34EC8-DD5F-4F25-BC54-0EC3CB348F80}"/>
              </a:ext>
            </a:extLst>
          </p:cNvPr>
          <p:cNvSpPr/>
          <p:nvPr/>
        </p:nvSpPr>
        <p:spPr>
          <a:xfrm>
            <a:off x="3999123" y="4614952"/>
            <a:ext cx="4206250" cy="502702"/>
          </a:xfrm>
          <a:prstGeom prst="rect">
            <a:avLst/>
          </a:prstGeom>
          <a:noFill/>
        </p:spPr>
        <p:txBody>
          <a:bodyPr wrap="square" rtlCol="0">
            <a:spAutoFit/>
          </a:bodyPr>
          <a:lstStyle/>
          <a:p>
            <a:pPr algn="ctr" fontAlgn="ctr">
              <a:lnSpc>
                <a:spcPts val="3200"/>
              </a:lnSpc>
              <a:spcAft>
                <a:spcPts val="600"/>
              </a:spcAft>
              <a:buClr>
                <a:schemeClr val="tx1"/>
              </a:buClr>
            </a:pPr>
            <a:r>
              <a:rPr lang="en-GB" sz="1600" b="1" i="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DIRECT LENDING PLATFORM </a:t>
            </a:r>
          </a:p>
        </p:txBody>
      </p:sp>
      <p:sp>
        <p:nvSpPr>
          <p:cNvPr id="3" name="Rectangle 2">
            <a:extLst>
              <a:ext uri="{FF2B5EF4-FFF2-40B4-BE49-F238E27FC236}">
                <a16:creationId xmlns:a16="http://schemas.microsoft.com/office/drawing/2014/main" id="{25978F90-6D59-45C6-875E-36DEFD4A08B2}"/>
              </a:ext>
            </a:extLst>
          </p:cNvPr>
          <p:cNvSpPr/>
          <p:nvPr/>
        </p:nvSpPr>
        <p:spPr>
          <a:xfrm>
            <a:off x="2276836" y="2585213"/>
            <a:ext cx="2668891" cy="800219"/>
          </a:xfrm>
          <a:prstGeom prst="rect">
            <a:avLst/>
          </a:prstGeom>
          <a:ln>
            <a:noFill/>
          </a:ln>
        </p:spPr>
        <p:txBody>
          <a:bodyPr wrap="square">
            <a:spAutoFit/>
          </a:bodyPr>
          <a:lstStyle/>
          <a:p>
            <a:pPr algn="ctr" defTabSz="493444">
              <a:lnSpc>
                <a:spcPct val="150000"/>
              </a:lnSpc>
              <a:buClr>
                <a:schemeClr val="accent1"/>
              </a:buClr>
              <a:buSzPct val="80000"/>
              <a:tabLst>
                <a:tab pos="2223922" algn="l"/>
              </a:tabLst>
            </a:pPr>
            <a:r>
              <a:rPr lang="en-GB" sz="16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rPr>
              <a:t>ACCESS INSTANT UNSECURED LOANS</a:t>
            </a:r>
            <a:r>
              <a:rPr lang="en-GB" sz="1600" b="1" i="1" spc="216" dirty="0">
                <a:solidFill>
                  <a:schemeClr val="bg1"/>
                </a:solidFill>
                <a:effectLst>
                  <a:glow rad="165100">
                    <a:schemeClr val="tx1">
                      <a:alpha val="39000"/>
                    </a:schemeClr>
                  </a:glow>
                </a:effectLst>
                <a:latin typeface="Roboto" panose="02000000000000000000" pitchFamily="2" charset="0"/>
                <a:ea typeface="Roboto" panose="02000000000000000000" pitchFamily="2" charset="0"/>
                <a:cs typeface="Dubai" panose="020B0503030403030204" pitchFamily="34" charset="-78"/>
              </a:rPr>
              <a:t>¹</a:t>
            </a:r>
            <a:endParaRPr lang="en-GB" sz="16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endParaRPr>
          </a:p>
        </p:txBody>
      </p:sp>
      <p:sp>
        <p:nvSpPr>
          <p:cNvPr id="5" name="Rectangle 4">
            <a:extLst>
              <a:ext uri="{FF2B5EF4-FFF2-40B4-BE49-F238E27FC236}">
                <a16:creationId xmlns:a16="http://schemas.microsoft.com/office/drawing/2014/main" id="{517EFC4A-27BC-46B5-8707-C0A58338CBD5}"/>
              </a:ext>
            </a:extLst>
          </p:cNvPr>
          <p:cNvSpPr/>
          <p:nvPr/>
        </p:nvSpPr>
        <p:spPr>
          <a:xfrm>
            <a:off x="7192910" y="2573265"/>
            <a:ext cx="2787050" cy="800219"/>
          </a:xfrm>
          <a:prstGeom prst="rect">
            <a:avLst/>
          </a:prstGeom>
          <a:ln>
            <a:noFill/>
          </a:ln>
        </p:spPr>
        <p:txBody>
          <a:bodyPr wrap="square">
            <a:spAutoFit/>
          </a:bodyPr>
          <a:lstStyle/>
          <a:p>
            <a:pPr algn="ctr" defTabSz="493444">
              <a:lnSpc>
                <a:spcPct val="150000"/>
              </a:lnSpc>
              <a:buClr>
                <a:schemeClr val="accent1"/>
              </a:buClr>
              <a:buSzPct val="80000"/>
              <a:tabLst>
                <a:tab pos="2223922" algn="l"/>
              </a:tabLst>
            </a:pPr>
            <a:r>
              <a:rPr lang="en-GB" sz="16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rPr>
              <a:t>INVEST at</a:t>
            </a:r>
          </a:p>
          <a:p>
            <a:pPr algn="ctr" defTabSz="493444">
              <a:lnSpc>
                <a:spcPct val="150000"/>
              </a:lnSpc>
              <a:buClr>
                <a:schemeClr val="accent1"/>
              </a:buClr>
              <a:buSzPct val="80000"/>
              <a:tabLst>
                <a:tab pos="2223922" algn="l"/>
              </a:tabLst>
            </a:pPr>
            <a:r>
              <a:rPr lang="en-GB" sz="16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rPr>
              <a:t>SUPERIOR RETURNS</a:t>
            </a:r>
            <a:r>
              <a:rPr lang="en-GB" sz="1600" b="1" i="1" spc="216" dirty="0">
                <a:solidFill>
                  <a:schemeClr val="bg1"/>
                </a:solidFill>
                <a:effectLst>
                  <a:glow rad="165100">
                    <a:schemeClr val="tx1">
                      <a:alpha val="39000"/>
                    </a:schemeClr>
                  </a:glow>
                </a:effectLst>
                <a:latin typeface="Roboto" panose="02000000000000000000" pitchFamily="2" charset="0"/>
                <a:ea typeface="Roboto" panose="02000000000000000000" pitchFamily="2" charset="0"/>
                <a:cs typeface="Dubai" panose="020B0503030403030204" pitchFamily="34" charset="-78"/>
              </a:rPr>
              <a:t>²</a:t>
            </a:r>
            <a:endParaRPr lang="en-GB" sz="16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endParaRPr>
          </a:p>
        </p:txBody>
      </p:sp>
      <p:cxnSp>
        <p:nvCxnSpPr>
          <p:cNvPr id="16" name="Straight Arrow Connector 15">
            <a:extLst>
              <a:ext uri="{FF2B5EF4-FFF2-40B4-BE49-F238E27FC236}">
                <a16:creationId xmlns:a16="http://schemas.microsoft.com/office/drawing/2014/main" id="{EF730F66-3E0F-4783-ACB8-B2105CC66089}"/>
              </a:ext>
            </a:extLst>
          </p:cNvPr>
          <p:cNvCxnSpPr>
            <a:cxnSpLocks/>
          </p:cNvCxnSpPr>
          <p:nvPr/>
        </p:nvCxnSpPr>
        <p:spPr>
          <a:xfrm>
            <a:off x="3623380" y="4289613"/>
            <a:ext cx="89128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42B86A-A552-4F05-8A81-7587303BF277}"/>
              </a:ext>
            </a:extLst>
          </p:cNvPr>
          <p:cNvCxnSpPr>
            <a:cxnSpLocks/>
          </p:cNvCxnSpPr>
          <p:nvPr/>
        </p:nvCxnSpPr>
        <p:spPr>
          <a:xfrm flipH="1">
            <a:off x="7640669" y="4289613"/>
            <a:ext cx="939769"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C437C1-53BC-4639-A58C-77A1F4D48F88}"/>
              </a:ext>
            </a:extLst>
          </p:cNvPr>
          <p:cNvCxnSpPr>
            <a:cxnSpLocks/>
          </p:cNvCxnSpPr>
          <p:nvPr/>
        </p:nvCxnSpPr>
        <p:spPr>
          <a:xfrm>
            <a:off x="8586780" y="3387913"/>
            <a:ext cx="0" cy="9017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FC05133-7013-4FF2-B971-0034D053639A}"/>
              </a:ext>
            </a:extLst>
          </p:cNvPr>
          <p:cNvCxnSpPr>
            <a:cxnSpLocks/>
          </p:cNvCxnSpPr>
          <p:nvPr/>
        </p:nvCxnSpPr>
        <p:spPr>
          <a:xfrm flipH="1">
            <a:off x="7450388" y="3373484"/>
            <a:ext cx="2299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64E20FA-F624-459F-AEFA-45D9A94F8A36}"/>
              </a:ext>
            </a:extLst>
          </p:cNvPr>
          <p:cNvCxnSpPr>
            <a:cxnSpLocks/>
          </p:cNvCxnSpPr>
          <p:nvPr/>
        </p:nvCxnSpPr>
        <p:spPr>
          <a:xfrm flipH="1">
            <a:off x="2499360" y="3372231"/>
            <a:ext cx="21277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5" name="Table 74">
            <a:extLst>
              <a:ext uri="{FF2B5EF4-FFF2-40B4-BE49-F238E27FC236}">
                <a16:creationId xmlns:a16="http://schemas.microsoft.com/office/drawing/2014/main" id="{288BB4A8-2EEB-463B-9B17-35F3B8B62199}"/>
              </a:ext>
            </a:extLst>
          </p:cNvPr>
          <p:cNvGraphicFramePr>
            <a:graphicFrameLocks noGrp="1"/>
          </p:cNvGraphicFramePr>
          <p:nvPr>
            <p:extLst>
              <p:ext uri="{D42A27DB-BD31-4B8C-83A1-F6EECF244321}">
                <p14:modId xmlns:p14="http://schemas.microsoft.com/office/powerpoint/2010/main" val="3941212576"/>
              </p:ext>
            </p:extLst>
          </p:nvPr>
        </p:nvGraphicFramePr>
        <p:xfrm>
          <a:off x="2416039" y="169157"/>
          <a:ext cx="8345842" cy="525462"/>
        </p:xfrm>
        <a:graphic>
          <a:graphicData uri="http://schemas.openxmlformats.org/drawingml/2006/table">
            <a:tbl>
              <a:tblPr firstRow="1" bandRow="1">
                <a:tableStyleId>{5C22544A-7EE6-4342-B048-85BDC9FD1C3A}</a:tableStyleId>
              </a:tblPr>
              <a:tblGrid>
                <a:gridCol w="1070538">
                  <a:extLst>
                    <a:ext uri="{9D8B030D-6E8A-4147-A177-3AD203B41FA5}">
                      <a16:colId xmlns:a16="http://schemas.microsoft.com/office/drawing/2014/main" val="1798063165"/>
                    </a:ext>
                  </a:extLst>
                </a:gridCol>
                <a:gridCol w="869523">
                  <a:extLst>
                    <a:ext uri="{9D8B030D-6E8A-4147-A177-3AD203B41FA5}">
                      <a16:colId xmlns:a16="http://schemas.microsoft.com/office/drawing/2014/main" val="3059675138"/>
                    </a:ext>
                  </a:extLst>
                </a:gridCol>
                <a:gridCol w="571500">
                  <a:extLst>
                    <a:ext uri="{9D8B030D-6E8A-4147-A177-3AD203B41FA5}">
                      <a16:colId xmlns:a16="http://schemas.microsoft.com/office/drawing/2014/main" val="1266220318"/>
                    </a:ext>
                  </a:extLst>
                </a:gridCol>
                <a:gridCol w="1108638">
                  <a:extLst>
                    <a:ext uri="{9D8B030D-6E8A-4147-A177-3AD203B41FA5}">
                      <a16:colId xmlns:a16="http://schemas.microsoft.com/office/drawing/2014/main" val="3789954528"/>
                    </a:ext>
                  </a:extLst>
                </a:gridCol>
                <a:gridCol w="1025963">
                  <a:extLst>
                    <a:ext uri="{9D8B030D-6E8A-4147-A177-3AD203B41FA5}">
                      <a16:colId xmlns:a16="http://schemas.microsoft.com/office/drawing/2014/main" val="1745025496"/>
                    </a:ext>
                  </a:extLst>
                </a:gridCol>
                <a:gridCol w="782169">
                  <a:extLst>
                    <a:ext uri="{9D8B030D-6E8A-4147-A177-3AD203B41FA5}">
                      <a16:colId xmlns:a16="http://schemas.microsoft.com/office/drawing/2014/main" val="3376511607"/>
                    </a:ext>
                  </a:extLst>
                </a:gridCol>
                <a:gridCol w="873589">
                  <a:extLst>
                    <a:ext uri="{9D8B030D-6E8A-4147-A177-3AD203B41FA5}">
                      <a16:colId xmlns:a16="http://schemas.microsoft.com/office/drawing/2014/main" val="3236979495"/>
                    </a:ext>
                  </a:extLst>
                </a:gridCol>
                <a:gridCol w="1021961">
                  <a:extLst>
                    <a:ext uri="{9D8B030D-6E8A-4147-A177-3AD203B41FA5}">
                      <a16:colId xmlns:a16="http://schemas.microsoft.com/office/drawing/2014/main" val="748105402"/>
                    </a:ext>
                  </a:extLst>
                </a:gridCol>
                <a:gridCol w="1021961">
                  <a:extLst>
                    <a:ext uri="{9D8B030D-6E8A-4147-A177-3AD203B41FA5}">
                      <a16:colId xmlns:a16="http://schemas.microsoft.com/office/drawing/2014/main" val="2575905532"/>
                    </a:ext>
                  </a:extLst>
                </a:gridCol>
              </a:tblGrid>
              <a:tr h="525462">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Direct lending </a:t>
                      </a:r>
                    </a:p>
                    <a:p>
                      <a:pPr algn="ctr"/>
                      <a:r>
                        <a:rPr lang="en-GB" sz="1150" b="0" u="none" dirty="0">
                          <a:solidFill>
                            <a:schemeClr val="bg1"/>
                          </a:solidFill>
                          <a:latin typeface="Roboto Medium" panose="02000000000000000000" pitchFamily="2" charset="0"/>
                          <a:ea typeface="Roboto Medium" panose="02000000000000000000" pitchFamily="2" charset="0"/>
                        </a:rPr>
                        <a:t>platform</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Problem</a:t>
                      </a:r>
                    </a:p>
                    <a:p>
                      <a:pPr algn="ctr"/>
                      <a:r>
                        <a:rPr lang="en-GB" sz="1150" b="0" u="none" dirty="0">
                          <a:solidFill>
                            <a:schemeClr val="bg1"/>
                          </a:solidFill>
                          <a:latin typeface="Roboto Medium" panose="02000000000000000000" pitchFamily="2" charset="0"/>
                          <a:ea typeface="Roboto Medium" panose="02000000000000000000" pitchFamily="2" charset="0"/>
                        </a:rPr>
                        <a:t>Solution</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Tech</a:t>
                      </a:r>
                    </a:p>
                    <a:p>
                      <a:pPr algn="ctr"/>
                      <a:r>
                        <a:rPr lang="en-GB" sz="1150" b="0" u="none" dirty="0">
                          <a:solidFill>
                            <a:schemeClr val="bg1"/>
                          </a:solidFill>
                          <a:latin typeface="Roboto Medium" panose="02000000000000000000" pitchFamily="2" charset="0"/>
                          <a:ea typeface="Roboto Medium" panose="02000000000000000000" pitchFamily="2" charset="0"/>
                        </a:rPr>
                        <a:t>stack</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Test the mobile app pilot!</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Communities</a:t>
                      </a:r>
                    </a:p>
                    <a:p>
                      <a:pPr algn="ctr"/>
                      <a:r>
                        <a:rPr lang="en-GB" sz="1150" b="0" u="none" dirty="0">
                          <a:solidFill>
                            <a:schemeClr val="bg1"/>
                          </a:solidFill>
                          <a:latin typeface="Roboto Medium" panose="02000000000000000000" pitchFamily="2" charset="0"/>
                          <a:ea typeface="Roboto Medium" panose="02000000000000000000" pitchFamily="2" charset="0"/>
                        </a:rPr>
                        <a:t>on Meritt</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Roadmap </a:t>
                      </a:r>
                    </a:p>
                    <a:p>
                      <a:pPr algn="ctr"/>
                      <a:r>
                        <a:rPr lang="en-GB" sz="1150" b="0" u="none" dirty="0">
                          <a:solidFill>
                            <a:schemeClr val="bg1"/>
                          </a:solidFill>
                          <a:latin typeface="Roboto Medium" panose="02000000000000000000" pitchFamily="2" charset="0"/>
                          <a:ea typeface="Roboto Medium" panose="02000000000000000000" pitchFamily="2" charset="0"/>
                        </a:rPr>
                        <a:t>and team </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Whitepaper</a:t>
                      </a:r>
                    </a:p>
                    <a:p>
                      <a:pPr algn="ctr"/>
                      <a:r>
                        <a:rPr lang="en-GB" sz="1150" b="0" u="none" dirty="0">
                          <a:solidFill>
                            <a:schemeClr val="bg1"/>
                          </a:solidFill>
                          <a:latin typeface="Roboto Medium" panose="02000000000000000000" pitchFamily="2" charset="0"/>
                          <a:ea typeface="Roboto Medium" panose="02000000000000000000" pitchFamily="2" charset="0"/>
                        </a:rPr>
                        <a:t>Github</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chemeClr val="bg1"/>
                          </a:solidFill>
                          <a:latin typeface="Roboto Medium" panose="02000000000000000000" pitchFamily="2" charset="0"/>
                          <a:ea typeface="Roboto Medium" panose="02000000000000000000" pitchFamily="2" charset="0"/>
                        </a:rPr>
                        <a:t>Blog, medias, </a:t>
                      </a:r>
                    </a:p>
                    <a:p>
                      <a:pPr algn="ctr"/>
                      <a:r>
                        <a:rPr lang="en-GB" sz="1150" b="0" u="none" dirty="0">
                          <a:solidFill>
                            <a:schemeClr val="bg1"/>
                          </a:solidFill>
                          <a:latin typeface="Roboto Medium" panose="02000000000000000000" pitchFamily="2" charset="0"/>
                          <a:ea typeface="Roboto Medium" panose="02000000000000000000" pitchFamily="2" charset="0"/>
                        </a:rPr>
                        <a:t>&amp; roadshows</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150" b="0" u="none" dirty="0">
                          <a:solidFill>
                            <a:srgbClr val="00A18F"/>
                          </a:solidFill>
                          <a:latin typeface="Roboto Medium" panose="02000000000000000000" pitchFamily="2" charset="0"/>
                          <a:ea typeface="Roboto Medium" panose="02000000000000000000" pitchFamily="2" charset="0"/>
                        </a:rPr>
                        <a:t>MTT, </a:t>
                      </a:r>
                    </a:p>
                    <a:p>
                      <a:pPr algn="ctr"/>
                      <a:r>
                        <a:rPr lang="en-GB" sz="1150" b="0" u="none" dirty="0">
                          <a:solidFill>
                            <a:srgbClr val="00A18F"/>
                          </a:solidFill>
                          <a:latin typeface="Roboto Medium" panose="02000000000000000000" pitchFamily="2" charset="0"/>
                          <a:ea typeface="Roboto Medium" panose="02000000000000000000" pitchFamily="2" charset="0"/>
                        </a:rPr>
                        <a:t>the Meritt coin</a:t>
                      </a:r>
                    </a:p>
                  </a:txBody>
                  <a:tcPr marL="0" marR="360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0213205"/>
                  </a:ext>
                </a:extLst>
              </a:tr>
            </a:tbl>
          </a:graphicData>
        </a:graphic>
      </p:graphicFrame>
      <p:pic>
        <p:nvPicPr>
          <p:cNvPr id="76" name="Picture 75">
            <a:extLst>
              <a:ext uri="{FF2B5EF4-FFF2-40B4-BE49-F238E27FC236}">
                <a16:creationId xmlns:a16="http://schemas.microsoft.com/office/drawing/2014/main" id="{633CC670-4B89-4A22-BA14-409DF05690FC}"/>
              </a:ext>
            </a:extLst>
          </p:cNvPr>
          <p:cNvPicPr>
            <a:picLocks noChangeAspect="1"/>
          </p:cNvPicPr>
          <p:nvPr/>
        </p:nvPicPr>
        <p:blipFill>
          <a:blip r:embed="rId4"/>
          <a:stretch>
            <a:fillRect/>
          </a:stretch>
        </p:blipFill>
        <p:spPr>
          <a:xfrm>
            <a:off x="-738" y="2638926"/>
            <a:ext cx="379346" cy="1347332"/>
          </a:xfrm>
          <a:prstGeom prst="rect">
            <a:avLst/>
          </a:prstGeom>
        </p:spPr>
      </p:pic>
      <p:sp>
        <p:nvSpPr>
          <p:cNvPr id="78" name="Rectangle: Rounded Corners 77">
            <a:extLst>
              <a:ext uri="{FF2B5EF4-FFF2-40B4-BE49-F238E27FC236}">
                <a16:creationId xmlns:a16="http://schemas.microsoft.com/office/drawing/2014/main" id="{6DD18A15-EBFB-4BBE-B361-483683D983ED}"/>
              </a:ext>
            </a:extLst>
          </p:cNvPr>
          <p:cNvSpPr/>
          <p:nvPr/>
        </p:nvSpPr>
        <p:spPr>
          <a:xfrm>
            <a:off x="1983460" y="1554431"/>
            <a:ext cx="8245628" cy="3959676"/>
          </a:xfrm>
          <a:prstGeom prst="roundRect">
            <a:avLst>
              <a:gd name="adj" fmla="val 1312"/>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spcAft>
                <a:spcPts val="300"/>
              </a:spcAft>
              <a:buClr>
                <a:schemeClr val="accent1"/>
              </a:buClr>
              <a:buSzPct val="80000"/>
            </a:pPr>
            <a:endParaRPr lang="en-GB" sz="1404" b="1" spc="200" dirty="0">
              <a:solidFill>
                <a:schemeClr val="bg1"/>
              </a:solidFill>
              <a:latin typeface="Dubai" panose="020B0503030403030204" pitchFamily="34" charset="-78"/>
              <a:ea typeface="Roboto" panose="02000000000000000000" pitchFamily="2" charset="0"/>
              <a:cs typeface="Dubai" panose="020B0503030403030204" pitchFamily="34" charset="-78"/>
            </a:endParaRPr>
          </a:p>
        </p:txBody>
      </p:sp>
      <p:cxnSp>
        <p:nvCxnSpPr>
          <p:cNvPr id="81" name="Straight Arrow Connector 80">
            <a:extLst>
              <a:ext uri="{FF2B5EF4-FFF2-40B4-BE49-F238E27FC236}">
                <a16:creationId xmlns:a16="http://schemas.microsoft.com/office/drawing/2014/main" id="{38389DD6-4119-4927-BBE0-3CF6FCA0864C}"/>
              </a:ext>
            </a:extLst>
          </p:cNvPr>
          <p:cNvCxnSpPr>
            <a:cxnSpLocks/>
          </p:cNvCxnSpPr>
          <p:nvPr/>
        </p:nvCxnSpPr>
        <p:spPr>
          <a:xfrm flipH="1" flipV="1">
            <a:off x="10968213" y="628673"/>
            <a:ext cx="259225" cy="302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DF5A807-4A7F-4E42-B96E-56EF8D9B912A}"/>
              </a:ext>
            </a:extLst>
          </p:cNvPr>
          <p:cNvSpPr/>
          <p:nvPr/>
        </p:nvSpPr>
        <p:spPr>
          <a:xfrm>
            <a:off x="10431551" y="963874"/>
            <a:ext cx="1662913" cy="1015663"/>
          </a:xfrm>
          <a:prstGeom prst="rect">
            <a:avLst/>
          </a:prstGeom>
          <a:ln>
            <a:noFill/>
          </a:ln>
        </p:spPr>
        <p:txBody>
          <a:bodyPr wrap="square">
            <a:spAutoFit/>
          </a:bodyPr>
          <a:lstStyle/>
          <a:p>
            <a:r>
              <a:rPr lang="en-GB" sz="1200" i="1" dirty="0">
                <a:solidFill>
                  <a:srgbClr val="FF0000"/>
                </a:solidFill>
                <a:latin typeface="Roboto" panose="02000000000000000000" pitchFamily="2" charset="0"/>
                <a:ea typeface="Roboto" panose="02000000000000000000" pitchFamily="2" charset="0"/>
              </a:rPr>
              <a:t>Invisible menu link to </a:t>
            </a:r>
          </a:p>
          <a:p>
            <a:r>
              <a:rPr lang="en-GB" sz="1200" i="1" dirty="0">
                <a:solidFill>
                  <a:srgbClr val="FF0000"/>
                </a:solidFill>
                <a:latin typeface="Roboto" panose="02000000000000000000" pitchFamily="2" charset="0"/>
                <a:ea typeface="Roboto" panose="02000000000000000000" pitchFamily="2" charset="0"/>
              </a:rPr>
              <a:t>meritt.co/</a:t>
            </a:r>
            <a:r>
              <a:rPr lang="en-GB" sz="1200" i="1" dirty="0" err="1">
                <a:solidFill>
                  <a:srgbClr val="FF0000"/>
                </a:solidFill>
                <a:latin typeface="Roboto" panose="02000000000000000000" pitchFamily="2" charset="0"/>
                <a:ea typeface="Roboto" panose="02000000000000000000" pitchFamily="2" charset="0"/>
              </a:rPr>
              <a:t>mtt</a:t>
            </a:r>
            <a:endParaRPr lang="en-GB" sz="1200" i="1" dirty="0">
              <a:solidFill>
                <a:srgbClr val="FF0000"/>
              </a:solidFill>
              <a:latin typeface="Roboto" panose="02000000000000000000" pitchFamily="2" charset="0"/>
              <a:ea typeface="Roboto" panose="02000000000000000000" pitchFamily="2" charset="0"/>
            </a:endParaRPr>
          </a:p>
          <a:p>
            <a:r>
              <a:rPr lang="en-GB" sz="1200" i="1" dirty="0">
                <a:solidFill>
                  <a:srgbClr val="FF0000"/>
                </a:solidFill>
                <a:latin typeface="Roboto" panose="02000000000000000000" pitchFamily="2" charset="0"/>
                <a:ea typeface="Roboto" panose="02000000000000000000" pitchFamily="2" charset="0"/>
              </a:rPr>
              <a:t>Put this section in menu but in same colour as background</a:t>
            </a:r>
            <a:endParaRPr lang="en-GB" sz="1200" i="1" dirty="0">
              <a:solidFill>
                <a:srgbClr val="FF0000"/>
              </a:solidFill>
            </a:endParaRPr>
          </a:p>
        </p:txBody>
      </p:sp>
      <p:sp>
        <p:nvSpPr>
          <p:cNvPr id="20" name="Rectangle: Rounded Corners 19">
            <a:extLst>
              <a:ext uri="{FF2B5EF4-FFF2-40B4-BE49-F238E27FC236}">
                <a16:creationId xmlns:a16="http://schemas.microsoft.com/office/drawing/2014/main" id="{525CA65D-AFF6-43EF-A728-4729B6F23298}"/>
              </a:ext>
            </a:extLst>
          </p:cNvPr>
          <p:cNvSpPr/>
          <p:nvPr/>
        </p:nvSpPr>
        <p:spPr>
          <a:xfrm>
            <a:off x="4983987" y="6007022"/>
            <a:ext cx="2244574" cy="456394"/>
          </a:xfrm>
          <a:prstGeom prst="roundRect">
            <a:avLst>
              <a:gd name="adj" fmla="val 641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latin typeface="Roboto Medium" panose="02000000000000000000" pitchFamily="2" charset="0"/>
                <a:ea typeface="Roboto Medium" panose="02000000000000000000" pitchFamily="2" charset="0"/>
              </a:rPr>
              <a:t>Login or join our whitelist</a:t>
            </a:r>
          </a:p>
        </p:txBody>
      </p:sp>
      <p:sp>
        <p:nvSpPr>
          <p:cNvPr id="4" name="Rectangle 3">
            <a:extLst>
              <a:ext uri="{FF2B5EF4-FFF2-40B4-BE49-F238E27FC236}">
                <a16:creationId xmlns:a16="http://schemas.microsoft.com/office/drawing/2014/main" id="{1F606FBF-F00C-428E-8EEC-A7A539B8063D}"/>
              </a:ext>
            </a:extLst>
          </p:cNvPr>
          <p:cNvSpPr/>
          <p:nvPr/>
        </p:nvSpPr>
        <p:spPr>
          <a:xfrm>
            <a:off x="8809792" y="5518572"/>
            <a:ext cx="1508362" cy="246221"/>
          </a:xfrm>
          <a:prstGeom prst="rect">
            <a:avLst/>
          </a:prstGeom>
        </p:spPr>
        <p:txBody>
          <a:bodyPr wrap="none">
            <a:spAutoFit/>
          </a:bodyPr>
          <a:lstStyle/>
          <a:p>
            <a:r>
              <a:rPr lang="en-GB" sz="10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rPr>
              <a:t>2:Capital at risk</a:t>
            </a:r>
            <a:endParaRPr lang="en-GB" sz="1000" dirty="0"/>
          </a:p>
        </p:txBody>
      </p:sp>
      <p:sp>
        <p:nvSpPr>
          <p:cNvPr id="22" name="Rectangle 21">
            <a:extLst>
              <a:ext uri="{FF2B5EF4-FFF2-40B4-BE49-F238E27FC236}">
                <a16:creationId xmlns:a16="http://schemas.microsoft.com/office/drawing/2014/main" id="{8686A344-7E65-495C-AA90-7660E1AC6564}"/>
              </a:ext>
            </a:extLst>
          </p:cNvPr>
          <p:cNvSpPr/>
          <p:nvPr/>
        </p:nvSpPr>
        <p:spPr>
          <a:xfrm>
            <a:off x="1898884" y="5511621"/>
            <a:ext cx="1894429" cy="246221"/>
          </a:xfrm>
          <a:prstGeom prst="rect">
            <a:avLst/>
          </a:prstGeom>
        </p:spPr>
        <p:txBody>
          <a:bodyPr wrap="none">
            <a:spAutoFit/>
          </a:bodyPr>
          <a:lstStyle/>
          <a:p>
            <a:r>
              <a:rPr lang="en-GB" sz="1000" b="1" i="1" spc="216" dirty="0">
                <a:solidFill>
                  <a:schemeClr val="bg1"/>
                </a:solidFill>
                <a:effectLst>
                  <a:glow rad="165100">
                    <a:schemeClr val="tx1">
                      <a:alpha val="39000"/>
                    </a:schemeClr>
                  </a:glow>
                </a:effectLst>
                <a:latin typeface="Dubai" panose="020B0503030403030204" pitchFamily="34" charset="-78"/>
                <a:ea typeface="Roboto" panose="02000000000000000000" pitchFamily="2" charset="0"/>
                <a:cs typeface="Dubai" panose="020B0503030403030204" pitchFamily="34" charset="-78"/>
              </a:rPr>
              <a:t>1:Borrow responsibly</a:t>
            </a:r>
            <a:endParaRPr lang="en-GB" sz="1000" dirty="0"/>
          </a:p>
        </p:txBody>
      </p:sp>
      <p:cxnSp>
        <p:nvCxnSpPr>
          <p:cNvPr id="24" name="Straight Connector 23">
            <a:extLst>
              <a:ext uri="{FF2B5EF4-FFF2-40B4-BE49-F238E27FC236}">
                <a16:creationId xmlns:a16="http://schemas.microsoft.com/office/drawing/2014/main" id="{A67DC657-1D53-4C07-9B47-F0C268C5075C}"/>
              </a:ext>
            </a:extLst>
          </p:cNvPr>
          <p:cNvCxnSpPr>
            <a:cxnSpLocks/>
          </p:cNvCxnSpPr>
          <p:nvPr/>
        </p:nvCxnSpPr>
        <p:spPr>
          <a:xfrm>
            <a:off x="6106274" y="5662690"/>
            <a:ext cx="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631DACB-A9C3-4EE1-B275-4BEEF4A755C6}"/>
              </a:ext>
            </a:extLst>
          </p:cNvPr>
          <p:cNvSpPr/>
          <p:nvPr/>
        </p:nvSpPr>
        <p:spPr>
          <a:xfrm>
            <a:off x="4168442" y="5067362"/>
            <a:ext cx="3862407" cy="400110"/>
          </a:xfrm>
          <a:prstGeom prst="rect">
            <a:avLst/>
          </a:prstGeom>
        </p:spPr>
        <p:txBody>
          <a:bodyPr wrap="square">
            <a:spAutoFit/>
          </a:bodyPr>
          <a:lstStyle/>
          <a:p>
            <a:pPr algn="ctr"/>
            <a:r>
              <a:rPr lang="en-GB" sz="1000" b="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BIGDATASELF  </a:t>
            </a:r>
            <a:r>
              <a:rPr lang="en-GB" sz="1000" b="1" dirty="0">
                <a:solidFill>
                  <a:schemeClr val="bg1"/>
                </a:solidFill>
                <a:latin typeface="Roboto" panose="02000000000000000000" pitchFamily="2" charset="0"/>
                <a:ea typeface="Roboto" panose="02000000000000000000" pitchFamily="2" charset="0"/>
                <a:cs typeface="Courier New" panose="02070309020205020404" pitchFamily="49" charset="0"/>
              </a:rPr>
              <a:t>|</a:t>
            </a:r>
            <a:r>
              <a:rPr lang="en-GB" sz="1000" b="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  A.I. SCORINGS  </a:t>
            </a:r>
            <a:r>
              <a:rPr lang="en-GB" sz="1000" b="1" dirty="0">
                <a:solidFill>
                  <a:schemeClr val="bg1"/>
                </a:solidFill>
                <a:latin typeface="Roboto" panose="02000000000000000000" pitchFamily="2" charset="0"/>
                <a:ea typeface="Roboto" panose="02000000000000000000" pitchFamily="2" charset="0"/>
                <a:cs typeface="Courier New" panose="02070309020205020404" pitchFamily="49" charset="0"/>
              </a:rPr>
              <a:t>|</a:t>
            </a:r>
            <a:r>
              <a:rPr lang="en-GB" sz="1000" b="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rPr>
              <a:t>  BLOCKCHAIN SERVICING</a:t>
            </a:r>
            <a:endParaRPr lang="en-GB" sz="1000" dirty="0"/>
          </a:p>
          <a:p>
            <a:pPr algn="ctr"/>
            <a:endParaRPr lang="en-GB" sz="1000" b="1" dirty="0">
              <a:solidFill>
                <a:schemeClr val="tx1">
                  <a:lumMod val="65000"/>
                  <a:lumOff val="35000"/>
                </a:schemeClr>
              </a:solidFill>
              <a:latin typeface="Roboto" panose="02000000000000000000" pitchFamily="2" charset="0"/>
              <a:ea typeface="Roboto" panose="02000000000000000000" pitchFamily="2" charset="0"/>
              <a:cs typeface="Courier New" panose="02070309020205020404" pitchFamily="49" charset="0"/>
            </a:endParaRPr>
          </a:p>
        </p:txBody>
      </p:sp>
      <p:sp>
        <p:nvSpPr>
          <p:cNvPr id="6" name="Rectangle 5">
            <a:extLst>
              <a:ext uri="{FF2B5EF4-FFF2-40B4-BE49-F238E27FC236}">
                <a16:creationId xmlns:a16="http://schemas.microsoft.com/office/drawing/2014/main" id="{B0BF2268-69E7-4912-8507-BAEFF2256A79}"/>
              </a:ext>
            </a:extLst>
          </p:cNvPr>
          <p:cNvSpPr/>
          <p:nvPr/>
        </p:nvSpPr>
        <p:spPr>
          <a:xfrm>
            <a:off x="457852" y="780017"/>
            <a:ext cx="4118435" cy="369332"/>
          </a:xfrm>
          <a:prstGeom prst="rect">
            <a:avLst/>
          </a:prstGeom>
        </p:spPr>
        <p:txBody>
          <a:bodyPr wrap="none">
            <a:spAutoFit/>
          </a:bodyPr>
          <a:lstStyle/>
          <a:p>
            <a:r>
              <a:rPr lang="en-GB" i="1" dirty="0">
                <a:solidFill>
                  <a:srgbClr val="FF0000"/>
                </a:solidFill>
                <a:latin typeface="Roboto" panose="02000000000000000000" pitchFamily="2" charset="0"/>
                <a:ea typeface="Roboto" panose="02000000000000000000" pitchFamily="2" charset="0"/>
              </a:rPr>
              <a:t>Landing page regardless of screen size</a:t>
            </a:r>
            <a:endParaRPr lang="en-GB" dirty="0"/>
          </a:p>
        </p:txBody>
      </p:sp>
    </p:spTree>
    <p:extLst>
      <p:ext uri="{BB962C8B-B14F-4D97-AF65-F5344CB8AC3E}">
        <p14:creationId xmlns:p14="http://schemas.microsoft.com/office/powerpoint/2010/main" val="407342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EE989-93FE-46C1-B955-07DC8777C38E}"/>
              </a:ext>
            </a:extLst>
          </p:cNvPr>
          <p:cNvSpPr/>
          <p:nvPr/>
        </p:nvSpPr>
        <p:spPr>
          <a:xfrm>
            <a:off x="1372937" y="1189752"/>
            <a:ext cx="10198100" cy="4832092"/>
          </a:xfrm>
          <a:prstGeom prst="rect">
            <a:avLst/>
          </a:prstGeom>
        </p:spPr>
        <p:txBody>
          <a:bodyPr wrap="square">
            <a:spAutoFit/>
          </a:bodyPr>
          <a:lstStyle/>
          <a:p>
            <a:r>
              <a:rPr lang="en-GB" sz="1400" dirty="0"/>
              <a:t>1. Meritt loan tokens are compliant with the ERC20 standard setting the basis for token transfers and splits, Transfer can be restricted to a closed user group and temporarily suspended (token can be frozen)</a:t>
            </a:r>
          </a:p>
          <a:p>
            <a:endParaRPr lang="en-GB" sz="1400" dirty="0"/>
          </a:p>
          <a:p>
            <a:r>
              <a:rPr lang="en-GB" sz="1400" dirty="0"/>
              <a:t>2. Any repayments from the loan token issuer to the pool of lenders is automatically transferred to the relevant wallets where the loan  tokens are being held. The distribution respects the pro rata distribution of the underlying asset (i.e. the loan tokens).</a:t>
            </a:r>
          </a:p>
          <a:p>
            <a:endParaRPr lang="en-GB" sz="1400" dirty="0"/>
          </a:p>
          <a:p>
            <a:r>
              <a:rPr lang="en-GB" sz="1400" dirty="0"/>
              <a:t>3. Two-way information channel on the blockchain: (</a:t>
            </a:r>
            <a:r>
              <a:rPr lang="en-GB" sz="1400" dirty="0" err="1"/>
              <a:t>i</a:t>
            </a:r>
            <a:r>
              <a:rPr lang="en-GB" sz="1400" dirty="0"/>
              <a:t>) loan token issuer can broadcast important messages or notification through the smart contract to all Lenders to comply with information undertakings under the loan agreement (ii) Lenders can send messages to the issuer when the contract requires (e.g. notice in certain cases like exercise of an option for a convertible note). Messages can be private with only a hash being submitted to the loan token smart contract </a:t>
            </a:r>
            <a:r>
              <a:rPr lang="en-GB" sz="1400" strike="sngStrike" dirty="0">
                <a:solidFill>
                  <a:srgbClr val="FF0000"/>
                </a:solidFill>
              </a:rPr>
              <a:t>to ensure authenticity of the vote</a:t>
            </a:r>
            <a:r>
              <a:rPr lang="en-GB" sz="1400" dirty="0"/>
              <a:t>.</a:t>
            </a:r>
          </a:p>
          <a:p>
            <a:endParaRPr lang="en-GB" sz="1400" dirty="0"/>
          </a:p>
          <a:p>
            <a:r>
              <a:rPr lang="en-GB" sz="1400" dirty="0"/>
              <a:t>4. The borrower or entity seeking funds </a:t>
            </a:r>
            <a:r>
              <a:rPr lang="en-GB" sz="1400" dirty="0">
                <a:solidFill>
                  <a:srgbClr val="FF0000"/>
                </a:solidFill>
              </a:rPr>
              <a:t>to invoke a factory smart contract that deploys unique loan tokens and servicing smart contracts for each loan</a:t>
            </a:r>
            <a:r>
              <a:rPr lang="en-GB" sz="1400" dirty="0"/>
              <a:t>.</a:t>
            </a:r>
          </a:p>
          <a:p>
            <a:endParaRPr lang="en-GB" sz="1400" dirty="0"/>
          </a:p>
          <a:p>
            <a:r>
              <a:rPr lang="en-GB" sz="1400" dirty="0"/>
              <a:t>5. Lenders and observers can query Meritt registers to obtain data about the existence of Meritt loan tokens (to the extent those are public) as well as data on the events associated with each of the loan tokens. Key terms of your loan token such as re-payments schedule &amp; interests on the Meritt ledgers can be queried. </a:t>
            </a:r>
            <a:r>
              <a:rPr lang="en-GB" sz="1400" strike="sngStrike" dirty="0">
                <a:solidFill>
                  <a:srgbClr val="FF0000"/>
                </a:solidFill>
              </a:rPr>
              <a:t>Transparency, </a:t>
            </a:r>
            <a:r>
              <a:rPr lang="en-GB" sz="1400" strike="sngStrike" dirty="0" err="1">
                <a:solidFill>
                  <a:srgbClr val="FF0000"/>
                </a:solidFill>
              </a:rPr>
              <a:t>trustless</a:t>
            </a:r>
            <a:r>
              <a:rPr lang="en-GB" sz="1400" strike="sngStrike" dirty="0">
                <a:solidFill>
                  <a:srgbClr val="FF0000"/>
                </a:solidFill>
              </a:rPr>
              <a:t> verification, reliable track record</a:t>
            </a:r>
          </a:p>
          <a:p>
            <a:endParaRPr lang="en-GB" sz="1400" dirty="0"/>
          </a:p>
          <a:p>
            <a:r>
              <a:rPr lang="en-GB" sz="1400" dirty="0"/>
              <a:t>6. </a:t>
            </a:r>
            <a:r>
              <a:rPr lang="en-GB" sz="1400" dirty="0">
                <a:solidFill>
                  <a:srgbClr val="FF0000"/>
                </a:solidFill>
              </a:rPr>
              <a:t>Data storage combining data from multiple sources and operated through a consent architecture on local or distributed storages for users to store and share encrypted data without reliance on a third-party storage provider (</a:t>
            </a:r>
            <a:r>
              <a:rPr lang="en-GB" sz="1400" dirty="0" err="1">
                <a:solidFill>
                  <a:srgbClr val="FF0000"/>
                </a:solidFill>
              </a:rPr>
              <a:t>e.g.IPFS</a:t>
            </a:r>
            <a:r>
              <a:rPr lang="en-GB" sz="1400" dirty="0">
                <a:solidFill>
                  <a:srgbClr val="FF0000"/>
                </a:solidFill>
              </a:rPr>
              <a:t>). Allows the owner to provide highly granular access to the data, including zero knowledge access. No data held by Meritt. Users retain full control and ownership of encrypted Bigdataself.</a:t>
            </a:r>
          </a:p>
        </p:txBody>
      </p:sp>
      <p:sp>
        <p:nvSpPr>
          <p:cNvPr id="3" name="Rectangle 2">
            <a:extLst>
              <a:ext uri="{FF2B5EF4-FFF2-40B4-BE49-F238E27FC236}">
                <a16:creationId xmlns:a16="http://schemas.microsoft.com/office/drawing/2014/main" id="{97B46EE9-3F2F-468D-81DE-96DD49959E78}"/>
              </a:ext>
            </a:extLst>
          </p:cNvPr>
          <p:cNvSpPr/>
          <p:nvPr/>
        </p:nvSpPr>
        <p:spPr>
          <a:xfrm>
            <a:off x="4868845" y="251380"/>
            <a:ext cx="1163588" cy="369332"/>
          </a:xfrm>
          <a:prstGeom prst="rect">
            <a:avLst/>
          </a:prstGeom>
        </p:spPr>
        <p:txBody>
          <a:bodyPr wrap="none">
            <a:spAutoFit/>
          </a:bodyPr>
          <a:lstStyle/>
          <a:p>
            <a:r>
              <a:rPr lang="en-GB" dirty="0"/>
              <a:t>Hover text</a:t>
            </a:r>
          </a:p>
        </p:txBody>
      </p:sp>
      <p:sp>
        <p:nvSpPr>
          <p:cNvPr id="25" name="Rectangle 24">
            <a:extLst>
              <a:ext uri="{FF2B5EF4-FFF2-40B4-BE49-F238E27FC236}">
                <a16:creationId xmlns:a16="http://schemas.microsoft.com/office/drawing/2014/main" id="{F7DEBF51-5633-483D-A8AF-16CD6DC4BA5E}"/>
              </a:ext>
            </a:extLst>
          </p:cNvPr>
          <p:cNvSpPr/>
          <p:nvPr/>
        </p:nvSpPr>
        <p:spPr>
          <a:xfrm>
            <a:off x="7036890" y="351234"/>
            <a:ext cx="1505156" cy="369332"/>
          </a:xfrm>
          <a:prstGeom prst="rect">
            <a:avLst/>
          </a:prstGeom>
        </p:spPr>
        <p:txBody>
          <a:bodyPr wrap="none">
            <a:spAutoFit/>
          </a:bodyPr>
          <a:lstStyle/>
          <a:p>
            <a:r>
              <a:rPr lang="en-GB" b="1" dirty="0">
                <a:solidFill>
                  <a:srgbClr val="FF0000"/>
                </a:solidFill>
              </a:rPr>
              <a:t>Text changes  </a:t>
            </a:r>
            <a:endParaRPr lang="en-GB" dirty="0"/>
          </a:p>
        </p:txBody>
      </p:sp>
      <p:sp>
        <p:nvSpPr>
          <p:cNvPr id="6" name="Rectangle 5">
            <a:extLst>
              <a:ext uri="{FF2B5EF4-FFF2-40B4-BE49-F238E27FC236}">
                <a16:creationId xmlns:a16="http://schemas.microsoft.com/office/drawing/2014/main" id="{72A20A41-B617-48E6-AA03-A1209E88214F}"/>
              </a:ext>
            </a:extLst>
          </p:cNvPr>
          <p:cNvSpPr/>
          <p:nvPr/>
        </p:nvSpPr>
        <p:spPr>
          <a:xfrm>
            <a:off x="2392670" y="112880"/>
            <a:ext cx="1709430" cy="707886"/>
          </a:xfrm>
          <a:prstGeom prst="rect">
            <a:avLst/>
          </a:prstGeom>
        </p:spPr>
        <p:txBody>
          <a:bodyPr wrap="square">
            <a:spAutoFit/>
          </a:bodyPr>
          <a:lstStyle/>
          <a:p>
            <a:pPr algn="ctr"/>
            <a:r>
              <a:rPr lang="en-GB" sz="2000" b="1" i="1" u="sng" dirty="0">
                <a:solidFill>
                  <a:srgbClr val="FF0000"/>
                </a:solidFill>
              </a:rPr>
              <a:t> Text change  in red</a:t>
            </a:r>
          </a:p>
        </p:txBody>
      </p:sp>
    </p:spTree>
    <p:extLst>
      <p:ext uri="{BB962C8B-B14F-4D97-AF65-F5344CB8AC3E}">
        <p14:creationId xmlns:p14="http://schemas.microsoft.com/office/powerpoint/2010/main" val="324107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DC3E413-A762-447C-BD8C-99B739B61E2F}"/>
              </a:ext>
            </a:extLst>
          </p:cNvPr>
          <p:cNvSpPr/>
          <p:nvPr/>
        </p:nvSpPr>
        <p:spPr>
          <a:xfrm>
            <a:off x="2537143" y="4833511"/>
            <a:ext cx="6967537" cy="1653524"/>
          </a:xfrm>
          <a:prstGeom prst="roundRect">
            <a:avLst>
              <a:gd name="adj" fmla="val 2784"/>
            </a:avLst>
          </a:prstGeom>
          <a:solidFill>
            <a:srgbClr val="00BC8F"/>
          </a:solidFill>
          <a:ln w="12700" cap="flat" cmpd="sng" algn="ctr">
            <a:noFill/>
            <a:prstDash val="solid"/>
            <a:miter lim="800000"/>
          </a:ln>
          <a:effectLst/>
        </p:spPr>
        <p:txBody>
          <a:bodyPr spcFirstLastPara="0" vert="horz" wrap="square" lIns="20320" tIns="20320" rIns="20320" bIns="20320" numCol="1" spcCol="1270" anchor="t" anchorCtr="0">
            <a:noAutofit/>
          </a:bodyPr>
          <a:lstStyle/>
          <a:p>
            <a:pPr algn="ctr">
              <a:spcBef>
                <a:spcPts val="600"/>
              </a:spcBef>
              <a:spcAft>
                <a:spcPts val="600"/>
              </a:spcAft>
            </a:pPr>
            <a:endParaRPr lang="en-GB" sz="1600" b="1" dirty="0">
              <a:solidFill>
                <a:schemeClr val="bg1"/>
              </a:solidFill>
              <a:latin typeface="Roboto" panose="02000000000000000000" pitchFamily="2" charset="0"/>
              <a:ea typeface="Roboto" panose="02000000000000000000" pitchFamily="2" charset="0"/>
            </a:endParaRPr>
          </a:p>
        </p:txBody>
      </p:sp>
      <p:sp>
        <p:nvSpPr>
          <p:cNvPr id="3" name="Rectangle 2">
            <a:extLst>
              <a:ext uri="{FF2B5EF4-FFF2-40B4-BE49-F238E27FC236}">
                <a16:creationId xmlns:a16="http://schemas.microsoft.com/office/drawing/2014/main" id="{4559A453-FD5C-4F5B-92C7-8426FB3060F3}"/>
              </a:ext>
            </a:extLst>
          </p:cNvPr>
          <p:cNvSpPr/>
          <p:nvPr/>
        </p:nvSpPr>
        <p:spPr>
          <a:xfrm>
            <a:off x="2537143" y="971685"/>
            <a:ext cx="6959048" cy="2679953"/>
          </a:xfrm>
          <a:prstGeom prst="rect">
            <a:avLst/>
          </a:prstGeom>
          <a:solidFill>
            <a:srgbClr val="00CC99">
              <a:alpha val="24000"/>
            </a:srgbClr>
          </a:solidFill>
          <a:ln w="12700" cap="flat" cmpd="sng" algn="ctr">
            <a:solidFill>
              <a:srgbClr val="00BC8F"/>
            </a:solidFill>
            <a:prstDash val="solid"/>
            <a:miter lim="800000"/>
          </a:ln>
          <a:effectLst/>
        </p:spPr>
        <p:txBody>
          <a:bodyPr rot="0" spcFirstLastPara="0" vertOverflow="overflow" horzOverflow="overflow" vert="horz" wrap="square" lIns="108000" tIns="20320" rIns="20320" bIns="20320" numCol="1" spcCol="1270" rtlCol="0" fromWordArt="0" anchor="t" anchorCtr="0" forceAA="0" compatLnSpc="1">
            <a:prstTxWarp prst="textNoShape">
              <a:avLst/>
            </a:prstTxWarp>
            <a:noAutofit/>
          </a:bodyPr>
          <a:lstStyle/>
          <a:p>
            <a:endParaRPr lang="en-GB" sz="1400" dirty="0">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73D14D59-A6B7-4999-9C0F-064F42B1406E}"/>
              </a:ext>
            </a:extLst>
          </p:cNvPr>
          <p:cNvSpPr/>
          <p:nvPr/>
        </p:nvSpPr>
        <p:spPr>
          <a:xfrm>
            <a:off x="2640087" y="1460107"/>
            <a:ext cx="6636351" cy="45935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dApp crypto wallet and social media </a:t>
            </a:r>
            <a:r>
              <a:rPr lang="en-GB" sz="1400" i="1" dirty="0">
                <a:solidFill>
                  <a:schemeClr val="bg1">
                    <a:lumMod val="50000"/>
                  </a:schemeClr>
                </a:solidFill>
              </a:rPr>
              <a:t>(Front end  interface)</a:t>
            </a:r>
            <a:endParaRPr lang="en-GB" sz="1400" b="1" i="1" dirty="0">
              <a:solidFill>
                <a:schemeClr val="tx1">
                  <a:lumMod val="75000"/>
                  <a:lumOff val="25000"/>
                </a:schemeClr>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FE71C775-2A2F-470C-AE7E-3F671E0E06AE}"/>
              </a:ext>
            </a:extLst>
          </p:cNvPr>
          <p:cNvSpPr/>
          <p:nvPr/>
        </p:nvSpPr>
        <p:spPr>
          <a:xfrm>
            <a:off x="2640089" y="2726316"/>
            <a:ext cx="1773594" cy="834400"/>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Meritt Alpha scoring</a:t>
            </a:r>
          </a:p>
          <a:p>
            <a:pPr algn="ctr"/>
            <a:r>
              <a:rPr lang="en-GB" sz="1300" i="1" dirty="0">
                <a:solidFill>
                  <a:schemeClr val="bg1">
                    <a:lumMod val="50000"/>
                  </a:schemeClr>
                </a:solidFill>
                <a:latin typeface="Roboto" panose="02000000000000000000" pitchFamily="2" charset="0"/>
                <a:ea typeface="Roboto" panose="02000000000000000000" pitchFamily="2" charset="0"/>
              </a:rPr>
              <a:t>Unsecured issuance</a:t>
            </a:r>
          </a:p>
        </p:txBody>
      </p:sp>
      <p:sp>
        <p:nvSpPr>
          <p:cNvPr id="6" name="Rectangle 5">
            <a:extLst>
              <a:ext uri="{FF2B5EF4-FFF2-40B4-BE49-F238E27FC236}">
                <a16:creationId xmlns:a16="http://schemas.microsoft.com/office/drawing/2014/main" id="{5F1F9AD5-7845-4901-9D04-A9AE329C4F15}"/>
              </a:ext>
            </a:extLst>
          </p:cNvPr>
          <p:cNvSpPr/>
          <p:nvPr/>
        </p:nvSpPr>
        <p:spPr>
          <a:xfrm>
            <a:off x="7402831" y="2032512"/>
            <a:ext cx="1873607" cy="60932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Trusted community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Tokens</a:t>
            </a:r>
          </a:p>
        </p:txBody>
      </p:sp>
      <p:sp>
        <p:nvSpPr>
          <p:cNvPr id="7" name="Rectangle 6">
            <a:extLst>
              <a:ext uri="{FF2B5EF4-FFF2-40B4-BE49-F238E27FC236}">
                <a16:creationId xmlns:a16="http://schemas.microsoft.com/office/drawing/2014/main" id="{560787BB-6B80-4D63-AE52-5D416B66DDBA}"/>
              </a:ext>
            </a:extLst>
          </p:cNvPr>
          <p:cNvSpPr/>
          <p:nvPr/>
        </p:nvSpPr>
        <p:spPr>
          <a:xfrm>
            <a:off x="2640089" y="2025068"/>
            <a:ext cx="3233728" cy="60932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i="1" dirty="0">
              <a:solidFill>
                <a:schemeClr val="tx1">
                  <a:lumMod val="75000"/>
                  <a:lumOff val="25000"/>
                </a:schemeClr>
              </a:solidFill>
              <a:latin typeface="Roboto" panose="02000000000000000000" pitchFamily="2" charset="0"/>
              <a:ea typeface="Roboto" panose="02000000000000000000" pitchFamily="2" charset="0"/>
            </a:endParaRP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Alpha Marketplace</a:t>
            </a:r>
          </a:p>
        </p:txBody>
      </p:sp>
      <p:sp>
        <p:nvSpPr>
          <p:cNvPr id="8" name="Rectangle 7">
            <a:extLst>
              <a:ext uri="{FF2B5EF4-FFF2-40B4-BE49-F238E27FC236}">
                <a16:creationId xmlns:a16="http://schemas.microsoft.com/office/drawing/2014/main" id="{9D5DB975-A982-4E4C-9FBA-5AD2E5BE05DE}"/>
              </a:ext>
            </a:extLst>
          </p:cNvPr>
          <p:cNvSpPr/>
          <p:nvPr/>
        </p:nvSpPr>
        <p:spPr>
          <a:xfrm>
            <a:off x="4571088" y="2729504"/>
            <a:ext cx="1302729" cy="84427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Asset managers framework</a:t>
            </a:r>
          </a:p>
        </p:txBody>
      </p:sp>
      <p:sp>
        <p:nvSpPr>
          <p:cNvPr id="9" name="Rectangle 8">
            <a:extLst>
              <a:ext uri="{FF2B5EF4-FFF2-40B4-BE49-F238E27FC236}">
                <a16:creationId xmlns:a16="http://schemas.microsoft.com/office/drawing/2014/main" id="{EFBD7464-112D-4E1B-AA99-F56A3693A853}"/>
              </a:ext>
            </a:extLst>
          </p:cNvPr>
          <p:cNvSpPr/>
          <p:nvPr/>
        </p:nvSpPr>
        <p:spPr>
          <a:xfrm>
            <a:off x="6060587" y="2038378"/>
            <a:ext cx="1202544" cy="60871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Bilateral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Tokens</a:t>
            </a:r>
            <a:endParaRPr lang="en-GB" sz="1400" i="1" dirty="0">
              <a:solidFill>
                <a:schemeClr val="bg1">
                  <a:lumMod val="50000"/>
                </a:schemeClr>
              </a:solidFill>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B864885A-35E5-4C3A-88E6-6A6E3C7569EE}"/>
              </a:ext>
            </a:extLst>
          </p:cNvPr>
          <p:cNvSpPr/>
          <p:nvPr/>
        </p:nvSpPr>
        <p:spPr>
          <a:xfrm>
            <a:off x="2545632" y="3803326"/>
            <a:ext cx="6959048" cy="889171"/>
          </a:xfrm>
          <a:prstGeom prst="rect">
            <a:avLst/>
          </a:prstGeom>
          <a:solidFill>
            <a:srgbClr val="00CC99">
              <a:alpha val="54000"/>
            </a:srgbClr>
          </a:solidFill>
          <a:ln w="12700" cap="flat" cmpd="sng" algn="ctr">
            <a:solidFill>
              <a:srgbClr val="00BC8F"/>
            </a:solidFill>
            <a:prstDash val="solid"/>
            <a:miter lim="800000"/>
          </a:ln>
          <a:effectLst/>
        </p:spPr>
        <p:txBody>
          <a:bodyPr rot="0" spcFirstLastPara="0" vertOverflow="overflow" horzOverflow="overflow" vert="horz" wrap="square" lIns="108000" tIns="20320" rIns="612000" bIns="20320" numCol="1" spcCol="1270" rtlCol="0" fromWordArt="0" anchor="t" anchorCtr="0" forceAA="0" compatLnSpc="1">
            <a:prstTxWarp prst="textNoShape">
              <a:avLst/>
            </a:prstTxWarp>
            <a:noAutofit/>
          </a:bodyPr>
          <a:lstStyle/>
          <a:p>
            <a:endParaRPr lang="en-GB" sz="1400" dirty="0">
              <a:latin typeface="Roboto" panose="02000000000000000000" pitchFamily="2" charset="0"/>
              <a:ea typeface="Roboto" panose="02000000000000000000" pitchFamily="2" charset="0"/>
            </a:endParaRPr>
          </a:p>
        </p:txBody>
      </p:sp>
      <p:sp>
        <p:nvSpPr>
          <p:cNvPr id="11" name="Rectangle 10">
            <a:extLst>
              <a:ext uri="{FF2B5EF4-FFF2-40B4-BE49-F238E27FC236}">
                <a16:creationId xmlns:a16="http://schemas.microsoft.com/office/drawing/2014/main" id="{92C6BA4E-B2CF-40A8-8134-2A1E92B4FBD4}"/>
              </a:ext>
            </a:extLst>
          </p:cNvPr>
          <p:cNvSpPr/>
          <p:nvPr/>
        </p:nvSpPr>
        <p:spPr>
          <a:xfrm>
            <a:off x="2648489" y="4201397"/>
            <a:ext cx="3192242" cy="40576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Custodian </a:t>
            </a:r>
            <a:r>
              <a:rPr lang="en-GB" sz="1300" i="1" dirty="0">
                <a:solidFill>
                  <a:schemeClr val="bg1">
                    <a:lumMod val="50000"/>
                  </a:schemeClr>
                </a:solidFill>
                <a:latin typeface="Roboto" panose="02000000000000000000" pitchFamily="2" charset="0"/>
                <a:ea typeface="Roboto" panose="02000000000000000000" pitchFamily="2" charset="0"/>
              </a:rPr>
              <a:t>(Private key management)</a:t>
            </a:r>
          </a:p>
        </p:txBody>
      </p:sp>
      <p:sp>
        <p:nvSpPr>
          <p:cNvPr id="12" name="Rectangle 11">
            <a:extLst>
              <a:ext uri="{FF2B5EF4-FFF2-40B4-BE49-F238E27FC236}">
                <a16:creationId xmlns:a16="http://schemas.microsoft.com/office/drawing/2014/main" id="{6BBDE909-64DE-4090-9A9D-26B813132BA8}"/>
              </a:ext>
            </a:extLst>
          </p:cNvPr>
          <p:cNvSpPr/>
          <p:nvPr/>
        </p:nvSpPr>
        <p:spPr>
          <a:xfrm>
            <a:off x="5937317" y="4194149"/>
            <a:ext cx="3503311" cy="40794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Escrow smart contract </a:t>
            </a:r>
            <a:r>
              <a:rPr lang="en-GB" sz="1300" i="1" dirty="0">
                <a:solidFill>
                  <a:schemeClr val="bg1">
                    <a:lumMod val="50000"/>
                  </a:schemeClr>
                </a:solidFill>
                <a:latin typeface="Roboto" panose="02000000000000000000" pitchFamily="2" charset="0"/>
                <a:ea typeface="Roboto" panose="02000000000000000000" pitchFamily="2" charset="0"/>
              </a:rPr>
              <a:t>(Secured issuance)</a:t>
            </a:r>
          </a:p>
        </p:txBody>
      </p:sp>
      <p:sp>
        <p:nvSpPr>
          <p:cNvPr id="13" name="Rectangle 12">
            <a:extLst>
              <a:ext uri="{FF2B5EF4-FFF2-40B4-BE49-F238E27FC236}">
                <a16:creationId xmlns:a16="http://schemas.microsoft.com/office/drawing/2014/main" id="{3C72B170-1E77-4B9C-8A67-17DD9FCE34B4}"/>
              </a:ext>
            </a:extLst>
          </p:cNvPr>
          <p:cNvSpPr/>
          <p:nvPr/>
        </p:nvSpPr>
        <p:spPr>
          <a:xfrm>
            <a:off x="6060587" y="2732491"/>
            <a:ext cx="3215852" cy="844277"/>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Trusted social network </a:t>
            </a:r>
          </a:p>
          <a:p>
            <a:pPr algn="ctr"/>
            <a:r>
              <a:rPr lang="en-GB" sz="1400" b="1" i="1" dirty="0">
                <a:solidFill>
                  <a:schemeClr val="tx1">
                    <a:lumMod val="75000"/>
                    <a:lumOff val="25000"/>
                  </a:schemeClr>
                </a:solidFill>
                <a:latin typeface="Roboto" panose="02000000000000000000" pitchFamily="2" charset="0"/>
                <a:ea typeface="Roboto" panose="02000000000000000000" pitchFamily="2" charset="0"/>
              </a:rPr>
              <a:t>framework</a:t>
            </a:r>
          </a:p>
        </p:txBody>
      </p:sp>
      <p:sp>
        <p:nvSpPr>
          <p:cNvPr id="14" name="Rectangle 13">
            <a:extLst>
              <a:ext uri="{FF2B5EF4-FFF2-40B4-BE49-F238E27FC236}">
                <a16:creationId xmlns:a16="http://schemas.microsoft.com/office/drawing/2014/main" id="{79B41D75-14BD-4556-B9B3-4FA82688CBB7}"/>
              </a:ext>
            </a:extLst>
          </p:cNvPr>
          <p:cNvSpPr/>
          <p:nvPr/>
        </p:nvSpPr>
        <p:spPr>
          <a:xfrm>
            <a:off x="4251569" y="1044351"/>
            <a:ext cx="3770677" cy="307777"/>
          </a:xfrm>
          <a:prstGeom prst="rect">
            <a:avLst/>
          </a:prstGeom>
        </p:spPr>
        <p:txBody>
          <a:bodyPr wrap="square">
            <a:spAutoFit/>
          </a:bodyPr>
          <a:lstStyle/>
          <a:p>
            <a:pPr algn="ctr"/>
            <a:r>
              <a:rPr lang="en-GB" sz="1400" b="1" dirty="0">
                <a:latin typeface="Roboto" panose="02000000000000000000" pitchFamily="2" charset="0"/>
                <a:ea typeface="Roboto" panose="02000000000000000000" pitchFamily="2" charset="0"/>
              </a:rPr>
              <a:t>Meritt decentralised application</a:t>
            </a:r>
          </a:p>
        </p:txBody>
      </p:sp>
      <p:sp>
        <p:nvSpPr>
          <p:cNvPr id="15" name="Rectangle 14">
            <a:extLst>
              <a:ext uri="{FF2B5EF4-FFF2-40B4-BE49-F238E27FC236}">
                <a16:creationId xmlns:a16="http://schemas.microsoft.com/office/drawing/2014/main" id="{702BA330-059A-4A84-86BE-D624708C0CD3}"/>
              </a:ext>
            </a:extLst>
          </p:cNvPr>
          <p:cNvSpPr/>
          <p:nvPr/>
        </p:nvSpPr>
        <p:spPr>
          <a:xfrm>
            <a:off x="5518229" y="3821446"/>
            <a:ext cx="1168321" cy="307777"/>
          </a:xfrm>
          <a:prstGeom prst="rect">
            <a:avLst/>
          </a:prstGeom>
        </p:spPr>
        <p:txBody>
          <a:bodyPr wrap="square">
            <a:spAutoFit/>
          </a:bodyPr>
          <a:lstStyle/>
          <a:p>
            <a:pPr algn="ctr"/>
            <a:r>
              <a:rPr lang="en-GB" sz="1400" b="1" dirty="0">
                <a:latin typeface="Roboto" panose="02000000000000000000" pitchFamily="2" charset="0"/>
                <a:ea typeface="Roboto" panose="02000000000000000000" pitchFamily="2" charset="0"/>
              </a:rPr>
              <a:t>Meritt tools</a:t>
            </a:r>
          </a:p>
        </p:txBody>
      </p:sp>
      <p:sp>
        <p:nvSpPr>
          <p:cNvPr id="20" name="Rectangle 19">
            <a:extLst>
              <a:ext uri="{FF2B5EF4-FFF2-40B4-BE49-F238E27FC236}">
                <a16:creationId xmlns:a16="http://schemas.microsoft.com/office/drawing/2014/main" id="{1D72FA13-153F-4B90-912F-B6C519AA7F33}"/>
              </a:ext>
            </a:extLst>
          </p:cNvPr>
          <p:cNvSpPr/>
          <p:nvPr/>
        </p:nvSpPr>
        <p:spPr>
          <a:xfrm>
            <a:off x="4421548" y="4908023"/>
            <a:ext cx="3366627" cy="338554"/>
          </a:xfrm>
          <a:prstGeom prst="rect">
            <a:avLst/>
          </a:prstGeom>
        </p:spPr>
        <p:txBody>
          <a:bodyPr wrap="none">
            <a:spAutoFit/>
          </a:bodyPr>
          <a:lstStyle/>
          <a:p>
            <a:pPr algn="ctr">
              <a:spcBef>
                <a:spcPts val="600"/>
              </a:spcBef>
              <a:spcAft>
                <a:spcPts val="600"/>
              </a:spcAft>
            </a:pPr>
            <a:r>
              <a:rPr lang="en-GB" sz="1600" b="1" dirty="0">
                <a:solidFill>
                  <a:schemeClr val="bg1"/>
                </a:solidFill>
                <a:latin typeface="Roboto" panose="02000000000000000000" pitchFamily="2" charset="0"/>
                <a:ea typeface="Roboto" panose="02000000000000000000" pitchFamily="2" charset="0"/>
              </a:rPr>
              <a:t>MERITT BLOCKCHAIN PLATFORM</a:t>
            </a:r>
          </a:p>
        </p:txBody>
      </p:sp>
      <p:cxnSp>
        <p:nvCxnSpPr>
          <p:cNvPr id="21" name="Straight Connector 20">
            <a:extLst>
              <a:ext uri="{FF2B5EF4-FFF2-40B4-BE49-F238E27FC236}">
                <a16:creationId xmlns:a16="http://schemas.microsoft.com/office/drawing/2014/main" id="{FD5D7239-99F2-4A37-8C6B-1FEFE67BA5B4}"/>
              </a:ext>
            </a:extLst>
          </p:cNvPr>
          <p:cNvCxnSpPr/>
          <p:nvPr/>
        </p:nvCxnSpPr>
        <p:spPr>
          <a:xfrm flipH="1">
            <a:off x="2648489" y="4115455"/>
            <a:ext cx="6792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1777DD-E248-4226-87F2-49616419875B}"/>
              </a:ext>
            </a:extLst>
          </p:cNvPr>
          <p:cNvCxnSpPr>
            <a:cxnSpLocks/>
          </p:cNvCxnSpPr>
          <p:nvPr/>
        </p:nvCxnSpPr>
        <p:spPr>
          <a:xfrm flipH="1">
            <a:off x="2640087" y="1337665"/>
            <a:ext cx="6627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4F7F6B-0C2F-4891-9F85-2070E5723CCD}"/>
              </a:ext>
            </a:extLst>
          </p:cNvPr>
          <p:cNvSpPr/>
          <p:nvPr/>
        </p:nvSpPr>
        <p:spPr>
          <a:xfrm>
            <a:off x="4037402" y="219300"/>
            <a:ext cx="3013967" cy="369332"/>
          </a:xfrm>
          <a:prstGeom prst="rect">
            <a:avLst/>
          </a:prstGeom>
        </p:spPr>
        <p:txBody>
          <a:bodyPr wrap="none">
            <a:spAutoFit/>
          </a:bodyPr>
          <a:lstStyle/>
          <a:p>
            <a:r>
              <a:rPr lang="en-GB" b="1" dirty="0">
                <a:solidFill>
                  <a:schemeClr val="tx1">
                    <a:lumMod val="75000"/>
                    <a:lumOff val="25000"/>
                  </a:schemeClr>
                </a:solidFill>
                <a:latin typeface="Roboto" panose="02000000000000000000" pitchFamily="2" charset="0"/>
                <a:ea typeface="Roboto" panose="02000000000000000000" pitchFamily="2" charset="0"/>
              </a:rPr>
              <a:t>How the Meritt dApp works</a:t>
            </a:r>
          </a:p>
        </p:txBody>
      </p:sp>
      <p:sp>
        <p:nvSpPr>
          <p:cNvPr id="24" name="Rectangle 23">
            <a:extLst>
              <a:ext uri="{FF2B5EF4-FFF2-40B4-BE49-F238E27FC236}">
                <a16:creationId xmlns:a16="http://schemas.microsoft.com/office/drawing/2014/main" id="{7AF6FF4E-5757-488E-8D13-679D0635CCBC}"/>
              </a:ext>
            </a:extLst>
          </p:cNvPr>
          <p:cNvSpPr/>
          <p:nvPr/>
        </p:nvSpPr>
        <p:spPr>
          <a:xfrm>
            <a:off x="6216296" y="684866"/>
            <a:ext cx="3733800" cy="307777"/>
          </a:xfrm>
          <a:prstGeom prst="rect">
            <a:avLst/>
          </a:prstGeom>
        </p:spPr>
        <p:txBody>
          <a:bodyPr wrap="square">
            <a:spAutoFit/>
          </a:bodyPr>
          <a:lstStyle/>
          <a:p>
            <a:r>
              <a:rPr lang="en-GB" sz="1400" i="1" dirty="0">
                <a:solidFill>
                  <a:schemeClr val="tx1">
                    <a:lumMod val="75000"/>
                    <a:lumOff val="25000"/>
                  </a:schemeClr>
                </a:solidFill>
              </a:rPr>
              <a:t>Hover on the blocks to learn how they work!</a:t>
            </a:r>
          </a:p>
        </p:txBody>
      </p:sp>
      <p:pic>
        <p:nvPicPr>
          <p:cNvPr id="36" name="Picture 35">
            <a:extLst>
              <a:ext uri="{FF2B5EF4-FFF2-40B4-BE49-F238E27FC236}">
                <a16:creationId xmlns:a16="http://schemas.microsoft.com/office/drawing/2014/main" id="{9A986A7B-946E-4CA5-86FB-CEB34EC37185}"/>
              </a:ext>
            </a:extLst>
          </p:cNvPr>
          <p:cNvPicPr>
            <a:picLocks noChangeAspect="1"/>
          </p:cNvPicPr>
          <p:nvPr/>
        </p:nvPicPr>
        <p:blipFill rotWithShape="1">
          <a:blip r:embed="rId2"/>
          <a:srcRect t="3835" b="3972"/>
          <a:stretch/>
        </p:blipFill>
        <p:spPr>
          <a:xfrm>
            <a:off x="907" y="2692400"/>
            <a:ext cx="342900" cy="1229396"/>
          </a:xfrm>
          <a:prstGeom prst="rect">
            <a:avLst/>
          </a:prstGeom>
        </p:spPr>
      </p:pic>
      <p:sp>
        <p:nvSpPr>
          <p:cNvPr id="16" name="Rectangle 15">
            <a:extLst>
              <a:ext uri="{FF2B5EF4-FFF2-40B4-BE49-F238E27FC236}">
                <a16:creationId xmlns:a16="http://schemas.microsoft.com/office/drawing/2014/main" id="{A3C691B5-30B2-4E90-AE40-BB15C1B96965}"/>
              </a:ext>
            </a:extLst>
          </p:cNvPr>
          <p:cNvSpPr/>
          <p:nvPr/>
        </p:nvSpPr>
        <p:spPr>
          <a:xfrm>
            <a:off x="4306315" y="5600392"/>
            <a:ext cx="311304" cy="369332"/>
          </a:xfrm>
          <a:prstGeom prst="rect">
            <a:avLst/>
          </a:prstGeom>
        </p:spPr>
        <p:txBody>
          <a:bodyPr wrap="none">
            <a:spAutoFit/>
          </a:bodyPr>
          <a:lstStyle/>
          <a:p>
            <a:r>
              <a:rPr lang="en-GB" b="1" dirty="0">
                <a:solidFill>
                  <a:schemeClr val="bg1"/>
                </a:solidFill>
                <a:latin typeface="Roboto" panose="02000000000000000000" pitchFamily="2" charset="0"/>
                <a:ea typeface="Roboto" panose="02000000000000000000" pitchFamily="2" charset="0"/>
              </a:rPr>
              <a:t>+</a:t>
            </a:r>
            <a:endParaRPr lang="en-GB" dirty="0">
              <a:solidFill>
                <a:schemeClr val="bg1"/>
              </a:solidFill>
            </a:endParaRPr>
          </a:p>
        </p:txBody>
      </p:sp>
      <p:sp>
        <p:nvSpPr>
          <p:cNvPr id="34" name="Rectangle 33">
            <a:extLst>
              <a:ext uri="{FF2B5EF4-FFF2-40B4-BE49-F238E27FC236}">
                <a16:creationId xmlns:a16="http://schemas.microsoft.com/office/drawing/2014/main" id="{D25FA807-D4AA-4ACC-AD8D-DA6399BE503D}"/>
              </a:ext>
            </a:extLst>
          </p:cNvPr>
          <p:cNvSpPr/>
          <p:nvPr/>
        </p:nvSpPr>
        <p:spPr>
          <a:xfrm>
            <a:off x="7628574" y="5606798"/>
            <a:ext cx="311304" cy="369332"/>
          </a:xfrm>
          <a:prstGeom prst="rect">
            <a:avLst/>
          </a:prstGeom>
        </p:spPr>
        <p:txBody>
          <a:bodyPr wrap="none">
            <a:spAutoFit/>
          </a:bodyPr>
          <a:lstStyle/>
          <a:p>
            <a:r>
              <a:rPr lang="en-GB" b="1" dirty="0">
                <a:solidFill>
                  <a:schemeClr val="bg1"/>
                </a:solidFill>
                <a:latin typeface="Roboto" panose="02000000000000000000" pitchFamily="2" charset="0"/>
                <a:ea typeface="Roboto" panose="02000000000000000000" pitchFamily="2" charset="0"/>
              </a:rPr>
              <a:t>+</a:t>
            </a:r>
            <a:endParaRPr lang="en-GB" dirty="0">
              <a:solidFill>
                <a:schemeClr val="bg1"/>
              </a:solidFill>
            </a:endParaRPr>
          </a:p>
        </p:txBody>
      </p:sp>
      <p:sp>
        <p:nvSpPr>
          <p:cNvPr id="35" name="Rectangle 34">
            <a:extLst>
              <a:ext uri="{FF2B5EF4-FFF2-40B4-BE49-F238E27FC236}">
                <a16:creationId xmlns:a16="http://schemas.microsoft.com/office/drawing/2014/main" id="{EA5F478C-933E-4B50-85D9-0CE9576E6F4B}"/>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sp>
        <p:nvSpPr>
          <p:cNvPr id="37" name="Rectangle 36">
            <a:extLst>
              <a:ext uri="{FF2B5EF4-FFF2-40B4-BE49-F238E27FC236}">
                <a16:creationId xmlns:a16="http://schemas.microsoft.com/office/drawing/2014/main" id="{ACEAF95A-682C-4B44-96D2-60B3BF2CD5B9}"/>
              </a:ext>
            </a:extLst>
          </p:cNvPr>
          <p:cNvSpPr/>
          <p:nvPr/>
        </p:nvSpPr>
        <p:spPr>
          <a:xfrm>
            <a:off x="4690528" y="5246577"/>
            <a:ext cx="2820356" cy="11233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bg1"/>
                </a:solidFill>
                <a:latin typeface="Roboto" panose="02000000000000000000" pitchFamily="2" charset="0"/>
                <a:ea typeface="Roboto" panose="02000000000000000000" pitchFamily="2" charset="0"/>
              </a:rPr>
              <a:t>Loan token issuance + </a:t>
            </a:r>
          </a:p>
          <a:p>
            <a:pPr algn="ctr"/>
            <a:r>
              <a:rPr lang="en-GB" sz="1400" b="1" dirty="0">
                <a:solidFill>
                  <a:schemeClr val="bg1"/>
                </a:solidFill>
                <a:latin typeface="Roboto" panose="02000000000000000000" pitchFamily="2" charset="0"/>
                <a:ea typeface="Roboto" panose="02000000000000000000" pitchFamily="2" charset="0"/>
              </a:rPr>
              <a:t>Dataself</a:t>
            </a:r>
          </a:p>
        </p:txBody>
      </p:sp>
      <p:sp>
        <p:nvSpPr>
          <p:cNvPr id="41" name="Rectangle 40">
            <a:extLst>
              <a:ext uri="{FF2B5EF4-FFF2-40B4-BE49-F238E27FC236}">
                <a16:creationId xmlns:a16="http://schemas.microsoft.com/office/drawing/2014/main" id="{A20A430C-A85D-49C8-8731-FC7E6BD7998D}"/>
              </a:ext>
            </a:extLst>
          </p:cNvPr>
          <p:cNvSpPr/>
          <p:nvPr/>
        </p:nvSpPr>
        <p:spPr>
          <a:xfrm>
            <a:off x="8038826" y="5246577"/>
            <a:ext cx="1228424" cy="11233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3</a:t>
            </a:r>
            <a:r>
              <a:rPr lang="en-GB" sz="1400" baseline="30000" dirty="0"/>
              <a:t>rd</a:t>
            </a:r>
            <a:r>
              <a:rPr lang="en-GB" sz="1400" dirty="0"/>
              <a:t> party distributed storage</a:t>
            </a:r>
          </a:p>
          <a:p>
            <a:pPr algn="ctr"/>
            <a:r>
              <a:rPr lang="en-GB" sz="1400" dirty="0"/>
              <a:t>IPFS/ BDB</a:t>
            </a:r>
          </a:p>
        </p:txBody>
      </p:sp>
      <p:sp>
        <p:nvSpPr>
          <p:cNvPr id="42" name="Rectangle 41">
            <a:extLst>
              <a:ext uri="{FF2B5EF4-FFF2-40B4-BE49-F238E27FC236}">
                <a16:creationId xmlns:a16="http://schemas.microsoft.com/office/drawing/2014/main" id="{9BDC4655-B156-4428-B298-2551D07F885C}"/>
              </a:ext>
            </a:extLst>
          </p:cNvPr>
          <p:cNvSpPr/>
          <p:nvPr/>
        </p:nvSpPr>
        <p:spPr>
          <a:xfrm>
            <a:off x="2861676" y="5246577"/>
            <a:ext cx="1367552" cy="11233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3</a:t>
            </a:r>
            <a:r>
              <a:rPr lang="en-GB" sz="1400" baseline="30000" dirty="0"/>
              <a:t>rd</a:t>
            </a:r>
            <a:r>
              <a:rPr lang="en-GB" sz="1400" dirty="0"/>
              <a:t> party Blockchains</a:t>
            </a:r>
          </a:p>
          <a:p>
            <a:pPr algn="ctr"/>
            <a:r>
              <a:rPr lang="en-GB" sz="1400" dirty="0"/>
              <a:t>RSK Bitcoin / Ethereum</a:t>
            </a:r>
          </a:p>
        </p:txBody>
      </p:sp>
      <p:pic>
        <p:nvPicPr>
          <p:cNvPr id="43" name="Picture 42">
            <a:extLst>
              <a:ext uri="{FF2B5EF4-FFF2-40B4-BE49-F238E27FC236}">
                <a16:creationId xmlns:a16="http://schemas.microsoft.com/office/drawing/2014/main" id="{4A9FB2CF-A407-44EE-81BC-3D05501BC299}"/>
              </a:ext>
            </a:extLst>
          </p:cNvPr>
          <p:cNvPicPr>
            <a:picLocks noChangeAspect="1"/>
          </p:cNvPicPr>
          <p:nvPr/>
        </p:nvPicPr>
        <p:blipFill>
          <a:blip r:embed="rId3"/>
          <a:stretch>
            <a:fillRect/>
          </a:stretch>
        </p:blipFill>
        <p:spPr>
          <a:xfrm>
            <a:off x="4900409" y="5321089"/>
            <a:ext cx="2502422" cy="1029626"/>
          </a:xfrm>
          <a:prstGeom prst="rect">
            <a:avLst/>
          </a:prstGeom>
        </p:spPr>
      </p:pic>
      <p:sp>
        <p:nvSpPr>
          <p:cNvPr id="38" name="Rectangle 37">
            <a:extLst>
              <a:ext uri="{FF2B5EF4-FFF2-40B4-BE49-F238E27FC236}">
                <a16:creationId xmlns:a16="http://schemas.microsoft.com/office/drawing/2014/main" id="{EA6C7B02-B31E-4B77-8256-2AFF5D102D2E}"/>
              </a:ext>
            </a:extLst>
          </p:cNvPr>
          <p:cNvSpPr/>
          <p:nvPr/>
        </p:nvSpPr>
        <p:spPr>
          <a:xfrm>
            <a:off x="959867" y="310001"/>
            <a:ext cx="1267180" cy="523220"/>
          </a:xfrm>
          <a:prstGeom prst="rect">
            <a:avLst/>
          </a:prstGeom>
        </p:spPr>
        <p:txBody>
          <a:bodyPr wrap="square">
            <a:spAutoFit/>
          </a:bodyPr>
          <a:lstStyle/>
          <a:p>
            <a:pPr algn="ctr"/>
            <a:r>
              <a:rPr lang="en-GB" sz="1400" i="1" u="sng" dirty="0">
                <a:solidFill>
                  <a:srgbClr val="FF0000"/>
                </a:solidFill>
              </a:rPr>
              <a:t>Learn more page 2</a:t>
            </a:r>
          </a:p>
        </p:txBody>
      </p:sp>
      <p:sp>
        <p:nvSpPr>
          <p:cNvPr id="17" name="Rectangle 16">
            <a:extLst>
              <a:ext uri="{FF2B5EF4-FFF2-40B4-BE49-F238E27FC236}">
                <a16:creationId xmlns:a16="http://schemas.microsoft.com/office/drawing/2014/main" id="{0FCCA3AC-0EB3-456F-AB4F-D047B6BFBD34}"/>
              </a:ext>
            </a:extLst>
          </p:cNvPr>
          <p:cNvSpPr/>
          <p:nvPr/>
        </p:nvSpPr>
        <p:spPr>
          <a:xfrm rot="20670652">
            <a:off x="693189" y="5862808"/>
            <a:ext cx="1375698" cy="369332"/>
          </a:xfrm>
          <a:prstGeom prst="rect">
            <a:avLst/>
          </a:prstGeom>
        </p:spPr>
        <p:txBody>
          <a:bodyPr wrap="none">
            <a:spAutoFit/>
          </a:bodyPr>
          <a:lstStyle/>
          <a:p>
            <a:r>
              <a:rPr lang="en-GB" b="1" strike="sngStrike" dirty="0">
                <a:solidFill>
                  <a:srgbClr val="FF0000"/>
                </a:solidFill>
                <a:latin typeface="Roboto" panose="02000000000000000000" pitchFamily="2" charset="0"/>
                <a:ea typeface="Roboto" panose="02000000000000000000" pitchFamily="2" charset="0"/>
              </a:rPr>
              <a:t>PROTOCOL</a:t>
            </a:r>
            <a:endParaRPr lang="en-GB" strike="sngStrike" dirty="0">
              <a:solidFill>
                <a:srgbClr val="FF0000"/>
              </a:solidFill>
            </a:endParaRPr>
          </a:p>
        </p:txBody>
      </p:sp>
      <p:cxnSp>
        <p:nvCxnSpPr>
          <p:cNvPr id="19" name="Straight Arrow Connector 18">
            <a:extLst>
              <a:ext uri="{FF2B5EF4-FFF2-40B4-BE49-F238E27FC236}">
                <a16:creationId xmlns:a16="http://schemas.microsoft.com/office/drawing/2014/main" id="{08CB0F5B-0C16-4CF9-B58F-4FB1E4714F7B}"/>
              </a:ext>
            </a:extLst>
          </p:cNvPr>
          <p:cNvCxnSpPr>
            <a:cxnSpLocks/>
            <a:stCxn id="17" idx="3"/>
          </p:cNvCxnSpPr>
          <p:nvPr/>
        </p:nvCxnSpPr>
        <p:spPr>
          <a:xfrm flipV="1">
            <a:off x="2043905" y="5123544"/>
            <a:ext cx="3166724" cy="740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EC4E0-5F05-4137-BAC7-E3DEDF7F00B7}"/>
              </a:ext>
            </a:extLst>
          </p:cNvPr>
          <p:cNvCxnSpPr>
            <a:cxnSpLocks/>
          </p:cNvCxnSpPr>
          <p:nvPr/>
        </p:nvCxnSpPr>
        <p:spPr>
          <a:xfrm>
            <a:off x="2433638" y="3227614"/>
            <a:ext cx="0" cy="5950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A515AA1-D7C0-46EB-9305-AEB036081715}"/>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40DACA5-2B82-4D83-ABEA-8CE26EC95D1D}"/>
              </a:ext>
            </a:extLst>
          </p:cNvPr>
          <p:cNvSpPr/>
          <p:nvPr/>
        </p:nvSpPr>
        <p:spPr>
          <a:xfrm>
            <a:off x="702868" y="6514778"/>
            <a:ext cx="1412566" cy="369332"/>
          </a:xfrm>
          <a:prstGeom prst="rect">
            <a:avLst/>
          </a:prstGeom>
        </p:spPr>
        <p:txBody>
          <a:bodyPr wrap="none">
            <a:spAutoFit/>
          </a:bodyPr>
          <a:lstStyle/>
          <a:p>
            <a:r>
              <a:rPr lang="en-GB" strike="sngStrike" dirty="0">
                <a:solidFill>
                  <a:srgbClr val="FF0000"/>
                </a:solidFill>
              </a:rPr>
              <a:t>as sidechains</a:t>
            </a:r>
          </a:p>
        </p:txBody>
      </p:sp>
      <p:cxnSp>
        <p:nvCxnSpPr>
          <p:cNvPr id="26" name="Straight Arrow Connector 25">
            <a:extLst>
              <a:ext uri="{FF2B5EF4-FFF2-40B4-BE49-F238E27FC236}">
                <a16:creationId xmlns:a16="http://schemas.microsoft.com/office/drawing/2014/main" id="{50B6F146-70CB-4C18-B0FF-79A7460EC077}"/>
              </a:ext>
            </a:extLst>
          </p:cNvPr>
          <p:cNvCxnSpPr/>
          <p:nvPr/>
        </p:nvCxnSpPr>
        <p:spPr>
          <a:xfrm flipV="1">
            <a:off x="2032950" y="6243833"/>
            <a:ext cx="1131355" cy="302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27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250BD5-70FA-40EA-A620-3D8034100D6E}"/>
              </a:ext>
            </a:extLst>
          </p:cNvPr>
          <p:cNvSpPr/>
          <p:nvPr/>
        </p:nvSpPr>
        <p:spPr>
          <a:xfrm>
            <a:off x="4648200" y="542513"/>
            <a:ext cx="7416800" cy="4693593"/>
          </a:xfrm>
          <a:prstGeom prst="rect">
            <a:avLst/>
          </a:prstGeom>
        </p:spPr>
        <p:txBody>
          <a:bodyPr wrap="square">
            <a:spAutoFit/>
          </a:bodyPr>
          <a:lstStyle/>
          <a:p>
            <a:r>
              <a:rPr lang="en-GB" sz="1300" dirty="0"/>
              <a:t>Decentralised crypto wallet and social media application optimised for mobile use. Interface for participants to create or join trusted networks. </a:t>
            </a:r>
            <a:r>
              <a:rPr lang="en-GB" sz="1300" dirty="0" err="1"/>
              <a:t>dApp</a:t>
            </a:r>
            <a:r>
              <a:rPr lang="en-GB" sz="1300" dirty="0"/>
              <a:t> also used for loan token issuance and loan token purchase on the Alpha marketplace</a:t>
            </a:r>
          </a:p>
          <a:p>
            <a:endParaRPr lang="en-GB" sz="1300" dirty="0"/>
          </a:p>
          <a:p>
            <a:r>
              <a:rPr lang="en-GB" sz="1300" dirty="0"/>
              <a:t>The marketplace ensures investors’ demand in decentralised token issuance. Matching of investors/lenders and loan token issuers. </a:t>
            </a:r>
            <a:r>
              <a:rPr lang="en-GB" sz="1300" dirty="0">
                <a:solidFill>
                  <a:srgbClr val="FF0000"/>
                </a:solidFill>
              </a:rPr>
              <a:t>Investors/</a:t>
            </a:r>
            <a:r>
              <a:rPr lang="en-GB" sz="1300" dirty="0"/>
              <a:t>Lenders can fund loan token issuances based on the issuers’ Alpha score (unsecured ) or the type of collateral in on-chain or off-chain escrow (secured)</a:t>
            </a:r>
          </a:p>
          <a:p>
            <a:endParaRPr lang="en-GB" sz="1300" dirty="0"/>
          </a:p>
          <a:p>
            <a:r>
              <a:rPr lang="en-GB" sz="1300" dirty="0"/>
              <a:t>Bilateral contracts are a closed community between 2 entities like friends or family members. No need for any </a:t>
            </a:r>
            <a:r>
              <a:rPr lang="en-GB" sz="1300" strike="sngStrike" dirty="0">
                <a:solidFill>
                  <a:srgbClr val="FF0000"/>
                </a:solidFill>
              </a:rPr>
              <a:t>external intermediaries, </a:t>
            </a:r>
            <a:r>
              <a:rPr lang="en-GB" sz="1300" dirty="0"/>
              <a:t>scoring or ID. Messaging allows direct negotiation of bilateral agreements</a:t>
            </a:r>
          </a:p>
          <a:p>
            <a:endParaRPr lang="en-GB" sz="1300" dirty="0"/>
          </a:p>
          <a:p>
            <a:endParaRPr lang="en-GB" sz="1300" dirty="0"/>
          </a:p>
          <a:p>
            <a:r>
              <a:rPr lang="en-GB" sz="1300" dirty="0"/>
              <a:t>Community tool. For self-crowdfunding directly with your existing trusted contacts when no scoring or ID is required </a:t>
            </a:r>
            <a:r>
              <a:rPr lang="en-GB" sz="1300" dirty="0">
                <a:solidFill>
                  <a:srgbClr val="FF0000"/>
                </a:solidFill>
              </a:rPr>
              <a:t>within a trusted community</a:t>
            </a:r>
            <a:r>
              <a:rPr lang="en-GB" sz="1300" dirty="0"/>
              <a:t>. A community admin can create a private group allowing members to obtain funding from other known and trusted members. Access is restricted to members and tokens are issued and transacted only under the rule set up by the admin for the group.</a:t>
            </a:r>
          </a:p>
          <a:p>
            <a:endParaRPr lang="en-GB" sz="1300" dirty="0"/>
          </a:p>
          <a:p>
            <a:endParaRPr lang="en-GB" sz="1300" dirty="0"/>
          </a:p>
          <a:p>
            <a:endParaRPr lang="en-GB" sz="1300" dirty="0"/>
          </a:p>
          <a:p>
            <a:endParaRPr lang="en-GB" sz="1300" dirty="0"/>
          </a:p>
          <a:p>
            <a:r>
              <a:rPr lang="en-GB" sz="1300" dirty="0">
                <a:solidFill>
                  <a:srgbClr val="FF0000"/>
                </a:solidFill>
              </a:rPr>
              <a:t>Lenders &amp; investors can buy a range of loan tokens directly or on a portfolio basis based on scorings &amp; yield. Loan token Issuer access peer-to-peers funding on the marketplace by and disclosing their score and listing their loan tokens</a:t>
            </a:r>
          </a:p>
        </p:txBody>
      </p:sp>
      <p:pic>
        <p:nvPicPr>
          <p:cNvPr id="4" name="Picture 3">
            <a:extLst>
              <a:ext uri="{FF2B5EF4-FFF2-40B4-BE49-F238E27FC236}">
                <a16:creationId xmlns:a16="http://schemas.microsoft.com/office/drawing/2014/main" id="{9DB5D920-BBBB-441A-B901-0A98A73AD8B7}"/>
              </a:ext>
            </a:extLst>
          </p:cNvPr>
          <p:cNvPicPr>
            <a:picLocks noChangeAspect="1"/>
          </p:cNvPicPr>
          <p:nvPr/>
        </p:nvPicPr>
        <p:blipFill rotWithShape="1">
          <a:blip r:embed="rId2"/>
          <a:srcRect b="29875"/>
          <a:stretch/>
        </p:blipFill>
        <p:spPr>
          <a:xfrm>
            <a:off x="127000" y="2590882"/>
            <a:ext cx="3517900" cy="1320720"/>
          </a:xfrm>
          <a:prstGeom prst="rect">
            <a:avLst/>
          </a:prstGeom>
        </p:spPr>
      </p:pic>
      <p:sp>
        <p:nvSpPr>
          <p:cNvPr id="5" name="Rectangle 4">
            <a:extLst>
              <a:ext uri="{FF2B5EF4-FFF2-40B4-BE49-F238E27FC236}">
                <a16:creationId xmlns:a16="http://schemas.microsoft.com/office/drawing/2014/main" id="{70792631-2195-4B3E-99E2-B89874E12D4A}"/>
              </a:ext>
            </a:extLst>
          </p:cNvPr>
          <p:cNvSpPr/>
          <p:nvPr/>
        </p:nvSpPr>
        <p:spPr>
          <a:xfrm>
            <a:off x="1744645" y="297373"/>
            <a:ext cx="2043316" cy="369332"/>
          </a:xfrm>
          <a:prstGeom prst="rect">
            <a:avLst/>
          </a:prstGeom>
        </p:spPr>
        <p:txBody>
          <a:bodyPr wrap="none">
            <a:spAutoFit/>
          </a:bodyPr>
          <a:lstStyle/>
          <a:p>
            <a:r>
              <a:rPr lang="en-GB" dirty="0">
                <a:solidFill>
                  <a:srgbClr val="FF0000"/>
                </a:solidFill>
              </a:rPr>
              <a:t>Hover text changes:</a:t>
            </a:r>
          </a:p>
        </p:txBody>
      </p:sp>
      <p:cxnSp>
        <p:nvCxnSpPr>
          <p:cNvPr id="7" name="Straight Connector 6">
            <a:extLst>
              <a:ext uri="{FF2B5EF4-FFF2-40B4-BE49-F238E27FC236}">
                <a16:creationId xmlns:a16="http://schemas.microsoft.com/office/drawing/2014/main" id="{D9ADDD38-1920-485A-B9DF-B30001637C9F}"/>
              </a:ext>
            </a:extLst>
          </p:cNvPr>
          <p:cNvCxnSpPr>
            <a:cxnSpLocks/>
          </p:cNvCxnSpPr>
          <p:nvPr/>
        </p:nvCxnSpPr>
        <p:spPr>
          <a:xfrm flipV="1">
            <a:off x="609600" y="863600"/>
            <a:ext cx="3937000" cy="2082800"/>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7F2C72-FD89-49E0-8BD8-E175F923182E}"/>
              </a:ext>
            </a:extLst>
          </p:cNvPr>
          <p:cNvCxnSpPr/>
          <p:nvPr/>
        </p:nvCxnSpPr>
        <p:spPr>
          <a:xfrm flipV="1">
            <a:off x="1744645" y="1689100"/>
            <a:ext cx="2801955" cy="1600200"/>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9C39E7-7852-422D-8853-BFECC871178B}"/>
              </a:ext>
            </a:extLst>
          </p:cNvPr>
          <p:cNvCxnSpPr/>
          <p:nvPr/>
        </p:nvCxnSpPr>
        <p:spPr>
          <a:xfrm flipV="1">
            <a:off x="2451100" y="2298700"/>
            <a:ext cx="2095500" cy="990600"/>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7D2FCA-5B61-464A-8347-2B84B65918C3}"/>
              </a:ext>
            </a:extLst>
          </p:cNvPr>
          <p:cNvCxnSpPr>
            <a:cxnSpLocks/>
            <a:endCxn id="6" idx="1"/>
          </p:cNvCxnSpPr>
          <p:nvPr/>
        </p:nvCxnSpPr>
        <p:spPr>
          <a:xfrm>
            <a:off x="1003300" y="3891202"/>
            <a:ext cx="3644900" cy="2143357"/>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0195CC-1E36-4AA4-961E-9180FD4FE5B8}"/>
              </a:ext>
            </a:extLst>
          </p:cNvPr>
          <p:cNvCxnSpPr>
            <a:cxnSpLocks/>
          </p:cNvCxnSpPr>
          <p:nvPr/>
        </p:nvCxnSpPr>
        <p:spPr>
          <a:xfrm>
            <a:off x="1771650" y="3744853"/>
            <a:ext cx="2807980" cy="1068531"/>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009B16-B775-4F9B-99FC-25B8DB1935D1}"/>
              </a:ext>
            </a:extLst>
          </p:cNvPr>
          <p:cNvCxnSpPr>
            <a:cxnSpLocks/>
          </p:cNvCxnSpPr>
          <p:nvPr/>
        </p:nvCxnSpPr>
        <p:spPr>
          <a:xfrm flipV="1">
            <a:off x="3162300" y="3460707"/>
            <a:ext cx="1485900" cy="311193"/>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D6B935D-0CE9-4BA8-9C10-74D5EEFC778D}"/>
              </a:ext>
            </a:extLst>
          </p:cNvPr>
          <p:cNvSpPr/>
          <p:nvPr/>
        </p:nvSpPr>
        <p:spPr>
          <a:xfrm>
            <a:off x="609600" y="4588014"/>
            <a:ext cx="1709430" cy="707886"/>
          </a:xfrm>
          <a:prstGeom prst="rect">
            <a:avLst/>
          </a:prstGeom>
        </p:spPr>
        <p:txBody>
          <a:bodyPr wrap="square">
            <a:spAutoFit/>
          </a:bodyPr>
          <a:lstStyle/>
          <a:p>
            <a:pPr algn="ctr"/>
            <a:r>
              <a:rPr lang="en-GB" sz="2000" b="1" i="1" u="sng" dirty="0">
                <a:solidFill>
                  <a:srgbClr val="FF0000"/>
                </a:solidFill>
              </a:rPr>
              <a:t> Text change  in red</a:t>
            </a:r>
          </a:p>
        </p:txBody>
      </p:sp>
      <p:sp>
        <p:nvSpPr>
          <p:cNvPr id="6" name="Rectangle 5">
            <a:extLst>
              <a:ext uri="{FF2B5EF4-FFF2-40B4-BE49-F238E27FC236}">
                <a16:creationId xmlns:a16="http://schemas.microsoft.com/office/drawing/2014/main" id="{FAC5FECF-CCEB-44AE-8B0E-E5619DBD6D56}"/>
              </a:ext>
            </a:extLst>
          </p:cNvPr>
          <p:cNvSpPr/>
          <p:nvPr/>
        </p:nvSpPr>
        <p:spPr>
          <a:xfrm>
            <a:off x="4648200" y="5288201"/>
            <a:ext cx="6096000" cy="1492716"/>
          </a:xfrm>
          <a:prstGeom prst="rect">
            <a:avLst/>
          </a:prstGeom>
        </p:spPr>
        <p:txBody>
          <a:bodyPr>
            <a:spAutoFit/>
          </a:bodyPr>
          <a:lstStyle/>
          <a:p>
            <a:r>
              <a:rPr lang="en-GB" sz="1300" dirty="0">
                <a:solidFill>
                  <a:srgbClr val="FF0000"/>
                </a:solidFill>
              </a:rPr>
              <a:t>Credit scoring model trained with Machine Learning algorithms using in real time a combination of financial data disclosed by users from their </a:t>
            </a:r>
            <a:r>
              <a:rPr lang="en-GB" sz="1300" dirty="0" err="1">
                <a:solidFill>
                  <a:srgbClr val="FF0000"/>
                </a:solidFill>
              </a:rPr>
              <a:t>Bigdataselfs</a:t>
            </a:r>
            <a:r>
              <a:rPr lang="en-GB" sz="1300" dirty="0">
                <a:solidFill>
                  <a:srgbClr val="FF0000"/>
                </a:solidFill>
              </a:rPr>
              <a:t> and other available data from 3rd parties whether public or private (e.g. banking data via PSD2 APIs, accounting data via software APIs,) for continuous automated underwriting. The big picture credit scorings include multiple dimensions such as spending or cash flow patterns, available collateral valuation and strength of personal guarantee. It also covers thin file clients by leveraging available alternative data.</a:t>
            </a:r>
          </a:p>
        </p:txBody>
      </p:sp>
    </p:spTree>
    <p:extLst>
      <p:ext uri="{BB962C8B-B14F-4D97-AF65-F5344CB8AC3E}">
        <p14:creationId xmlns:p14="http://schemas.microsoft.com/office/powerpoint/2010/main" val="357190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BD7584A-5988-4999-9517-406C03277A3A}"/>
              </a:ext>
            </a:extLst>
          </p:cNvPr>
          <p:cNvSpPr/>
          <p:nvPr/>
        </p:nvSpPr>
        <p:spPr>
          <a:xfrm>
            <a:off x="1636364" y="166399"/>
            <a:ext cx="9347865" cy="502702"/>
          </a:xfrm>
          <a:prstGeom prst="rect">
            <a:avLst/>
          </a:prstGeom>
          <a:noFill/>
        </p:spPr>
        <p:txBody>
          <a:bodyPr wrap="square" rtlCol="0">
            <a:spAutoFit/>
          </a:bodyPr>
          <a:lstStyle/>
          <a:p>
            <a:pPr algn="ctr" fontAlgn="ctr">
              <a:lnSpc>
                <a:spcPts val="3200"/>
              </a:lnSpc>
              <a:spcAft>
                <a:spcPts val="600"/>
              </a:spcAft>
              <a:buClr>
                <a:schemeClr val="tx1"/>
              </a:buClr>
            </a:pPr>
            <a:r>
              <a:rPr lang="en-GB"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Secure proof of Authority Blockchain platform</a:t>
            </a:r>
          </a:p>
        </p:txBody>
      </p:sp>
      <p:pic>
        <p:nvPicPr>
          <p:cNvPr id="66" name="Picture 65">
            <a:extLst>
              <a:ext uri="{FF2B5EF4-FFF2-40B4-BE49-F238E27FC236}">
                <a16:creationId xmlns:a16="http://schemas.microsoft.com/office/drawing/2014/main" id="{9160626F-F427-4668-A9A7-A8CFE7F25300}"/>
              </a:ext>
            </a:extLst>
          </p:cNvPr>
          <p:cNvPicPr>
            <a:picLocks noChangeAspect="1"/>
          </p:cNvPicPr>
          <p:nvPr/>
        </p:nvPicPr>
        <p:blipFill rotWithShape="1">
          <a:blip r:embed="rId3"/>
          <a:srcRect t="3835" b="3972"/>
          <a:stretch/>
        </p:blipFill>
        <p:spPr>
          <a:xfrm>
            <a:off x="907" y="2692400"/>
            <a:ext cx="342900" cy="1229396"/>
          </a:xfrm>
          <a:prstGeom prst="rect">
            <a:avLst/>
          </a:prstGeom>
        </p:spPr>
      </p:pic>
      <p:sp>
        <p:nvSpPr>
          <p:cNvPr id="42" name="Rectangle 41">
            <a:extLst>
              <a:ext uri="{FF2B5EF4-FFF2-40B4-BE49-F238E27FC236}">
                <a16:creationId xmlns:a16="http://schemas.microsoft.com/office/drawing/2014/main" id="{5E76E9BF-1D22-43D9-9F51-63E92A50316E}"/>
              </a:ext>
            </a:extLst>
          </p:cNvPr>
          <p:cNvSpPr/>
          <p:nvPr/>
        </p:nvSpPr>
        <p:spPr>
          <a:xfrm rot="19177794">
            <a:off x="652008" y="1318941"/>
            <a:ext cx="1431802" cy="646331"/>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p>
          <a:p>
            <a:r>
              <a:rPr lang="en-GB" i="1" dirty="0">
                <a:solidFill>
                  <a:srgbClr val="FF0000"/>
                </a:solidFill>
                <a:latin typeface="Roboto Medium" panose="02000000000000000000" pitchFamily="2" charset="0"/>
                <a:ea typeface="Roboto Medium" panose="02000000000000000000" pitchFamily="2" charset="0"/>
              </a:rPr>
              <a:t>No change</a:t>
            </a:r>
            <a:endParaRPr lang="en-GB" dirty="0">
              <a:solidFill>
                <a:srgbClr val="FF0000"/>
              </a:solidFill>
            </a:endParaRPr>
          </a:p>
        </p:txBody>
      </p:sp>
      <p:sp>
        <p:nvSpPr>
          <p:cNvPr id="102" name="Rectangle: Rounded Corners 101">
            <a:extLst>
              <a:ext uri="{FF2B5EF4-FFF2-40B4-BE49-F238E27FC236}">
                <a16:creationId xmlns:a16="http://schemas.microsoft.com/office/drawing/2014/main" id="{2266C85E-2339-4BDA-9FDC-5697F687E4DA}"/>
              </a:ext>
            </a:extLst>
          </p:cNvPr>
          <p:cNvSpPr/>
          <p:nvPr/>
        </p:nvSpPr>
        <p:spPr>
          <a:xfrm>
            <a:off x="2515986" y="1920326"/>
            <a:ext cx="7182052" cy="3758894"/>
          </a:xfrm>
          <a:prstGeom prst="roundRect">
            <a:avLst>
              <a:gd name="adj" fmla="val 2784"/>
            </a:avLst>
          </a:prstGeom>
          <a:solidFill>
            <a:srgbClr val="00CC99"/>
          </a:solidFill>
          <a:ln w="12700" cap="flat" cmpd="sng" algn="ctr">
            <a:solidFill>
              <a:schemeClr val="bg1">
                <a:lumMod val="75000"/>
              </a:schemeClr>
            </a:solidFill>
            <a:prstDash val="solid"/>
            <a:miter lim="800000"/>
          </a:ln>
          <a:effectLst/>
        </p:spPr>
        <p:txBody>
          <a:bodyPr spcFirstLastPara="0" vert="horz" wrap="square" lIns="20320" tIns="20320" rIns="20320" bIns="20320" numCol="1" spcCol="1270" anchor="t" anchorCtr="0">
            <a:noAutofit/>
          </a:bodyPr>
          <a:lstStyle/>
          <a:p>
            <a:pPr algn="ctr">
              <a:spcBef>
                <a:spcPts val="600"/>
              </a:spcBef>
              <a:spcAft>
                <a:spcPts val="600"/>
              </a:spcAft>
            </a:pPr>
            <a:endParaRPr lang="en-GB" sz="1400" b="1" dirty="0">
              <a:solidFill>
                <a:schemeClr val="tx1">
                  <a:lumMod val="75000"/>
                  <a:lumOff val="25000"/>
                </a:schemeClr>
              </a:solidFill>
            </a:endParaRPr>
          </a:p>
        </p:txBody>
      </p:sp>
      <p:sp>
        <p:nvSpPr>
          <p:cNvPr id="103" name="Rectangle: Rounded Corners 102">
            <a:extLst>
              <a:ext uri="{FF2B5EF4-FFF2-40B4-BE49-F238E27FC236}">
                <a16:creationId xmlns:a16="http://schemas.microsoft.com/office/drawing/2014/main" id="{1FE65274-477C-4F2A-8BE2-379929A57A14}"/>
              </a:ext>
            </a:extLst>
          </p:cNvPr>
          <p:cNvSpPr/>
          <p:nvPr/>
        </p:nvSpPr>
        <p:spPr>
          <a:xfrm>
            <a:off x="2778068" y="2157577"/>
            <a:ext cx="2512985" cy="901465"/>
          </a:xfrm>
          <a:prstGeom prst="roundRect">
            <a:avLst>
              <a:gd name="adj" fmla="val 4851"/>
            </a:avLst>
          </a:prstGeom>
          <a:pattFill prst="lgCheck">
            <a:fgClr>
              <a:schemeClr val="bg1"/>
            </a:fgClr>
            <a:bgClr>
              <a:schemeClr val="bg1">
                <a:lumMod val="85000"/>
              </a:schemeClr>
            </a:bgClr>
          </a:patt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500" b="1" dirty="0">
                <a:solidFill>
                  <a:schemeClr val="tx1">
                    <a:lumMod val="75000"/>
                    <a:lumOff val="25000"/>
                  </a:schemeClr>
                </a:solidFill>
                <a:latin typeface="Roboto" panose="02000000000000000000" pitchFamily="2" charset="0"/>
                <a:ea typeface="Roboto" panose="02000000000000000000" pitchFamily="2" charset="0"/>
              </a:rPr>
              <a:t>Self-issuance of verifiable </a:t>
            </a:r>
          </a:p>
          <a:p>
            <a:pPr algn="ctr"/>
            <a:r>
              <a:rPr lang="en-GB" sz="1500" b="1" dirty="0">
                <a:solidFill>
                  <a:schemeClr val="tx1">
                    <a:lumMod val="75000"/>
                    <a:lumOff val="25000"/>
                  </a:schemeClr>
                </a:solidFill>
                <a:latin typeface="Roboto" panose="02000000000000000000" pitchFamily="2" charset="0"/>
                <a:ea typeface="Roboto" panose="02000000000000000000" pitchFamily="2" charset="0"/>
              </a:rPr>
              <a:t>blockchain loan tokens</a:t>
            </a:r>
          </a:p>
        </p:txBody>
      </p:sp>
      <p:sp>
        <p:nvSpPr>
          <p:cNvPr id="104" name="Rectangle: Rounded Corners 103">
            <a:extLst>
              <a:ext uri="{FF2B5EF4-FFF2-40B4-BE49-F238E27FC236}">
                <a16:creationId xmlns:a16="http://schemas.microsoft.com/office/drawing/2014/main" id="{3574053D-3E6B-4645-ACA5-8D140AF515AF}"/>
              </a:ext>
            </a:extLst>
          </p:cNvPr>
          <p:cNvSpPr/>
          <p:nvPr/>
        </p:nvSpPr>
        <p:spPr>
          <a:xfrm>
            <a:off x="5662886" y="3389807"/>
            <a:ext cx="1469746" cy="866137"/>
          </a:xfrm>
          <a:prstGeom prst="roundRect">
            <a:avLst>
              <a:gd name="adj" fmla="val 4851"/>
            </a:avLst>
          </a:prstGeom>
          <a:solidFill>
            <a:srgbClr val="00BC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500" dirty="0">
                <a:solidFill>
                  <a:schemeClr val="tx1">
                    <a:lumMod val="75000"/>
                    <a:lumOff val="25000"/>
                  </a:schemeClr>
                </a:solidFill>
                <a:latin typeface="Roboto" panose="02000000000000000000" pitchFamily="2" charset="0"/>
                <a:ea typeface="Roboto" panose="02000000000000000000" pitchFamily="2" charset="0"/>
              </a:rPr>
              <a:t> </a:t>
            </a:r>
            <a:r>
              <a:rPr lang="en-GB" sz="1500" b="1" dirty="0">
                <a:solidFill>
                  <a:srgbClr val="FF0000"/>
                </a:solidFill>
                <a:latin typeface="Roboto" panose="02000000000000000000" pitchFamily="2" charset="0"/>
                <a:ea typeface="Roboto" panose="02000000000000000000" pitchFamily="2" charset="0"/>
              </a:rPr>
              <a:t>Credit</a:t>
            </a:r>
          </a:p>
          <a:p>
            <a:pPr algn="ctr"/>
            <a:r>
              <a:rPr lang="en-GB" sz="1500" dirty="0">
                <a:solidFill>
                  <a:srgbClr val="FF0000"/>
                </a:solidFill>
                <a:latin typeface="Roboto" panose="02000000000000000000" pitchFamily="2" charset="0"/>
                <a:ea typeface="Roboto" panose="02000000000000000000" pitchFamily="2" charset="0"/>
              </a:rPr>
              <a:t>scorings</a:t>
            </a:r>
          </a:p>
        </p:txBody>
      </p:sp>
      <p:sp>
        <p:nvSpPr>
          <p:cNvPr id="105" name="Rectangle: Rounded Corners 104">
            <a:extLst>
              <a:ext uri="{FF2B5EF4-FFF2-40B4-BE49-F238E27FC236}">
                <a16:creationId xmlns:a16="http://schemas.microsoft.com/office/drawing/2014/main" id="{D5B36240-12C2-4178-AAF4-EEC3590D1B3C}"/>
              </a:ext>
            </a:extLst>
          </p:cNvPr>
          <p:cNvSpPr/>
          <p:nvPr/>
        </p:nvSpPr>
        <p:spPr>
          <a:xfrm>
            <a:off x="5662886" y="2157576"/>
            <a:ext cx="3774894" cy="901465"/>
          </a:xfrm>
          <a:prstGeom prst="roundRect">
            <a:avLst>
              <a:gd name="adj" fmla="val 4851"/>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177800" lvl="1"/>
            <a:r>
              <a:rPr lang="en-GB" sz="1500" b="1" dirty="0">
                <a:solidFill>
                  <a:schemeClr val="tx1">
                    <a:lumMod val="75000"/>
                    <a:lumOff val="25000"/>
                  </a:schemeClr>
                </a:solidFill>
                <a:latin typeface="Roboto" panose="02000000000000000000" pitchFamily="2" charset="0"/>
                <a:ea typeface="Roboto" panose="02000000000000000000" pitchFamily="2" charset="0"/>
              </a:rPr>
              <a:t>Meritt marketplaces </a:t>
            </a:r>
          </a:p>
          <a:p>
            <a:pPr marL="177800" lvl="1"/>
            <a:r>
              <a:rPr lang="en-GB" sz="1500" b="1" dirty="0">
                <a:solidFill>
                  <a:schemeClr val="tx1">
                    <a:lumMod val="75000"/>
                    <a:lumOff val="25000"/>
                  </a:schemeClr>
                </a:solidFill>
                <a:latin typeface="Roboto" panose="02000000000000000000" pitchFamily="2" charset="0"/>
                <a:ea typeface="Roboto" panose="02000000000000000000" pitchFamily="2" charset="0"/>
              </a:rPr>
              <a:t>for loan tokens</a:t>
            </a:r>
          </a:p>
        </p:txBody>
      </p:sp>
      <p:sp>
        <p:nvSpPr>
          <p:cNvPr id="106" name="Rectangle: Rounded Corners 105">
            <a:extLst>
              <a:ext uri="{FF2B5EF4-FFF2-40B4-BE49-F238E27FC236}">
                <a16:creationId xmlns:a16="http://schemas.microsoft.com/office/drawing/2014/main" id="{9B8B5F71-BD46-451E-8202-D538F53CCE78}"/>
              </a:ext>
            </a:extLst>
          </p:cNvPr>
          <p:cNvSpPr/>
          <p:nvPr/>
        </p:nvSpPr>
        <p:spPr>
          <a:xfrm>
            <a:off x="2784458" y="3389808"/>
            <a:ext cx="2522052" cy="879688"/>
          </a:xfrm>
          <a:prstGeom prst="roundRect">
            <a:avLst>
              <a:gd name="adj" fmla="val 4851"/>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nchorCtr="0"/>
          <a:lstStyle/>
          <a:p>
            <a:pPr marL="88900" algn="ctr"/>
            <a:r>
              <a:rPr lang="en-GB" sz="1500" b="1" dirty="0">
                <a:solidFill>
                  <a:schemeClr val="bg1"/>
                </a:solidFill>
                <a:latin typeface="Roboto" panose="02000000000000000000" pitchFamily="2" charset="0"/>
                <a:ea typeface="Roboto" panose="02000000000000000000" pitchFamily="2" charset="0"/>
              </a:rPr>
              <a:t>BORROWER</a:t>
            </a:r>
          </a:p>
        </p:txBody>
      </p:sp>
      <p:sp>
        <p:nvSpPr>
          <p:cNvPr id="107" name="Rectangle 106">
            <a:extLst>
              <a:ext uri="{FF2B5EF4-FFF2-40B4-BE49-F238E27FC236}">
                <a16:creationId xmlns:a16="http://schemas.microsoft.com/office/drawing/2014/main" id="{54238261-5347-4F79-9B15-9986BE6CCE33}"/>
              </a:ext>
            </a:extLst>
          </p:cNvPr>
          <p:cNvSpPr/>
          <p:nvPr/>
        </p:nvSpPr>
        <p:spPr>
          <a:xfrm>
            <a:off x="4926423" y="3805102"/>
            <a:ext cx="146081" cy="145363"/>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08" name="Rectangle: Rounded Corners 107">
            <a:extLst>
              <a:ext uri="{FF2B5EF4-FFF2-40B4-BE49-F238E27FC236}">
                <a16:creationId xmlns:a16="http://schemas.microsoft.com/office/drawing/2014/main" id="{844EB5F8-A3DC-41FF-ABFB-B544D7A51545}"/>
              </a:ext>
            </a:extLst>
          </p:cNvPr>
          <p:cNvSpPr/>
          <p:nvPr/>
        </p:nvSpPr>
        <p:spPr>
          <a:xfrm>
            <a:off x="7415013" y="3389806"/>
            <a:ext cx="2023390" cy="866137"/>
          </a:xfrm>
          <a:prstGeom prst="roundRect">
            <a:avLst>
              <a:gd name="adj" fmla="val 4851"/>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b" anchorCtr="0"/>
          <a:lstStyle/>
          <a:p>
            <a:pPr algn="ctr"/>
            <a:r>
              <a:rPr lang="en-GB" sz="1500" b="1" dirty="0">
                <a:solidFill>
                  <a:schemeClr val="bg1"/>
                </a:solidFill>
                <a:latin typeface="Roboto" panose="02000000000000000000" pitchFamily="2" charset="0"/>
                <a:ea typeface="Roboto" panose="02000000000000000000" pitchFamily="2" charset="0"/>
              </a:rPr>
              <a:t>INVESTORS, SAVERS:</a:t>
            </a:r>
          </a:p>
          <a:p>
            <a:pPr algn="ctr"/>
            <a:r>
              <a:rPr lang="en-GB" sz="1500" dirty="0">
                <a:solidFill>
                  <a:schemeClr val="bg1"/>
                </a:solidFill>
                <a:latin typeface="Roboto" panose="02000000000000000000" pitchFamily="2" charset="0"/>
                <a:ea typeface="Roboto" panose="02000000000000000000" pitchFamily="2" charset="0"/>
              </a:rPr>
              <a:t>Buyers of loan tokens</a:t>
            </a:r>
            <a:endParaRPr lang="en-GB" sz="1500" b="1" u="sng" dirty="0">
              <a:solidFill>
                <a:schemeClr val="bg1"/>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D22B2848-F2C0-4D88-A9E0-A0AF18B3739B}"/>
              </a:ext>
            </a:extLst>
          </p:cNvPr>
          <p:cNvSpPr/>
          <p:nvPr/>
        </p:nvSpPr>
        <p:spPr>
          <a:xfrm>
            <a:off x="8342572"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0" name="Rectangle 109">
            <a:extLst>
              <a:ext uri="{FF2B5EF4-FFF2-40B4-BE49-F238E27FC236}">
                <a16:creationId xmlns:a16="http://schemas.microsoft.com/office/drawing/2014/main" id="{A732E855-A174-47F8-94A8-2427C372AA22}"/>
              </a:ext>
            </a:extLst>
          </p:cNvPr>
          <p:cNvSpPr/>
          <p:nvPr/>
        </p:nvSpPr>
        <p:spPr>
          <a:xfrm>
            <a:off x="8485123"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1" name="Rectangle 110">
            <a:extLst>
              <a:ext uri="{FF2B5EF4-FFF2-40B4-BE49-F238E27FC236}">
                <a16:creationId xmlns:a16="http://schemas.microsoft.com/office/drawing/2014/main" id="{4BA1BB11-CF2F-4157-BB4D-E5EA8B03D65C}"/>
              </a:ext>
            </a:extLst>
          </p:cNvPr>
          <p:cNvSpPr/>
          <p:nvPr/>
        </p:nvSpPr>
        <p:spPr>
          <a:xfrm>
            <a:off x="8625757"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2" name="Rectangle 111">
            <a:extLst>
              <a:ext uri="{FF2B5EF4-FFF2-40B4-BE49-F238E27FC236}">
                <a16:creationId xmlns:a16="http://schemas.microsoft.com/office/drawing/2014/main" id="{FD22547F-DACF-4EA7-A0ED-258401B4272C}"/>
              </a:ext>
            </a:extLst>
          </p:cNvPr>
          <p:cNvSpPr/>
          <p:nvPr/>
        </p:nvSpPr>
        <p:spPr>
          <a:xfrm>
            <a:off x="7918752"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3" name="Rectangle 112">
            <a:extLst>
              <a:ext uri="{FF2B5EF4-FFF2-40B4-BE49-F238E27FC236}">
                <a16:creationId xmlns:a16="http://schemas.microsoft.com/office/drawing/2014/main" id="{B8B3A61D-32E3-4213-8BA7-7698871B7F35}"/>
              </a:ext>
            </a:extLst>
          </p:cNvPr>
          <p:cNvSpPr/>
          <p:nvPr/>
        </p:nvSpPr>
        <p:spPr>
          <a:xfrm>
            <a:off x="8061303"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4" name="Rectangle 113">
            <a:extLst>
              <a:ext uri="{FF2B5EF4-FFF2-40B4-BE49-F238E27FC236}">
                <a16:creationId xmlns:a16="http://schemas.microsoft.com/office/drawing/2014/main" id="{30B6DDBA-58DA-4A8C-9F08-8D982187C5CB}"/>
              </a:ext>
            </a:extLst>
          </p:cNvPr>
          <p:cNvSpPr/>
          <p:nvPr/>
        </p:nvSpPr>
        <p:spPr>
          <a:xfrm>
            <a:off x="8201938" y="3473916"/>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5" name="Rectangle 114">
            <a:extLst>
              <a:ext uri="{FF2B5EF4-FFF2-40B4-BE49-F238E27FC236}">
                <a16:creationId xmlns:a16="http://schemas.microsoft.com/office/drawing/2014/main" id="{AAB26A19-E6A5-4ED2-B8E8-F33B8F326879}"/>
              </a:ext>
            </a:extLst>
          </p:cNvPr>
          <p:cNvSpPr/>
          <p:nvPr/>
        </p:nvSpPr>
        <p:spPr>
          <a:xfrm>
            <a:off x="7635567" y="3474348"/>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6" name="Rectangle 115">
            <a:extLst>
              <a:ext uri="{FF2B5EF4-FFF2-40B4-BE49-F238E27FC236}">
                <a16:creationId xmlns:a16="http://schemas.microsoft.com/office/drawing/2014/main" id="{048CB599-6827-41A7-A2E5-C7EFF014F83E}"/>
              </a:ext>
            </a:extLst>
          </p:cNvPr>
          <p:cNvSpPr/>
          <p:nvPr/>
        </p:nvSpPr>
        <p:spPr>
          <a:xfrm>
            <a:off x="7776201" y="3474348"/>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7" name="Rectangle 116">
            <a:extLst>
              <a:ext uri="{FF2B5EF4-FFF2-40B4-BE49-F238E27FC236}">
                <a16:creationId xmlns:a16="http://schemas.microsoft.com/office/drawing/2014/main" id="{FC6D5424-3B3D-4DEA-9F27-D263A099971D}"/>
              </a:ext>
            </a:extLst>
          </p:cNvPr>
          <p:cNvSpPr/>
          <p:nvPr/>
        </p:nvSpPr>
        <p:spPr>
          <a:xfrm>
            <a:off x="8766392" y="3474348"/>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8" name="Rectangle 117">
            <a:extLst>
              <a:ext uri="{FF2B5EF4-FFF2-40B4-BE49-F238E27FC236}">
                <a16:creationId xmlns:a16="http://schemas.microsoft.com/office/drawing/2014/main" id="{C4A0CA25-73F4-4633-B6AF-51B11B8C6547}"/>
              </a:ext>
            </a:extLst>
          </p:cNvPr>
          <p:cNvSpPr/>
          <p:nvPr/>
        </p:nvSpPr>
        <p:spPr>
          <a:xfrm>
            <a:off x="8908943" y="3474348"/>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19" name="Rectangle 118">
            <a:extLst>
              <a:ext uri="{FF2B5EF4-FFF2-40B4-BE49-F238E27FC236}">
                <a16:creationId xmlns:a16="http://schemas.microsoft.com/office/drawing/2014/main" id="{B620BE64-3D0C-4001-8A7B-32B38FC69004}"/>
              </a:ext>
            </a:extLst>
          </p:cNvPr>
          <p:cNvSpPr/>
          <p:nvPr/>
        </p:nvSpPr>
        <p:spPr>
          <a:xfrm>
            <a:off x="9049577" y="3474348"/>
            <a:ext cx="108171" cy="12253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20" name="Arrow: Right 119">
            <a:extLst>
              <a:ext uri="{FF2B5EF4-FFF2-40B4-BE49-F238E27FC236}">
                <a16:creationId xmlns:a16="http://schemas.microsoft.com/office/drawing/2014/main" id="{D959B1FD-17DE-41BB-85E6-254D1087E4DB}"/>
              </a:ext>
            </a:extLst>
          </p:cNvPr>
          <p:cNvSpPr/>
          <p:nvPr/>
        </p:nvSpPr>
        <p:spPr>
          <a:xfrm rot="16200000">
            <a:off x="4125743" y="4307374"/>
            <a:ext cx="231447"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Rounded Corners 120">
            <a:extLst>
              <a:ext uri="{FF2B5EF4-FFF2-40B4-BE49-F238E27FC236}">
                <a16:creationId xmlns:a16="http://schemas.microsoft.com/office/drawing/2014/main" id="{EEDFD614-02F9-4686-80A1-883371CA92E1}"/>
              </a:ext>
            </a:extLst>
          </p:cNvPr>
          <p:cNvSpPr/>
          <p:nvPr/>
        </p:nvSpPr>
        <p:spPr>
          <a:xfrm>
            <a:off x="2784458" y="4600356"/>
            <a:ext cx="2506595" cy="784933"/>
          </a:xfrm>
          <a:prstGeom prst="roundRect">
            <a:avLst>
              <a:gd name="adj" fmla="val 6110"/>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500" b="1" dirty="0">
                <a:solidFill>
                  <a:srgbClr val="FF0000"/>
                </a:solidFill>
                <a:latin typeface="Roboto" panose="02000000000000000000" pitchFamily="2" charset="0"/>
                <a:ea typeface="Roboto" panose="02000000000000000000" pitchFamily="2" charset="0"/>
              </a:rPr>
              <a:t> BIGDATASELF</a:t>
            </a:r>
            <a:endParaRPr lang="en-GB" sz="1500" dirty="0">
              <a:solidFill>
                <a:srgbClr val="FF0000"/>
              </a:solidFill>
              <a:latin typeface="Roboto" panose="02000000000000000000" pitchFamily="2" charset="0"/>
              <a:ea typeface="Roboto" panose="02000000000000000000" pitchFamily="2" charset="0"/>
            </a:endParaRPr>
          </a:p>
        </p:txBody>
      </p:sp>
      <p:sp>
        <p:nvSpPr>
          <p:cNvPr id="122" name="Arrow: Right 121">
            <a:extLst>
              <a:ext uri="{FF2B5EF4-FFF2-40B4-BE49-F238E27FC236}">
                <a16:creationId xmlns:a16="http://schemas.microsoft.com/office/drawing/2014/main" id="{C3C2D0FD-9E54-47C3-B236-04E6ECF1F3E6}"/>
              </a:ext>
            </a:extLst>
          </p:cNvPr>
          <p:cNvSpPr/>
          <p:nvPr/>
        </p:nvSpPr>
        <p:spPr>
          <a:xfrm>
            <a:off x="5359365" y="2531840"/>
            <a:ext cx="242121"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Rounded Corners 122">
            <a:extLst>
              <a:ext uri="{FF2B5EF4-FFF2-40B4-BE49-F238E27FC236}">
                <a16:creationId xmlns:a16="http://schemas.microsoft.com/office/drawing/2014/main" id="{3706364E-1AB8-4FE4-85BA-153BCD69E5E0}"/>
              </a:ext>
            </a:extLst>
          </p:cNvPr>
          <p:cNvSpPr/>
          <p:nvPr/>
        </p:nvSpPr>
        <p:spPr>
          <a:xfrm>
            <a:off x="5662886" y="4600356"/>
            <a:ext cx="3774894" cy="792279"/>
          </a:xfrm>
          <a:prstGeom prst="roundRect">
            <a:avLst>
              <a:gd name="adj" fmla="val 8637"/>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500" b="1" dirty="0">
                <a:solidFill>
                  <a:srgbClr val="FF0000"/>
                </a:solidFill>
                <a:latin typeface="Roboto" panose="02000000000000000000" pitchFamily="2" charset="0"/>
                <a:ea typeface="Roboto" panose="02000000000000000000" pitchFamily="2" charset="0"/>
              </a:rPr>
              <a:t>Meritt Blockchain platform</a:t>
            </a:r>
          </a:p>
          <a:p>
            <a:pPr algn="ctr"/>
            <a:r>
              <a:rPr lang="en-GB" sz="1500" dirty="0">
                <a:solidFill>
                  <a:srgbClr val="FF0000"/>
                </a:solidFill>
                <a:latin typeface="Roboto" panose="02000000000000000000" pitchFamily="2" charset="0"/>
                <a:ea typeface="Roboto" panose="02000000000000000000" pitchFamily="2" charset="0"/>
              </a:rPr>
              <a:t>For </a:t>
            </a:r>
            <a:r>
              <a:rPr lang="en-GB" sz="1600" dirty="0">
                <a:solidFill>
                  <a:srgbClr val="FF0000"/>
                </a:solidFill>
                <a:latin typeface="Roboto" panose="02000000000000000000" pitchFamily="2" charset="0"/>
                <a:ea typeface="Roboto" panose="02000000000000000000" pitchFamily="2" charset="0"/>
              </a:rPr>
              <a:t>issuance of servicing of authenticated loan tokens</a:t>
            </a:r>
            <a:endParaRPr lang="en-GB" sz="1500" dirty="0">
              <a:solidFill>
                <a:srgbClr val="FF0000"/>
              </a:solidFill>
              <a:latin typeface="Roboto" panose="02000000000000000000" pitchFamily="2" charset="0"/>
              <a:ea typeface="Roboto" panose="02000000000000000000" pitchFamily="2" charset="0"/>
            </a:endParaRPr>
          </a:p>
        </p:txBody>
      </p:sp>
      <p:sp>
        <p:nvSpPr>
          <p:cNvPr id="124" name="Arrow: Right 123">
            <a:extLst>
              <a:ext uri="{FF2B5EF4-FFF2-40B4-BE49-F238E27FC236}">
                <a16:creationId xmlns:a16="http://schemas.microsoft.com/office/drawing/2014/main" id="{B1033F27-F500-4240-8774-05EA2888918C}"/>
              </a:ext>
            </a:extLst>
          </p:cNvPr>
          <p:cNvSpPr/>
          <p:nvPr/>
        </p:nvSpPr>
        <p:spPr>
          <a:xfrm>
            <a:off x="5386364" y="3756711"/>
            <a:ext cx="234785"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Arrow: Right 124">
            <a:extLst>
              <a:ext uri="{FF2B5EF4-FFF2-40B4-BE49-F238E27FC236}">
                <a16:creationId xmlns:a16="http://schemas.microsoft.com/office/drawing/2014/main" id="{9263E000-EDAF-40AD-979A-6693010E39EF}"/>
              </a:ext>
            </a:extLst>
          </p:cNvPr>
          <p:cNvSpPr/>
          <p:nvPr/>
        </p:nvSpPr>
        <p:spPr>
          <a:xfrm rot="16200000">
            <a:off x="4125743" y="3099659"/>
            <a:ext cx="231447"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Arrow: Right 125">
            <a:extLst>
              <a:ext uri="{FF2B5EF4-FFF2-40B4-BE49-F238E27FC236}">
                <a16:creationId xmlns:a16="http://schemas.microsoft.com/office/drawing/2014/main" id="{B8F02B4C-70DB-4D82-9F43-92CB1B661FCD}"/>
              </a:ext>
            </a:extLst>
          </p:cNvPr>
          <p:cNvSpPr/>
          <p:nvPr/>
        </p:nvSpPr>
        <p:spPr>
          <a:xfrm rot="16200000">
            <a:off x="6265792" y="4308688"/>
            <a:ext cx="231447"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Arrow: Right 126">
            <a:extLst>
              <a:ext uri="{FF2B5EF4-FFF2-40B4-BE49-F238E27FC236}">
                <a16:creationId xmlns:a16="http://schemas.microsoft.com/office/drawing/2014/main" id="{ABA8AF22-B4E4-4FC1-B3A9-D1310F49CA8D}"/>
              </a:ext>
            </a:extLst>
          </p:cNvPr>
          <p:cNvSpPr/>
          <p:nvPr/>
        </p:nvSpPr>
        <p:spPr>
          <a:xfrm rot="16200000">
            <a:off x="6280035" y="3092719"/>
            <a:ext cx="231447"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Arrow: Right 127">
            <a:extLst>
              <a:ext uri="{FF2B5EF4-FFF2-40B4-BE49-F238E27FC236}">
                <a16:creationId xmlns:a16="http://schemas.microsoft.com/office/drawing/2014/main" id="{27B02373-14B6-4383-A92C-6127391DD4F7}"/>
              </a:ext>
            </a:extLst>
          </p:cNvPr>
          <p:cNvSpPr/>
          <p:nvPr/>
        </p:nvSpPr>
        <p:spPr>
          <a:xfrm rot="16200000">
            <a:off x="8275596" y="3091476"/>
            <a:ext cx="242121" cy="2430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Rectangle 128">
            <a:extLst>
              <a:ext uri="{FF2B5EF4-FFF2-40B4-BE49-F238E27FC236}">
                <a16:creationId xmlns:a16="http://schemas.microsoft.com/office/drawing/2014/main" id="{1B5638F3-8D6C-455B-9480-5EA8B99AA49B}"/>
              </a:ext>
            </a:extLst>
          </p:cNvPr>
          <p:cNvSpPr/>
          <p:nvPr/>
        </p:nvSpPr>
        <p:spPr>
          <a:xfrm>
            <a:off x="4749778" y="1542554"/>
            <a:ext cx="2703986" cy="307777"/>
          </a:xfrm>
          <a:prstGeom prst="rect">
            <a:avLst/>
          </a:prstGeom>
        </p:spPr>
        <p:txBody>
          <a:bodyPr wrap="square">
            <a:spAutoFit/>
          </a:bodyPr>
          <a:lstStyle/>
          <a:p>
            <a:pPr algn="ctr"/>
            <a:r>
              <a:rPr lang="en-GB" sz="1400" b="1" i="1" spc="80" dirty="0">
                <a:solidFill>
                  <a:srgbClr val="00BC8F"/>
                </a:solidFill>
                <a:latin typeface="Roboto Medium" panose="02000000000000000000" pitchFamily="2" charset="0"/>
                <a:ea typeface="Roboto Medium" panose="02000000000000000000" pitchFamily="2" charset="0"/>
                <a:cs typeface="Courier New" panose="02070309020205020404" pitchFamily="49" charset="0"/>
              </a:rPr>
              <a:t>Meritt platform – Logic flow </a:t>
            </a:r>
            <a:endParaRPr lang="en-GB" sz="1400" i="1" dirty="0">
              <a:solidFill>
                <a:srgbClr val="00BC8F"/>
              </a:solidFill>
            </a:endParaRPr>
          </a:p>
        </p:txBody>
      </p:sp>
      <p:sp>
        <p:nvSpPr>
          <p:cNvPr id="2" name="Rectangle 1">
            <a:extLst>
              <a:ext uri="{FF2B5EF4-FFF2-40B4-BE49-F238E27FC236}">
                <a16:creationId xmlns:a16="http://schemas.microsoft.com/office/drawing/2014/main" id="{194E7046-083E-4F91-9FC7-B44AAA88C196}"/>
              </a:ext>
            </a:extLst>
          </p:cNvPr>
          <p:cNvSpPr/>
          <p:nvPr/>
        </p:nvSpPr>
        <p:spPr>
          <a:xfrm>
            <a:off x="3400618" y="965924"/>
            <a:ext cx="540885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Decentralised, scalable and low cost blockchain platform </a:t>
            </a:r>
          </a:p>
        </p:txBody>
      </p:sp>
      <p:grpSp>
        <p:nvGrpSpPr>
          <p:cNvPr id="43" name="Group 42">
            <a:extLst>
              <a:ext uri="{FF2B5EF4-FFF2-40B4-BE49-F238E27FC236}">
                <a16:creationId xmlns:a16="http://schemas.microsoft.com/office/drawing/2014/main" id="{FB696312-3654-4AAD-B247-8A33335DDC98}"/>
              </a:ext>
            </a:extLst>
          </p:cNvPr>
          <p:cNvGrpSpPr/>
          <p:nvPr/>
        </p:nvGrpSpPr>
        <p:grpSpPr>
          <a:xfrm>
            <a:off x="8302567" y="2320911"/>
            <a:ext cx="347656" cy="531105"/>
            <a:chOff x="10345353" y="5035163"/>
            <a:chExt cx="347656" cy="531105"/>
          </a:xfrm>
        </p:grpSpPr>
        <p:sp>
          <p:nvSpPr>
            <p:cNvPr id="51" name="Oval 50">
              <a:extLst>
                <a:ext uri="{FF2B5EF4-FFF2-40B4-BE49-F238E27FC236}">
                  <a16:creationId xmlns:a16="http://schemas.microsoft.com/office/drawing/2014/main" id="{0B26380B-1E8D-4D30-AE1E-3601C3D48D50}"/>
                </a:ext>
              </a:extLst>
            </p:cNvPr>
            <p:cNvSpPr/>
            <p:nvPr/>
          </p:nvSpPr>
          <p:spPr>
            <a:xfrm>
              <a:off x="10345353"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1546FE6B-B326-42B1-9481-975CE146CEBC}"/>
                </a:ext>
              </a:extLst>
            </p:cNvPr>
            <p:cNvSpPr/>
            <p:nvPr/>
          </p:nvSpPr>
          <p:spPr>
            <a:xfrm>
              <a:off x="10345353" y="5221178"/>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8497E267-E5F4-44A1-A70C-8F65ACFF8D09}"/>
                </a:ext>
              </a:extLst>
            </p:cNvPr>
            <p:cNvSpPr/>
            <p:nvPr/>
          </p:nvSpPr>
          <p:spPr>
            <a:xfrm>
              <a:off x="10345353"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9527C2FC-933B-48D7-931A-21A140BFB8F3}"/>
                </a:ext>
              </a:extLst>
            </p:cNvPr>
            <p:cNvSpPr/>
            <p:nvPr/>
          </p:nvSpPr>
          <p:spPr>
            <a:xfrm>
              <a:off x="10533934"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E6858709-724F-4C03-BD36-1E50C265AD9F}"/>
                </a:ext>
              </a:extLst>
            </p:cNvPr>
            <p:cNvSpPr/>
            <p:nvPr/>
          </p:nvSpPr>
          <p:spPr>
            <a:xfrm>
              <a:off x="10533934"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B63FDA31-F119-4BF9-95E9-6A29A9E972A7}"/>
                </a:ext>
              </a:extLst>
            </p:cNvPr>
            <p:cNvSpPr/>
            <p:nvPr/>
          </p:nvSpPr>
          <p:spPr>
            <a:xfrm>
              <a:off x="10533934"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id="{8F6FCD08-6581-4B10-A637-2924C453314E}"/>
              </a:ext>
            </a:extLst>
          </p:cNvPr>
          <p:cNvGrpSpPr/>
          <p:nvPr/>
        </p:nvGrpSpPr>
        <p:grpSpPr>
          <a:xfrm>
            <a:off x="8811749" y="2313059"/>
            <a:ext cx="347656" cy="531105"/>
            <a:chOff x="10804618" y="5035163"/>
            <a:chExt cx="347656" cy="531105"/>
          </a:xfrm>
        </p:grpSpPr>
        <p:sp>
          <p:nvSpPr>
            <p:cNvPr id="45" name="Oval 44">
              <a:extLst>
                <a:ext uri="{FF2B5EF4-FFF2-40B4-BE49-F238E27FC236}">
                  <a16:creationId xmlns:a16="http://schemas.microsoft.com/office/drawing/2014/main" id="{4A644848-77FD-4129-BCE6-CC02A92EF4D9}"/>
                </a:ext>
              </a:extLst>
            </p:cNvPr>
            <p:cNvSpPr/>
            <p:nvPr/>
          </p:nvSpPr>
          <p:spPr>
            <a:xfrm>
              <a:off x="10804618"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2F3F3501-CCBE-425E-8B71-590240AE2719}"/>
                </a:ext>
              </a:extLst>
            </p:cNvPr>
            <p:cNvSpPr/>
            <p:nvPr/>
          </p:nvSpPr>
          <p:spPr>
            <a:xfrm>
              <a:off x="10993199" y="503516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29601E6E-C8B5-4D89-BB16-24B55FAB2B41}"/>
                </a:ext>
              </a:extLst>
            </p:cNvPr>
            <p:cNvSpPr/>
            <p:nvPr/>
          </p:nvSpPr>
          <p:spPr>
            <a:xfrm>
              <a:off x="10804618"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EB74C61B-DB48-4BED-9E1E-3C170E675E39}"/>
                </a:ext>
              </a:extLst>
            </p:cNvPr>
            <p:cNvSpPr/>
            <p:nvPr/>
          </p:nvSpPr>
          <p:spPr>
            <a:xfrm>
              <a:off x="10993199"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372F4F3E-79F2-497E-B463-8FC424ECBA1D}"/>
                </a:ext>
              </a:extLst>
            </p:cNvPr>
            <p:cNvSpPr/>
            <p:nvPr/>
          </p:nvSpPr>
          <p:spPr>
            <a:xfrm>
              <a:off x="10804618"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Oval 49">
              <a:extLst>
                <a:ext uri="{FF2B5EF4-FFF2-40B4-BE49-F238E27FC236}">
                  <a16:creationId xmlns:a16="http://schemas.microsoft.com/office/drawing/2014/main" id="{4522D3F8-2D55-49A8-8448-759533B819B4}"/>
                </a:ext>
              </a:extLst>
            </p:cNvPr>
            <p:cNvSpPr/>
            <p:nvPr/>
          </p:nvSpPr>
          <p:spPr>
            <a:xfrm>
              <a:off x="10993199"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Rectangle 52">
            <a:extLst>
              <a:ext uri="{FF2B5EF4-FFF2-40B4-BE49-F238E27FC236}">
                <a16:creationId xmlns:a16="http://schemas.microsoft.com/office/drawing/2014/main" id="{2AB786D8-C4BF-4B8C-951F-2914F0C2DEB8}"/>
              </a:ext>
            </a:extLst>
          </p:cNvPr>
          <p:cNvSpPr/>
          <p:nvPr/>
        </p:nvSpPr>
        <p:spPr>
          <a:xfrm>
            <a:off x="959867" y="310001"/>
            <a:ext cx="1267180" cy="523220"/>
          </a:xfrm>
          <a:prstGeom prst="rect">
            <a:avLst/>
          </a:prstGeom>
        </p:spPr>
        <p:txBody>
          <a:bodyPr wrap="square">
            <a:spAutoFit/>
          </a:bodyPr>
          <a:lstStyle/>
          <a:p>
            <a:pPr algn="ctr"/>
            <a:r>
              <a:rPr lang="en-GB" sz="1400" i="1" u="sng" dirty="0">
                <a:solidFill>
                  <a:srgbClr val="FF0000"/>
                </a:solidFill>
              </a:rPr>
              <a:t>Learn more page 3</a:t>
            </a:r>
          </a:p>
        </p:txBody>
      </p:sp>
      <p:cxnSp>
        <p:nvCxnSpPr>
          <p:cNvPr id="59" name="Straight Arrow Connector 58">
            <a:extLst>
              <a:ext uri="{FF2B5EF4-FFF2-40B4-BE49-F238E27FC236}">
                <a16:creationId xmlns:a16="http://schemas.microsoft.com/office/drawing/2014/main" id="{E4886A2D-B5E0-4E06-8515-3415793ED397}"/>
              </a:ext>
            </a:extLst>
          </p:cNvPr>
          <p:cNvCxnSpPr>
            <a:cxnSpLocks/>
          </p:cNvCxnSpPr>
          <p:nvPr/>
        </p:nvCxnSpPr>
        <p:spPr>
          <a:xfrm>
            <a:off x="9332668" y="6757472"/>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7654EF6-C53F-4C7B-9AE0-8BDA4C656A22}"/>
              </a:ext>
            </a:extLst>
          </p:cNvPr>
          <p:cNvSpPr/>
          <p:nvPr/>
        </p:nvSpPr>
        <p:spPr>
          <a:xfrm>
            <a:off x="8761678" y="6551163"/>
            <a:ext cx="570990" cy="307777"/>
          </a:xfrm>
          <a:prstGeom prst="rect">
            <a:avLst/>
          </a:prstGeom>
        </p:spPr>
        <p:txBody>
          <a:bodyPr wrap="none">
            <a:spAutoFit/>
          </a:bodyPr>
          <a:lstStyle/>
          <a:p>
            <a:r>
              <a:rPr lang="en-GB" sz="1400" i="1" dirty="0">
                <a:solidFill>
                  <a:srgbClr val="00BC8F"/>
                </a:solidFill>
                <a:latin typeface="Roboto" panose="02000000000000000000" pitchFamily="2" charset="0"/>
                <a:ea typeface="Roboto" panose="02000000000000000000" pitchFamily="2" charset="0"/>
              </a:rPr>
              <a:t>Back</a:t>
            </a:r>
          </a:p>
        </p:txBody>
      </p:sp>
      <p:sp>
        <p:nvSpPr>
          <p:cNvPr id="63" name="Rectangle 62">
            <a:extLst>
              <a:ext uri="{FF2B5EF4-FFF2-40B4-BE49-F238E27FC236}">
                <a16:creationId xmlns:a16="http://schemas.microsoft.com/office/drawing/2014/main" id="{A51D5857-CB7E-46B0-A410-C5FAF0B071FF}"/>
              </a:ext>
            </a:extLst>
          </p:cNvPr>
          <p:cNvSpPr/>
          <p:nvPr/>
        </p:nvSpPr>
        <p:spPr>
          <a:xfrm>
            <a:off x="609600" y="4588014"/>
            <a:ext cx="1709430" cy="707886"/>
          </a:xfrm>
          <a:prstGeom prst="rect">
            <a:avLst/>
          </a:prstGeom>
        </p:spPr>
        <p:txBody>
          <a:bodyPr wrap="square">
            <a:spAutoFit/>
          </a:bodyPr>
          <a:lstStyle/>
          <a:p>
            <a:pPr algn="ctr"/>
            <a:r>
              <a:rPr lang="en-GB" sz="2000" b="1" i="1" u="sng" dirty="0">
                <a:solidFill>
                  <a:srgbClr val="FF0000"/>
                </a:solidFill>
              </a:rPr>
              <a:t> Text change  in red</a:t>
            </a:r>
          </a:p>
        </p:txBody>
      </p:sp>
      <p:cxnSp>
        <p:nvCxnSpPr>
          <p:cNvPr id="64" name="Straight Arrow Connector 63">
            <a:extLst>
              <a:ext uri="{FF2B5EF4-FFF2-40B4-BE49-F238E27FC236}">
                <a16:creationId xmlns:a16="http://schemas.microsoft.com/office/drawing/2014/main" id="{0126E6EB-0BA5-4249-B498-26A20F7CD597}"/>
              </a:ext>
            </a:extLst>
          </p:cNvPr>
          <p:cNvCxnSpPr>
            <a:cxnSpLocks/>
          </p:cNvCxnSpPr>
          <p:nvPr/>
        </p:nvCxnSpPr>
        <p:spPr>
          <a:xfrm>
            <a:off x="1593457" y="4093787"/>
            <a:ext cx="244110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E8D614D-E6DC-41A1-923F-CCD2C415F468}"/>
              </a:ext>
            </a:extLst>
          </p:cNvPr>
          <p:cNvCxnSpPr>
            <a:cxnSpLocks/>
          </p:cNvCxnSpPr>
          <p:nvPr/>
        </p:nvCxnSpPr>
        <p:spPr>
          <a:xfrm>
            <a:off x="4772925" y="3511171"/>
            <a:ext cx="220430" cy="2404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7471AB2-1B91-4DD8-BCB3-79B2AE994E76}"/>
              </a:ext>
            </a:extLst>
          </p:cNvPr>
          <p:cNvCxnSpPr>
            <a:cxnSpLocks/>
          </p:cNvCxnSpPr>
          <p:nvPr/>
        </p:nvCxnSpPr>
        <p:spPr>
          <a:xfrm>
            <a:off x="2433638" y="3227614"/>
            <a:ext cx="0" cy="5950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D6B5CBE-AD0F-457B-9F36-A4553478EBB8}"/>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41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DCB560D-32C3-4F86-A0CA-84CA078D890D}"/>
              </a:ext>
            </a:extLst>
          </p:cNvPr>
          <p:cNvSpPr/>
          <p:nvPr/>
        </p:nvSpPr>
        <p:spPr>
          <a:xfrm>
            <a:off x="2717253" y="1117321"/>
            <a:ext cx="4736562" cy="960817"/>
          </a:xfrm>
          <a:prstGeom prst="roundRect">
            <a:avLst>
              <a:gd name="adj" fmla="val 4050"/>
            </a:avLst>
          </a:prstGeom>
          <a:solidFill>
            <a:srgbClr val="00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2200"/>
              </a:lnSpc>
              <a:buClr>
                <a:schemeClr val="tx1"/>
              </a:buClr>
            </a:pPr>
            <a:r>
              <a:rPr lang="en-IN" sz="1400" b="1"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Communities</a:t>
            </a:r>
            <a:r>
              <a:rPr lang="en-IN" sz="1400"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 </a:t>
            </a:r>
          </a:p>
          <a:p>
            <a:pPr algn="ctr" fontAlgn="ctr">
              <a:lnSpc>
                <a:spcPts val="2200"/>
              </a:lnSpc>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Build you</a:t>
            </a:r>
            <a:r>
              <a:rPr lang="en-IN" sz="1400" b="1" dirty="0">
                <a:solidFill>
                  <a:srgbClr val="FF0000"/>
                </a:solidFill>
                <a:latin typeface="Roboto" panose="02000000000000000000" pitchFamily="2" charset="0"/>
                <a:ea typeface="Roboto" panose="02000000000000000000" pitchFamily="2" charset="0"/>
                <a:cs typeface="Courier New" panose="02070309020205020404" pitchFamily="49" charset="0"/>
              </a:rPr>
              <a:t>r</a:t>
            </a: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 group on the Meritt social network or </a:t>
            </a:r>
          </a:p>
          <a:p>
            <a:pPr algn="ctr" fontAlgn="ctr">
              <a:lnSpc>
                <a:spcPts val="2200"/>
              </a:lnSpc>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connect your community app </a:t>
            </a:r>
            <a:r>
              <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rPr>
              <a:t>via the open APIs</a:t>
            </a:r>
            <a:endParaRPr lang="en-GB" sz="1400" b="1" dirty="0"/>
          </a:p>
        </p:txBody>
      </p:sp>
      <p:sp>
        <p:nvSpPr>
          <p:cNvPr id="233" name="Rectangle 232">
            <a:extLst>
              <a:ext uri="{FF2B5EF4-FFF2-40B4-BE49-F238E27FC236}">
                <a16:creationId xmlns:a16="http://schemas.microsoft.com/office/drawing/2014/main" id="{D6159EAB-EF1F-40FC-B6EB-1D7E7C085E94}"/>
              </a:ext>
            </a:extLst>
          </p:cNvPr>
          <p:cNvSpPr/>
          <p:nvPr/>
        </p:nvSpPr>
        <p:spPr>
          <a:xfrm>
            <a:off x="6033380" y="4415649"/>
            <a:ext cx="3633214" cy="2144177"/>
          </a:xfrm>
          <a:prstGeom prst="rect">
            <a:avLst/>
          </a:prstGeom>
          <a:noFill/>
        </p:spPr>
        <p:txBody>
          <a:bodyPr wrap="square">
            <a:spAutoFit/>
          </a:bodyPr>
          <a:lstStyle/>
          <a:p>
            <a:pPr marL="0" lvl="1" fontAlgn="ctr">
              <a:lnSpc>
                <a:spcPts val="2200"/>
              </a:lnSpc>
              <a:spcAft>
                <a:spcPts val="600"/>
              </a:spcAft>
            </a:pPr>
            <a:r>
              <a:rPr lang="en-GB" sz="1600" i="1" dirty="0">
                <a:solidFill>
                  <a:schemeClr val="tx1">
                    <a:lumMod val="75000"/>
                    <a:lumOff val="25000"/>
                  </a:schemeClr>
                </a:solidFill>
                <a:latin typeface="Roboto Medium" panose="02000000000000000000" pitchFamily="2" charset="0"/>
                <a:ea typeface="Roboto Medium" panose="02000000000000000000" pitchFamily="2" charset="0"/>
              </a:rPr>
              <a:t>The </a:t>
            </a:r>
            <a:r>
              <a:rPr lang="en-GB" sz="1600" i="1" u="sng" dirty="0">
                <a:solidFill>
                  <a:schemeClr val="accent1">
                    <a:lumMod val="50000"/>
                  </a:schemeClr>
                </a:solidFill>
                <a:latin typeface="Roboto Medium" panose="02000000000000000000" pitchFamily="2" charset="0"/>
                <a:ea typeface="Roboto Medium" panose="02000000000000000000" pitchFamily="2" charset="0"/>
              </a:rPr>
              <a:t>Hummingbird Nation</a:t>
            </a:r>
            <a:r>
              <a:rPr lang="en-GB" sz="1600" i="1" dirty="0">
                <a:solidFill>
                  <a:schemeClr val="tx1">
                    <a:lumMod val="75000"/>
                    <a:lumOff val="25000"/>
                  </a:schemeClr>
                </a:solidFill>
                <a:latin typeface="Roboto Medium" panose="02000000000000000000" pitchFamily="2" charset="0"/>
                <a:ea typeface="Roboto Medium" panose="02000000000000000000" pitchFamily="2" charset="0"/>
              </a:rPr>
              <a:t> charity uses Meritt token issuance APIs to tokenise donations it receives.</a:t>
            </a:r>
          </a:p>
          <a:p>
            <a:pPr marL="0" lvl="1" fontAlgn="ctr">
              <a:lnSpc>
                <a:spcPts val="2200"/>
              </a:lnSpc>
              <a:spcAft>
                <a:spcPts val="600"/>
              </a:spcAft>
            </a:pPr>
            <a:r>
              <a:rPr lang="en-GB" sz="1600" i="1" dirty="0">
                <a:solidFill>
                  <a:schemeClr val="tx1">
                    <a:lumMod val="75000"/>
                    <a:lumOff val="25000"/>
                  </a:schemeClr>
                </a:solidFill>
                <a:latin typeface="Roboto Medium" panose="02000000000000000000" pitchFamily="2" charset="0"/>
                <a:ea typeface="Roboto Medium" panose="02000000000000000000" pitchFamily="2" charset="0"/>
              </a:rPr>
              <a:t>By doing so, donors can track where and how their donations are being spent on the verifiable and transparent Meritt Blockchain Ledger.</a:t>
            </a:r>
          </a:p>
        </p:txBody>
      </p:sp>
      <p:pic>
        <p:nvPicPr>
          <p:cNvPr id="4" name="Picture 3">
            <a:extLst>
              <a:ext uri="{FF2B5EF4-FFF2-40B4-BE49-F238E27FC236}">
                <a16:creationId xmlns:a16="http://schemas.microsoft.com/office/drawing/2014/main" id="{1BFD64ED-7BAF-486D-991E-73DF4B0AED74}"/>
              </a:ext>
            </a:extLst>
          </p:cNvPr>
          <p:cNvPicPr>
            <a:picLocks noChangeAspect="1"/>
          </p:cNvPicPr>
          <p:nvPr/>
        </p:nvPicPr>
        <p:blipFill>
          <a:blip r:embed="rId2"/>
          <a:stretch>
            <a:fillRect/>
          </a:stretch>
        </p:blipFill>
        <p:spPr>
          <a:xfrm>
            <a:off x="7703000" y="1374768"/>
            <a:ext cx="1821880" cy="1821880"/>
          </a:xfrm>
          <a:prstGeom prst="rect">
            <a:avLst/>
          </a:prstGeom>
        </p:spPr>
      </p:pic>
      <p:pic>
        <p:nvPicPr>
          <p:cNvPr id="3" name="Picture 2">
            <a:extLst>
              <a:ext uri="{FF2B5EF4-FFF2-40B4-BE49-F238E27FC236}">
                <a16:creationId xmlns:a16="http://schemas.microsoft.com/office/drawing/2014/main" id="{9EDAFB17-34B0-4526-B06A-EF6E2B3AA0EC}"/>
              </a:ext>
            </a:extLst>
          </p:cNvPr>
          <p:cNvPicPr>
            <a:picLocks noChangeAspect="1"/>
          </p:cNvPicPr>
          <p:nvPr/>
        </p:nvPicPr>
        <p:blipFill>
          <a:blip r:embed="rId3"/>
          <a:stretch>
            <a:fillRect/>
          </a:stretch>
        </p:blipFill>
        <p:spPr>
          <a:xfrm>
            <a:off x="2667930" y="4418482"/>
            <a:ext cx="3237112" cy="2147765"/>
          </a:xfrm>
          <a:prstGeom prst="rect">
            <a:avLst/>
          </a:prstGeom>
        </p:spPr>
      </p:pic>
      <p:sp>
        <p:nvSpPr>
          <p:cNvPr id="19" name="TextBox 18">
            <a:extLst>
              <a:ext uri="{FF2B5EF4-FFF2-40B4-BE49-F238E27FC236}">
                <a16:creationId xmlns:a16="http://schemas.microsoft.com/office/drawing/2014/main" id="{4E445FCC-F9CD-44A5-8D9F-E4D6FA8D1372}"/>
              </a:ext>
            </a:extLst>
          </p:cNvPr>
          <p:cNvSpPr txBox="1"/>
          <p:nvPr/>
        </p:nvSpPr>
        <p:spPr>
          <a:xfrm>
            <a:off x="2122732" y="14291"/>
            <a:ext cx="7961068" cy="502702"/>
          </a:xfrm>
          <a:prstGeom prst="rect">
            <a:avLst/>
          </a:prstGeom>
          <a:noFill/>
        </p:spPr>
        <p:txBody>
          <a:bodyPr wrap="square" rtlCol="0">
            <a:spAutoFit/>
          </a:bodyPr>
          <a:lstStyle>
            <a:defPPr>
              <a:defRPr lang="en-US"/>
            </a:defPPr>
            <a:lvl1pPr algn="ctr" defTabSz="917575" fontAlgn="ctr">
              <a:lnSpc>
                <a:spcPts val="3200"/>
              </a:lnSpc>
              <a:spcAft>
                <a:spcPts val="600"/>
              </a:spcAft>
              <a:buClr>
                <a:schemeClr val="tx1"/>
              </a:buClr>
              <a:defRPr sz="2400" b="1">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defRPr>
            </a:lvl1pPr>
          </a:lstStyle>
          <a:p>
            <a:r>
              <a:rPr lang="en-GB" sz="1800" dirty="0"/>
              <a:t>How Meritt can also be a useful tool for communities ?</a:t>
            </a:r>
          </a:p>
        </p:txBody>
      </p:sp>
      <p:cxnSp>
        <p:nvCxnSpPr>
          <p:cNvPr id="59" name="Straight Arrow Connector 58">
            <a:extLst>
              <a:ext uri="{FF2B5EF4-FFF2-40B4-BE49-F238E27FC236}">
                <a16:creationId xmlns:a16="http://schemas.microsoft.com/office/drawing/2014/main" id="{10C64AEB-5EBE-4550-AF02-0BE503C35988}"/>
              </a:ext>
            </a:extLst>
          </p:cNvPr>
          <p:cNvCxnSpPr>
            <a:cxnSpLocks/>
          </p:cNvCxnSpPr>
          <p:nvPr/>
        </p:nvCxnSpPr>
        <p:spPr>
          <a:xfrm>
            <a:off x="6021224" y="2156130"/>
            <a:ext cx="0" cy="157011"/>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316E7BC-E776-4D34-811E-99C5D9274846}"/>
              </a:ext>
            </a:extLst>
          </p:cNvPr>
          <p:cNvCxnSpPr>
            <a:cxnSpLocks/>
          </p:cNvCxnSpPr>
          <p:nvPr/>
        </p:nvCxnSpPr>
        <p:spPr>
          <a:xfrm>
            <a:off x="3828734" y="2089556"/>
            <a:ext cx="0" cy="207263"/>
          </a:xfrm>
          <a:prstGeom prst="straightConnector1">
            <a:avLst/>
          </a:prstGeom>
          <a:ln w="12700">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8692C23-D497-42D9-8D18-DED1F58E751B}"/>
              </a:ext>
            </a:extLst>
          </p:cNvPr>
          <p:cNvSpPr/>
          <p:nvPr/>
        </p:nvSpPr>
        <p:spPr>
          <a:xfrm>
            <a:off x="2449197" y="706754"/>
            <a:ext cx="7273691" cy="384080"/>
          </a:xfrm>
          <a:prstGeom prst="rect">
            <a:avLst/>
          </a:prstGeom>
        </p:spPr>
        <p:txBody>
          <a:bodyPr wrap="square">
            <a:spAutoFit/>
          </a:bodyPr>
          <a:lstStyle/>
          <a:p>
            <a:pPr>
              <a:lnSpc>
                <a:spcPts val="2500"/>
              </a:lnSpc>
              <a:spcAft>
                <a:spcPts val="300"/>
              </a:spcAft>
            </a:pPr>
            <a:r>
              <a:rPr lang="en-GB" sz="1500" b="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1. For self-crowdfunding directly with your existing trusted contacts</a:t>
            </a:r>
          </a:p>
        </p:txBody>
      </p:sp>
      <p:sp>
        <p:nvSpPr>
          <p:cNvPr id="64" name="Rectangle 63">
            <a:extLst>
              <a:ext uri="{FF2B5EF4-FFF2-40B4-BE49-F238E27FC236}">
                <a16:creationId xmlns:a16="http://schemas.microsoft.com/office/drawing/2014/main" id="{4B3B2FA3-6421-4009-8F62-101667837228}"/>
              </a:ext>
            </a:extLst>
          </p:cNvPr>
          <p:cNvSpPr/>
          <p:nvPr/>
        </p:nvSpPr>
        <p:spPr>
          <a:xfrm>
            <a:off x="2427162" y="3925387"/>
            <a:ext cx="7454963" cy="384080"/>
          </a:xfrm>
          <a:prstGeom prst="rect">
            <a:avLst/>
          </a:prstGeom>
        </p:spPr>
        <p:txBody>
          <a:bodyPr wrap="square">
            <a:spAutoFit/>
          </a:bodyPr>
          <a:lstStyle/>
          <a:p>
            <a:pPr>
              <a:lnSpc>
                <a:spcPts val="2500"/>
              </a:lnSpc>
              <a:spcAft>
                <a:spcPts val="300"/>
              </a:spcAft>
            </a:pPr>
            <a:r>
              <a:rPr lang="en-GB" sz="1500" b="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2. For Tokenisation via open APIs to operate on the transparent Meritt ledger</a:t>
            </a:r>
          </a:p>
        </p:txBody>
      </p:sp>
      <p:sp>
        <p:nvSpPr>
          <p:cNvPr id="2" name="Rectangle: Rounded Corners 1">
            <a:extLst>
              <a:ext uri="{FF2B5EF4-FFF2-40B4-BE49-F238E27FC236}">
                <a16:creationId xmlns:a16="http://schemas.microsoft.com/office/drawing/2014/main" id="{7B8B23AC-3483-4CE9-B61C-70644F946AC3}"/>
              </a:ext>
            </a:extLst>
          </p:cNvPr>
          <p:cNvSpPr/>
          <p:nvPr/>
        </p:nvSpPr>
        <p:spPr>
          <a:xfrm>
            <a:off x="2479521" y="690688"/>
            <a:ext cx="7294544" cy="2902146"/>
          </a:xfrm>
          <a:prstGeom prst="roundRect">
            <a:avLst>
              <a:gd name="adj" fmla="val 2594"/>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FC433F49-AC98-4356-AC67-B8397531F674}"/>
              </a:ext>
            </a:extLst>
          </p:cNvPr>
          <p:cNvSpPr/>
          <p:nvPr/>
        </p:nvSpPr>
        <p:spPr>
          <a:xfrm>
            <a:off x="2463879" y="3915142"/>
            <a:ext cx="7294545" cy="2739782"/>
          </a:xfrm>
          <a:prstGeom prst="roundRect">
            <a:avLst>
              <a:gd name="adj" fmla="val 2594"/>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05B9AAA-D1F4-42AD-A014-CDB23C83924B}"/>
              </a:ext>
            </a:extLst>
          </p:cNvPr>
          <p:cNvSpPr/>
          <p:nvPr/>
        </p:nvSpPr>
        <p:spPr>
          <a:xfrm rot="19177794">
            <a:off x="638382" y="1318941"/>
            <a:ext cx="1459054" cy="646331"/>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p>
          <a:p>
            <a:r>
              <a:rPr lang="en-GB" i="1" dirty="0">
                <a:solidFill>
                  <a:srgbClr val="FF0000"/>
                </a:solidFill>
                <a:latin typeface="Roboto Medium" panose="02000000000000000000" pitchFamily="2" charset="0"/>
                <a:ea typeface="Roboto Medium" panose="02000000000000000000" pitchFamily="2" charset="0"/>
              </a:rPr>
              <a:t>NO CHANGE</a:t>
            </a:r>
            <a:endParaRPr lang="en-GB" dirty="0">
              <a:solidFill>
                <a:srgbClr val="FF0000"/>
              </a:solidFill>
            </a:endParaRPr>
          </a:p>
        </p:txBody>
      </p:sp>
      <p:pic>
        <p:nvPicPr>
          <p:cNvPr id="25" name="Picture 24">
            <a:extLst>
              <a:ext uri="{FF2B5EF4-FFF2-40B4-BE49-F238E27FC236}">
                <a16:creationId xmlns:a16="http://schemas.microsoft.com/office/drawing/2014/main" id="{82BAC4C3-9154-4749-BF31-2D71BDBAAC68}"/>
              </a:ext>
            </a:extLst>
          </p:cNvPr>
          <p:cNvPicPr>
            <a:picLocks noChangeAspect="1"/>
          </p:cNvPicPr>
          <p:nvPr/>
        </p:nvPicPr>
        <p:blipFill rotWithShape="1">
          <a:blip r:embed="rId4"/>
          <a:srcRect b="2124"/>
          <a:stretch/>
        </p:blipFill>
        <p:spPr>
          <a:xfrm>
            <a:off x="-738" y="2638926"/>
            <a:ext cx="379346" cy="1318712"/>
          </a:xfrm>
          <a:prstGeom prst="rect">
            <a:avLst/>
          </a:prstGeom>
        </p:spPr>
      </p:pic>
      <p:cxnSp>
        <p:nvCxnSpPr>
          <p:cNvPr id="18" name="Straight Connector 17">
            <a:extLst>
              <a:ext uri="{FF2B5EF4-FFF2-40B4-BE49-F238E27FC236}">
                <a16:creationId xmlns:a16="http://schemas.microsoft.com/office/drawing/2014/main" id="{C1B2B6C9-205E-4DFE-95D8-5DB1E3458450}"/>
              </a:ext>
            </a:extLst>
          </p:cNvPr>
          <p:cNvCxnSpPr>
            <a:cxnSpLocks/>
          </p:cNvCxnSpPr>
          <p:nvPr/>
        </p:nvCxnSpPr>
        <p:spPr>
          <a:xfrm>
            <a:off x="2433638" y="3227614"/>
            <a:ext cx="0" cy="5950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96ACD7-DBFC-43A7-81B8-0CFC020AA681}"/>
              </a:ext>
            </a:extLst>
          </p:cNvPr>
          <p:cNvCxnSpPr>
            <a:cxnSpLocks/>
          </p:cNvCxnSpPr>
          <p:nvPr/>
        </p:nvCxnSpPr>
        <p:spPr>
          <a:xfrm>
            <a:off x="1701598" y="3429000"/>
            <a:ext cx="6206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F590F13-2941-498B-84AE-8D5E77E2AAD6}"/>
              </a:ext>
            </a:extLst>
          </p:cNvPr>
          <p:cNvSpPr/>
          <p:nvPr/>
        </p:nvSpPr>
        <p:spPr>
          <a:xfrm>
            <a:off x="1023014" y="3113616"/>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cxnSp>
        <p:nvCxnSpPr>
          <p:cNvPr id="22" name="Straight Connector 21">
            <a:extLst>
              <a:ext uri="{FF2B5EF4-FFF2-40B4-BE49-F238E27FC236}">
                <a16:creationId xmlns:a16="http://schemas.microsoft.com/office/drawing/2014/main" id="{F9AB677C-8916-425E-9314-0EFBEB186DA2}"/>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AB4DAF2-D5ED-4492-816B-488F6509C0C4}"/>
              </a:ext>
            </a:extLst>
          </p:cNvPr>
          <p:cNvSpPr/>
          <p:nvPr/>
        </p:nvSpPr>
        <p:spPr>
          <a:xfrm>
            <a:off x="2715992" y="2316219"/>
            <a:ext cx="2237007" cy="1173223"/>
          </a:xfrm>
          <a:prstGeom prst="roundRect">
            <a:avLst>
              <a:gd name="adj" fmla="val 4050"/>
            </a:avLst>
          </a:prstGeom>
          <a:solidFill>
            <a:srgbClr val="00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2200"/>
              </a:lnSpc>
              <a:buClr>
                <a:schemeClr val="tx1"/>
              </a:buClr>
            </a:pPr>
            <a:r>
              <a:rPr lang="en-IN" sz="1400" b="1"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Community admin:</a:t>
            </a:r>
          </a:p>
          <a:p>
            <a:pPr algn="ctr" fontAlgn="ctr">
              <a:lnSpc>
                <a:spcPts val="2200"/>
              </a:lnSpc>
              <a:buClr>
                <a:schemeClr val="tx1"/>
              </a:buClr>
            </a:pPr>
            <a:r>
              <a:rPr lang="en-IN" sz="1400" b="1" dirty="0">
                <a:solidFill>
                  <a:schemeClr val="bg1"/>
                </a:solidFill>
                <a:latin typeface="Roboto" panose="02000000000000000000" pitchFamily="2" charset="0"/>
                <a:ea typeface="Roboto" panose="02000000000000000000" pitchFamily="2" charset="0"/>
                <a:cs typeface="Courier New" panose="02070309020205020404" pitchFamily="49" charset="0"/>
              </a:rPr>
              <a:t>self-issue &amp; sell loan/donation tokens to trusted group members</a:t>
            </a:r>
            <a:endPar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endParaRPr>
          </a:p>
        </p:txBody>
      </p:sp>
      <p:sp>
        <p:nvSpPr>
          <p:cNvPr id="24" name="Rectangle: Rounded Corners 23">
            <a:extLst>
              <a:ext uri="{FF2B5EF4-FFF2-40B4-BE49-F238E27FC236}">
                <a16:creationId xmlns:a16="http://schemas.microsoft.com/office/drawing/2014/main" id="{21969986-B419-4668-951E-0A739241F054}"/>
              </a:ext>
            </a:extLst>
          </p:cNvPr>
          <p:cNvSpPr/>
          <p:nvPr/>
        </p:nvSpPr>
        <p:spPr>
          <a:xfrm>
            <a:off x="5216808" y="2323386"/>
            <a:ext cx="2237007" cy="1166149"/>
          </a:xfrm>
          <a:prstGeom prst="roundRect">
            <a:avLst>
              <a:gd name="adj" fmla="val 4050"/>
            </a:avLst>
          </a:prstGeom>
          <a:solidFill>
            <a:srgbClr val="00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2200"/>
              </a:lnSpc>
              <a:buClr>
                <a:schemeClr val="tx1"/>
              </a:buClr>
            </a:pPr>
            <a:r>
              <a:rPr lang="en-IN" sz="1400" b="1"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Community m</a:t>
            </a:r>
            <a:r>
              <a:rPr lang="en-GB" sz="1400" b="1" i="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embers: </a:t>
            </a:r>
          </a:p>
          <a:p>
            <a:pPr algn="ctr" fontAlgn="ctr">
              <a:lnSpc>
                <a:spcPts val="2200"/>
              </a:lnSpc>
              <a:buClr>
                <a:schemeClr val="tx1"/>
              </a:buClr>
            </a:pPr>
            <a:r>
              <a:rPr lang="en-GB" sz="1400" b="1" dirty="0">
                <a:solidFill>
                  <a:schemeClr val="bg1"/>
                </a:solidFill>
                <a:latin typeface="Roboto" panose="02000000000000000000" pitchFamily="2" charset="0"/>
                <a:ea typeface="Roboto" panose="02000000000000000000" pitchFamily="2" charset="0"/>
                <a:cs typeface="Courier New" panose="02070309020205020404" pitchFamily="49" charset="0"/>
              </a:rPr>
              <a:t>Support and participate in your trusted network token  issuance</a:t>
            </a:r>
          </a:p>
        </p:txBody>
      </p:sp>
      <p:cxnSp>
        <p:nvCxnSpPr>
          <p:cNvPr id="26" name="Straight Arrow Connector 25">
            <a:extLst>
              <a:ext uri="{FF2B5EF4-FFF2-40B4-BE49-F238E27FC236}">
                <a16:creationId xmlns:a16="http://schemas.microsoft.com/office/drawing/2014/main" id="{C75968EA-1E04-4F5F-8394-6E98DC1E182B}"/>
              </a:ext>
            </a:extLst>
          </p:cNvPr>
          <p:cNvCxnSpPr>
            <a:cxnSpLocks/>
          </p:cNvCxnSpPr>
          <p:nvPr/>
        </p:nvCxnSpPr>
        <p:spPr>
          <a:xfrm>
            <a:off x="6333805" y="2077387"/>
            <a:ext cx="0" cy="207263"/>
          </a:xfrm>
          <a:prstGeom prst="straightConnector1">
            <a:avLst/>
          </a:prstGeom>
          <a:ln w="12700">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F23DEE-F604-4F01-9FFE-43D6027F0683}"/>
              </a:ext>
            </a:extLst>
          </p:cNvPr>
          <p:cNvCxnSpPr>
            <a:cxnSpLocks/>
          </p:cNvCxnSpPr>
          <p:nvPr/>
        </p:nvCxnSpPr>
        <p:spPr>
          <a:xfrm flipV="1">
            <a:off x="1204686" y="1714500"/>
            <a:ext cx="2624048" cy="7726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Left Brace 27">
            <a:extLst>
              <a:ext uri="{FF2B5EF4-FFF2-40B4-BE49-F238E27FC236}">
                <a16:creationId xmlns:a16="http://schemas.microsoft.com/office/drawing/2014/main" id="{EACB3777-819D-4333-8927-66065B9244CA}"/>
              </a:ext>
            </a:extLst>
          </p:cNvPr>
          <p:cNvSpPr/>
          <p:nvPr/>
        </p:nvSpPr>
        <p:spPr>
          <a:xfrm flipH="1">
            <a:off x="10891604" y="89008"/>
            <a:ext cx="349193" cy="6649723"/>
          </a:xfrm>
          <a:prstGeom prst="leftBrace">
            <a:avLst>
              <a:gd name="adj1" fmla="val 8333"/>
              <a:gd name="adj2" fmla="val 5150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Rectangle 28">
            <a:extLst>
              <a:ext uri="{FF2B5EF4-FFF2-40B4-BE49-F238E27FC236}">
                <a16:creationId xmlns:a16="http://schemas.microsoft.com/office/drawing/2014/main" id="{FA97BC7B-EBA7-447A-807C-D5A8B3F940C8}"/>
              </a:ext>
            </a:extLst>
          </p:cNvPr>
          <p:cNvSpPr/>
          <p:nvPr/>
        </p:nvSpPr>
        <p:spPr>
          <a:xfrm>
            <a:off x="11198701" y="2925107"/>
            <a:ext cx="888385" cy="1200329"/>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All</a:t>
            </a:r>
          </a:p>
          <a:p>
            <a:r>
              <a:rPr lang="en-GB" b="1" dirty="0">
                <a:solidFill>
                  <a:srgbClr val="FF0000"/>
                </a:solidFill>
                <a:latin typeface="Roboto" panose="02000000000000000000" pitchFamily="2" charset="0"/>
                <a:ea typeface="Roboto" panose="02000000000000000000" pitchFamily="2" charset="0"/>
              </a:rPr>
              <a:t>In </a:t>
            </a:r>
          </a:p>
          <a:p>
            <a:r>
              <a:rPr lang="en-GB" b="1" dirty="0">
                <a:solidFill>
                  <a:srgbClr val="FF0000"/>
                </a:solidFill>
                <a:latin typeface="Roboto" panose="02000000000000000000" pitchFamily="2" charset="0"/>
                <a:ea typeface="Roboto" panose="02000000000000000000" pitchFamily="2" charset="0"/>
              </a:rPr>
              <a:t>One </a:t>
            </a:r>
          </a:p>
          <a:p>
            <a:r>
              <a:rPr lang="en-GB" b="1" dirty="0">
                <a:solidFill>
                  <a:srgbClr val="FF0000"/>
                </a:solidFill>
                <a:latin typeface="Roboto" panose="02000000000000000000" pitchFamily="2" charset="0"/>
                <a:ea typeface="Roboto" panose="02000000000000000000" pitchFamily="2" charset="0"/>
              </a:rPr>
              <a:t>screen</a:t>
            </a:r>
            <a:endParaRPr lang="en-GB" dirty="0">
              <a:solidFill>
                <a:srgbClr val="FF0000"/>
              </a:solidFill>
            </a:endParaRPr>
          </a:p>
        </p:txBody>
      </p:sp>
      <p:sp>
        <p:nvSpPr>
          <p:cNvPr id="32" name="Rectangle 31">
            <a:extLst>
              <a:ext uri="{FF2B5EF4-FFF2-40B4-BE49-F238E27FC236}">
                <a16:creationId xmlns:a16="http://schemas.microsoft.com/office/drawing/2014/main" id="{85DA69C0-9EB1-40A4-820B-88E2A3F7A072}"/>
              </a:ext>
            </a:extLst>
          </p:cNvPr>
          <p:cNvSpPr/>
          <p:nvPr/>
        </p:nvSpPr>
        <p:spPr>
          <a:xfrm>
            <a:off x="567575" y="2444036"/>
            <a:ext cx="702436"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Typo</a:t>
            </a:r>
            <a:endParaRPr lang="en-GB" dirty="0">
              <a:solidFill>
                <a:srgbClr val="FF0000"/>
              </a:solidFill>
            </a:endParaRPr>
          </a:p>
        </p:txBody>
      </p:sp>
      <p:cxnSp>
        <p:nvCxnSpPr>
          <p:cNvPr id="33" name="Straight Arrow Connector 32">
            <a:extLst>
              <a:ext uri="{FF2B5EF4-FFF2-40B4-BE49-F238E27FC236}">
                <a16:creationId xmlns:a16="http://schemas.microsoft.com/office/drawing/2014/main" id="{DB82DE99-1BDB-4A67-ADD2-737872227BEA}"/>
              </a:ext>
            </a:extLst>
          </p:cNvPr>
          <p:cNvCxnSpPr>
            <a:cxnSpLocks/>
          </p:cNvCxnSpPr>
          <p:nvPr/>
        </p:nvCxnSpPr>
        <p:spPr>
          <a:xfrm flipH="1">
            <a:off x="7507089" y="1039329"/>
            <a:ext cx="2504708" cy="9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79F481B-7FA3-44A6-8D3D-9E4E09E093FC}"/>
              </a:ext>
            </a:extLst>
          </p:cNvPr>
          <p:cNvSpPr/>
          <p:nvPr/>
        </p:nvSpPr>
        <p:spPr>
          <a:xfrm>
            <a:off x="10000414" y="728437"/>
            <a:ext cx="909223" cy="646331"/>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Round </a:t>
            </a:r>
          </a:p>
          <a:p>
            <a:r>
              <a:rPr lang="en-GB" b="1" dirty="0">
                <a:solidFill>
                  <a:srgbClr val="FF0000"/>
                </a:solidFill>
                <a:latin typeface="Roboto" panose="02000000000000000000" pitchFamily="2" charset="0"/>
                <a:ea typeface="Roboto" panose="02000000000000000000" pitchFamily="2" charset="0"/>
              </a:rPr>
              <a:t>edges</a:t>
            </a:r>
            <a:endParaRPr lang="en-GB" dirty="0">
              <a:solidFill>
                <a:srgbClr val="FF0000"/>
              </a:solidFill>
            </a:endParaRPr>
          </a:p>
        </p:txBody>
      </p:sp>
      <p:sp>
        <p:nvSpPr>
          <p:cNvPr id="6" name="Oval 5">
            <a:extLst>
              <a:ext uri="{FF2B5EF4-FFF2-40B4-BE49-F238E27FC236}">
                <a16:creationId xmlns:a16="http://schemas.microsoft.com/office/drawing/2014/main" id="{DE84338F-6799-42F9-89A9-0BF5665C313C}"/>
              </a:ext>
            </a:extLst>
          </p:cNvPr>
          <p:cNvSpPr/>
          <p:nvPr/>
        </p:nvSpPr>
        <p:spPr>
          <a:xfrm>
            <a:off x="7254240" y="1008306"/>
            <a:ext cx="448760" cy="366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9273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6229F-4987-41B2-B248-F52918AEAB61}"/>
              </a:ext>
            </a:extLst>
          </p:cNvPr>
          <p:cNvSpPr/>
          <p:nvPr/>
        </p:nvSpPr>
        <p:spPr>
          <a:xfrm>
            <a:off x="2203765" y="225010"/>
            <a:ext cx="7784469" cy="427040"/>
          </a:xfrm>
          <a:prstGeom prst="rect">
            <a:avLst/>
          </a:prstGeom>
          <a:noFill/>
        </p:spPr>
        <p:txBody>
          <a:bodyPr wrap="square" rtlCol="0">
            <a:spAutoFit/>
          </a:bodyPr>
          <a:lstStyle/>
          <a:p>
            <a:pPr algn="ctr" fontAlgn="ctr">
              <a:lnSpc>
                <a:spcPts val="2600"/>
              </a:lnSpc>
              <a:spcAft>
                <a:spcPts val="600"/>
              </a:spcAft>
              <a:buClr>
                <a:schemeClr val="tx1"/>
              </a:buClr>
            </a:pPr>
            <a:r>
              <a:rPr lang="en-GB" sz="22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Roadmap – key milestones</a:t>
            </a:r>
          </a:p>
        </p:txBody>
      </p:sp>
      <p:sp>
        <p:nvSpPr>
          <p:cNvPr id="18" name="Rectangle 17">
            <a:extLst>
              <a:ext uri="{FF2B5EF4-FFF2-40B4-BE49-F238E27FC236}">
                <a16:creationId xmlns:a16="http://schemas.microsoft.com/office/drawing/2014/main" id="{FB5B28F8-B81C-444D-AFAA-D0041A7713B3}"/>
              </a:ext>
            </a:extLst>
          </p:cNvPr>
          <p:cNvSpPr/>
          <p:nvPr/>
        </p:nvSpPr>
        <p:spPr>
          <a:xfrm>
            <a:off x="1639530" y="2124428"/>
            <a:ext cx="1715915" cy="602088"/>
          </a:xfrm>
          <a:prstGeom prst="rect">
            <a:avLst/>
          </a:prstGeom>
          <a:noFill/>
        </p:spPr>
        <p:txBody>
          <a:bodyPr wrap="square">
            <a:spAutoFit/>
          </a:bodyPr>
          <a:lstStyle/>
          <a:p>
            <a:pPr lvl="0" fontAlgn="b">
              <a:lnSpc>
                <a:spcPts val="2100"/>
              </a:lnSpc>
              <a:spcAft>
                <a:spcPts val="300"/>
              </a:spcAft>
              <a:buSzPct val="200000"/>
            </a:pP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Launch, white paper, source code </a:t>
            </a:r>
          </a:p>
        </p:txBody>
      </p:sp>
      <p:sp>
        <p:nvSpPr>
          <p:cNvPr id="19" name="Rectangle 18">
            <a:extLst>
              <a:ext uri="{FF2B5EF4-FFF2-40B4-BE49-F238E27FC236}">
                <a16:creationId xmlns:a16="http://schemas.microsoft.com/office/drawing/2014/main" id="{5BD3A0B7-032B-46CB-A0F0-2A60CA2C7966}"/>
              </a:ext>
            </a:extLst>
          </p:cNvPr>
          <p:cNvSpPr/>
          <p:nvPr/>
        </p:nvSpPr>
        <p:spPr>
          <a:xfrm flipH="1">
            <a:off x="2328480" y="3757919"/>
            <a:ext cx="1865157" cy="871392"/>
          </a:xfrm>
          <a:prstGeom prst="rect">
            <a:avLst/>
          </a:prstGeom>
        </p:spPr>
        <p:txBody>
          <a:bodyPr wrap="square">
            <a:spAutoFit/>
          </a:bodyPr>
          <a:lstStyle/>
          <a:p>
            <a:pPr lvl="0" algn="ctr" fontAlgn="b">
              <a:lnSpc>
                <a:spcPts val="2100"/>
              </a:lnSpc>
              <a:spcAft>
                <a:spcPts val="300"/>
              </a:spcAft>
              <a:buSzPct val="200000"/>
            </a:pP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Meritt </a:t>
            </a:r>
            <a:r>
              <a:rPr lang="en-GB" sz="1400" b="1" strike="sngStrike" dirty="0">
                <a:solidFill>
                  <a:srgbClr val="FF0000"/>
                </a:solidFill>
                <a:latin typeface="Dubai" panose="020B0503030403030204" pitchFamily="34" charset="-78"/>
                <a:ea typeface="Roboto" panose="02000000000000000000" pitchFamily="2" charset="0"/>
                <a:cs typeface="Dubai" panose="020B0503030403030204" pitchFamily="34" charset="-78"/>
              </a:rPr>
              <a:t>protocol</a:t>
            </a: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smart contract library development</a:t>
            </a:r>
          </a:p>
        </p:txBody>
      </p:sp>
      <p:sp>
        <p:nvSpPr>
          <p:cNvPr id="20" name="Rectangle 19">
            <a:extLst>
              <a:ext uri="{FF2B5EF4-FFF2-40B4-BE49-F238E27FC236}">
                <a16:creationId xmlns:a16="http://schemas.microsoft.com/office/drawing/2014/main" id="{B25C2322-6724-4F5C-A047-599D52C0BE05}"/>
              </a:ext>
            </a:extLst>
          </p:cNvPr>
          <p:cNvSpPr/>
          <p:nvPr/>
        </p:nvSpPr>
        <p:spPr>
          <a:xfrm>
            <a:off x="3380859" y="2033375"/>
            <a:ext cx="2487008" cy="630942"/>
          </a:xfrm>
          <a:prstGeom prst="rect">
            <a:avLst/>
          </a:prstGeom>
          <a:noFill/>
        </p:spPr>
        <p:txBody>
          <a:bodyPr wrap="square">
            <a:spAutoFit/>
          </a:bodyPr>
          <a:lstStyle/>
          <a:p>
            <a:pPr algn="ctr">
              <a:lnSpc>
                <a:spcPts val="2100"/>
              </a:lnSpc>
              <a:spcAft>
                <a:spcPts val="300"/>
              </a:spcAft>
            </a:pPr>
            <a:r>
              <a:rPr lang="en-GB" sz="1400" b="1" dirty="0">
                <a:solidFill>
                  <a:schemeClr val="tx1">
                    <a:lumMod val="75000"/>
                    <a:lumOff val="25000"/>
                  </a:schemeClr>
                </a:solidFill>
                <a:latin typeface="Dubai" panose="020B0503030403030204" pitchFamily="34" charset="-78"/>
                <a:ea typeface="Calibri" panose="020F0502020204030204" pitchFamily="34" charset="0"/>
                <a:cs typeface="Dubai" panose="020B0503030403030204" pitchFamily="34" charset="-78"/>
              </a:rPr>
              <a:t> Meritt </a:t>
            </a:r>
            <a:r>
              <a:rPr lang="en-GB" sz="1400" b="1" strike="sngStrike" dirty="0">
                <a:solidFill>
                  <a:srgbClr val="FF0000"/>
                </a:solidFill>
                <a:latin typeface="Dubai" panose="020B0503030403030204" pitchFamily="34" charset="-78"/>
                <a:ea typeface="Calibri" panose="020F0502020204030204" pitchFamily="34" charset="0"/>
                <a:cs typeface="Dubai" panose="020B0503030403030204" pitchFamily="34" charset="-78"/>
              </a:rPr>
              <a:t>protocol</a:t>
            </a:r>
            <a:r>
              <a:rPr lang="en-GB" sz="1400" b="1" dirty="0">
                <a:solidFill>
                  <a:schemeClr val="tx1">
                    <a:lumMod val="75000"/>
                    <a:lumOff val="25000"/>
                  </a:schemeClr>
                </a:solidFill>
                <a:latin typeface="Dubai" panose="020B0503030403030204" pitchFamily="34" charset="-78"/>
                <a:ea typeface="Calibri" panose="020F0502020204030204" pitchFamily="34" charset="0"/>
                <a:cs typeface="Dubai" panose="020B0503030403030204" pitchFamily="34" charset="-78"/>
              </a:rPr>
              <a:t> v0 tested on the Ethereum Rinkeby </a:t>
            </a:r>
            <a:r>
              <a:rPr lang="en-GB" sz="1400" b="1" dirty="0" err="1">
                <a:solidFill>
                  <a:schemeClr val="tx1">
                    <a:lumMod val="75000"/>
                    <a:lumOff val="25000"/>
                  </a:schemeClr>
                </a:solidFill>
                <a:latin typeface="Dubai" panose="020B0503030403030204" pitchFamily="34" charset="-78"/>
                <a:ea typeface="Calibri" panose="020F0502020204030204" pitchFamily="34" charset="0"/>
                <a:cs typeface="Dubai" panose="020B0503030403030204" pitchFamily="34" charset="-78"/>
              </a:rPr>
              <a:t>testnet</a:t>
            </a:r>
            <a:r>
              <a:rPr lang="en-GB" sz="1400" b="1" dirty="0">
                <a:solidFill>
                  <a:schemeClr val="tx1">
                    <a:lumMod val="75000"/>
                    <a:lumOff val="25000"/>
                  </a:schemeClr>
                </a:solidFill>
                <a:latin typeface="Dubai" panose="020B0503030403030204" pitchFamily="34" charset="-78"/>
                <a:ea typeface="Calibri" panose="020F0502020204030204" pitchFamily="34" charset="0"/>
                <a:cs typeface="Dubai" panose="020B0503030403030204" pitchFamily="34" charset="-78"/>
              </a:rPr>
              <a:t>.</a:t>
            </a:r>
          </a:p>
        </p:txBody>
      </p:sp>
      <p:sp>
        <p:nvSpPr>
          <p:cNvPr id="21" name="Rectangle 20">
            <a:extLst>
              <a:ext uri="{FF2B5EF4-FFF2-40B4-BE49-F238E27FC236}">
                <a16:creationId xmlns:a16="http://schemas.microsoft.com/office/drawing/2014/main" id="{24BB1A79-5A22-4E7A-A39F-BB690C8FF131}"/>
              </a:ext>
            </a:extLst>
          </p:cNvPr>
          <p:cNvSpPr/>
          <p:nvPr/>
        </p:nvSpPr>
        <p:spPr>
          <a:xfrm>
            <a:off x="6088750" y="2106210"/>
            <a:ext cx="1341020" cy="561692"/>
          </a:xfrm>
          <a:prstGeom prst="rect">
            <a:avLst/>
          </a:prstGeom>
          <a:noFill/>
        </p:spPr>
        <p:txBody>
          <a:bodyPr wrap="square">
            <a:spAutoFit/>
          </a:bodyPr>
          <a:lstStyle/>
          <a:p>
            <a:pPr lvl="0" algn="ctr" fontAlgn="b">
              <a:spcAft>
                <a:spcPts val="300"/>
              </a:spcAft>
              <a:buSzPct val="200000"/>
            </a:pP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Meritt </a:t>
            </a:r>
          </a:p>
          <a:p>
            <a:pPr lvl="0" algn="ctr" fontAlgn="b">
              <a:spcAft>
                <a:spcPts val="300"/>
              </a:spcAft>
              <a:buSzPct val="200000"/>
            </a:pPr>
            <a:r>
              <a:rPr lang="en-GB" sz="1400" b="1" dirty="0">
                <a:solidFill>
                  <a:srgbClr val="FF0000"/>
                </a:solidFill>
                <a:latin typeface="Dubai" panose="020B0503030403030204" pitchFamily="34" charset="-78"/>
                <a:ea typeface="Roboto" panose="02000000000000000000" pitchFamily="2" charset="0"/>
                <a:cs typeface="Dubai" panose="020B0503030403030204" pitchFamily="34" charset="-78"/>
              </a:rPr>
              <a:t>Scoring v0</a:t>
            </a:r>
          </a:p>
        </p:txBody>
      </p:sp>
      <p:sp>
        <p:nvSpPr>
          <p:cNvPr id="22" name="Rectangle 21">
            <a:extLst>
              <a:ext uri="{FF2B5EF4-FFF2-40B4-BE49-F238E27FC236}">
                <a16:creationId xmlns:a16="http://schemas.microsoft.com/office/drawing/2014/main" id="{6741E836-EB0A-4501-A76F-8EDEE0BEE286}"/>
              </a:ext>
            </a:extLst>
          </p:cNvPr>
          <p:cNvSpPr/>
          <p:nvPr/>
        </p:nvSpPr>
        <p:spPr>
          <a:xfrm>
            <a:off x="7114626" y="3756736"/>
            <a:ext cx="1689258" cy="868828"/>
          </a:xfrm>
          <a:prstGeom prst="rect">
            <a:avLst/>
          </a:prstGeom>
        </p:spPr>
        <p:txBody>
          <a:bodyPr wrap="square">
            <a:spAutoFit/>
          </a:bodyPr>
          <a:lstStyle/>
          <a:p>
            <a:pPr algn="ctr" fontAlgn="b">
              <a:lnSpc>
                <a:spcPts val="2100"/>
              </a:lnSpc>
              <a:spcAft>
                <a:spcPts val="300"/>
              </a:spcAft>
              <a:buSzPct val="200000"/>
            </a:pP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Native apps for iOS and Android Main-net release</a:t>
            </a:r>
          </a:p>
        </p:txBody>
      </p:sp>
      <p:sp>
        <p:nvSpPr>
          <p:cNvPr id="23" name="Rectangle 22">
            <a:extLst>
              <a:ext uri="{FF2B5EF4-FFF2-40B4-BE49-F238E27FC236}">
                <a16:creationId xmlns:a16="http://schemas.microsoft.com/office/drawing/2014/main" id="{2005EF4F-740C-4A67-B98F-DF32B5D84AAE}"/>
              </a:ext>
            </a:extLst>
          </p:cNvPr>
          <p:cNvSpPr/>
          <p:nvPr/>
        </p:nvSpPr>
        <p:spPr>
          <a:xfrm>
            <a:off x="7929020" y="2103777"/>
            <a:ext cx="1995017" cy="599523"/>
          </a:xfrm>
          <a:prstGeom prst="rect">
            <a:avLst/>
          </a:prstGeom>
          <a:noFill/>
        </p:spPr>
        <p:txBody>
          <a:bodyPr wrap="square">
            <a:spAutoFit/>
          </a:bodyPr>
          <a:lstStyle/>
          <a:p>
            <a:pPr algn="ctr" fontAlgn="b">
              <a:lnSpc>
                <a:spcPts val="2100"/>
              </a:lnSpc>
              <a:buSzPct val="200000"/>
            </a:pPr>
            <a:r>
              <a:rPr lang="en-GB" sz="1400" b="1" dirty="0">
                <a:solidFill>
                  <a:srgbClr val="FF0000"/>
                </a:solidFill>
                <a:latin typeface="Dubai" panose="020B0503030403030204" pitchFamily="34" charset="-78"/>
                <a:ea typeface="Roboto" panose="02000000000000000000" pitchFamily="2" charset="0"/>
                <a:cs typeface="Dubai" panose="020B0503030403030204" pitchFamily="34" charset="-78"/>
              </a:rPr>
              <a:t>Meritt on </a:t>
            </a:r>
            <a:r>
              <a:rPr lang="en-GB" sz="1400" b="1" dirty="0" err="1">
                <a:solidFill>
                  <a:srgbClr val="FF0000"/>
                </a:solidFill>
                <a:latin typeface="Dubai" panose="020B0503030403030204" pitchFamily="34" charset="-78"/>
                <a:ea typeface="Roboto" panose="02000000000000000000" pitchFamily="2" charset="0"/>
                <a:cs typeface="Dubai" panose="020B0503030403030204" pitchFamily="34" charset="-78"/>
              </a:rPr>
              <a:t>testnet</a:t>
            </a:r>
            <a:r>
              <a:rPr lang="en-GB" sz="1400" b="1" dirty="0">
                <a:solidFill>
                  <a:srgbClr val="FF0000"/>
                </a:solidFill>
                <a:latin typeface="Dubai" panose="020B0503030403030204" pitchFamily="34" charset="-78"/>
                <a:ea typeface="Roboto" panose="02000000000000000000" pitchFamily="2" charset="0"/>
                <a:cs typeface="Dubai" panose="020B0503030403030204" pitchFamily="34" charset="-78"/>
              </a:rPr>
              <a:t> RSK </a:t>
            </a:r>
          </a:p>
          <a:p>
            <a:pPr algn="ctr" fontAlgn="b">
              <a:lnSpc>
                <a:spcPts val="2100"/>
              </a:lnSpc>
              <a:buSzPct val="200000"/>
            </a:pPr>
            <a:r>
              <a:rPr lang="en-GB" sz="1400" b="1" dirty="0">
                <a:solidFill>
                  <a:srgbClr val="FF0000"/>
                </a:solidFill>
                <a:latin typeface="Dubai" panose="020B0503030403030204" pitchFamily="34" charset="-78"/>
                <a:ea typeface="Roboto" panose="02000000000000000000" pitchFamily="2" charset="0"/>
                <a:cs typeface="Dubai" panose="020B0503030403030204" pitchFamily="34" charset="-78"/>
              </a:rPr>
              <a:t>Bitcoin</a:t>
            </a:r>
          </a:p>
        </p:txBody>
      </p:sp>
      <p:sp>
        <p:nvSpPr>
          <p:cNvPr id="24" name="Rectangle 23">
            <a:extLst>
              <a:ext uri="{FF2B5EF4-FFF2-40B4-BE49-F238E27FC236}">
                <a16:creationId xmlns:a16="http://schemas.microsoft.com/office/drawing/2014/main" id="{DC0D9AF6-7A31-4E93-AA72-2E95CCF6ED58}"/>
              </a:ext>
            </a:extLst>
          </p:cNvPr>
          <p:cNvSpPr/>
          <p:nvPr/>
        </p:nvSpPr>
        <p:spPr>
          <a:xfrm>
            <a:off x="9452024" y="3756871"/>
            <a:ext cx="1187571" cy="630942"/>
          </a:xfrm>
          <a:prstGeom prst="rect">
            <a:avLst/>
          </a:prstGeom>
        </p:spPr>
        <p:txBody>
          <a:bodyPr wrap="square">
            <a:spAutoFit/>
          </a:bodyPr>
          <a:lstStyle/>
          <a:p>
            <a:pPr algn="ctr">
              <a:lnSpc>
                <a:spcPts val="2100"/>
              </a:lnSpc>
              <a:spcAft>
                <a:spcPts val="300"/>
              </a:spcAft>
            </a:pPr>
            <a:r>
              <a:rPr lang="en-GB" sz="1400" b="1" dirty="0">
                <a:solidFill>
                  <a:schemeClr val="tx1">
                    <a:lumMod val="75000"/>
                    <a:lumOff val="25000"/>
                  </a:schemeClr>
                </a:solidFill>
                <a:latin typeface="Dubai" panose="020B0503030403030204" pitchFamily="34" charset="-78"/>
                <a:cs typeface="Dubai" panose="020B0503030403030204" pitchFamily="34" charset="-78"/>
              </a:rPr>
              <a:t>Stable coins integration</a:t>
            </a:r>
          </a:p>
        </p:txBody>
      </p:sp>
      <p:sp>
        <p:nvSpPr>
          <p:cNvPr id="27" name="Rectangle 26">
            <a:extLst>
              <a:ext uri="{FF2B5EF4-FFF2-40B4-BE49-F238E27FC236}">
                <a16:creationId xmlns:a16="http://schemas.microsoft.com/office/drawing/2014/main" id="{DC6EF82A-500B-4FFE-B180-BE424BF95E8D}"/>
              </a:ext>
            </a:extLst>
          </p:cNvPr>
          <p:cNvSpPr/>
          <p:nvPr/>
        </p:nvSpPr>
        <p:spPr>
          <a:xfrm>
            <a:off x="4240664" y="3762095"/>
            <a:ext cx="2581478" cy="900246"/>
          </a:xfrm>
          <a:prstGeom prst="rect">
            <a:avLst/>
          </a:prstGeom>
        </p:spPr>
        <p:txBody>
          <a:bodyPr wrap="square">
            <a:spAutoFit/>
          </a:bodyPr>
          <a:lstStyle/>
          <a:p>
            <a:pPr algn="ctr" fontAlgn="b">
              <a:lnSpc>
                <a:spcPts val="2100"/>
              </a:lnSpc>
              <a:spcAft>
                <a:spcPts val="300"/>
              </a:spcAft>
              <a:buSzPct val="200000"/>
            </a:pP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Web progressive alpha dApp on </a:t>
            </a:r>
            <a:r>
              <a:rPr lang="en-GB" sz="1400" b="1" dirty="0" err="1">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testnet</a:t>
            </a: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integrating light wallet and </a:t>
            </a:r>
            <a:r>
              <a:rPr lang="en-GB" sz="1400" b="1" dirty="0">
                <a:solidFill>
                  <a:srgbClr val="FF0000"/>
                </a:solidFill>
                <a:latin typeface="Dubai" panose="020B0503030403030204" pitchFamily="34" charset="-78"/>
                <a:ea typeface="Roboto" panose="02000000000000000000" pitchFamily="2" charset="0"/>
                <a:cs typeface="Dubai" panose="020B0503030403030204" pitchFamily="34" charset="-78"/>
              </a:rPr>
              <a:t>loan</a:t>
            </a:r>
            <a:r>
              <a:rPr lang="en-GB" sz="14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token issuance</a:t>
            </a:r>
          </a:p>
        </p:txBody>
      </p:sp>
      <p:cxnSp>
        <p:nvCxnSpPr>
          <p:cNvPr id="30" name="Straight Connector 29">
            <a:extLst>
              <a:ext uri="{FF2B5EF4-FFF2-40B4-BE49-F238E27FC236}">
                <a16:creationId xmlns:a16="http://schemas.microsoft.com/office/drawing/2014/main" id="{CDCEA65E-69AF-4653-AF5B-2E96E8650C71}"/>
              </a:ext>
            </a:extLst>
          </p:cNvPr>
          <p:cNvCxnSpPr>
            <a:cxnSpLocks/>
          </p:cNvCxnSpPr>
          <p:nvPr/>
        </p:nvCxnSpPr>
        <p:spPr>
          <a:xfrm>
            <a:off x="2101777" y="2677908"/>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2187AE-A988-424F-9549-03EA7F8D606E}"/>
              </a:ext>
            </a:extLst>
          </p:cNvPr>
          <p:cNvCxnSpPr>
            <a:cxnSpLocks/>
          </p:cNvCxnSpPr>
          <p:nvPr/>
        </p:nvCxnSpPr>
        <p:spPr>
          <a:xfrm>
            <a:off x="3248220" y="3035053"/>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E93E59-119C-45A4-B570-BF0740647F24}"/>
              </a:ext>
            </a:extLst>
          </p:cNvPr>
          <p:cNvCxnSpPr>
            <a:cxnSpLocks/>
          </p:cNvCxnSpPr>
          <p:nvPr/>
        </p:nvCxnSpPr>
        <p:spPr>
          <a:xfrm>
            <a:off x="4624363" y="2673842"/>
            <a:ext cx="1072" cy="62749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0EF9E17-CCFD-4895-B799-414806FAE124}"/>
              </a:ext>
            </a:extLst>
          </p:cNvPr>
          <p:cNvCxnSpPr>
            <a:cxnSpLocks/>
          </p:cNvCxnSpPr>
          <p:nvPr/>
        </p:nvCxnSpPr>
        <p:spPr>
          <a:xfrm>
            <a:off x="5529648" y="3030250"/>
            <a:ext cx="0" cy="686088"/>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AB5164-166E-42B1-B5F8-8E85845F833D}"/>
              </a:ext>
            </a:extLst>
          </p:cNvPr>
          <p:cNvCxnSpPr>
            <a:cxnSpLocks/>
          </p:cNvCxnSpPr>
          <p:nvPr/>
        </p:nvCxnSpPr>
        <p:spPr>
          <a:xfrm>
            <a:off x="6759260" y="2674835"/>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CCC872-391D-42E8-B2AA-79A4668C43E9}"/>
              </a:ext>
            </a:extLst>
          </p:cNvPr>
          <p:cNvCxnSpPr>
            <a:cxnSpLocks/>
          </p:cNvCxnSpPr>
          <p:nvPr/>
        </p:nvCxnSpPr>
        <p:spPr>
          <a:xfrm>
            <a:off x="9042442" y="2675048"/>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C1436C-5288-4EEA-822D-91EBDD2E2396}"/>
              </a:ext>
            </a:extLst>
          </p:cNvPr>
          <p:cNvCxnSpPr>
            <a:cxnSpLocks/>
          </p:cNvCxnSpPr>
          <p:nvPr/>
        </p:nvCxnSpPr>
        <p:spPr>
          <a:xfrm>
            <a:off x="10015547" y="3039125"/>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3E4C0EC-BE6A-433D-B4EC-407EB4EE7041}"/>
              </a:ext>
            </a:extLst>
          </p:cNvPr>
          <p:cNvCxnSpPr>
            <a:cxnSpLocks/>
          </p:cNvCxnSpPr>
          <p:nvPr/>
        </p:nvCxnSpPr>
        <p:spPr>
          <a:xfrm>
            <a:off x="7947011" y="3039256"/>
            <a:ext cx="0" cy="67724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AD394EDC-D04E-4203-820F-3235CE8EE4E3}"/>
              </a:ext>
            </a:extLst>
          </p:cNvPr>
          <p:cNvSpPr/>
          <p:nvPr/>
        </p:nvSpPr>
        <p:spPr>
          <a:xfrm>
            <a:off x="2044325" y="3055359"/>
            <a:ext cx="8401831" cy="144874"/>
          </a:xfrm>
          <a:prstGeom prst="rightArrow">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a:latin typeface="Dubai" panose="020B0503030403030204" pitchFamily="34" charset="-78"/>
              <a:cs typeface="Dubai" panose="020B0503030403030204" pitchFamily="34" charset="-78"/>
            </a:endParaRPr>
          </a:p>
        </p:txBody>
      </p:sp>
      <p:cxnSp>
        <p:nvCxnSpPr>
          <p:cNvPr id="45" name="Straight Connector 44">
            <a:extLst>
              <a:ext uri="{FF2B5EF4-FFF2-40B4-BE49-F238E27FC236}">
                <a16:creationId xmlns:a16="http://schemas.microsoft.com/office/drawing/2014/main" id="{38A391A6-E6A4-4A6A-B3C1-EFE23109666B}"/>
              </a:ext>
            </a:extLst>
          </p:cNvPr>
          <p:cNvCxnSpPr>
            <a:cxnSpLocks/>
          </p:cNvCxnSpPr>
          <p:nvPr/>
        </p:nvCxnSpPr>
        <p:spPr>
          <a:xfrm>
            <a:off x="1731467" y="2673842"/>
            <a:ext cx="15340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87AFF25-9216-4462-9B55-EEFD0AB4E96D}"/>
              </a:ext>
            </a:extLst>
          </p:cNvPr>
          <p:cNvCxnSpPr>
            <a:cxnSpLocks/>
          </p:cNvCxnSpPr>
          <p:nvPr/>
        </p:nvCxnSpPr>
        <p:spPr>
          <a:xfrm>
            <a:off x="3564385" y="2679581"/>
            <a:ext cx="211784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538BA1-AB42-4FFA-81F7-B498B99B5174}"/>
              </a:ext>
            </a:extLst>
          </p:cNvPr>
          <p:cNvCxnSpPr>
            <a:cxnSpLocks/>
          </p:cNvCxnSpPr>
          <p:nvPr/>
        </p:nvCxnSpPr>
        <p:spPr>
          <a:xfrm flipV="1">
            <a:off x="7344623" y="3710016"/>
            <a:ext cx="1299044" cy="13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9D479E-6CFB-4C37-84BD-B6F2C4ABEAF9}"/>
              </a:ext>
            </a:extLst>
          </p:cNvPr>
          <p:cNvCxnSpPr>
            <a:cxnSpLocks/>
          </p:cNvCxnSpPr>
          <p:nvPr/>
        </p:nvCxnSpPr>
        <p:spPr>
          <a:xfrm flipV="1">
            <a:off x="9489815" y="3710016"/>
            <a:ext cx="1058119" cy="13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B4AFE3-AD65-4644-ABED-4C418EEAE8A8}"/>
              </a:ext>
            </a:extLst>
          </p:cNvPr>
          <p:cNvCxnSpPr>
            <a:cxnSpLocks/>
          </p:cNvCxnSpPr>
          <p:nvPr/>
        </p:nvCxnSpPr>
        <p:spPr>
          <a:xfrm>
            <a:off x="6398628" y="2675589"/>
            <a:ext cx="77030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591001D-250A-4281-BDA3-ABE92F68A888}"/>
              </a:ext>
            </a:extLst>
          </p:cNvPr>
          <p:cNvCxnSpPr>
            <a:cxnSpLocks/>
          </p:cNvCxnSpPr>
          <p:nvPr/>
        </p:nvCxnSpPr>
        <p:spPr>
          <a:xfrm>
            <a:off x="8159496" y="2680277"/>
            <a:ext cx="15340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72360E8-DB77-4146-96AF-A77BDFA574B4}"/>
              </a:ext>
            </a:extLst>
          </p:cNvPr>
          <p:cNvSpPr/>
          <p:nvPr/>
        </p:nvSpPr>
        <p:spPr>
          <a:xfrm>
            <a:off x="1655067" y="3333051"/>
            <a:ext cx="891013" cy="276999"/>
          </a:xfrm>
          <a:prstGeom prst="rect">
            <a:avLst/>
          </a:prstGeom>
        </p:spPr>
        <p:txBody>
          <a:bodyPr wrap="none">
            <a:spAutoFit/>
          </a:bodyPr>
          <a:lstStyle/>
          <a:p>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Sept. 2017</a:t>
            </a:r>
            <a:endParaRPr lang="en-GB" sz="1200" dirty="0"/>
          </a:p>
        </p:txBody>
      </p:sp>
      <p:sp>
        <p:nvSpPr>
          <p:cNvPr id="68" name="Rectangle 67">
            <a:extLst>
              <a:ext uri="{FF2B5EF4-FFF2-40B4-BE49-F238E27FC236}">
                <a16:creationId xmlns:a16="http://schemas.microsoft.com/office/drawing/2014/main" id="{F24F2D22-95B2-4A89-B347-64994DB02F03}"/>
              </a:ext>
            </a:extLst>
          </p:cNvPr>
          <p:cNvSpPr/>
          <p:nvPr/>
        </p:nvSpPr>
        <p:spPr>
          <a:xfrm>
            <a:off x="4210449" y="3291814"/>
            <a:ext cx="829971" cy="276999"/>
          </a:xfrm>
          <a:prstGeom prst="rect">
            <a:avLst/>
          </a:prstGeom>
        </p:spPr>
        <p:txBody>
          <a:bodyPr wrap="none">
            <a:spAutoFit/>
          </a:bodyPr>
          <a:lstStyle/>
          <a:p>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May 2018</a:t>
            </a:r>
            <a:endParaRPr lang="en-GB" sz="1200" dirty="0"/>
          </a:p>
        </p:txBody>
      </p:sp>
      <p:sp>
        <p:nvSpPr>
          <p:cNvPr id="69" name="Rectangle 68">
            <a:extLst>
              <a:ext uri="{FF2B5EF4-FFF2-40B4-BE49-F238E27FC236}">
                <a16:creationId xmlns:a16="http://schemas.microsoft.com/office/drawing/2014/main" id="{11CAE230-B227-4D48-A6DF-375BDD3FA3AF}"/>
              </a:ext>
            </a:extLst>
          </p:cNvPr>
          <p:cNvSpPr/>
          <p:nvPr/>
        </p:nvSpPr>
        <p:spPr>
          <a:xfrm>
            <a:off x="6323269" y="3293941"/>
            <a:ext cx="780983" cy="276999"/>
          </a:xfrm>
          <a:prstGeom prst="rect">
            <a:avLst/>
          </a:prstGeom>
        </p:spPr>
        <p:txBody>
          <a:bodyPr wrap="none">
            <a:spAutoFit/>
          </a:bodyPr>
          <a:lstStyle/>
          <a:p>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Q</a:t>
            </a:r>
            <a:r>
              <a:rPr lang="en-GB" sz="1200" b="1" dirty="0">
                <a:solidFill>
                  <a:srgbClr val="FF0000"/>
                </a:solidFill>
                <a:latin typeface="Dubai" panose="020B0503030403030204" pitchFamily="34" charset="-78"/>
                <a:ea typeface="Roboto" panose="02000000000000000000" pitchFamily="2" charset="0"/>
                <a:cs typeface="Dubai" panose="020B0503030403030204" pitchFamily="34" charset="-78"/>
              </a:rPr>
              <a:t>2</a:t>
            </a:r>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2019</a:t>
            </a:r>
            <a:endParaRPr lang="en-GB" sz="1200" dirty="0"/>
          </a:p>
        </p:txBody>
      </p:sp>
      <p:sp>
        <p:nvSpPr>
          <p:cNvPr id="70" name="Rectangle 69">
            <a:extLst>
              <a:ext uri="{FF2B5EF4-FFF2-40B4-BE49-F238E27FC236}">
                <a16:creationId xmlns:a16="http://schemas.microsoft.com/office/drawing/2014/main" id="{C069E8B7-9B2C-472C-B367-A4C858F98497}"/>
              </a:ext>
            </a:extLst>
          </p:cNvPr>
          <p:cNvSpPr/>
          <p:nvPr/>
        </p:nvSpPr>
        <p:spPr>
          <a:xfrm>
            <a:off x="8596935" y="3295509"/>
            <a:ext cx="780983" cy="276999"/>
          </a:xfrm>
          <a:prstGeom prst="rect">
            <a:avLst/>
          </a:prstGeom>
        </p:spPr>
        <p:txBody>
          <a:bodyPr wrap="none">
            <a:spAutoFit/>
          </a:bodyPr>
          <a:lstStyle/>
          <a:p>
            <a:r>
              <a:rPr lang="en-GB" sz="1200" b="1" dirty="0">
                <a:solidFill>
                  <a:srgbClr val="FF0000"/>
                </a:solidFill>
                <a:latin typeface="Dubai" panose="020B0503030403030204" pitchFamily="34" charset="-78"/>
                <a:ea typeface="Roboto" panose="02000000000000000000" pitchFamily="2" charset="0"/>
                <a:cs typeface="Dubai" panose="020B0503030403030204" pitchFamily="34" charset="-78"/>
              </a:rPr>
              <a:t>Q4</a:t>
            </a:r>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2019</a:t>
            </a:r>
            <a:endParaRPr lang="en-GB" sz="1200" dirty="0"/>
          </a:p>
        </p:txBody>
      </p:sp>
      <p:sp>
        <p:nvSpPr>
          <p:cNvPr id="71" name="Rectangle 70">
            <a:extLst>
              <a:ext uri="{FF2B5EF4-FFF2-40B4-BE49-F238E27FC236}">
                <a16:creationId xmlns:a16="http://schemas.microsoft.com/office/drawing/2014/main" id="{8D6257A4-F055-46B2-8268-B04C33731DC0}"/>
              </a:ext>
            </a:extLst>
          </p:cNvPr>
          <p:cNvSpPr/>
          <p:nvPr/>
        </p:nvSpPr>
        <p:spPr>
          <a:xfrm>
            <a:off x="9570040" y="2795408"/>
            <a:ext cx="780983" cy="276999"/>
          </a:xfrm>
          <a:prstGeom prst="rect">
            <a:avLst/>
          </a:prstGeom>
        </p:spPr>
        <p:txBody>
          <a:bodyPr wrap="none">
            <a:spAutoFit/>
          </a:bodyPr>
          <a:lstStyle/>
          <a:p>
            <a:r>
              <a:rPr lang="en-GB" sz="1200" b="1" dirty="0">
                <a:solidFill>
                  <a:srgbClr val="FF0000"/>
                </a:solidFill>
                <a:latin typeface="Dubai" panose="020B0503030403030204" pitchFamily="34" charset="-78"/>
                <a:ea typeface="Roboto" panose="02000000000000000000" pitchFamily="2" charset="0"/>
                <a:cs typeface="Dubai" panose="020B0503030403030204" pitchFamily="34" charset="-78"/>
              </a:rPr>
              <a:t>Q4</a:t>
            </a:r>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2019</a:t>
            </a:r>
            <a:endParaRPr lang="en-GB" sz="1200" dirty="0"/>
          </a:p>
        </p:txBody>
      </p:sp>
      <p:sp>
        <p:nvSpPr>
          <p:cNvPr id="72" name="Rectangle 71">
            <a:extLst>
              <a:ext uri="{FF2B5EF4-FFF2-40B4-BE49-F238E27FC236}">
                <a16:creationId xmlns:a16="http://schemas.microsoft.com/office/drawing/2014/main" id="{54260316-C07E-471B-92F5-426E8F01134F}"/>
              </a:ext>
            </a:extLst>
          </p:cNvPr>
          <p:cNvSpPr/>
          <p:nvPr/>
        </p:nvSpPr>
        <p:spPr>
          <a:xfrm>
            <a:off x="7501504" y="2802061"/>
            <a:ext cx="780983" cy="276999"/>
          </a:xfrm>
          <a:prstGeom prst="rect">
            <a:avLst/>
          </a:prstGeom>
        </p:spPr>
        <p:txBody>
          <a:bodyPr wrap="none">
            <a:spAutoFit/>
          </a:bodyPr>
          <a:lstStyle/>
          <a:p>
            <a:r>
              <a:rPr lang="en-GB" sz="1200" b="1" dirty="0">
                <a:solidFill>
                  <a:srgbClr val="FF0000"/>
                </a:solidFill>
                <a:latin typeface="Dubai" panose="020B0503030403030204" pitchFamily="34" charset="-78"/>
                <a:ea typeface="Roboto" panose="02000000000000000000" pitchFamily="2" charset="0"/>
                <a:cs typeface="Dubai" panose="020B0503030403030204" pitchFamily="34" charset="-78"/>
              </a:rPr>
              <a:t>Q3</a:t>
            </a:r>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 2019</a:t>
            </a:r>
            <a:endParaRPr lang="en-GB" sz="1200" dirty="0"/>
          </a:p>
        </p:txBody>
      </p:sp>
      <p:sp>
        <p:nvSpPr>
          <p:cNvPr id="73" name="Rectangle 72">
            <a:extLst>
              <a:ext uri="{FF2B5EF4-FFF2-40B4-BE49-F238E27FC236}">
                <a16:creationId xmlns:a16="http://schemas.microsoft.com/office/drawing/2014/main" id="{F47FC82A-161D-4359-A56D-D9B204300FA6}"/>
              </a:ext>
            </a:extLst>
          </p:cNvPr>
          <p:cNvSpPr/>
          <p:nvPr/>
        </p:nvSpPr>
        <p:spPr>
          <a:xfrm>
            <a:off x="5084141" y="2794165"/>
            <a:ext cx="782587" cy="276999"/>
          </a:xfrm>
          <a:prstGeom prst="rect">
            <a:avLst/>
          </a:prstGeom>
        </p:spPr>
        <p:txBody>
          <a:bodyPr wrap="none">
            <a:spAutoFit/>
          </a:bodyPr>
          <a:lstStyle/>
          <a:p>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Jul. 2018</a:t>
            </a:r>
            <a:endParaRPr lang="en-GB" sz="1200" dirty="0"/>
          </a:p>
        </p:txBody>
      </p:sp>
      <p:sp>
        <p:nvSpPr>
          <p:cNvPr id="75" name="Rectangle 74">
            <a:extLst>
              <a:ext uri="{FF2B5EF4-FFF2-40B4-BE49-F238E27FC236}">
                <a16:creationId xmlns:a16="http://schemas.microsoft.com/office/drawing/2014/main" id="{5FB4BBFB-0BA5-4393-8B0A-45CD14DC21C8}"/>
              </a:ext>
            </a:extLst>
          </p:cNvPr>
          <p:cNvSpPr/>
          <p:nvPr/>
        </p:nvSpPr>
        <p:spPr>
          <a:xfrm>
            <a:off x="2815994" y="2798198"/>
            <a:ext cx="820481" cy="276999"/>
          </a:xfrm>
          <a:prstGeom prst="rect">
            <a:avLst/>
          </a:prstGeom>
        </p:spPr>
        <p:txBody>
          <a:bodyPr wrap="none">
            <a:spAutoFit/>
          </a:bodyPr>
          <a:lstStyle/>
          <a:p>
            <a:r>
              <a:rPr lang="en-GB" sz="1200"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Feb. 2018</a:t>
            </a:r>
            <a:endParaRPr lang="en-GB" sz="1200" dirty="0"/>
          </a:p>
        </p:txBody>
      </p:sp>
      <p:cxnSp>
        <p:nvCxnSpPr>
          <p:cNvPr id="44" name="Straight Connector 43">
            <a:extLst>
              <a:ext uri="{FF2B5EF4-FFF2-40B4-BE49-F238E27FC236}">
                <a16:creationId xmlns:a16="http://schemas.microsoft.com/office/drawing/2014/main" id="{2381EB1E-5C17-47FC-907A-7F4F309A300A}"/>
              </a:ext>
            </a:extLst>
          </p:cNvPr>
          <p:cNvCxnSpPr>
            <a:cxnSpLocks/>
          </p:cNvCxnSpPr>
          <p:nvPr/>
        </p:nvCxnSpPr>
        <p:spPr>
          <a:xfrm flipV="1">
            <a:off x="4287419" y="3714601"/>
            <a:ext cx="239214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95E4EB1-EE90-4C3B-A4F5-6A49C3E6C900}"/>
              </a:ext>
            </a:extLst>
          </p:cNvPr>
          <p:cNvCxnSpPr>
            <a:cxnSpLocks/>
          </p:cNvCxnSpPr>
          <p:nvPr/>
        </p:nvCxnSpPr>
        <p:spPr>
          <a:xfrm>
            <a:off x="2607189" y="3708556"/>
            <a:ext cx="1360154" cy="24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2DC728D-4CFF-4967-9511-C170321C2BE6}"/>
              </a:ext>
            </a:extLst>
          </p:cNvPr>
          <p:cNvSpPr/>
          <p:nvPr/>
        </p:nvSpPr>
        <p:spPr>
          <a:xfrm>
            <a:off x="10312837" y="6565243"/>
            <a:ext cx="1844936" cy="265461"/>
          </a:xfrm>
          <a:prstGeom prst="rect">
            <a:avLst/>
          </a:prstGeom>
          <a:noFill/>
        </p:spPr>
        <p:txBody>
          <a:bodyPr>
            <a:noAutofit/>
          </a:bodyPr>
          <a:lstStyle/>
          <a:p>
            <a:pPr algn="r" defTabSz="457200">
              <a:spcBef>
                <a:spcPts val="1000"/>
              </a:spcBef>
              <a:buClr>
                <a:schemeClr val="accent1"/>
              </a:buClr>
              <a:buSzPct val="80000"/>
            </a:pPr>
            <a:r>
              <a:rPr lang="en-GB" sz="1400" b="0" i="1" spc="16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Meritt</a:t>
            </a:r>
          </a:p>
        </p:txBody>
      </p:sp>
      <p:sp>
        <p:nvSpPr>
          <p:cNvPr id="52" name="Rectangle 51">
            <a:extLst>
              <a:ext uri="{FF2B5EF4-FFF2-40B4-BE49-F238E27FC236}">
                <a16:creationId xmlns:a16="http://schemas.microsoft.com/office/drawing/2014/main" id="{EB088CEE-E7F4-49F5-87DB-2A7204E240DA}"/>
              </a:ext>
            </a:extLst>
          </p:cNvPr>
          <p:cNvSpPr/>
          <p:nvPr/>
        </p:nvSpPr>
        <p:spPr>
          <a:xfrm>
            <a:off x="7786475" y="5095563"/>
            <a:ext cx="1498936" cy="307777"/>
          </a:xfrm>
          <a:prstGeom prst="rect">
            <a:avLst/>
          </a:prstGeom>
        </p:spPr>
        <p:txBody>
          <a:bodyPr wrap="none">
            <a:spAutoFit/>
          </a:bodyPr>
          <a:lstStyle/>
          <a:p>
            <a:r>
              <a:rPr lang="en-GB" sz="1400" i="1" dirty="0">
                <a:solidFill>
                  <a:srgbClr val="00BC8F"/>
                </a:solidFill>
              </a:rPr>
              <a:t>Detailed roadmap</a:t>
            </a:r>
          </a:p>
        </p:txBody>
      </p:sp>
      <p:cxnSp>
        <p:nvCxnSpPr>
          <p:cNvPr id="56" name="Straight Arrow Connector 55">
            <a:extLst>
              <a:ext uri="{FF2B5EF4-FFF2-40B4-BE49-F238E27FC236}">
                <a16:creationId xmlns:a16="http://schemas.microsoft.com/office/drawing/2014/main" id="{8FF86D60-64B0-4DDB-A844-3AE6F6020103}"/>
              </a:ext>
            </a:extLst>
          </p:cNvPr>
          <p:cNvCxnSpPr>
            <a:cxnSpLocks/>
          </p:cNvCxnSpPr>
          <p:nvPr/>
        </p:nvCxnSpPr>
        <p:spPr>
          <a:xfrm>
            <a:off x="9352365" y="5304485"/>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92D5B95-FDE3-4101-A30C-01E2D70B7441}"/>
              </a:ext>
            </a:extLst>
          </p:cNvPr>
          <p:cNvSpPr/>
          <p:nvPr/>
        </p:nvSpPr>
        <p:spPr>
          <a:xfrm rot="21406034">
            <a:off x="213236" y="1009847"/>
            <a:ext cx="2177199" cy="923330"/>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p>
          <a:p>
            <a:r>
              <a:rPr lang="en-GB" i="1" dirty="0">
                <a:solidFill>
                  <a:srgbClr val="FF0000"/>
                </a:solidFill>
                <a:latin typeface="Roboto Medium" panose="02000000000000000000" pitchFamily="2" charset="0"/>
                <a:ea typeface="Roboto Medium" panose="02000000000000000000" pitchFamily="2" charset="0"/>
              </a:rPr>
              <a:t>Remove “protocol”</a:t>
            </a:r>
          </a:p>
          <a:p>
            <a:r>
              <a:rPr lang="en-GB" i="1" dirty="0">
                <a:solidFill>
                  <a:srgbClr val="FF0000"/>
                </a:solidFill>
                <a:latin typeface="Roboto Medium" panose="02000000000000000000" pitchFamily="2" charset="0"/>
                <a:ea typeface="Roboto Medium" panose="02000000000000000000" pitchFamily="2" charset="0"/>
              </a:rPr>
              <a:t>Text changes in red</a:t>
            </a:r>
            <a:endParaRPr lang="en-GB" dirty="0">
              <a:solidFill>
                <a:srgbClr val="FF0000"/>
              </a:solidFill>
            </a:endParaRPr>
          </a:p>
        </p:txBody>
      </p:sp>
      <p:pic>
        <p:nvPicPr>
          <p:cNvPr id="49" name="Picture 48">
            <a:extLst>
              <a:ext uri="{FF2B5EF4-FFF2-40B4-BE49-F238E27FC236}">
                <a16:creationId xmlns:a16="http://schemas.microsoft.com/office/drawing/2014/main" id="{918D6B40-2BA6-4771-BFFF-F8101FF307BD}"/>
              </a:ext>
            </a:extLst>
          </p:cNvPr>
          <p:cNvPicPr>
            <a:picLocks noChangeAspect="1"/>
          </p:cNvPicPr>
          <p:nvPr/>
        </p:nvPicPr>
        <p:blipFill rotWithShape="1">
          <a:blip r:embed="rId3"/>
          <a:srcRect b="2124"/>
          <a:stretch/>
        </p:blipFill>
        <p:spPr>
          <a:xfrm>
            <a:off x="-738" y="2638926"/>
            <a:ext cx="379346" cy="1318712"/>
          </a:xfrm>
          <a:prstGeom prst="rect">
            <a:avLst/>
          </a:prstGeom>
        </p:spPr>
      </p:pic>
      <p:cxnSp>
        <p:nvCxnSpPr>
          <p:cNvPr id="3" name="Straight Arrow Connector 2">
            <a:extLst>
              <a:ext uri="{FF2B5EF4-FFF2-40B4-BE49-F238E27FC236}">
                <a16:creationId xmlns:a16="http://schemas.microsoft.com/office/drawing/2014/main" id="{FDD1FBB7-CC27-440D-9049-1C1C56D3AEE4}"/>
              </a:ext>
            </a:extLst>
          </p:cNvPr>
          <p:cNvCxnSpPr/>
          <p:nvPr/>
        </p:nvCxnSpPr>
        <p:spPr>
          <a:xfrm flipH="1">
            <a:off x="9693560" y="1037708"/>
            <a:ext cx="556569" cy="7529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F3E326C-EFCD-43C7-8076-D280AEE0495E}"/>
              </a:ext>
            </a:extLst>
          </p:cNvPr>
          <p:cNvCxnSpPr>
            <a:cxnSpLocks/>
          </p:cNvCxnSpPr>
          <p:nvPr/>
        </p:nvCxnSpPr>
        <p:spPr>
          <a:xfrm>
            <a:off x="9778905" y="5429185"/>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7D7CBB1-53FC-4B7A-A15F-664ABFF61D31}"/>
              </a:ext>
            </a:extLst>
          </p:cNvPr>
          <p:cNvSpPr/>
          <p:nvPr/>
        </p:nvSpPr>
        <p:spPr>
          <a:xfrm>
            <a:off x="10045809" y="553168"/>
            <a:ext cx="1709430" cy="707886"/>
          </a:xfrm>
          <a:prstGeom prst="rect">
            <a:avLst/>
          </a:prstGeom>
        </p:spPr>
        <p:txBody>
          <a:bodyPr wrap="square">
            <a:spAutoFit/>
          </a:bodyPr>
          <a:lstStyle/>
          <a:p>
            <a:pPr algn="ctr"/>
            <a:r>
              <a:rPr lang="en-GB" sz="2000" b="1" i="1" u="sng" dirty="0">
                <a:solidFill>
                  <a:srgbClr val="FF0000"/>
                </a:solidFill>
              </a:rPr>
              <a:t> Text change  in red</a:t>
            </a:r>
          </a:p>
        </p:txBody>
      </p:sp>
    </p:spTree>
    <p:extLst>
      <p:ext uri="{BB962C8B-B14F-4D97-AF65-F5344CB8AC3E}">
        <p14:creationId xmlns:p14="http://schemas.microsoft.com/office/powerpoint/2010/main" val="277851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6229F-4987-41B2-B248-F52918AEAB61}"/>
              </a:ext>
            </a:extLst>
          </p:cNvPr>
          <p:cNvSpPr/>
          <p:nvPr/>
        </p:nvSpPr>
        <p:spPr>
          <a:xfrm>
            <a:off x="2203765" y="237024"/>
            <a:ext cx="7784469" cy="427040"/>
          </a:xfrm>
          <a:prstGeom prst="rect">
            <a:avLst/>
          </a:prstGeom>
          <a:noFill/>
        </p:spPr>
        <p:txBody>
          <a:bodyPr wrap="square" rtlCol="0">
            <a:spAutoFit/>
          </a:bodyPr>
          <a:lstStyle/>
          <a:p>
            <a:pPr algn="ctr" fontAlgn="ctr">
              <a:lnSpc>
                <a:spcPts val="2600"/>
              </a:lnSpc>
              <a:spcAft>
                <a:spcPts val="600"/>
              </a:spcAft>
              <a:buClr>
                <a:schemeClr val="tx1"/>
              </a:buClr>
            </a:pPr>
            <a:r>
              <a:rPr lang="en-GB" sz="22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Detailed roadmap</a:t>
            </a:r>
          </a:p>
        </p:txBody>
      </p:sp>
      <p:sp>
        <p:nvSpPr>
          <p:cNvPr id="52" name="Rectangle 51">
            <a:extLst>
              <a:ext uri="{FF2B5EF4-FFF2-40B4-BE49-F238E27FC236}">
                <a16:creationId xmlns:a16="http://schemas.microsoft.com/office/drawing/2014/main" id="{EB088CEE-E7F4-49F5-87DB-2A7204E240DA}"/>
              </a:ext>
            </a:extLst>
          </p:cNvPr>
          <p:cNvSpPr/>
          <p:nvPr/>
        </p:nvSpPr>
        <p:spPr>
          <a:xfrm>
            <a:off x="7905893" y="6255543"/>
            <a:ext cx="1462836" cy="307777"/>
          </a:xfrm>
          <a:prstGeom prst="rect">
            <a:avLst/>
          </a:prstGeom>
        </p:spPr>
        <p:txBody>
          <a:bodyPr wrap="none">
            <a:spAutoFit/>
          </a:bodyPr>
          <a:lstStyle/>
          <a:p>
            <a:r>
              <a:rPr lang="en-GB" sz="1400" i="1" dirty="0">
                <a:solidFill>
                  <a:srgbClr val="00BC8F"/>
                </a:solidFill>
              </a:rPr>
              <a:t>Back to Roadmap</a:t>
            </a:r>
          </a:p>
        </p:txBody>
      </p:sp>
      <p:cxnSp>
        <p:nvCxnSpPr>
          <p:cNvPr id="56" name="Straight Arrow Connector 55">
            <a:extLst>
              <a:ext uri="{FF2B5EF4-FFF2-40B4-BE49-F238E27FC236}">
                <a16:creationId xmlns:a16="http://schemas.microsoft.com/office/drawing/2014/main" id="{8FF86D60-64B0-4DDB-A844-3AE6F6020103}"/>
              </a:ext>
            </a:extLst>
          </p:cNvPr>
          <p:cNvCxnSpPr>
            <a:cxnSpLocks/>
          </p:cNvCxnSpPr>
          <p:nvPr/>
        </p:nvCxnSpPr>
        <p:spPr>
          <a:xfrm>
            <a:off x="9336619" y="6435437"/>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AB4167-CB19-4F0A-BADF-34E623EDA1A0}"/>
              </a:ext>
            </a:extLst>
          </p:cNvPr>
          <p:cNvCxnSpPr>
            <a:cxnSpLocks/>
          </p:cNvCxnSpPr>
          <p:nvPr/>
        </p:nvCxnSpPr>
        <p:spPr>
          <a:xfrm>
            <a:off x="4473575" y="986707"/>
            <a:ext cx="0" cy="455684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AFA13C2-CDE1-4D22-B6A8-2DDA5C8F084D}"/>
              </a:ext>
            </a:extLst>
          </p:cNvPr>
          <p:cNvSpPr/>
          <p:nvPr/>
        </p:nvSpPr>
        <p:spPr>
          <a:xfrm>
            <a:off x="3512576" y="6296937"/>
            <a:ext cx="2720617" cy="276999"/>
          </a:xfrm>
          <a:prstGeom prst="rect">
            <a:avLst/>
          </a:prstGeom>
        </p:spPr>
        <p:txBody>
          <a:bodyPr wrap="none">
            <a:spAutoFit/>
          </a:bodyPr>
          <a:lstStyle/>
          <a:p>
            <a:r>
              <a:rPr lang="en-GB" sz="1200" i="1" dirty="0">
                <a:solidFill>
                  <a:schemeClr val="tx1">
                    <a:lumMod val="65000"/>
                    <a:lumOff val="35000"/>
                  </a:schemeClr>
                </a:solidFill>
                <a:latin typeface="Roboto" panose="02000000000000000000" pitchFamily="2" charset="0"/>
                <a:ea typeface="Roboto" panose="02000000000000000000" pitchFamily="2" charset="0"/>
              </a:rPr>
              <a:t>Roadmap remains subject to changes</a:t>
            </a:r>
            <a:endParaRPr lang="en-GB" sz="1200" i="1" dirty="0">
              <a:solidFill>
                <a:schemeClr val="tx1">
                  <a:lumMod val="65000"/>
                  <a:lumOff val="35000"/>
                </a:schemeClr>
              </a:solidFill>
            </a:endParaRPr>
          </a:p>
        </p:txBody>
      </p:sp>
      <p:sp>
        <p:nvSpPr>
          <p:cNvPr id="10" name="Rectangle 9">
            <a:extLst>
              <a:ext uri="{FF2B5EF4-FFF2-40B4-BE49-F238E27FC236}">
                <a16:creationId xmlns:a16="http://schemas.microsoft.com/office/drawing/2014/main" id="{8CA11910-82A1-4216-8C04-914989EC19DE}"/>
              </a:ext>
            </a:extLst>
          </p:cNvPr>
          <p:cNvSpPr/>
          <p:nvPr/>
        </p:nvSpPr>
        <p:spPr>
          <a:xfrm>
            <a:off x="684725" y="3298282"/>
            <a:ext cx="2277996" cy="369332"/>
          </a:xfrm>
          <a:prstGeom prst="rect">
            <a:avLst/>
          </a:prstGeom>
        </p:spPr>
        <p:txBody>
          <a:bodyPr wrap="none">
            <a:spAutoFit/>
          </a:bodyPr>
          <a:lstStyle/>
          <a:p>
            <a:r>
              <a:rPr lang="en-GB" b="1" dirty="0">
                <a:solidFill>
                  <a:srgbClr val="FF0000"/>
                </a:solidFill>
              </a:rPr>
              <a:t>Table &amp; Text changes  </a:t>
            </a:r>
            <a:endParaRPr lang="en-GB" dirty="0"/>
          </a:p>
        </p:txBody>
      </p:sp>
      <p:pic>
        <p:nvPicPr>
          <p:cNvPr id="12" name="Picture 11">
            <a:extLst>
              <a:ext uri="{FF2B5EF4-FFF2-40B4-BE49-F238E27FC236}">
                <a16:creationId xmlns:a16="http://schemas.microsoft.com/office/drawing/2014/main" id="{C619E6BF-DDED-41D0-A592-261BCFC61586}"/>
              </a:ext>
            </a:extLst>
          </p:cNvPr>
          <p:cNvPicPr>
            <a:picLocks noChangeAspect="1"/>
          </p:cNvPicPr>
          <p:nvPr/>
        </p:nvPicPr>
        <p:blipFill rotWithShape="1">
          <a:blip r:embed="rId3"/>
          <a:srcRect b="2124"/>
          <a:stretch/>
        </p:blipFill>
        <p:spPr>
          <a:xfrm>
            <a:off x="-738" y="2638926"/>
            <a:ext cx="379346" cy="1318712"/>
          </a:xfrm>
          <a:prstGeom prst="rect">
            <a:avLst/>
          </a:prstGeom>
        </p:spPr>
      </p:pic>
      <p:cxnSp>
        <p:nvCxnSpPr>
          <p:cNvPr id="3" name="Straight Arrow Connector 2">
            <a:extLst>
              <a:ext uri="{FF2B5EF4-FFF2-40B4-BE49-F238E27FC236}">
                <a16:creationId xmlns:a16="http://schemas.microsoft.com/office/drawing/2014/main" id="{DA690C19-DA17-4432-9995-427BBF07D507}"/>
              </a:ext>
            </a:extLst>
          </p:cNvPr>
          <p:cNvCxnSpPr>
            <a:cxnSpLocks/>
          </p:cNvCxnSpPr>
          <p:nvPr/>
        </p:nvCxnSpPr>
        <p:spPr>
          <a:xfrm>
            <a:off x="1083910" y="3667614"/>
            <a:ext cx="14796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FE93D-DF67-4889-B492-710760057114}"/>
              </a:ext>
            </a:extLst>
          </p:cNvPr>
          <p:cNvPicPr>
            <a:picLocks noChangeAspect="1"/>
          </p:cNvPicPr>
          <p:nvPr/>
        </p:nvPicPr>
        <p:blipFill rotWithShape="1">
          <a:blip r:embed="rId4"/>
          <a:srcRect l="5656" t="20158" r="37771"/>
          <a:stretch/>
        </p:blipFill>
        <p:spPr>
          <a:xfrm>
            <a:off x="201743" y="6101823"/>
            <a:ext cx="3228970" cy="265461"/>
          </a:xfrm>
          <a:prstGeom prst="rect">
            <a:avLst/>
          </a:prstGeom>
        </p:spPr>
      </p:pic>
      <p:cxnSp>
        <p:nvCxnSpPr>
          <p:cNvPr id="5" name="Straight Connector 4">
            <a:extLst>
              <a:ext uri="{FF2B5EF4-FFF2-40B4-BE49-F238E27FC236}">
                <a16:creationId xmlns:a16="http://schemas.microsoft.com/office/drawing/2014/main" id="{8B19DEC6-7600-4706-911D-098FF7131E32}"/>
              </a:ext>
            </a:extLst>
          </p:cNvPr>
          <p:cNvCxnSpPr>
            <a:cxnSpLocks/>
          </p:cNvCxnSpPr>
          <p:nvPr/>
        </p:nvCxnSpPr>
        <p:spPr>
          <a:xfrm>
            <a:off x="-738" y="6219933"/>
            <a:ext cx="3228970" cy="0"/>
          </a:xfrm>
          <a:prstGeom prst="line">
            <a:avLst/>
          </a:prstGeom>
          <a:ln w="28575" cmpd="dbl">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D2F9B3-947B-4084-9C47-C85E7B63C60F}"/>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276E6553-29A1-4B23-8B63-D9EDDED56783}"/>
              </a:ext>
            </a:extLst>
          </p:cNvPr>
          <p:cNvPicPr>
            <a:picLocks noChangeAspect="1"/>
          </p:cNvPicPr>
          <p:nvPr/>
        </p:nvPicPr>
        <p:blipFill>
          <a:blip r:embed="rId5"/>
          <a:stretch>
            <a:fillRect/>
          </a:stretch>
        </p:blipFill>
        <p:spPr>
          <a:xfrm>
            <a:off x="0" y="5747006"/>
            <a:ext cx="3786312" cy="265461"/>
          </a:xfrm>
          <a:prstGeom prst="rect">
            <a:avLst/>
          </a:prstGeom>
        </p:spPr>
      </p:pic>
      <p:graphicFrame>
        <p:nvGraphicFramePr>
          <p:cNvPr id="49" name="Table 48">
            <a:extLst>
              <a:ext uri="{FF2B5EF4-FFF2-40B4-BE49-F238E27FC236}">
                <a16:creationId xmlns:a16="http://schemas.microsoft.com/office/drawing/2014/main" id="{F3CE13ED-635B-480B-8E95-1909CAF3BBC6}"/>
              </a:ext>
            </a:extLst>
          </p:cNvPr>
          <p:cNvGraphicFramePr>
            <a:graphicFrameLocks noGrp="1"/>
          </p:cNvGraphicFramePr>
          <p:nvPr>
            <p:extLst>
              <p:ext uri="{D42A27DB-BD31-4B8C-83A1-F6EECF244321}">
                <p14:modId xmlns:p14="http://schemas.microsoft.com/office/powerpoint/2010/main" val="636615963"/>
              </p:ext>
            </p:extLst>
          </p:nvPr>
        </p:nvGraphicFramePr>
        <p:xfrm>
          <a:off x="3263372" y="914695"/>
          <a:ext cx="7445822" cy="5082102"/>
        </p:xfrm>
        <a:graphic>
          <a:graphicData uri="http://schemas.openxmlformats.org/drawingml/2006/table">
            <a:tbl>
              <a:tblPr>
                <a:tableStyleId>{5C22544A-7EE6-4342-B048-85BDC9FD1C3A}</a:tableStyleId>
              </a:tblPr>
              <a:tblGrid>
                <a:gridCol w="985478">
                  <a:extLst>
                    <a:ext uri="{9D8B030D-6E8A-4147-A177-3AD203B41FA5}">
                      <a16:colId xmlns:a16="http://schemas.microsoft.com/office/drawing/2014/main" val="2780644738"/>
                    </a:ext>
                  </a:extLst>
                </a:gridCol>
                <a:gridCol w="287430">
                  <a:extLst>
                    <a:ext uri="{9D8B030D-6E8A-4147-A177-3AD203B41FA5}">
                      <a16:colId xmlns:a16="http://schemas.microsoft.com/office/drawing/2014/main" val="4271972604"/>
                    </a:ext>
                  </a:extLst>
                </a:gridCol>
                <a:gridCol w="6172914">
                  <a:extLst>
                    <a:ext uri="{9D8B030D-6E8A-4147-A177-3AD203B41FA5}">
                      <a16:colId xmlns:a16="http://schemas.microsoft.com/office/drawing/2014/main" val="962503061"/>
                    </a:ext>
                  </a:extLst>
                </a:gridCol>
              </a:tblGrid>
              <a:tr h="282339">
                <a:tc>
                  <a:txBody>
                    <a:bodyPr/>
                    <a:lstStyle/>
                    <a:p>
                      <a:pPr algn="r" fontAlgn="b"/>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Sep 2017</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noStrike" dirty="0">
                          <a:effectLst/>
                          <a:latin typeface="Roboto" panose="02000000000000000000" pitchFamily="2" charset="0"/>
                          <a:ea typeface="Roboto" panose="02000000000000000000" pitchFamily="2" charset="0"/>
                        </a:rPr>
                        <a:t>Launch</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787707"/>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Q4</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2017</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noStrike" dirty="0">
                          <a:effectLst/>
                          <a:latin typeface="Roboto" panose="02000000000000000000" pitchFamily="2" charset="0"/>
                          <a:ea typeface="Roboto" panose="02000000000000000000" pitchFamily="2" charset="0"/>
                        </a:rPr>
                        <a:t>Website, white paper, source code </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0226391"/>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Q1</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2018</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sngStrike" dirty="0">
                          <a:solidFill>
                            <a:srgbClr val="FF0000"/>
                          </a:solidFill>
                          <a:effectLst/>
                          <a:latin typeface="Roboto" panose="02000000000000000000" pitchFamily="2" charset="0"/>
                          <a:ea typeface="Roboto" panose="02000000000000000000" pitchFamily="2" charset="0"/>
                        </a:rPr>
                        <a:t>Protocol</a:t>
                      </a:r>
                      <a:r>
                        <a:rPr lang="en-GB" sz="1200" b="0" u="none" strike="noStrike" dirty="0">
                          <a:effectLst/>
                          <a:latin typeface="Roboto" panose="02000000000000000000" pitchFamily="2" charset="0"/>
                          <a:ea typeface="Roboto" panose="02000000000000000000" pitchFamily="2" charset="0"/>
                        </a:rPr>
                        <a:t> smart contract development, Meritt front end wireframe design</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4009856"/>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Q2</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2018</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noStrike" dirty="0">
                          <a:effectLst/>
                          <a:latin typeface="Roboto" panose="02000000000000000000" pitchFamily="2" charset="0"/>
                          <a:ea typeface="Roboto" panose="02000000000000000000" pitchFamily="2" charset="0"/>
                        </a:rPr>
                        <a:t>Meritt </a:t>
                      </a:r>
                      <a:r>
                        <a:rPr lang="en-GB" sz="1200" b="0" u="none" strike="sngStrike" dirty="0">
                          <a:solidFill>
                            <a:srgbClr val="FF0000"/>
                          </a:solidFill>
                          <a:effectLst/>
                          <a:latin typeface="Roboto" panose="02000000000000000000" pitchFamily="2" charset="0"/>
                          <a:ea typeface="Roboto" panose="02000000000000000000" pitchFamily="2" charset="0"/>
                        </a:rPr>
                        <a:t>protocol</a:t>
                      </a:r>
                      <a:r>
                        <a:rPr lang="en-GB" sz="1200" b="0" u="none" strike="noStrike" dirty="0">
                          <a:effectLst/>
                          <a:latin typeface="Roboto" panose="02000000000000000000" pitchFamily="2" charset="0"/>
                          <a:ea typeface="Roboto" panose="02000000000000000000" pitchFamily="2" charset="0"/>
                        </a:rPr>
                        <a:t> v0 on Ethereum </a:t>
                      </a:r>
                      <a:r>
                        <a:rPr lang="en-GB" sz="1200" b="0" u="none" strike="noStrike" dirty="0" err="1">
                          <a:effectLst/>
                          <a:latin typeface="Roboto" panose="02000000000000000000" pitchFamily="2" charset="0"/>
                          <a:ea typeface="Roboto" panose="02000000000000000000" pitchFamily="2" charset="0"/>
                        </a:rPr>
                        <a:t>Rinkeby</a:t>
                      </a:r>
                      <a:r>
                        <a:rPr lang="en-GB" sz="1200" b="0" u="none" strike="noStrike" dirty="0">
                          <a:effectLst/>
                          <a:latin typeface="Roboto" panose="02000000000000000000" pitchFamily="2" charset="0"/>
                          <a:ea typeface="Roboto" panose="02000000000000000000" pitchFamily="2" charset="0"/>
                        </a:rPr>
                        <a:t> </a:t>
                      </a:r>
                      <a:r>
                        <a:rPr lang="en-GB" sz="1200" b="0" u="none" strike="noStrike" dirty="0" err="1">
                          <a:effectLst/>
                          <a:latin typeface="Roboto" panose="02000000000000000000" pitchFamily="2" charset="0"/>
                          <a:ea typeface="Roboto" panose="02000000000000000000" pitchFamily="2" charset="0"/>
                        </a:rPr>
                        <a:t>testnet</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5693915"/>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Q2</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2018</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sngStrike" dirty="0">
                          <a:solidFill>
                            <a:srgbClr val="FF0000"/>
                          </a:solidFill>
                          <a:effectLst/>
                          <a:latin typeface="Roboto" panose="02000000000000000000" pitchFamily="2" charset="0"/>
                          <a:ea typeface="Roboto" panose="02000000000000000000" pitchFamily="2" charset="0"/>
                        </a:rPr>
                        <a:t>Protocol</a:t>
                      </a:r>
                      <a:r>
                        <a:rPr lang="en-GB" sz="1200" b="0" u="none" strike="noStrike" dirty="0">
                          <a:effectLst/>
                          <a:latin typeface="Roboto" panose="02000000000000000000" pitchFamily="2" charset="0"/>
                          <a:ea typeface="Roboto" panose="02000000000000000000" pitchFamily="2" charset="0"/>
                        </a:rPr>
                        <a:t> integration with Meritt front end</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0468960"/>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Q3</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2018</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noStrike" dirty="0">
                          <a:effectLst/>
                          <a:latin typeface="Roboto" panose="02000000000000000000" pitchFamily="2" charset="0"/>
                          <a:ea typeface="Roboto" panose="02000000000000000000" pitchFamily="2" charset="0"/>
                        </a:rPr>
                        <a:t>Meritt web progressive </a:t>
                      </a:r>
                      <a:r>
                        <a:rPr lang="en-GB" sz="1200" b="0" u="none" strike="noStrike" dirty="0" err="1">
                          <a:effectLst/>
                          <a:latin typeface="Roboto" panose="02000000000000000000" pitchFamily="2" charset="0"/>
                          <a:ea typeface="Roboto" panose="02000000000000000000" pitchFamily="2" charset="0"/>
                        </a:rPr>
                        <a:t>dapp</a:t>
                      </a:r>
                      <a:r>
                        <a:rPr lang="en-GB" sz="1200" b="0" u="none" strike="noStrike" dirty="0">
                          <a:effectLst/>
                          <a:latin typeface="Roboto" panose="02000000000000000000" pitchFamily="2" charset="0"/>
                          <a:ea typeface="Roboto" panose="02000000000000000000" pitchFamily="2" charset="0"/>
                        </a:rPr>
                        <a:t> released, integrating light wallet and loan token issuance</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0031110"/>
                  </a:ext>
                </a:extLst>
              </a:tr>
              <a:tr h="282339">
                <a:tc>
                  <a:txBody>
                    <a:bodyPr/>
                    <a:lstStyle/>
                    <a:p>
                      <a:pPr algn="r" fontAlgn="b"/>
                      <a:r>
                        <a:rPr lang="en-GB" sz="1200" b="0" u="none" strike="noStrike" dirty="0">
                          <a:solidFill>
                            <a:srgbClr val="FF0000"/>
                          </a:solidFill>
                          <a:effectLst/>
                          <a:latin typeface="Roboto" panose="02000000000000000000" pitchFamily="2" charset="0"/>
                          <a:ea typeface="Roboto" panose="02000000000000000000" pitchFamily="2" charset="0"/>
                        </a:rPr>
                        <a:t>Q4</a:t>
                      </a:r>
                      <a:r>
                        <a:rPr lang="en-GB" sz="1200" b="0" u="none" strike="noStrike" dirty="0">
                          <a:solidFill>
                            <a:schemeClr val="tx1">
                              <a:lumMod val="50000"/>
                              <a:lumOff val="50000"/>
                            </a:schemeClr>
                          </a:solidFill>
                          <a:effectLst/>
                          <a:latin typeface="Roboto" panose="02000000000000000000" pitchFamily="2" charset="0"/>
                          <a:ea typeface="Roboto" panose="02000000000000000000" pitchFamily="2" charset="0"/>
                        </a:rPr>
                        <a:t> 2018</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b="0" u="none" strike="noStrike" dirty="0">
                          <a:effectLst/>
                          <a:latin typeface="Roboto" panose="02000000000000000000" pitchFamily="2" charset="0"/>
                          <a:ea typeface="Roboto" panose="02000000000000000000" pitchFamily="2" charset="0"/>
                        </a:rPr>
                        <a:t>Meritt Marketplace and community framework – alpha version (Utility tokens and loans) </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1730803"/>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Q2</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effectLst/>
                          <a:latin typeface="Roboto" panose="02000000000000000000" pitchFamily="2" charset="0"/>
                          <a:ea typeface="Roboto" panose="02000000000000000000" pitchFamily="2" charset="0"/>
                        </a:rPr>
                        <a:t>Meritt underwriting and scoring - module v0</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0573657"/>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Q3</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fi-FI" sz="1200" u="none" strike="noStrike" dirty="0">
                          <a:effectLst/>
                          <a:latin typeface="Roboto" panose="02000000000000000000" pitchFamily="2" charset="0"/>
                          <a:ea typeface="Roboto" panose="02000000000000000000" pitchFamily="2" charset="0"/>
                        </a:rPr>
                        <a:t>Meritt </a:t>
                      </a:r>
                      <a:r>
                        <a:rPr lang="fi-FI" sz="1200" u="none" strike="sngStrike" dirty="0">
                          <a:solidFill>
                            <a:srgbClr val="FF0000"/>
                          </a:solidFill>
                          <a:effectLst/>
                          <a:latin typeface="Roboto" panose="02000000000000000000" pitchFamily="2" charset="0"/>
                          <a:ea typeface="Roboto" panose="02000000000000000000" pitchFamily="2" charset="0"/>
                        </a:rPr>
                        <a:t>protocol</a:t>
                      </a:r>
                      <a:r>
                        <a:rPr lang="fi-FI" sz="1200" u="none" strike="noStrike" dirty="0">
                          <a:effectLst/>
                          <a:latin typeface="Roboto" panose="02000000000000000000" pitchFamily="2" charset="0"/>
                          <a:ea typeface="Roboto" panose="02000000000000000000" pitchFamily="2" charset="0"/>
                        </a:rPr>
                        <a:t> v0.1 on Ethereum mainnet</a:t>
                      </a:r>
                      <a:endParaRPr lang="fi-FI"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632187"/>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Q3</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solidFill>
                            <a:schemeClr val="tx1"/>
                          </a:solidFill>
                          <a:effectLst/>
                          <a:latin typeface="Roboto" panose="02000000000000000000" pitchFamily="2" charset="0"/>
                          <a:ea typeface="Roboto" panose="02000000000000000000" pitchFamily="2" charset="0"/>
                        </a:rPr>
                        <a:t>Native apps for iOS and Android</a:t>
                      </a:r>
                      <a:endParaRPr lang="en-GB" sz="1200" b="0" i="0" u="none" strike="noStrike" dirty="0">
                        <a:solidFill>
                          <a:schemeClr val="tx1"/>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9478478"/>
                  </a:ext>
                </a:extLst>
              </a:tr>
              <a:tr h="282339">
                <a:tc>
                  <a:txBody>
                    <a:bodyPr/>
                    <a:lstStyle/>
                    <a:p>
                      <a:pPr algn="r" fontAlgn="b">
                        <a:tabLst>
                          <a:tab pos="261938" algn="l"/>
                        </a:tabLst>
                      </a:pPr>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fi-FI" sz="1200" u="none" strike="noStrike" dirty="0">
                          <a:solidFill>
                            <a:srgbClr val="FF0000"/>
                          </a:solidFill>
                          <a:effectLst/>
                          <a:latin typeface="Roboto" panose="02000000000000000000" pitchFamily="2" charset="0"/>
                          <a:ea typeface="Roboto" panose="02000000000000000000" pitchFamily="2" charset="0"/>
                        </a:rPr>
                        <a:t>Meritt on testnet RSK  Bitcoin</a:t>
                      </a: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78411"/>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solidFill>
                            <a:schemeClr val="tx1"/>
                          </a:solidFill>
                          <a:effectLst/>
                          <a:latin typeface="Roboto" panose="02000000000000000000" pitchFamily="2" charset="0"/>
                          <a:ea typeface="Roboto" panose="02000000000000000000" pitchFamily="2" charset="0"/>
                        </a:rPr>
                        <a:t>Meritt Marketplace v0.1 (portfolio </a:t>
                      </a:r>
                      <a:r>
                        <a:rPr lang="en-GB" sz="1200" u="none" strike="noStrike" dirty="0">
                          <a:solidFill>
                            <a:srgbClr val="FF0000"/>
                          </a:solidFill>
                          <a:effectLst/>
                          <a:latin typeface="Roboto" panose="02000000000000000000" pitchFamily="2" charset="0"/>
                          <a:ea typeface="Roboto" panose="02000000000000000000" pitchFamily="2" charset="0"/>
                        </a:rPr>
                        <a:t>invest </a:t>
                      </a:r>
                      <a:r>
                        <a:rPr lang="en-GB" sz="1200" u="none" strike="noStrike" dirty="0">
                          <a:solidFill>
                            <a:schemeClr val="tx1"/>
                          </a:solidFill>
                          <a:effectLst/>
                          <a:latin typeface="Roboto" panose="02000000000000000000" pitchFamily="2" charset="0"/>
                          <a:ea typeface="Roboto" panose="02000000000000000000" pitchFamily="2" charset="0"/>
                        </a:rPr>
                        <a:t>function enabled) </a:t>
                      </a:r>
                      <a:endParaRPr lang="en-GB" sz="1200" b="0" i="0" u="none" strike="noStrike" dirty="0">
                        <a:solidFill>
                          <a:schemeClr val="tx1"/>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1956101"/>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effectLst/>
                          <a:latin typeface="Roboto" panose="02000000000000000000" pitchFamily="2" charset="0"/>
                          <a:ea typeface="Roboto" panose="02000000000000000000" pitchFamily="2" charset="0"/>
                        </a:rPr>
                        <a:t>Community framework v0.1 (group and trusted network function)</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116460"/>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effectLst/>
                          <a:latin typeface="Roboto" panose="02000000000000000000" pitchFamily="2" charset="0"/>
                          <a:ea typeface="Roboto" panose="02000000000000000000" pitchFamily="2" charset="0"/>
                        </a:rPr>
                        <a:t>Whisper client chat integration (i.e. Ethereum P2P messaging)</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6157402"/>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effectLst/>
                          <a:latin typeface="Roboto" panose="02000000000000000000" pitchFamily="2" charset="0"/>
                          <a:ea typeface="Roboto" panose="02000000000000000000" pitchFamily="2" charset="0"/>
                        </a:rPr>
                        <a:t>Escrow smart contract for on-chain collateral deployed - secured token issuance</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1733573"/>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a:effectLst/>
                          <a:latin typeface="Roboto" panose="02000000000000000000" pitchFamily="2" charset="0"/>
                          <a:ea typeface="Roboto" panose="02000000000000000000" pitchFamily="2" charset="0"/>
                        </a:rPr>
                        <a:t>Meritt underwriting and scoring v0.1 (processing data over distributed storage)</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2922745"/>
                  </a:ext>
                </a:extLst>
              </a:tr>
              <a:tr h="282339">
                <a:tc>
                  <a:txBody>
                    <a:bodyPr/>
                    <a:lstStyle/>
                    <a:p>
                      <a:pPr algn="r" fontAlgn="b"/>
                      <a:r>
                        <a:rPr lang="en-GB" sz="1200" u="none" strike="noStrike" dirty="0">
                          <a:solidFill>
                            <a:srgbClr val="FF0000"/>
                          </a:solidFill>
                          <a:effectLst/>
                          <a:latin typeface="Roboto" panose="02000000000000000000" pitchFamily="2" charset="0"/>
                          <a:ea typeface="Roboto" panose="02000000000000000000" pitchFamily="2" charset="0"/>
                        </a:rPr>
                        <a:t>Q4</a:t>
                      </a:r>
                      <a:r>
                        <a:rPr lang="en-GB" sz="1200" u="none" strike="noStrike" dirty="0">
                          <a:solidFill>
                            <a:schemeClr val="tx1">
                              <a:lumMod val="50000"/>
                              <a:lumOff val="50000"/>
                            </a:schemeClr>
                          </a:solidFill>
                          <a:effectLst/>
                          <a:latin typeface="Roboto" panose="02000000000000000000" pitchFamily="2" charset="0"/>
                          <a:ea typeface="Roboto" panose="02000000000000000000" pitchFamily="2" charset="0"/>
                        </a:rPr>
                        <a:t> 2019</a:t>
                      </a:r>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1200" b="0" i="0" u="none" strike="noStrike" dirty="0">
                          <a:solidFill>
                            <a:srgbClr val="00CC66"/>
                          </a:solidFill>
                          <a:effectLst/>
                          <a:latin typeface="Roboto" panose="02000000000000000000" pitchFamily="2" charset="0"/>
                          <a:ea typeface="Roboto" panose="02000000000000000000" pitchFamily="2" charset="0"/>
                        </a:rPr>
                        <a:t>●</a:t>
                      </a: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r>
                        <a:rPr lang="en-GB" sz="1200" u="none" strike="noStrike" dirty="0" err="1">
                          <a:effectLst/>
                          <a:latin typeface="Roboto" panose="02000000000000000000" pitchFamily="2" charset="0"/>
                          <a:ea typeface="Roboto" panose="02000000000000000000" pitchFamily="2" charset="0"/>
                        </a:rPr>
                        <a:t>Stablecoin</a:t>
                      </a:r>
                      <a:r>
                        <a:rPr lang="en-GB" sz="1200" u="none" strike="noStrike" dirty="0">
                          <a:effectLst/>
                          <a:latin typeface="Roboto" panose="02000000000000000000" pitchFamily="2" charset="0"/>
                          <a:ea typeface="Roboto" panose="02000000000000000000" pitchFamily="2" charset="0"/>
                        </a:rPr>
                        <a:t> integration</a:t>
                      </a: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602643"/>
                  </a:ext>
                </a:extLst>
              </a:tr>
              <a:tr h="282339">
                <a:tc>
                  <a:txBody>
                    <a:bodyPr/>
                    <a:lstStyle/>
                    <a:p>
                      <a:pPr algn="r" fontAlgn="b"/>
                      <a:endParaRPr lang="en-GB" sz="1200" b="0" i="0" u="none" strike="noStrike" dirty="0">
                        <a:solidFill>
                          <a:schemeClr val="tx1">
                            <a:lumMod val="50000"/>
                            <a:lumOff val="50000"/>
                          </a:schemeClr>
                        </a:solidFill>
                        <a:effectLst/>
                        <a:latin typeface="Roboto" panose="02000000000000000000" pitchFamily="2" charset="0"/>
                        <a:ea typeface="Roboto" panose="02000000000000000000" pitchFamily="2" charset="0"/>
                      </a:endParaRPr>
                    </a:p>
                  </a:txBody>
                  <a:tcPr marL="7400"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GB" sz="1200" b="0" i="0" u="none" strike="noStrike" dirty="0">
                        <a:solidFill>
                          <a:srgbClr val="00CC66"/>
                        </a:solidFill>
                        <a:effectLst/>
                        <a:latin typeface="Roboto" panose="02000000000000000000" pitchFamily="2" charset="0"/>
                        <a:ea typeface="Roboto" panose="02000000000000000000" pitchFamily="2" charset="0"/>
                      </a:endParaRPr>
                    </a:p>
                  </a:txBody>
                  <a:tcPr marL="7400" marR="7400" marT="7400" marB="0">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fontAlgn="b">
                        <a:buSzPct val="200000"/>
                        <a:buFont typeface="Arial" panose="020B0604020202020204" pitchFamily="34" charset="0"/>
                        <a:buNone/>
                      </a:pPr>
                      <a:endParaRPr lang="en-GB" sz="1200" b="0" i="0" u="none" strike="noStrike" dirty="0">
                        <a:solidFill>
                          <a:srgbClr val="000000"/>
                        </a:solidFill>
                        <a:effectLst/>
                        <a:latin typeface="Roboto" panose="02000000000000000000" pitchFamily="2" charset="0"/>
                        <a:ea typeface="Roboto" panose="02000000000000000000" pitchFamily="2" charset="0"/>
                      </a:endParaRPr>
                    </a:p>
                  </a:txBody>
                  <a:tcPr marL="133204" marR="7400" marT="7400" marB="0" anchor="ctr">
                    <a:lnL w="12700" cmpd="sng">
                      <a:noFill/>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7947639"/>
                  </a:ext>
                </a:extLst>
              </a:tr>
            </a:tbl>
          </a:graphicData>
        </a:graphic>
      </p:graphicFrame>
      <p:cxnSp>
        <p:nvCxnSpPr>
          <p:cNvPr id="26" name="Straight Arrow Connector 25">
            <a:extLst>
              <a:ext uri="{FF2B5EF4-FFF2-40B4-BE49-F238E27FC236}">
                <a16:creationId xmlns:a16="http://schemas.microsoft.com/office/drawing/2014/main" id="{D2C5CBB0-699B-4A4C-84D5-5886FE78DDA6}"/>
              </a:ext>
            </a:extLst>
          </p:cNvPr>
          <p:cNvCxnSpPr>
            <a:cxnSpLocks/>
          </p:cNvCxnSpPr>
          <p:nvPr/>
        </p:nvCxnSpPr>
        <p:spPr>
          <a:xfrm>
            <a:off x="1076415" y="4829664"/>
            <a:ext cx="7495" cy="50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4E8B7A5-3D40-4F3F-8492-054F33434602}"/>
              </a:ext>
            </a:extLst>
          </p:cNvPr>
          <p:cNvSpPr/>
          <p:nvPr/>
        </p:nvSpPr>
        <p:spPr>
          <a:xfrm>
            <a:off x="793002" y="4482990"/>
            <a:ext cx="1577868" cy="369332"/>
          </a:xfrm>
          <a:prstGeom prst="rect">
            <a:avLst/>
          </a:prstGeom>
        </p:spPr>
        <p:txBody>
          <a:bodyPr wrap="none">
            <a:spAutoFit/>
          </a:bodyPr>
          <a:lstStyle/>
          <a:p>
            <a:r>
              <a:rPr lang="en-GB" b="1" dirty="0">
                <a:solidFill>
                  <a:srgbClr val="FF0000"/>
                </a:solidFill>
              </a:rPr>
              <a:t>Removed lines</a:t>
            </a:r>
            <a:endParaRPr lang="en-GB" dirty="0"/>
          </a:p>
        </p:txBody>
      </p:sp>
      <p:cxnSp>
        <p:nvCxnSpPr>
          <p:cNvPr id="29" name="Straight Arrow Connector 28">
            <a:extLst>
              <a:ext uri="{FF2B5EF4-FFF2-40B4-BE49-F238E27FC236}">
                <a16:creationId xmlns:a16="http://schemas.microsoft.com/office/drawing/2014/main" id="{3A9918C8-5F9D-4C2A-A387-C00A5FA04990}"/>
              </a:ext>
            </a:extLst>
          </p:cNvPr>
          <p:cNvCxnSpPr>
            <a:cxnSpLocks/>
            <a:stCxn id="49" idx="2"/>
          </p:cNvCxnSpPr>
          <p:nvPr/>
        </p:nvCxnSpPr>
        <p:spPr>
          <a:xfrm flipH="1">
            <a:off x="6315477" y="5996797"/>
            <a:ext cx="670806" cy="258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Left Brace 31">
            <a:extLst>
              <a:ext uri="{FF2B5EF4-FFF2-40B4-BE49-F238E27FC236}">
                <a16:creationId xmlns:a16="http://schemas.microsoft.com/office/drawing/2014/main" id="{8C00EF4D-CFC9-40B7-BA95-6387B1E5596B}"/>
              </a:ext>
            </a:extLst>
          </p:cNvPr>
          <p:cNvSpPr/>
          <p:nvPr/>
        </p:nvSpPr>
        <p:spPr>
          <a:xfrm flipH="1">
            <a:off x="10891604" y="89008"/>
            <a:ext cx="349193" cy="6649723"/>
          </a:xfrm>
          <a:prstGeom prst="leftBrace">
            <a:avLst>
              <a:gd name="adj1" fmla="val 8333"/>
              <a:gd name="adj2" fmla="val 5150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Rectangle 32">
            <a:extLst>
              <a:ext uri="{FF2B5EF4-FFF2-40B4-BE49-F238E27FC236}">
                <a16:creationId xmlns:a16="http://schemas.microsoft.com/office/drawing/2014/main" id="{F62D0C30-305C-41FD-BBC3-4492C2DF6DEF}"/>
              </a:ext>
            </a:extLst>
          </p:cNvPr>
          <p:cNvSpPr/>
          <p:nvPr/>
        </p:nvSpPr>
        <p:spPr>
          <a:xfrm>
            <a:off x="11198701" y="2925107"/>
            <a:ext cx="888385" cy="1200329"/>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All</a:t>
            </a:r>
          </a:p>
          <a:p>
            <a:r>
              <a:rPr lang="en-GB" b="1" dirty="0">
                <a:solidFill>
                  <a:srgbClr val="FF0000"/>
                </a:solidFill>
                <a:latin typeface="Roboto" panose="02000000000000000000" pitchFamily="2" charset="0"/>
                <a:ea typeface="Roboto" panose="02000000000000000000" pitchFamily="2" charset="0"/>
              </a:rPr>
              <a:t>In </a:t>
            </a:r>
          </a:p>
          <a:p>
            <a:r>
              <a:rPr lang="en-GB" b="1" dirty="0">
                <a:solidFill>
                  <a:srgbClr val="FF0000"/>
                </a:solidFill>
                <a:latin typeface="Roboto" panose="02000000000000000000" pitchFamily="2" charset="0"/>
                <a:ea typeface="Roboto" panose="02000000000000000000" pitchFamily="2" charset="0"/>
              </a:rPr>
              <a:t>One </a:t>
            </a:r>
          </a:p>
          <a:p>
            <a:r>
              <a:rPr lang="en-GB" b="1" dirty="0">
                <a:solidFill>
                  <a:srgbClr val="FF0000"/>
                </a:solidFill>
                <a:latin typeface="Roboto" panose="02000000000000000000" pitchFamily="2" charset="0"/>
                <a:ea typeface="Roboto" panose="02000000000000000000" pitchFamily="2" charset="0"/>
              </a:rPr>
              <a:t>screen</a:t>
            </a:r>
            <a:endParaRPr lang="en-GB" dirty="0">
              <a:solidFill>
                <a:srgbClr val="FF0000"/>
              </a:solidFill>
            </a:endParaRPr>
          </a:p>
        </p:txBody>
      </p:sp>
      <p:sp>
        <p:nvSpPr>
          <p:cNvPr id="34" name="Rectangle 33">
            <a:extLst>
              <a:ext uri="{FF2B5EF4-FFF2-40B4-BE49-F238E27FC236}">
                <a16:creationId xmlns:a16="http://schemas.microsoft.com/office/drawing/2014/main" id="{93523C8A-62AB-4CC7-AD4E-7601DC014BEA}"/>
              </a:ext>
            </a:extLst>
          </p:cNvPr>
          <p:cNvSpPr/>
          <p:nvPr/>
        </p:nvSpPr>
        <p:spPr>
          <a:xfrm>
            <a:off x="494335" y="1256990"/>
            <a:ext cx="1709430" cy="707886"/>
          </a:xfrm>
          <a:prstGeom prst="rect">
            <a:avLst/>
          </a:prstGeom>
        </p:spPr>
        <p:txBody>
          <a:bodyPr wrap="square">
            <a:spAutoFit/>
          </a:bodyPr>
          <a:lstStyle/>
          <a:p>
            <a:pPr algn="ctr"/>
            <a:r>
              <a:rPr lang="en-GB" sz="2000" b="1" i="1" u="sng" dirty="0">
                <a:solidFill>
                  <a:srgbClr val="FF0000"/>
                </a:solidFill>
              </a:rPr>
              <a:t> Text change  in red</a:t>
            </a:r>
          </a:p>
        </p:txBody>
      </p:sp>
      <p:cxnSp>
        <p:nvCxnSpPr>
          <p:cNvPr id="35" name="Straight Connector 34">
            <a:extLst>
              <a:ext uri="{FF2B5EF4-FFF2-40B4-BE49-F238E27FC236}">
                <a16:creationId xmlns:a16="http://schemas.microsoft.com/office/drawing/2014/main" id="{D98DADD9-9D61-4983-A5C3-89694CA019D5}"/>
              </a:ext>
            </a:extLst>
          </p:cNvPr>
          <p:cNvCxnSpPr>
            <a:cxnSpLocks/>
          </p:cNvCxnSpPr>
          <p:nvPr/>
        </p:nvCxnSpPr>
        <p:spPr>
          <a:xfrm>
            <a:off x="209238" y="5879736"/>
            <a:ext cx="3228970" cy="0"/>
          </a:xfrm>
          <a:prstGeom prst="line">
            <a:avLst/>
          </a:prstGeom>
          <a:ln w="28575" cmpd="dbl">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13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E38F47-C2A6-4FA2-9A61-5900591C05AF}"/>
              </a:ext>
            </a:extLst>
          </p:cNvPr>
          <p:cNvPicPr>
            <a:picLocks noChangeAspect="1"/>
          </p:cNvPicPr>
          <p:nvPr/>
        </p:nvPicPr>
        <p:blipFill rotWithShape="1">
          <a:blip r:embed="rId2">
            <a:extLst>
              <a:ext uri="{28A0092B-C50C-407E-A947-70E740481C1C}">
                <a14:useLocalDpi xmlns:a14="http://schemas.microsoft.com/office/drawing/2010/main" val="0"/>
              </a:ext>
            </a:extLst>
          </a:blip>
          <a:srcRect l="-9933" t="-425" r="9933" b="35860"/>
          <a:stretch/>
        </p:blipFill>
        <p:spPr>
          <a:xfrm>
            <a:off x="2749937" y="1214034"/>
            <a:ext cx="827998" cy="796445"/>
          </a:xfrm>
          <a:prstGeom prst="rect">
            <a:avLst/>
          </a:prstGeom>
        </p:spPr>
      </p:pic>
      <p:pic>
        <p:nvPicPr>
          <p:cNvPr id="46" name="Picture 45">
            <a:extLst>
              <a:ext uri="{FF2B5EF4-FFF2-40B4-BE49-F238E27FC236}">
                <a16:creationId xmlns:a16="http://schemas.microsoft.com/office/drawing/2014/main" id="{744B2D9A-3829-40E3-9F89-0FEBAA1DC6EE}"/>
              </a:ext>
            </a:extLst>
          </p:cNvPr>
          <p:cNvPicPr>
            <a:picLocks noChangeAspect="1"/>
          </p:cNvPicPr>
          <p:nvPr/>
        </p:nvPicPr>
        <p:blipFill rotWithShape="1">
          <a:blip r:embed="rId3"/>
          <a:srcRect t="10774" r="8942" b="-946"/>
          <a:stretch/>
        </p:blipFill>
        <p:spPr>
          <a:xfrm>
            <a:off x="8220993" y="5441954"/>
            <a:ext cx="732247" cy="782541"/>
          </a:xfrm>
          <a:prstGeom prst="rect">
            <a:avLst/>
          </a:prstGeom>
        </p:spPr>
      </p:pic>
      <p:pic>
        <p:nvPicPr>
          <p:cNvPr id="45" name="Picture 44">
            <a:extLst>
              <a:ext uri="{FF2B5EF4-FFF2-40B4-BE49-F238E27FC236}">
                <a16:creationId xmlns:a16="http://schemas.microsoft.com/office/drawing/2014/main" id="{305891BD-3D0B-4A99-A0C0-475F1D33A620}"/>
              </a:ext>
            </a:extLst>
          </p:cNvPr>
          <p:cNvPicPr>
            <a:picLocks noChangeAspect="1"/>
          </p:cNvPicPr>
          <p:nvPr/>
        </p:nvPicPr>
        <p:blipFill rotWithShape="1">
          <a:blip r:embed="rId4">
            <a:extLst>
              <a:ext uri="{28A0092B-C50C-407E-A947-70E740481C1C}">
                <a14:useLocalDpi xmlns:a14="http://schemas.microsoft.com/office/drawing/2010/main" val="0"/>
              </a:ext>
            </a:extLst>
          </a:blip>
          <a:srcRect l="11268" t="3244" r="12566" b="21836"/>
          <a:stretch/>
        </p:blipFill>
        <p:spPr>
          <a:xfrm>
            <a:off x="8188879" y="3392357"/>
            <a:ext cx="800909" cy="764791"/>
          </a:xfrm>
          <a:prstGeom prst="rect">
            <a:avLst/>
          </a:prstGeom>
        </p:spPr>
      </p:pic>
      <p:pic>
        <p:nvPicPr>
          <p:cNvPr id="43" name="Picture 42">
            <a:extLst>
              <a:ext uri="{FF2B5EF4-FFF2-40B4-BE49-F238E27FC236}">
                <a16:creationId xmlns:a16="http://schemas.microsoft.com/office/drawing/2014/main" id="{A795E7CB-29B3-4BF5-A752-B68787127E07}"/>
              </a:ext>
            </a:extLst>
          </p:cNvPr>
          <p:cNvPicPr>
            <a:picLocks noChangeAspect="1"/>
          </p:cNvPicPr>
          <p:nvPr/>
        </p:nvPicPr>
        <p:blipFill rotWithShape="1">
          <a:blip r:embed="rId5">
            <a:extLst>
              <a:ext uri="{28A0092B-C50C-407E-A947-70E740481C1C}">
                <a14:useLocalDpi xmlns:a14="http://schemas.microsoft.com/office/drawing/2010/main" val="0"/>
              </a:ext>
            </a:extLst>
          </a:blip>
          <a:srcRect l="8880" r="5493" b="22706"/>
          <a:stretch/>
        </p:blipFill>
        <p:spPr>
          <a:xfrm>
            <a:off x="6369509" y="3382517"/>
            <a:ext cx="811188" cy="799903"/>
          </a:xfrm>
          <a:prstGeom prst="rect">
            <a:avLst/>
          </a:prstGeom>
        </p:spPr>
      </p:pic>
      <p:pic>
        <p:nvPicPr>
          <p:cNvPr id="30" name="Picture 29">
            <a:extLst>
              <a:ext uri="{FF2B5EF4-FFF2-40B4-BE49-F238E27FC236}">
                <a16:creationId xmlns:a16="http://schemas.microsoft.com/office/drawing/2014/main" id="{6BEA7FAE-F764-4A78-8DD3-1F6BAD957A5C}"/>
              </a:ext>
            </a:extLst>
          </p:cNvPr>
          <p:cNvPicPr>
            <a:picLocks noChangeAspect="1"/>
          </p:cNvPicPr>
          <p:nvPr/>
        </p:nvPicPr>
        <p:blipFill rotWithShape="1">
          <a:blip r:embed="rId6">
            <a:extLst>
              <a:ext uri="{28A0092B-C50C-407E-A947-70E740481C1C}">
                <a14:useLocalDpi xmlns:a14="http://schemas.microsoft.com/office/drawing/2010/main" val="0"/>
              </a:ext>
            </a:extLst>
          </a:blip>
          <a:srcRect l="5618" t="12020"/>
          <a:stretch/>
        </p:blipFill>
        <p:spPr>
          <a:xfrm>
            <a:off x="2763466" y="5436180"/>
            <a:ext cx="821367" cy="773441"/>
          </a:xfrm>
          <a:prstGeom prst="rect">
            <a:avLst/>
          </a:prstGeom>
        </p:spPr>
      </p:pic>
      <p:pic>
        <p:nvPicPr>
          <p:cNvPr id="28" name="Picture 27">
            <a:extLst>
              <a:ext uri="{FF2B5EF4-FFF2-40B4-BE49-F238E27FC236}">
                <a16:creationId xmlns:a16="http://schemas.microsoft.com/office/drawing/2014/main" id="{F1FC5D4A-0A77-424A-9F38-4AEAFE16EDB0}"/>
              </a:ext>
            </a:extLst>
          </p:cNvPr>
          <p:cNvPicPr>
            <a:picLocks noChangeAspect="1"/>
          </p:cNvPicPr>
          <p:nvPr/>
        </p:nvPicPr>
        <p:blipFill rotWithShape="1">
          <a:blip r:embed="rId7">
            <a:extLst>
              <a:ext uri="{28A0092B-C50C-407E-A947-70E740481C1C}">
                <a14:useLocalDpi xmlns:a14="http://schemas.microsoft.com/office/drawing/2010/main" val="0"/>
              </a:ext>
            </a:extLst>
          </a:blip>
          <a:srcRect l="11029" t="17153" b="24601"/>
          <a:stretch/>
        </p:blipFill>
        <p:spPr>
          <a:xfrm>
            <a:off x="4582741" y="5437445"/>
            <a:ext cx="779411" cy="769529"/>
          </a:xfrm>
          <a:prstGeom prst="rect">
            <a:avLst/>
          </a:prstGeom>
        </p:spPr>
      </p:pic>
      <p:pic>
        <p:nvPicPr>
          <p:cNvPr id="21" name="Picture 20">
            <a:extLst>
              <a:ext uri="{FF2B5EF4-FFF2-40B4-BE49-F238E27FC236}">
                <a16:creationId xmlns:a16="http://schemas.microsoft.com/office/drawing/2014/main" id="{CA4F0A3D-0940-48E3-B64A-6265E93274AC}"/>
              </a:ext>
            </a:extLst>
          </p:cNvPr>
          <p:cNvPicPr>
            <a:picLocks noChangeAspect="1"/>
          </p:cNvPicPr>
          <p:nvPr/>
        </p:nvPicPr>
        <p:blipFill rotWithShape="1">
          <a:blip r:embed="rId8">
            <a:extLst>
              <a:ext uri="{28A0092B-C50C-407E-A947-70E740481C1C}">
                <a14:useLocalDpi xmlns:a14="http://schemas.microsoft.com/office/drawing/2010/main" val="0"/>
              </a:ext>
            </a:extLst>
          </a:blip>
          <a:srcRect l="6478" b="6473"/>
          <a:stretch/>
        </p:blipFill>
        <p:spPr>
          <a:xfrm>
            <a:off x="4616043" y="3392357"/>
            <a:ext cx="758199" cy="764791"/>
          </a:xfrm>
          <a:prstGeom prst="rect">
            <a:avLst/>
          </a:prstGeom>
        </p:spPr>
      </p:pic>
      <p:sp>
        <p:nvSpPr>
          <p:cNvPr id="2" name="Rectangle 1">
            <a:extLst>
              <a:ext uri="{FF2B5EF4-FFF2-40B4-BE49-F238E27FC236}">
                <a16:creationId xmlns:a16="http://schemas.microsoft.com/office/drawing/2014/main" id="{8EB17E49-B0BD-4AB7-B4AE-7D1CB4D4A210}"/>
              </a:ext>
            </a:extLst>
          </p:cNvPr>
          <p:cNvSpPr/>
          <p:nvPr/>
        </p:nvSpPr>
        <p:spPr>
          <a:xfrm>
            <a:off x="1149927" y="282194"/>
            <a:ext cx="9892147" cy="434734"/>
          </a:xfrm>
          <a:prstGeom prst="rect">
            <a:avLst/>
          </a:prstGeom>
          <a:noFill/>
        </p:spPr>
        <p:txBody>
          <a:bodyPr wrap="square" rtlCol="0">
            <a:spAutoFit/>
          </a:bodyPr>
          <a:lstStyle/>
          <a:p>
            <a:pPr algn="ctr" fontAlgn="ctr">
              <a:lnSpc>
                <a:spcPts val="2600"/>
              </a:lnSpc>
              <a:spcAft>
                <a:spcPts val="600"/>
              </a:spcAft>
              <a:buClr>
                <a:schemeClr val="tx1"/>
              </a:buClr>
            </a:pPr>
            <a:r>
              <a:rPr lang="en-GB" sz="22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Experienced team based in London with coverage in Asia</a:t>
            </a:r>
          </a:p>
        </p:txBody>
      </p:sp>
      <p:pic>
        <p:nvPicPr>
          <p:cNvPr id="16" name="Picture 15">
            <a:extLst>
              <a:ext uri="{FF2B5EF4-FFF2-40B4-BE49-F238E27FC236}">
                <a16:creationId xmlns:a16="http://schemas.microsoft.com/office/drawing/2014/main" id="{46BE02D0-AA01-421B-AB76-B9D9E71F1F78}"/>
              </a:ext>
            </a:extLst>
          </p:cNvPr>
          <p:cNvPicPr>
            <a:picLocks noChangeAspect="1"/>
          </p:cNvPicPr>
          <p:nvPr/>
        </p:nvPicPr>
        <p:blipFill>
          <a:blip r:embed="rId9"/>
          <a:stretch>
            <a:fillRect/>
          </a:stretch>
        </p:blipFill>
        <p:spPr>
          <a:xfrm>
            <a:off x="2764382" y="3371210"/>
            <a:ext cx="801532" cy="799903"/>
          </a:xfrm>
          <a:prstGeom prst="rect">
            <a:avLst/>
          </a:prstGeom>
        </p:spPr>
      </p:pic>
      <p:pic>
        <p:nvPicPr>
          <p:cNvPr id="18" name="Picture 17">
            <a:extLst>
              <a:ext uri="{FF2B5EF4-FFF2-40B4-BE49-F238E27FC236}">
                <a16:creationId xmlns:a16="http://schemas.microsoft.com/office/drawing/2014/main" id="{4B227261-9B96-470E-BA6E-674CBBBF70DF}"/>
              </a:ext>
            </a:extLst>
          </p:cNvPr>
          <p:cNvPicPr>
            <a:picLocks noChangeAspect="1"/>
          </p:cNvPicPr>
          <p:nvPr/>
        </p:nvPicPr>
        <p:blipFill rotWithShape="1">
          <a:blip r:embed="rId10"/>
          <a:srcRect l="14105" t="2567" b="16418"/>
          <a:stretch/>
        </p:blipFill>
        <p:spPr>
          <a:xfrm>
            <a:off x="6363369" y="5436180"/>
            <a:ext cx="806599" cy="773321"/>
          </a:xfrm>
          <a:prstGeom prst="rect">
            <a:avLst/>
          </a:prstGeom>
        </p:spPr>
      </p:pic>
      <p:sp>
        <p:nvSpPr>
          <p:cNvPr id="49" name="Rectangle 48">
            <a:extLst>
              <a:ext uri="{FF2B5EF4-FFF2-40B4-BE49-F238E27FC236}">
                <a16:creationId xmlns:a16="http://schemas.microsoft.com/office/drawing/2014/main" id="{14CCE0C8-703D-418B-925C-5B150A0394E5}"/>
              </a:ext>
            </a:extLst>
          </p:cNvPr>
          <p:cNvSpPr/>
          <p:nvPr/>
        </p:nvSpPr>
        <p:spPr>
          <a:xfrm>
            <a:off x="2038979" y="2036312"/>
            <a:ext cx="2250732"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Hicham Errafass</a:t>
            </a:r>
          </a:p>
          <a:p>
            <a:pPr algn="ctr"/>
            <a:r>
              <a:rPr lang="en-GB" sz="1000" dirty="0">
                <a:solidFill>
                  <a:srgbClr val="333333"/>
                </a:solidFill>
                <a:latin typeface="Roboto" panose="02000000000000000000" pitchFamily="2" charset="0"/>
              </a:rPr>
              <a:t>Structured finance</a:t>
            </a:r>
          </a:p>
          <a:p>
            <a:pPr algn="ctr"/>
            <a:r>
              <a:rPr lang="en-GB" sz="1000" dirty="0">
                <a:solidFill>
                  <a:srgbClr val="333333"/>
                </a:solidFill>
                <a:latin typeface="Roboto" panose="02000000000000000000" pitchFamily="2" charset="0"/>
              </a:rPr>
              <a:t>GE Capital, ESCP Europe</a:t>
            </a:r>
          </a:p>
        </p:txBody>
      </p:sp>
      <p:sp>
        <p:nvSpPr>
          <p:cNvPr id="50" name="Rectangle 49">
            <a:extLst>
              <a:ext uri="{FF2B5EF4-FFF2-40B4-BE49-F238E27FC236}">
                <a16:creationId xmlns:a16="http://schemas.microsoft.com/office/drawing/2014/main" id="{FE714EEF-98EF-42B3-8A44-3CB3C4A9B1D0}"/>
              </a:ext>
            </a:extLst>
          </p:cNvPr>
          <p:cNvSpPr/>
          <p:nvPr/>
        </p:nvSpPr>
        <p:spPr>
          <a:xfrm>
            <a:off x="4177430" y="4234342"/>
            <a:ext cx="1632524"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Bilal Arif</a:t>
            </a:r>
          </a:p>
          <a:p>
            <a:pPr algn="ctr"/>
            <a:r>
              <a:rPr lang="en-GB" sz="1000" dirty="0">
                <a:solidFill>
                  <a:srgbClr val="333333"/>
                </a:solidFill>
                <a:latin typeface="Roboto" panose="02000000000000000000" pitchFamily="2" charset="0"/>
              </a:rPr>
              <a:t>Lead developer, Full stack &amp; solidity developer</a:t>
            </a:r>
          </a:p>
        </p:txBody>
      </p:sp>
      <p:sp>
        <p:nvSpPr>
          <p:cNvPr id="51" name="Rectangle 50">
            <a:extLst>
              <a:ext uri="{FF2B5EF4-FFF2-40B4-BE49-F238E27FC236}">
                <a16:creationId xmlns:a16="http://schemas.microsoft.com/office/drawing/2014/main" id="{BC36A16B-95BA-442F-AA12-F84E350C7416}"/>
              </a:ext>
            </a:extLst>
          </p:cNvPr>
          <p:cNvSpPr/>
          <p:nvPr/>
        </p:nvSpPr>
        <p:spPr>
          <a:xfrm>
            <a:off x="2335143" y="4235574"/>
            <a:ext cx="1662296"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Stefan Loesch</a:t>
            </a:r>
          </a:p>
          <a:p>
            <a:pPr algn="ctr"/>
            <a:r>
              <a:rPr lang="en-GB" sz="1000" dirty="0">
                <a:solidFill>
                  <a:srgbClr val="333333"/>
                </a:solidFill>
                <a:latin typeface="Roboto" panose="02000000000000000000" pitchFamily="2" charset="0"/>
              </a:rPr>
              <a:t>Blockchain architect</a:t>
            </a:r>
          </a:p>
          <a:p>
            <a:pPr algn="ctr"/>
            <a:r>
              <a:rPr lang="en-GB" sz="1000" dirty="0" err="1">
                <a:solidFill>
                  <a:srgbClr val="333333"/>
                </a:solidFill>
                <a:latin typeface="Roboto" panose="02000000000000000000" pitchFamily="2" charset="0"/>
              </a:rPr>
              <a:t>Cryptocustodian</a:t>
            </a:r>
            <a:r>
              <a:rPr lang="en-GB" sz="1000" dirty="0">
                <a:solidFill>
                  <a:srgbClr val="333333"/>
                </a:solidFill>
                <a:latin typeface="Roboto" panose="02000000000000000000" pitchFamily="2" charset="0"/>
              </a:rPr>
              <a:t>, </a:t>
            </a:r>
            <a:r>
              <a:rPr lang="en-GB" sz="1000" dirty="0" err="1">
                <a:solidFill>
                  <a:srgbClr val="333333"/>
                </a:solidFill>
                <a:latin typeface="Roboto" panose="02000000000000000000" pitchFamily="2" charset="0"/>
              </a:rPr>
              <a:t>Insead</a:t>
            </a:r>
            <a:endParaRPr lang="en-GB" sz="1000" dirty="0">
              <a:solidFill>
                <a:srgbClr val="333333"/>
              </a:solidFill>
              <a:latin typeface="Roboto" panose="02000000000000000000" pitchFamily="2" charset="0"/>
            </a:endParaRPr>
          </a:p>
        </p:txBody>
      </p:sp>
      <p:sp>
        <p:nvSpPr>
          <p:cNvPr id="52" name="Rectangle 51">
            <a:extLst>
              <a:ext uri="{FF2B5EF4-FFF2-40B4-BE49-F238E27FC236}">
                <a16:creationId xmlns:a16="http://schemas.microsoft.com/office/drawing/2014/main" id="{834F9400-243C-434D-8F7C-826E21A783C7}"/>
              </a:ext>
            </a:extLst>
          </p:cNvPr>
          <p:cNvSpPr/>
          <p:nvPr/>
        </p:nvSpPr>
        <p:spPr>
          <a:xfrm>
            <a:off x="5854411" y="4234342"/>
            <a:ext cx="1924980"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Muhammad Khan</a:t>
            </a:r>
          </a:p>
          <a:p>
            <a:pPr algn="ctr"/>
            <a:r>
              <a:rPr lang="en-GB" sz="1000" dirty="0">
                <a:solidFill>
                  <a:srgbClr val="333333"/>
                </a:solidFill>
                <a:latin typeface="Roboto" panose="02000000000000000000" pitchFamily="2" charset="0"/>
              </a:rPr>
              <a:t>Blockchain Engineer</a:t>
            </a:r>
          </a:p>
          <a:p>
            <a:pPr algn="ctr"/>
            <a:r>
              <a:rPr lang="en-GB" sz="1000" dirty="0">
                <a:solidFill>
                  <a:srgbClr val="333333"/>
                </a:solidFill>
                <a:latin typeface="Roboto" panose="02000000000000000000" pitchFamily="2" charset="0"/>
              </a:rPr>
              <a:t> COMSATS University</a:t>
            </a:r>
          </a:p>
        </p:txBody>
      </p:sp>
      <p:sp>
        <p:nvSpPr>
          <p:cNvPr id="53" name="Rectangle 52">
            <a:extLst>
              <a:ext uri="{FF2B5EF4-FFF2-40B4-BE49-F238E27FC236}">
                <a16:creationId xmlns:a16="http://schemas.microsoft.com/office/drawing/2014/main" id="{E255C71D-72EB-41D4-90CC-B7AE40E66555}"/>
              </a:ext>
            </a:extLst>
          </p:cNvPr>
          <p:cNvSpPr/>
          <p:nvPr/>
        </p:nvSpPr>
        <p:spPr>
          <a:xfrm>
            <a:off x="7839535" y="4234692"/>
            <a:ext cx="1521268"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Danish </a:t>
            </a:r>
            <a:r>
              <a:rPr lang="en-GB" sz="1000" b="1" dirty="0" err="1">
                <a:solidFill>
                  <a:srgbClr val="333333"/>
                </a:solidFill>
                <a:latin typeface="Roboto" panose="02000000000000000000" pitchFamily="2" charset="0"/>
              </a:rPr>
              <a:t>Saber</a:t>
            </a:r>
            <a:endParaRPr lang="en-GB" sz="1000" b="1" dirty="0">
              <a:solidFill>
                <a:srgbClr val="333333"/>
              </a:solidFill>
              <a:latin typeface="Roboto" panose="02000000000000000000" pitchFamily="2" charset="0"/>
            </a:endParaRPr>
          </a:p>
          <a:p>
            <a:pPr algn="ctr"/>
            <a:r>
              <a:rPr lang="en-GB" sz="1000" dirty="0">
                <a:solidFill>
                  <a:srgbClr val="333333"/>
                </a:solidFill>
                <a:latin typeface="Roboto" panose="02000000000000000000" pitchFamily="2" charset="0"/>
              </a:rPr>
              <a:t>DApp Developer</a:t>
            </a:r>
          </a:p>
          <a:p>
            <a:pPr algn="ctr"/>
            <a:r>
              <a:rPr lang="en-GB" sz="1000" dirty="0">
                <a:solidFill>
                  <a:srgbClr val="333333"/>
                </a:solidFill>
                <a:latin typeface="Roboto" panose="02000000000000000000" pitchFamily="2" charset="0"/>
              </a:rPr>
              <a:t> COMSATS University</a:t>
            </a:r>
          </a:p>
        </p:txBody>
      </p:sp>
      <p:sp>
        <p:nvSpPr>
          <p:cNvPr id="54" name="Rectangle 53">
            <a:extLst>
              <a:ext uri="{FF2B5EF4-FFF2-40B4-BE49-F238E27FC236}">
                <a16:creationId xmlns:a16="http://schemas.microsoft.com/office/drawing/2014/main" id="{51E58490-77A2-42D8-9E1D-18F366E1C8CB}"/>
              </a:ext>
            </a:extLst>
          </p:cNvPr>
          <p:cNvSpPr/>
          <p:nvPr/>
        </p:nvSpPr>
        <p:spPr>
          <a:xfrm>
            <a:off x="1997355" y="6210452"/>
            <a:ext cx="2352340"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Dan Eve</a:t>
            </a:r>
          </a:p>
          <a:p>
            <a:pPr algn="ctr"/>
            <a:r>
              <a:rPr lang="en-GB" sz="1000" dirty="0">
                <a:solidFill>
                  <a:srgbClr val="333333"/>
                </a:solidFill>
                <a:latin typeface="Roboto" panose="02000000000000000000" pitchFamily="2" charset="0"/>
              </a:rPr>
              <a:t>Crypto community engagement.</a:t>
            </a:r>
          </a:p>
          <a:p>
            <a:pPr algn="ctr"/>
            <a:r>
              <a:rPr lang="en-GB" sz="1000" dirty="0">
                <a:solidFill>
                  <a:srgbClr val="333333"/>
                </a:solidFill>
                <a:latin typeface="Roboto" panose="02000000000000000000" pitchFamily="2" charset="0"/>
              </a:rPr>
              <a:t>cryptocurrency miner, investor</a:t>
            </a:r>
          </a:p>
        </p:txBody>
      </p:sp>
      <p:sp>
        <p:nvSpPr>
          <p:cNvPr id="55" name="Rectangle 54">
            <a:extLst>
              <a:ext uri="{FF2B5EF4-FFF2-40B4-BE49-F238E27FC236}">
                <a16:creationId xmlns:a16="http://schemas.microsoft.com/office/drawing/2014/main" id="{41857AD0-B271-4855-93CD-FE635D992A46}"/>
              </a:ext>
            </a:extLst>
          </p:cNvPr>
          <p:cNvSpPr/>
          <p:nvPr/>
        </p:nvSpPr>
        <p:spPr>
          <a:xfrm>
            <a:off x="4152604" y="6211042"/>
            <a:ext cx="1668387"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Candice Morris</a:t>
            </a:r>
          </a:p>
          <a:p>
            <a:pPr algn="ctr"/>
            <a:r>
              <a:rPr lang="en-GB" sz="1000" dirty="0">
                <a:solidFill>
                  <a:srgbClr val="333333"/>
                </a:solidFill>
                <a:latin typeface="Roboto" panose="02000000000000000000" pitchFamily="2" charset="0"/>
              </a:rPr>
              <a:t>Charities &amp; trusted communities engagement</a:t>
            </a:r>
          </a:p>
        </p:txBody>
      </p:sp>
      <p:sp>
        <p:nvSpPr>
          <p:cNvPr id="56" name="Rectangle 55">
            <a:extLst>
              <a:ext uri="{FF2B5EF4-FFF2-40B4-BE49-F238E27FC236}">
                <a16:creationId xmlns:a16="http://schemas.microsoft.com/office/drawing/2014/main" id="{693B58D4-57B8-4414-98E4-C6D1D25403ED}"/>
              </a:ext>
            </a:extLst>
          </p:cNvPr>
          <p:cNvSpPr/>
          <p:nvPr/>
        </p:nvSpPr>
        <p:spPr>
          <a:xfrm>
            <a:off x="5854411" y="6211291"/>
            <a:ext cx="1856179"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Adrian Slusher</a:t>
            </a:r>
          </a:p>
          <a:p>
            <a:pPr algn="ctr"/>
            <a:r>
              <a:rPr lang="en-GB" sz="1000" dirty="0">
                <a:solidFill>
                  <a:srgbClr val="333333"/>
                </a:solidFill>
                <a:latin typeface="Roboto" panose="02000000000000000000" pitchFamily="2" charset="0"/>
              </a:rPr>
              <a:t>Marketing &amp; digital media</a:t>
            </a:r>
          </a:p>
          <a:p>
            <a:pPr algn="ctr"/>
            <a:r>
              <a:rPr lang="en-GB" sz="1000" dirty="0">
                <a:solidFill>
                  <a:srgbClr val="333333"/>
                </a:solidFill>
                <a:latin typeface="Roboto" panose="02000000000000000000" pitchFamily="2" charset="0"/>
              </a:rPr>
              <a:t>Scotia bank</a:t>
            </a:r>
          </a:p>
        </p:txBody>
      </p:sp>
      <p:sp>
        <p:nvSpPr>
          <p:cNvPr id="57" name="Rectangle 56">
            <a:extLst>
              <a:ext uri="{FF2B5EF4-FFF2-40B4-BE49-F238E27FC236}">
                <a16:creationId xmlns:a16="http://schemas.microsoft.com/office/drawing/2014/main" id="{5BE1F2B6-0F85-425B-8B6E-C627073FEE1D}"/>
              </a:ext>
            </a:extLst>
          </p:cNvPr>
          <p:cNvSpPr/>
          <p:nvPr/>
        </p:nvSpPr>
        <p:spPr>
          <a:xfrm>
            <a:off x="7965383" y="6211291"/>
            <a:ext cx="1249924"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Lina Kim </a:t>
            </a:r>
          </a:p>
          <a:p>
            <a:pPr algn="ctr"/>
            <a:r>
              <a:rPr lang="en-GB" sz="1000" dirty="0">
                <a:solidFill>
                  <a:srgbClr val="333333"/>
                </a:solidFill>
                <a:latin typeface="Roboto" panose="02000000000000000000" pitchFamily="2" charset="0"/>
              </a:rPr>
              <a:t>Asia coverage</a:t>
            </a:r>
          </a:p>
          <a:p>
            <a:pPr algn="ctr"/>
            <a:r>
              <a:rPr lang="en-GB" sz="1000" dirty="0">
                <a:solidFill>
                  <a:srgbClr val="333333"/>
                </a:solidFill>
                <a:latin typeface="Roboto" panose="02000000000000000000" pitchFamily="2" charset="0"/>
              </a:rPr>
              <a:t>Crypto community</a:t>
            </a:r>
          </a:p>
        </p:txBody>
      </p:sp>
      <p:sp>
        <p:nvSpPr>
          <p:cNvPr id="63" name="Rectangle: Rounded Corners 62">
            <a:extLst>
              <a:ext uri="{FF2B5EF4-FFF2-40B4-BE49-F238E27FC236}">
                <a16:creationId xmlns:a16="http://schemas.microsoft.com/office/drawing/2014/main" id="{7937660D-FC02-44CB-89F6-641612A52019}"/>
              </a:ext>
            </a:extLst>
          </p:cNvPr>
          <p:cNvSpPr/>
          <p:nvPr/>
        </p:nvSpPr>
        <p:spPr>
          <a:xfrm>
            <a:off x="2730553" y="1198170"/>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4" name="Rectangle: Rounded Corners 63">
            <a:extLst>
              <a:ext uri="{FF2B5EF4-FFF2-40B4-BE49-F238E27FC236}">
                <a16:creationId xmlns:a16="http://schemas.microsoft.com/office/drawing/2014/main" id="{B0C4C44E-9479-4F76-A024-2719D9239E22}"/>
              </a:ext>
            </a:extLst>
          </p:cNvPr>
          <p:cNvSpPr/>
          <p:nvPr/>
        </p:nvSpPr>
        <p:spPr>
          <a:xfrm>
            <a:off x="2730703" y="3356562"/>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5" name="Rectangle: Rounded Corners 64">
            <a:extLst>
              <a:ext uri="{FF2B5EF4-FFF2-40B4-BE49-F238E27FC236}">
                <a16:creationId xmlns:a16="http://schemas.microsoft.com/office/drawing/2014/main" id="{93932604-8D77-4186-A726-1C7C80E4261E}"/>
              </a:ext>
            </a:extLst>
          </p:cNvPr>
          <p:cNvSpPr/>
          <p:nvPr/>
        </p:nvSpPr>
        <p:spPr>
          <a:xfrm>
            <a:off x="4555023" y="3355285"/>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6" name="Rectangle: Rounded Corners 65">
            <a:extLst>
              <a:ext uri="{FF2B5EF4-FFF2-40B4-BE49-F238E27FC236}">
                <a16:creationId xmlns:a16="http://schemas.microsoft.com/office/drawing/2014/main" id="{A7E60ED7-0B51-42C9-AE3C-8FEB68CCB800}"/>
              </a:ext>
            </a:extLst>
          </p:cNvPr>
          <p:cNvSpPr/>
          <p:nvPr/>
        </p:nvSpPr>
        <p:spPr>
          <a:xfrm>
            <a:off x="6343481" y="3356313"/>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7" name="Rectangle: Rounded Corners 66">
            <a:extLst>
              <a:ext uri="{FF2B5EF4-FFF2-40B4-BE49-F238E27FC236}">
                <a16:creationId xmlns:a16="http://schemas.microsoft.com/office/drawing/2014/main" id="{C6A63B5E-2D79-4DE6-A041-06967C474ABE}"/>
              </a:ext>
            </a:extLst>
          </p:cNvPr>
          <p:cNvSpPr/>
          <p:nvPr/>
        </p:nvSpPr>
        <p:spPr>
          <a:xfrm>
            <a:off x="8153624" y="3352154"/>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8" name="Rectangle: Rounded Corners 67">
            <a:extLst>
              <a:ext uri="{FF2B5EF4-FFF2-40B4-BE49-F238E27FC236}">
                <a16:creationId xmlns:a16="http://schemas.microsoft.com/office/drawing/2014/main" id="{4ADA2AC4-624F-434E-AB07-105C66CFFC5E}"/>
              </a:ext>
            </a:extLst>
          </p:cNvPr>
          <p:cNvSpPr/>
          <p:nvPr/>
        </p:nvSpPr>
        <p:spPr>
          <a:xfrm>
            <a:off x="4546219" y="5414174"/>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69" name="Rectangle: Rounded Corners 68">
            <a:extLst>
              <a:ext uri="{FF2B5EF4-FFF2-40B4-BE49-F238E27FC236}">
                <a16:creationId xmlns:a16="http://schemas.microsoft.com/office/drawing/2014/main" id="{CA3F23AF-6095-46CD-828B-62E26CF33296}"/>
              </a:ext>
            </a:extLst>
          </p:cNvPr>
          <p:cNvSpPr/>
          <p:nvPr/>
        </p:nvSpPr>
        <p:spPr>
          <a:xfrm>
            <a:off x="2735883" y="5408849"/>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70" name="Rectangle: Rounded Corners 69">
            <a:extLst>
              <a:ext uri="{FF2B5EF4-FFF2-40B4-BE49-F238E27FC236}">
                <a16:creationId xmlns:a16="http://schemas.microsoft.com/office/drawing/2014/main" id="{58EF2565-945B-4355-8568-EDBAF56617AE}"/>
              </a:ext>
            </a:extLst>
          </p:cNvPr>
          <p:cNvSpPr/>
          <p:nvPr/>
        </p:nvSpPr>
        <p:spPr>
          <a:xfrm>
            <a:off x="6335500" y="5408613"/>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71" name="Rectangle: Rounded Corners 70">
            <a:extLst>
              <a:ext uri="{FF2B5EF4-FFF2-40B4-BE49-F238E27FC236}">
                <a16:creationId xmlns:a16="http://schemas.microsoft.com/office/drawing/2014/main" id="{82C97280-43A6-4DA3-BBCB-51732315B530}"/>
              </a:ext>
            </a:extLst>
          </p:cNvPr>
          <p:cNvSpPr/>
          <p:nvPr/>
        </p:nvSpPr>
        <p:spPr>
          <a:xfrm>
            <a:off x="8139853" y="5408847"/>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80" name="Rectangle 79">
            <a:extLst>
              <a:ext uri="{FF2B5EF4-FFF2-40B4-BE49-F238E27FC236}">
                <a16:creationId xmlns:a16="http://schemas.microsoft.com/office/drawing/2014/main" id="{689FE86E-21C3-492A-8DA2-5182C09D0A3D}"/>
              </a:ext>
            </a:extLst>
          </p:cNvPr>
          <p:cNvSpPr/>
          <p:nvPr/>
        </p:nvSpPr>
        <p:spPr>
          <a:xfrm>
            <a:off x="3923955" y="2035253"/>
            <a:ext cx="2137852"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Rayan Goutay</a:t>
            </a:r>
          </a:p>
          <a:p>
            <a:pPr algn="ctr"/>
            <a:r>
              <a:rPr lang="en-GB" sz="1000" dirty="0">
                <a:solidFill>
                  <a:srgbClr val="333333"/>
                </a:solidFill>
                <a:latin typeface="Roboto" panose="02000000000000000000" pitchFamily="2" charset="0"/>
              </a:rPr>
              <a:t>Regulatory officer, </a:t>
            </a:r>
            <a:r>
              <a:rPr lang="de-DE" sz="1000" dirty="0">
                <a:solidFill>
                  <a:srgbClr val="333333"/>
                </a:solidFill>
                <a:latin typeface="Roboto" panose="02000000000000000000" pitchFamily="2" charset="0"/>
              </a:rPr>
              <a:t>FCA, Goldman Sachs, Panthéon Sorbonne</a:t>
            </a:r>
            <a:endParaRPr lang="en-GB" sz="1000" dirty="0">
              <a:solidFill>
                <a:srgbClr val="333333"/>
              </a:solidFill>
              <a:latin typeface="Roboto" panose="02000000000000000000" pitchFamily="2" charset="0"/>
            </a:endParaRPr>
          </a:p>
        </p:txBody>
      </p:sp>
      <p:sp>
        <p:nvSpPr>
          <p:cNvPr id="83" name="Rectangle: Rounded Corners 82">
            <a:extLst>
              <a:ext uri="{FF2B5EF4-FFF2-40B4-BE49-F238E27FC236}">
                <a16:creationId xmlns:a16="http://schemas.microsoft.com/office/drawing/2014/main" id="{9159902A-46DF-4D3F-B86E-7B4259171C74}"/>
              </a:ext>
            </a:extLst>
          </p:cNvPr>
          <p:cNvSpPr/>
          <p:nvPr/>
        </p:nvSpPr>
        <p:spPr>
          <a:xfrm>
            <a:off x="4554213" y="1194295"/>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92" name="Rectangle 91">
            <a:extLst>
              <a:ext uri="{FF2B5EF4-FFF2-40B4-BE49-F238E27FC236}">
                <a16:creationId xmlns:a16="http://schemas.microsoft.com/office/drawing/2014/main" id="{314815FA-7833-4716-B952-4C739E2E7EA4}"/>
              </a:ext>
            </a:extLst>
          </p:cNvPr>
          <p:cNvSpPr/>
          <p:nvPr/>
        </p:nvSpPr>
        <p:spPr>
          <a:xfrm>
            <a:off x="2616349" y="804641"/>
            <a:ext cx="1156086" cy="307777"/>
          </a:xfrm>
          <a:prstGeom prst="rect">
            <a:avLst/>
          </a:prstGeom>
        </p:spPr>
        <p:txBody>
          <a:bodyPr wrap="none">
            <a:spAutoFit/>
          </a:bodyPr>
          <a:lstStyle/>
          <a:p>
            <a:r>
              <a:rPr lang="en-GB" sz="14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Meritt leads</a:t>
            </a:r>
            <a:endParaRPr lang="en-GB" sz="1400" dirty="0"/>
          </a:p>
        </p:txBody>
      </p:sp>
      <p:sp>
        <p:nvSpPr>
          <p:cNvPr id="93" name="Rectangle 92">
            <a:extLst>
              <a:ext uri="{FF2B5EF4-FFF2-40B4-BE49-F238E27FC236}">
                <a16:creationId xmlns:a16="http://schemas.microsoft.com/office/drawing/2014/main" id="{12F91EA0-245A-46B7-843B-DB471D40D1EC}"/>
              </a:ext>
            </a:extLst>
          </p:cNvPr>
          <p:cNvSpPr/>
          <p:nvPr/>
        </p:nvSpPr>
        <p:spPr>
          <a:xfrm>
            <a:off x="2616350" y="2948124"/>
            <a:ext cx="1095172" cy="307777"/>
          </a:xfrm>
          <a:prstGeom prst="rect">
            <a:avLst/>
          </a:prstGeom>
        </p:spPr>
        <p:txBody>
          <a:bodyPr wrap="none">
            <a:spAutoFit/>
          </a:bodyPr>
          <a:lstStyle/>
          <a:p>
            <a:r>
              <a:rPr lang="en-GB" sz="14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Developers</a:t>
            </a:r>
            <a:endParaRPr lang="en-GB" sz="1400" dirty="0"/>
          </a:p>
        </p:txBody>
      </p:sp>
      <p:sp>
        <p:nvSpPr>
          <p:cNvPr id="94" name="Rectangle 93">
            <a:extLst>
              <a:ext uri="{FF2B5EF4-FFF2-40B4-BE49-F238E27FC236}">
                <a16:creationId xmlns:a16="http://schemas.microsoft.com/office/drawing/2014/main" id="{D285C957-13AF-4EB6-B12B-D9C6BECD54C8}"/>
              </a:ext>
            </a:extLst>
          </p:cNvPr>
          <p:cNvSpPr/>
          <p:nvPr/>
        </p:nvSpPr>
        <p:spPr>
          <a:xfrm>
            <a:off x="2624817" y="5080483"/>
            <a:ext cx="3543075" cy="307777"/>
          </a:xfrm>
          <a:prstGeom prst="rect">
            <a:avLst/>
          </a:prstGeom>
        </p:spPr>
        <p:txBody>
          <a:bodyPr wrap="none">
            <a:spAutoFit/>
          </a:bodyPr>
          <a:lstStyle/>
          <a:p>
            <a:r>
              <a:rPr lang="en-GB" sz="14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Community managers, marketing, IT</a:t>
            </a:r>
          </a:p>
        </p:txBody>
      </p:sp>
      <p:cxnSp>
        <p:nvCxnSpPr>
          <p:cNvPr id="98" name="Straight Connector 97">
            <a:extLst>
              <a:ext uri="{FF2B5EF4-FFF2-40B4-BE49-F238E27FC236}">
                <a16:creationId xmlns:a16="http://schemas.microsoft.com/office/drawing/2014/main" id="{32778672-4987-42C0-995D-A30831BF4933}"/>
              </a:ext>
            </a:extLst>
          </p:cNvPr>
          <p:cNvCxnSpPr>
            <a:cxnSpLocks/>
          </p:cNvCxnSpPr>
          <p:nvPr/>
        </p:nvCxnSpPr>
        <p:spPr>
          <a:xfrm flipH="1">
            <a:off x="2730554" y="3275856"/>
            <a:ext cx="63030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5869B27-C6AC-4762-B035-C134A9F80A3A}"/>
              </a:ext>
            </a:extLst>
          </p:cNvPr>
          <p:cNvCxnSpPr>
            <a:cxnSpLocks/>
          </p:cNvCxnSpPr>
          <p:nvPr/>
        </p:nvCxnSpPr>
        <p:spPr>
          <a:xfrm flipH="1">
            <a:off x="2711451" y="5321688"/>
            <a:ext cx="62783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9076915-0FB0-45C1-8AB6-EDF9809BB267}"/>
              </a:ext>
            </a:extLst>
          </p:cNvPr>
          <p:cNvCxnSpPr>
            <a:cxnSpLocks/>
          </p:cNvCxnSpPr>
          <p:nvPr/>
        </p:nvCxnSpPr>
        <p:spPr>
          <a:xfrm flipH="1" flipV="1">
            <a:off x="2711453" y="1116309"/>
            <a:ext cx="6322151" cy="11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518C3282-58C4-4435-8308-F74F30CCB5B0}"/>
              </a:ext>
            </a:extLst>
          </p:cNvPr>
          <p:cNvPicPr>
            <a:picLocks noChangeAspect="1"/>
          </p:cNvPicPr>
          <p:nvPr/>
        </p:nvPicPr>
        <p:blipFill rotWithShape="1">
          <a:blip r:embed="rId11">
            <a:extLst>
              <a:ext uri="{28A0092B-C50C-407E-A947-70E740481C1C}">
                <a14:useLocalDpi xmlns:a14="http://schemas.microsoft.com/office/drawing/2010/main" val="0"/>
              </a:ext>
            </a:extLst>
          </a:blip>
          <a:srcRect l="4767" t="1761" r="33465" b="46133"/>
          <a:stretch/>
        </p:blipFill>
        <p:spPr>
          <a:xfrm>
            <a:off x="4595441" y="1219746"/>
            <a:ext cx="819399" cy="788380"/>
          </a:xfrm>
          <a:prstGeom prst="rect">
            <a:avLst/>
          </a:prstGeom>
          <a:solidFill>
            <a:schemeClr val="bg1"/>
          </a:solidFill>
        </p:spPr>
      </p:pic>
      <p:sp>
        <p:nvSpPr>
          <p:cNvPr id="48" name="Rectangle: Rounded Corners 47">
            <a:extLst>
              <a:ext uri="{FF2B5EF4-FFF2-40B4-BE49-F238E27FC236}">
                <a16:creationId xmlns:a16="http://schemas.microsoft.com/office/drawing/2014/main" id="{3DDC5526-8B50-4CB4-B037-30EF269616F8}"/>
              </a:ext>
            </a:extLst>
          </p:cNvPr>
          <p:cNvSpPr/>
          <p:nvPr/>
        </p:nvSpPr>
        <p:spPr>
          <a:xfrm>
            <a:off x="8171472" y="1208023"/>
            <a:ext cx="879979" cy="838935"/>
          </a:xfrm>
          <a:prstGeom prst="roundRect">
            <a:avLst>
              <a:gd name="adj" fmla="val 0"/>
            </a:avLst>
          </a:prstGeom>
          <a:solidFill>
            <a:schemeClr val="bg1"/>
          </a:solid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sp>
        <p:nvSpPr>
          <p:cNvPr id="58" name="Rectangle: Rounded Corners 57">
            <a:extLst>
              <a:ext uri="{FF2B5EF4-FFF2-40B4-BE49-F238E27FC236}">
                <a16:creationId xmlns:a16="http://schemas.microsoft.com/office/drawing/2014/main" id="{AD024E0E-BBE7-4081-B237-842A8AB0DF10}"/>
              </a:ext>
            </a:extLst>
          </p:cNvPr>
          <p:cNvSpPr/>
          <p:nvPr/>
        </p:nvSpPr>
        <p:spPr>
          <a:xfrm>
            <a:off x="6341048" y="1209983"/>
            <a:ext cx="879979" cy="838935"/>
          </a:xfrm>
          <a:prstGeom prst="roundRect">
            <a:avLst>
              <a:gd name="adj" fmla="val 0"/>
            </a:avLst>
          </a:prstGeom>
          <a:solidFill>
            <a:schemeClr val="bg1"/>
          </a:solid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a:p>
        </p:txBody>
      </p:sp>
      <p:pic>
        <p:nvPicPr>
          <p:cNvPr id="59" name="Picture 58">
            <a:extLst>
              <a:ext uri="{FF2B5EF4-FFF2-40B4-BE49-F238E27FC236}">
                <a16:creationId xmlns:a16="http://schemas.microsoft.com/office/drawing/2014/main" id="{8914523A-5823-43D6-B00C-91892ED84E7F}"/>
              </a:ext>
            </a:extLst>
          </p:cNvPr>
          <p:cNvPicPr>
            <a:picLocks noChangeAspect="1"/>
          </p:cNvPicPr>
          <p:nvPr/>
        </p:nvPicPr>
        <p:blipFill rotWithShape="1">
          <a:blip r:embed="rId12">
            <a:extLst>
              <a:ext uri="{28A0092B-C50C-407E-A947-70E740481C1C}">
                <a14:useLocalDpi xmlns:a14="http://schemas.microsoft.com/office/drawing/2010/main" val="0"/>
              </a:ext>
            </a:extLst>
          </a:blip>
          <a:srcRect l="16086" t="6646" r="7241" b="15102"/>
          <a:stretch/>
        </p:blipFill>
        <p:spPr>
          <a:xfrm>
            <a:off x="6379960" y="1226509"/>
            <a:ext cx="823459" cy="787329"/>
          </a:xfrm>
          <a:prstGeom prst="rect">
            <a:avLst/>
          </a:prstGeom>
          <a:solidFill>
            <a:schemeClr val="bg1"/>
          </a:solidFill>
        </p:spPr>
      </p:pic>
      <p:pic>
        <p:nvPicPr>
          <p:cNvPr id="60" name="Picture 59">
            <a:extLst>
              <a:ext uri="{FF2B5EF4-FFF2-40B4-BE49-F238E27FC236}">
                <a16:creationId xmlns:a16="http://schemas.microsoft.com/office/drawing/2014/main" id="{E8B668B7-2A05-48C7-BE77-0806204D0898}"/>
              </a:ext>
            </a:extLst>
          </p:cNvPr>
          <p:cNvPicPr>
            <a:picLocks noChangeAspect="1"/>
          </p:cNvPicPr>
          <p:nvPr/>
        </p:nvPicPr>
        <p:blipFill rotWithShape="1">
          <a:blip r:embed="rId13"/>
          <a:srcRect l="8245" t="13346" r="6686"/>
          <a:stretch/>
        </p:blipFill>
        <p:spPr>
          <a:xfrm>
            <a:off x="8206673" y="1219694"/>
            <a:ext cx="792095" cy="796943"/>
          </a:xfrm>
          <a:prstGeom prst="rect">
            <a:avLst/>
          </a:prstGeom>
          <a:solidFill>
            <a:schemeClr val="bg1"/>
          </a:solidFill>
        </p:spPr>
      </p:pic>
      <p:sp>
        <p:nvSpPr>
          <p:cNvPr id="61" name="Rectangle 60">
            <a:extLst>
              <a:ext uri="{FF2B5EF4-FFF2-40B4-BE49-F238E27FC236}">
                <a16:creationId xmlns:a16="http://schemas.microsoft.com/office/drawing/2014/main" id="{80345C52-8DB4-47CC-96E8-5CD322E8844D}"/>
              </a:ext>
            </a:extLst>
          </p:cNvPr>
          <p:cNvSpPr/>
          <p:nvPr/>
        </p:nvSpPr>
        <p:spPr>
          <a:xfrm>
            <a:off x="7802895" y="2035850"/>
            <a:ext cx="1673332" cy="553998"/>
          </a:xfrm>
          <a:prstGeom prst="rect">
            <a:avLst/>
          </a:prstGeom>
          <a:noFill/>
        </p:spPr>
        <p:txBody>
          <a:bodyPr wrap="square">
            <a:spAutoFit/>
          </a:bodyPr>
          <a:lstStyle/>
          <a:p>
            <a:pPr algn="ctr"/>
            <a:r>
              <a:rPr lang="en-GB" sz="1000" b="1" dirty="0">
                <a:solidFill>
                  <a:srgbClr val="333333"/>
                </a:solidFill>
                <a:latin typeface="Roboto" panose="02000000000000000000" pitchFamily="2" charset="0"/>
              </a:rPr>
              <a:t>Jay Best</a:t>
            </a:r>
          </a:p>
          <a:p>
            <a:pPr algn="ctr"/>
            <a:r>
              <a:rPr lang="en-GB" sz="1000" dirty="0">
                <a:solidFill>
                  <a:srgbClr val="333333"/>
                </a:solidFill>
                <a:latin typeface="Roboto" panose="02000000000000000000" pitchFamily="2" charset="0"/>
              </a:rPr>
              <a:t>AI &amp; Blockchain specialist, </a:t>
            </a:r>
          </a:p>
          <a:p>
            <a:pPr algn="ctr"/>
            <a:r>
              <a:rPr lang="en-GB" sz="1000" dirty="0" err="1">
                <a:solidFill>
                  <a:srgbClr val="333333"/>
                </a:solidFill>
                <a:latin typeface="Roboto" panose="02000000000000000000" pitchFamily="2" charset="0"/>
              </a:rPr>
              <a:t>Cogni</a:t>
            </a:r>
            <a:r>
              <a:rPr lang="en-GB" sz="1000" dirty="0">
                <a:solidFill>
                  <a:srgbClr val="333333"/>
                </a:solidFill>
                <a:latin typeface="Roboto" panose="02000000000000000000" pitchFamily="2" charset="0"/>
              </a:rPr>
              <a:t> capital, MIT</a:t>
            </a:r>
          </a:p>
        </p:txBody>
      </p:sp>
      <p:sp>
        <p:nvSpPr>
          <p:cNvPr id="62" name="Rectangle 61">
            <a:extLst>
              <a:ext uri="{FF2B5EF4-FFF2-40B4-BE49-F238E27FC236}">
                <a16:creationId xmlns:a16="http://schemas.microsoft.com/office/drawing/2014/main" id="{2389EB2A-0C85-4E32-81ED-16DB50B7DE73}"/>
              </a:ext>
            </a:extLst>
          </p:cNvPr>
          <p:cNvSpPr/>
          <p:nvPr/>
        </p:nvSpPr>
        <p:spPr>
          <a:xfrm>
            <a:off x="5907190" y="2025453"/>
            <a:ext cx="1803895" cy="553998"/>
          </a:xfrm>
          <a:prstGeom prst="rect">
            <a:avLst/>
          </a:prstGeom>
          <a:noFill/>
        </p:spPr>
        <p:txBody>
          <a:bodyPr wrap="square">
            <a:spAutoFit/>
          </a:bodyPr>
          <a:lstStyle/>
          <a:p>
            <a:pPr algn="ctr"/>
            <a:r>
              <a:rPr lang="en-GB" sz="1000" b="1" dirty="0">
                <a:solidFill>
                  <a:srgbClr val="333333"/>
                </a:solidFill>
                <a:latin typeface="Roboto" panose="02000000000000000000" pitchFamily="2" charset="0"/>
              </a:rPr>
              <a:t>Tom Ku</a:t>
            </a:r>
          </a:p>
          <a:p>
            <a:pPr algn="ctr"/>
            <a:r>
              <a:rPr lang="en-GB" sz="1000" dirty="0">
                <a:solidFill>
                  <a:srgbClr val="333333"/>
                </a:solidFill>
                <a:latin typeface="Roboto" panose="02000000000000000000" pitchFamily="2" charset="0"/>
              </a:rPr>
              <a:t>Asia Manager, Citibank, E&amp;Y</a:t>
            </a:r>
          </a:p>
          <a:p>
            <a:pPr algn="ctr"/>
            <a:r>
              <a:rPr lang="en-GB" sz="1000" dirty="0">
                <a:solidFill>
                  <a:srgbClr val="333333"/>
                </a:solidFill>
                <a:latin typeface="Roboto" panose="02000000000000000000" pitchFamily="2" charset="0"/>
              </a:rPr>
              <a:t>Columbia business school</a:t>
            </a:r>
          </a:p>
        </p:txBody>
      </p:sp>
      <p:pic>
        <p:nvPicPr>
          <p:cNvPr id="74" name="Picture 73">
            <a:extLst>
              <a:ext uri="{FF2B5EF4-FFF2-40B4-BE49-F238E27FC236}">
                <a16:creationId xmlns:a16="http://schemas.microsoft.com/office/drawing/2014/main" id="{601A5FD0-11D4-440E-8D4E-E00A4CB57F7B}"/>
              </a:ext>
            </a:extLst>
          </p:cNvPr>
          <p:cNvPicPr>
            <a:picLocks noChangeAspect="1"/>
          </p:cNvPicPr>
          <p:nvPr/>
        </p:nvPicPr>
        <p:blipFill rotWithShape="1">
          <a:blip r:embed="rId14"/>
          <a:srcRect t="3835" b="3972"/>
          <a:stretch/>
        </p:blipFill>
        <p:spPr>
          <a:xfrm>
            <a:off x="907" y="2692400"/>
            <a:ext cx="342900" cy="1229396"/>
          </a:xfrm>
          <a:prstGeom prst="rect">
            <a:avLst/>
          </a:prstGeom>
        </p:spPr>
      </p:pic>
      <p:sp>
        <p:nvSpPr>
          <p:cNvPr id="47" name="Rectangle 46">
            <a:extLst>
              <a:ext uri="{FF2B5EF4-FFF2-40B4-BE49-F238E27FC236}">
                <a16:creationId xmlns:a16="http://schemas.microsoft.com/office/drawing/2014/main" id="{BAF1D989-7D21-4EA5-BBE3-9575AF6708C8}"/>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cxnSp>
        <p:nvCxnSpPr>
          <p:cNvPr id="77" name="Straight Connector 76">
            <a:extLst>
              <a:ext uri="{FF2B5EF4-FFF2-40B4-BE49-F238E27FC236}">
                <a16:creationId xmlns:a16="http://schemas.microsoft.com/office/drawing/2014/main" id="{A02361F2-DBA7-4B17-8FAF-1319AF7A668B}"/>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A86B5E4-A7DC-47FB-A21A-AEABBA65DC13}"/>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2D034E7-2392-471B-BF92-61D2D6F970D9}"/>
              </a:ext>
            </a:extLst>
          </p:cNvPr>
          <p:cNvCxnSpPr>
            <a:cxnSpLocks/>
          </p:cNvCxnSpPr>
          <p:nvPr/>
        </p:nvCxnSpPr>
        <p:spPr>
          <a:xfrm>
            <a:off x="1701598" y="3429000"/>
            <a:ext cx="6206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6817D61E-3F2D-4F8C-9545-DBFEA6D5F435}"/>
              </a:ext>
            </a:extLst>
          </p:cNvPr>
          <p:cNvSpPr/>
          <p:nvPr/>
        </p:nvSpPr>
        <p:spPr>
          <a:xfrm>
            <a:off x="1023014" y="3113616"/>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spTree>
    <p:extLst>
      <p:ext uri="{BB962C8B-B14F-4D97-AF65-F5344CB8AC3E}">
        <p14:creationId xmlns:p14="http://schemas.microsoft.com/office/powerpoint/2010/main" val="354981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09D809A-D184-4505-880C-BC2FBE75CEEA}"/>
              </a:ext>
            </a:extLst>
          </p:cNvPr>
          <p:cNvPicPr>
            <a:picLocks noChangeAspect="1"/>
          </p:cNvPicPr>
          <p:nvPr/>
        </p:nvPicPr>
        <p:blipFill rotWithShape="1">
          <a:blip r:embed="rId2">
            <a:extLst>
              <a:ext uri="{28A0092B-C50C-407E-A947-70E740481C1C}">
                <a14:useLocalDpi xmlns:a14="http://schemas.microsoft.com/office/drawing/2010/main" val="0"/>
              </a:ext>
            </a:extLst>
          </a:blip>
          <a:srcRect l="12564" b="16359"/>
          <a:stretch/>
        </p:blipFill>
        <p:spPr>
          <a:xfrm>
            <a:off x="4580874" y="306371"/>
            <a:ext cx="818695" cy="781565"/>
          </a:xfrm>
          <a:prstGeom prst="rect">
            <a:avLst/>
          </a:prstGeom>
        </p:spPr>
      </p:pic>
      <p:pic>
        <p:nvPicPr>
          <p:cNvPr id="3" name="Picture 2">
            <a:extLst>
              <a:ext uri="{FF2B5EF4-FFF2-40B4-BE49-F238E27FC236}">
                <a16:creationId xmlns:a16="http://schemas.microsoft.com/office/drawing/2014/main" id="{88D1D99D-F071-4BB7-9B76-C3A3A84F5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249" y="2455562"/>
            <a:ext cx="743871" cy="767167"/>
          </a:xfrm>
          <a:prstGeom prst="rect">
            <a:avLst/>
          </a:prstGeom>
        </p:spPr>
      </p:pic>
      <p:pic>
        <p:nvPicPr>
          <p:cNvPr id="4" name="Picture 3">
            <a:extLst>
              <a:ext uri="{FF2B5EF4-FFF2-40B4-BE49-F238E27FC236}">
                <a16:creationId xmlns:a16="http://schemas.microsoft.com/office/drawing/2014/main" id="{9D30463B-CFC3-45DA-AD99-3019AE96E458}"/>
              </a:ext>
            </a:extLst>
          </p:cNvPr>
          <p:cNvPicPr>
            <a:picLocks noChangeAspect="1"/>
          </p:cNvPicPr>
          <p:nvPr/>
        </p:nvPicPr>
        <p:blipFill rotWithShape="1">
          <a:blip r:embed="rId4">
            <a:extLst>
              <a:ext uri="{28A0092B-C50C-407E-A947-70E740481C1C}">
                <a14:useLocalDpi xmlns:a14="http://schemas.microsoft.com/office/drawing/2010/main" val="0"/>
              </a:ext>
            </a:extLst>
          </a:blip>
          <a:srcRect l="8699" t="8445" b="465"/>
          <a:stretch/>
        </p:blipFill>
        <p:spPr>
          <a:xfrm>
            <a:off x="6363368" y="2433476"/>
            <a:ext cx="799829" cy="804499"/>
          </a:xfrm>
          <a:prstGeom prst="rect">
            <a:avLst/>
          </a:prstGeom>
        </p:spPr>
      </p:pic>
      <p:pic>
        <p:nvPicPr>
          <p:cNvPr id="5" name="Picture 4">
            <a:extLst>
              <a:ext uri="{FF2B5EF4-FFF2-40B4-BE49-F238E27FC236}">
                <a16:creationId xmlns:a16="http://schemas.microsoft.com/office/drawing/2014/main" id="{EA2FE0B2-FA86-40A2-AFE9-1E6EC7F7275B}"/>
              </a:ext>
            </a:extLst>
          </p:cNvPr>
          <p:cNvPicPr>
            <a:picLocks noChangeAspect="1"/>
          </p:cNvPicPr>
          <p:nvPr/>
        </p:nvPicPr>
        <p:blipFill rotWithShape="1">
          <a:blip r:embed="rId5">
            <a:extLst>
              <a:ext uri="{28A0092B-C50C-407E-A947-70E740481C1C}">
                <a14:useLocalDpi xmlns:a14="http://schemas.microsoft.com/office/drawing/2010/main" val="0"/>
              </a:ext>
            </a:extLst>
          </a:blip>
          <a:srcRect l="27734" t="3511" r="11003" b="40176"/>
          <a:stretch/>
        </p:blipFill>
        <p:spPr>
          <a:xfrm>
            <a:off x="4580873" y="4060399"/>
            <a:ext cx="831835" cy="764624"/>
          </a:xfrm>
          <a:prstGeom prst="rect">
            <a:avLst/>
          </a:prstGeom>
        </p:spPr>
      </p:pic>
      <p:pic>
        <p:nvPicPr>
          <p:cNvPr id="6" name="Picture 5">
            <a:extLst>
              <a:ext uri="{FF2B5EF4-FFF2-40B4-BE49-F238E27FC236}">
                <a16:creationId xmlns:a16="http://schemas.microsoft.com/office/drawing/2014/main" id="{6560DC4C-039F-41BF-9F4B-1D395C563714}"/>
              </a:ext>
            </a:extLst>
          </p:cNvPr>
          <p:cNvPicPr>
            <a:picLocks noChangeAspect="1"/>
          </p:cNvPicPr>
          <p:nvPr/>
        </p:nvPicPr>
        <p:blipFill rotWithShape="1">
          <a:blip r:embed="rId6">
            <a:extLst>
              <a:ext uri="{28A0092B-C50C-407E-A947-70E740481C1C}">
                <a14:useLocalDpi xmlns:a14="http://schemas.microsoft.com/office/drawing/2010/main" val="0"/>
              </a:ext>
            </a:extLst>
          </a:blip>
          <a:srcRect t="1" b="6350"/>
          <a:stretch/>
        </p:blipFill>
        <p:spPr>
          <a:xfrm>
            <a:off x="2778074" y="2464574"/>
            <a:ext cx="812772" cy="765791"/>
          </a:xfrm>
          <a:prstGeom prst="rect">
            <a:avLst/>
          </a:prstGeom>
        </p:spPr>
      </p:pic>
      <p:sp>
        <p:nvSpPr>
          <p:cNvPr id="7" name="Rectangle 6">
            <a:extLst>
              <a:ext uri="{FF2B5EF4-FFF2-40B4-BE49-F238E27FC236}">
                <a16:creationId xmlns:a16="http://schemas.microsoft.com/office/drawing/2014/main" id="{26C32074-E2A7-4F8E-9B60-8793FC1C3965}"/>
              </a:ext>
            </a:extLst>
          </p:cNvPr>
          <p:cNvSpPr/>
          <p:nvPr/>
        </p:nvSpPr>
        <p:spPr>
          <a:xfrm>
            <a:off x="2296741" y="3247498"/>
            <a:ext cx="1757855" cy="400110"/>
          </a:xfrm>
          <a:prstGeom prst="rect">
            <a:avLst/>
          </a:prstGeom>
        </p:spPr>
        <p:txBody>
          <a:bodyPr wrap="square">
            <a:spAutoFit/>
          </a:bodyPr>
          <a:lstStyle/>
          <a:p>
            <a:pPr algn="ctr"/>
            <a:r>
              <a:rPr lang="en-GB" sz="1000" b="1" dirty="0">
                <a:solidFill>
                  <a:srgbClr val="333333"/>
                </a:solidFill>
                <a:latin typeface="Roboto" panose="02000000000000000000" pitchFamily="2" charset="0"/>
              </a:rPr>
              <a:t>Eric Alexandre </a:t>
            </a:r>
            <a:r>
              <a:rPr lang="en-GB" sz="1000" b="1" dirty="0" err="1">
                <a:solidFill>
                  <a:srgbClr val="333333"/>
                </a:solidFill>
                <a:latin typeface="Roboto" panose="02000000000000000000" pitchFamily="2" charset="0"/>
              </a:rPr>
              <a:t>Ceret</a:t>
            </a:r>
            <a:endParaRPr lang="en-GB" sz="1000" b="1" dirty="0">
              <a:solidFill>
                <a:srgbClr val="333333"/>
              </a:solidFill>
              <a:latin typeface="Roboto" panose="02000000000000000000" pitchFamily="2" charset="0"/>
            </a:endParaRPr>
          </a:p>
          <a:p>
            <a:pPr algn="ctr"/>
            <a:r>
              <a:rPr lang="en-GB" sz="1000" dirty="0">
                <a:solidFill>
                  <a:srgbClr val="333333"/>
                </a:solidFill>
                <a:latin typeface="Roboto" panose="02000000000000000000" pitchFamily="2" charset="0"/>
              </a:rPr>
              <a:t>Founder </a:t>
            </a:r>
            <a:r>
              <a:rPr lang="en-GB" sz="1000" dirty="0" err="1">
                <a:solidFill>
                  <a:srgbClr val="333333"/>
                </a:solidFill>
                <a:latin typeface="Roboto" panose="02000000000000000000" pitchFamily="2" charset="0"/>
              </a:rPr>
              <a:t>Jetcoin</a:t>
            </a:r>
            <a:r>
              <a:rPr lang="en-GB" sz="1000" dirty="0">
                <a:solidFill>
                  <a:srgbClr val="333333"/>
                </a:solidFill>
                <a:latin typeface="Roboto" panose="02000000000000000000" pitchFamily="2" charset="0"/>
              </a:rPr>
              <a:t> institute</a:t>
            </a:r>
            <a:r>
              <a:rPr lang="en-GB" sz="1000" b="1" dirty="0">
                <a:solidFill>
                  <a:srgbClr val="333333"/>
                </a:solidFill>
                <a:latin typeface="Roboto" panose="02000000000000000000" pitchFamily="2" charset="0"/>
              </a:rPr>
              <a:t> </a:t>
            </a:r>
          </a:p>
        </p:txBody>
      </p:sp>
      <p:sp>
        <p:nvSpPr>
          <p:cNvPr id="8" name="Rectangle 7">
            <a:extLst>
              <a:ext uri="{FF2B5EF4-FFF2-40B4-BE49-F238E27FC236}">
                <a16:creationId xmlns:a16="http://schemas.microsoft.com/office/drawing/2014/main" id="{852A2D0C-D261-47EB-9C41-EA16CF98356F}"/>
              </a:ext>
            </a:extLst>
          </p:cNvPr>
          <p:cNvSpPr/>
          <p:nvPr/>
        </p:nvSpPr>
        <p:spPr>
          <a:xfrm>
            <a:off x="4105915" y="3253111"/>
            <a:ext cx="1769618" cy="400110"/>
          </a:xfrm>
          <a:prstGeom prst="rect">
            <a:avLst/>
          </a:prstGeom>
        </p:spPr>
        <p:txBody>
          <a:bodyPr wrap="square">
            <a:spAutoFit/>
          </a:bodyPr>
          <a:lstStyle/>
          <a:p>
            <a:pPr algn="ctr"/>
            <a:r>
              <a:rPr lang="en-GB" sz="1000" b="1" dirty="0">
                <a:solidFill>
                  <a:srgbClr val="333333"/>
                </a:solidFill>
                <a:latin typeface="Roboto" panose="02000000000000000000" pitchFamily="2" charset="0"/>
              </a:rPr>
              <a:t>Lidia Carmina Dumitrascu</a:t>
            </a:r>
          </a:p>
          <a:p>
            <a:pPr algn="ctr"/>
            <a:r>
              <a:rPr lang="en-GB" sz="1000" dirty="0">
                <a:solidFill>
                  <a:srgbClr val="333333"/>
                </a:solidFill>
                <a:latin typeface="Roboto" panose="02000000000000000000" pitchFamily="2" charset="0"/>
              </a:rPr>
              <a:t>CEO </a:t>
            </a:r>
            <a:r>
              <a:rPr lang="en-GB" sz="1000" dirty="0" err="1">
                <a:solidFill>
                  <a:srgbClr val="333333"/>
                </a:solidFill>
                <a:latin typeface="Roboto" panose="02000000000000000000" pitchFamily="2" charset="0"/>
              </a:rPr>
              <a:t>Ventureboost</a:t>
            </a:r>
            <a:r>
              <a:rPr lang="en-GB" sz="1000" dirty="0">
                <a:solidFill>
                  <a:srgbClr val="333333"/>
                </a:solidFill>
                <a:latin typeface="Roboto" panose="02000000000000000000" pitchFamily="2" charset="0"/>
              </a:rPr>
              <a:t> LTD </a:t>
            </a:r>
          </a:p>
        </p:txBody>
      </p:sp>
      <p:sp>
        <p:nvSpPr>
          <p:cNvPr id="9" name="Rectangle 8">
            <a:extLst>
              <a:ext uri="{FF2B5EF4-FFF2-40B4-BE49-F238E27FC236}">
                <a16:creationId xmlns:a16="http://schemas.microsoft.com/office/drawing/2014/main" id="{34474D7C-9DB5-4B0E-9508-13F277F257F1}"/>
              </a:ext>
            </a:extLst>
          </p:cNvPr>
          <p:cNvSpPr/>
          <p:nvPr/>
        </p:nvSpPr>
        <p:spPr>
          <a:xfrm>
            <a:off x="5999349" y="3221609"/>
            <a:ext cx="1561543"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Filipe Alves Moura</a:t>
            </a:r>
          </a:p>
          <a:p>
            <a:pPr algn="ctr"/>
            <a:r>
              <a:rPr lang="en-GB" sz="1000" dirty="0">
                <a:solidFill>
                  <a:srgbClr val="333333"/>
                </a:solidFill>
                <a:latin typeface="Roboto" panose="02000000000000000000" pitchFamily="2" charset="0"/>
              </a:rPr>
              <a:t>Senior </a:t>
            </a:r>
            <a:r>
              <a:rPr lang="en-GB" sz="1000" b="1" dirty="0">
                <a:solidFill>
                  <a:schemeClr val="tx1">
                    <a:lumMod val="75000"/>
                    <a:lumOff val="25000"/>
                  </a:schemeClr>
                </a:solidFill>
                <a:latin typeface="Roboto" panose="02000000000000000000" pitchFamily="2" charset="0"/>
              </a:rPr>
              <a:t>Corda</a:t>
            </a:r>
            <a:r>
              <a:rPr lang="en-GB" sz="1000" dirty="0">
                <a:solidFill>
                  <a:schemeClr val="tx1">
                    <a:lumMod val="75000"/>
                    <a:lumOff val="25000"/>
                  </a:schemeClr>
                </a:solidFill>
                <a:latin typeface="Roboto" panose="02000000000000000000" pitchFamily="2" charset="0"/>
              </a:rPr>
              <a:t> developer</a:t>
            </a:r>
          </a:p>
          <a:p>
            <a:pPr algn="ctr"/>
            <a:r>
              <a:rPr lang="en-GB" sz="1000" dirty="0">
                <a:solidFill>
                  <a:schemeClr val="tx1">
                    <a:lumMod val="75000"/>
                    <a:lumOff val="25000"/>
                  </a:schemeClr>
                </a:solidFill>
                <a:latin typeface="Roboto" panose="02000000000000000000" pitchFamily="2" charset="0"/>
              </a:rPr>
              <a:t>Nth </a:t>
            </a:r>
            <a:r>
              <a:rPr lang="en-GB" sz="1000" dirty="0">
                <a:solidFill>
                  <a:srgbClr val="333333"/>
                </a:solidFill>
                <a:latin typeface="Roboto" panose="02000000000000000000" pitchFamily="2" charset="0"/>
              </a:rPr>
              <a:t>CEO</a:t>
            </a:r>
          </a:p>
        </p:txBody>
      </p:sp>
      <p:sp>
        <p:nvSpPr>
          <p:cNvPr id="10" name="Rectangle 9">
            <a:extLst>
              <a:ext uri="{FF2B5EF4-FFF2-40B4-BE49-F238E27FC236}">
                <a16:creationId xmlns:a16="http://schemas.microsoft.com/office/drawing/2014/main" id="{3B33E66F-C5F5-4FF3-BFF8-B89762FAAE06}"/>
              </a:ext>
            </a:extLst>
          </p:cNvPr>
          <p:cNvSpPr/>
          <p:nvPr/>
        </p:nvSpPr>
        <p:spPr>
          <a:xfrm>
            <a:off x="4272401" y="4828287"/>
            <a:ext cx="1482732" cy="400110"/>
          </a:xfrm>
          <a:prstGeom prst="rect">
            <a:avLst/>
          </a:prstGeom>
        </p:spPr>
        <p:txBody>
          <a:bodyPr wrap="square">
            <a:spAutoFit/>
          </a:bodyPr>
          <a:lstStyle/>
          <a:p>
            <a:pPr algn="ctr"/>
            <a:r>
              <a:rPr lang="en-GB" sz="1000" b="1" dirty="0">
                <a:solidFill>
                  <a:srgbClr val="333333"/>
                </a:solidFill>
                <a:latin typeface="Roboto" panose="02000000000000000000" pitchFamily="2" charset="0"/>
              </a:rPr>
              <a:t>Jan </a:t>
            </a:r>
            <a:r>
              <a:rPr lang="en-GB" sz="1000" b="1" dirty="0" err="1">
                <a:solidFill>
                  <a:srgbClr val="333333"/>
                </a:solidFill>
                <a:latin typeface="Roboto" panose="02000000000000000000" pitchFamily="2" charset="0"/>
              </a:rPr>
              <a:t>Bolhuis</a:t>
            </a:r>
            <a:endParaRPr lang="en-GB" sz="1000" b="1" dirty="0">
              <a:solidFill>
                <a:srgbClr val="333333"/>
              </a:solidFill>
              <a:latin typeface="Roboto" panose="02000000000000000000" pitchFamily="2" charset="0"/>
            </a:endParaRPr>
          </a:p>
          <a:p>
            <a:pPr algn="ctr"/>
            <a:r>
              <a:rPr lang="en-GB" sz="1000" dirty="0">
                <a:solidFill>
                  <a:srgbClr val="333333"/>
                </a:solidFill>
                <a:latin typeface="Roboto" panose="02000000000000000000" pitchFamily="2" charset="0"/>
              </a:rPr>
              <a:t>Blockchain architect </a:t>
            </a:r>
          </a:p>
        </p:txBody>
      </p:sp>
      <p:sp>
        <p:nvSpPr>
          <p:cNvPr id="11" name="Rectangle: Rounded Corners 10">
            <a:extLst>
              <a:ext uri="{FF2B5EF4-FFF2-40B4-BE49-F238E27FC236}">
                <a16:creationId xmlns:a16="http://schemas.microsoft.com/office/drawing/2014/main" id="{051BDBFA-E3D7-4FA0-B8F1-7AE5C6996CFD}"/>
              </a:ext>
            </a:extLst>
          </p:cNvPr>
          <p:cNvSpPr/>
          <p:nvPr/>
        </p:nvSpPr>
        <p:spPr>
          <a:xfrm>
            <a:off x="2736267" y="2419067"/>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12" name="Rectangle: Rounded Corners 11">
            <a:extLst>
              <a:ext uri="{FF2B5EF4-FFF2-40B4-BE49-F238E27FC236}">
                <a16:creationId xmlns:a16="http://schemas.microsoft.com/office/drawing/2014/main" id="{1828F659-C664-4068-9FF4-7DD18A5B71ED}"/>
              </a:ext>
            </a:extLst>
          </p:cNvPr>
          <p:cNvSpPr/>
          <p:nvPr/>
        </p:nvSpPr>
        <p:spPr>
          <a:xfrm>
            <a:off x="4550735" y="2417399"/>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13" name="Rectangle: Rounded Corners 12">
            <a:extLst>
              <a:ext uri="{FF2B5EF4-FFF2-40B4-BE49-F238E27FC236}">
                <a16:creationId xmlns:a16="http://schemas.microsoft.com/office/drawing/2014/main" id="{FACEBE3B-8D28-4675-8557-C3758640D8CD}"/>
              </a:ext>
            </a:extLst>
          </p:cNvPr>
          <p:cNvSpPr/>
          <p:nvPr/>
        </p:nvSpPr>
        <p:spPr>
          <a:xfrm>
            <a:off x="6343505" y="2419190"/>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14" name="Rectangle: Rounded Corners 13">
            <a:extLst>
              <a:ext uri="{FF2B5EF4-FFF2-40B4-BE49-F238E27FC236}">
                <a16:creationId xmlns:a16="http://schemas.microsoft.com/office/drawing/2014/main" id="{A980EE65-764E-477E-B86A-E1358F84ACC3}"/>
              </a:ext>
            </a:extLst>
          </p:cNvPr>
          <p:cNvSpPr/>
          <p:nvPr/>
        </p:nvSpPr>
        <p:spPr>
          <a:xfrm>
            <a:off x="4552235" y="4024162"/>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15" name="Rectangle 14">
            <a:extLst>
              <a:ext uri="{FF2B5EF4-FFF2-40B4-BE49-F238E27FC236}">
                <a16:creationId xmlns:a16="http://schemas.microsoft.com/office/drawing/2014/main" id="{7F052080-0FD9-497B-91F5-EE6D1972D49E}"/>
              </a:ext>
            </a:extLst>
          </p:cNvPr>
          <p:cNvSpPr/>
          <p:nvPr/>
        </p:nvSpPr>
        <p:spPr>
          <a:xfrm>
            <a:off x="2313755" y="4830305"/>
            <a:ext cx="1724903" cy="400110"/>
          </a:xfrm>
          <a:prstGeom prst="rect">
            <a:avLst/>
          </a:prstGeom>
        </p:spPr>
        <p:txBody>
          <a:bodyPr wrap="square">
            <a:spAutoFit/>
          </a:bodyPr>
          <a:lstStyle/>
          <a:p>
            <a:pPr algn="ctr"/>
            <a:r>
              <a:rPr lang="en-GB" sz="1000" b="1" dirty="0">
                <a:solidFill>
                  <a:srgbClr val="333333"/>
                </a:solidFill>
                <a:latin typeface="Roboto" panose="02000000000000000000" pitchFamily="2" charset="0"/>
              </a:rPr>
              <a:t>Jineshwar Kochar</a:t>
            </a:r>
          </a:p>
          <a:p>
            <a:pPr algn="ctr"/>
            <a:r>
              <a:rPr lang="en-GB" sz="1000" dirty="0">
                <a:solidFill>
                  <a:srgbClr val="333333"/>
                </a:solidFill>
                <a:latin typeface="Roboto" panose="02000000000000000000" pitchFamily="2" charset="0"/>
              </a:rPr>
              <a:t>Fintech analyst</a:t>
            </a:r>
          </a:p>
        </p:txBody>
      </p:sp>
      <p:sp>
        <p:nvSpPr>
          <p:cNvPr id="16" name="Rectangle: Rounded Corners 15">
            <a:extLst>
              <a:ext uri="{FF2B5EF4-FFF2-40B4-BE49-F238E27FC236}">
                <a16:creationId xmlns:a16="http://schemas.microsoft.com/office/drawing/2014/main" id="{B7EC5B1A-0FA9-4018-9083-EDCD48AFCDBF}"/>
              </a:ext>
            </a:extLst>
          </p:cNvPr>
          <p:cNvSpPr/>
          <p:nvPr/>
        </p:nvSpPr>
        <p:spPr>
          <a:xfrm>
            <a:off x="2729661" y="4019763"/>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pic>
        <p:nvPicPr>
          <p:cNvPr id="17" name="Picture 16">
            <a:extLst>
              <a:ext uri="{FF2B5EF4-FFF2-40B4-BE49-F238E27FC236}">
                <a16:creationId xmlns:a16="http://schemas.microsoft.com/office/drawing/2014/main" id="{210C2269-EFEC-451F-A96E-3EC0FA73892D}"/>
              </a:ext>
            </a:extLst>
          </p:cNvPr>
          <p:cNvPicPr>
            <a:picLocks noChangeAspect="1"/>
          </p:cNvPicPr>
          <p:nvPr/>
        </p:nvPicPr>
        <p:blipFill>
          <a:blip r:embed="rId7"/>
          <a:stretch>
            <a:fillRect/>
          </a:stretch>
        </p:blipFill>
        <p:spPr>
          <a:xfrm>
            <a:off x="2778074" y="4047027"/>
            <a:ext cx="755044" cy="788567"/>
          </a:xfrm>
          <a:prstGeom prst="rect">
            <a:avLst/>
          </a:prstGeom>
        </p:spPr>
      </p:pic>
      <p:sp>
        <p:nvSpPr>
          <p:cNvPr id="18" name="Rectangle 17">
            <a:extLst>
              <a:ext uri="{FF2B5EF4-FFF2-40B4-BE49-F238E27FC236}">
                <a16:creationId xmlns:a16="http://schemas.microsoft.com/office/drawing/2014/main" id="{403176CA-142E-4B6B-8ACA-FA6267F58465}"/>
              </a:ext>
            </a:extLst>
          </p:cNvPr>
          <p:cNvSpPr/>
          <p:nvPr/>
        </p:nvSpPr>
        <p:spPr>
          <a:xfrm>
            <a:off x="2680144" y="2007908"/>
            <a:ext cx="898003" cy="307777"/>
          </a:xfrm>
          <a:prstGeom prst="rect">
            <a:avLst/>
          </a:prstGeom>
        </p:spPr>
        <p:txBody>
          <a:bodyPr wrap="none">
            <a:spAutoFit/>
          </a:bodyPr>
          <a:lstStyle/>
          <a:p>
            <a:r>
              <a:rPr lang="en-GB" sz="14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Advisors</a:t>
            </a:r>
            <a:endParaRPr lang="en-GB" sz="1400" dirty="0"/>
          </a:p>
        </p:txBody>
      </p:sp>
      <p:sp>
        <p:nvSpPr>
          <p:cNvPr id="20" name="Rectangle 19">
            <a:extLst>
              <a:ext uri="{FF2B5EF4-FFF2-40B4-BE49-F238E27FC236}">
                <a16:creationId xmlns:a16="http://schemas.microsoft.com/office/drawing/2014/main" id="{99793032-EDA9-43D2-90D9-CF04E47D69D3}"/>
              </a:ext>
            </a:extLst>
          </p:cNvPr>
          <p:cNvSpPr/>
          <p:nvPr/>
        </p:nvSpPr>
        <p:spPr>
          <a:xfrm>
            <a:off x="2455633" y="1069068"/>
            <a:ext cx="1430568"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Shireen Sivan</a:t>
            </a:r>
          </a:p>
          <a:p>
            <a:pPr algn="ctr"/>
            <a:r>
              <a:rPr lang="en-GB" sz="1000" dirty="0">
                <a:solidFill>
                  <a:srgbClr val="333333"/>
                </a:solidFill>
                <a:latin typeface="Roboto" panose="02000000000000000000" pitchFamily="2" charset="0"/>
              </a:rPr>
              <a:t>Research analyst</a:t>
            </a:r>
          </a:p>
          <a:p>
            <a:pPr algn="ctr"/>
            <a:r>
              <a:rPr lang="en-GB" sz="1000" dirty="0">
                <a:solidFill>
                  <a:srgbClr val="333333"/>
                </a:solidFill>
                <a:latin typeface="Roboto" panose="02000000000000000000" pitchFamily="2" charset="0"/>
              </a:rPr>
              <a:t>University of Sheffield</a:t>
            </a:r>
          </a:p>
        </p:txBody>
      </p:sp>
      <p:sp>
        <p:nvSpPr>
          <p:cNvPr id="21" name="Rectangle: Rounded Corners 20">
            <a:extLst>
              <a:ext uri="{FF2B5EF4-FFF2-40B4-BE49-F238E27FC236}">
                <a16:creationId xmlns:a16="http://schemas.microsoft.com/office/drawing/2014/main" id="{5C2D55F4-F382-41F9-A32B-6EB10FBF6C0C}"/>
              </a:ext>
            </a:extLst>
          </p:cNvPr>
          <p:cNvSpPr/>
          <p:nvPr/>
        </p:nvSpPr>
        <p:spPr>
          <a:xfrm>
            <a:off x="2724373" y="249002"/>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cxnSp>
        <p:nvCxnSpPr>
          <p:cNvPr id="22" name="Straight Connector 21">
            <a:extLst>
              <a:ext uri="{FF2B5EF4-FFF2-40B4-BE49-F238E27FC236}">
                <a16:creationId xmlns:a16="http://schemas.microsoft.com/office/drawing/2014/main" id="{CD4EAA4F-1D77-46A6-AE5D-AF0766A5D1CA}"/>
              </a:ext>
            </a:extLst>
          </p:cNvPr>
          <p:cNvCxnSpPr>
            <a:cxnSpLocks/>
          </p:cNvCxnSpPr>
          <p:nvPr/>
        </p:nvCxnSpPr>
        <p:spPr>
          <a:xfrm flipH="1">
            <a:off x="2730554" y="2301050"/>
            <a:ext cx="63030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B4BBA43B-0609-40EE-B46F-12AB2A0E6038}"/>
              </a:ext>
            </a:extLst>
          </p:cNvPr>
          <p:cNvPicPr>
            <a:picLocks noChangeAspect="1"/>
          </p:cNvPicPr>
          <p:nvPr/>
        </p:nvPicPr>
        <p:blipFill rotWithShape="1">
          <a:blip r:embed="rId8">
            <a:extLst>
              <a:ext uri="{28A0092B-C50C-407E-A947-70E740481C1C}">
                <a14:useLocalDpi xmlns:a14="http://schemas.microsoft.com/office/drawing/2010/main" val="0"/>
              </a:ext>
            </a:extLst>
          </a:blip>
          <a:srcRect b="28141"/>
          <a:stretch/>
        </p:blipFill>
        <p:spPr>
          <a:xfrm>
            <a:off x="2761667" y="281313"/>
            <a:ext cx="789736" cy="783089"/>
          </a:xfrm>
          <a:prstGeom prst="rect">
            <a:avLst/>
          </a:prstGeom>
          <a:solidFill>
            <a:schemeClr val="bg1"/>
          </a:solidFill>
        </p:spPr>
      </p:pic>
      <p:pic>
        <p:nvPicPr>
          <p:cNvPr id="24" name="Picture 23">
            <a:extLst>
              <a:ext uri="{FF2B5EF4-FFF2-40B4-BE49-F238E27FC236}">
                <a16:creationId xmlns:a16="http://schemas.microsoft.com/office/drawing/2014/main" id="{BDF75443-17EB-4A1E-8231-49046377953B}"/>
              </a:ext>
            </a:extLst>
          </p:cNvPr>
          <p:cNvPicPr>
            <a:picLocks noChangeAspect="1"/>
          </p:cNvPicPr>
          <p:nvPr/>
        </p:nvPicPr>
        <p:blipFill rotWithShape="1">
          <a:blip r:embed="rId9">
            <a:extLst>
              <a:ext uri="{28A0092B-C50C-407E-A947-70E740481C1C}">
                <a14:useLocalDpi xmlns:a14="http://schemas.microsoft.com/office/drawing/2010/main" val="0"/>
              </a:ext>
            </a:extLst>
          </a:blip>
          <a:srcRect l="6196" r="7097" b="24027"/>
          <a:stretch/>
        </p:blipFill>
        <p:spPr>
          <a:xfrm>
            <a:off x="8297499" y="2446177"/>
            <a:ext cx="840787" cy="781347"/>
          </a:xfrm>
          <a:prstGeom prst="rect">
            <a:avLst/>
          </a:prstGeom>
        </p:spPr>
      </p:pic>
      <p:sp>
        <p:nvSpPr>
          <p:cNvPr id="25" name="Rectangle 24">
            <a:extLst>
              <a:ext uri="{FF2B5EF4-FFF2-40B4-BE49-F238E27FC236}">
                <a16:creationId xmlns:a16="http://schemas.microsoft.com/office/drawing/2014/main" id="{747A54DB-B094-420A-BC08-1EF0EF7C298D}"/>
              </a:ext>
            </a:extLst>
          </p:cNvPr>
          <p:cNvSpPr/>
          <p:nvPr/>
        </p:nvSpPr>
        <p:spPr>
          <a:xfrm>
            <a:off x="7684708" y="3266365"/>
            <a:ext cx="2046832" cy="400110"/>
          </a:xfrm>
          <a:prstGeom prst="rect">
            <a:avLst/>
          </a:prstGeom>
          <a:noFill/>
        </p:spPr>
        <p:txBody>
          <a:bodyPr wrap="square">
            <a:spAutoFit/>
          </a:bodyPr>
          <a:lstStyle/>
          <a:p>
            <a:pPr algn="ctr"/>
            <a:r>
              <a:rPr lang="en-GB" sz="1000" b="1" dirty="0">
                <a:solidFill>
                  <a:srgbClr val="333333"/>
                </a:solidFill>
                <a:latin typeface="Roboto" panose="02000000000000000000" pitchFamily="2" charset="0"/>
              </a:rPr>
              <a:t>Demetrios </a:t>
            </a:r>
            <a:r>
              <a:rPr lang="en-GB" sz="1000" b="1" dirty="0" err="1">
                <a:solidFill>
                  <a:srgbClr val="333333"/>
                </a:solidFill>
                <a:latin typeface="Roboto" panose="02000000000000000000" pitchFamily="2" charset="0"/>
              </a:rPr>
              <a:t>Zamboglou</a:t>
            </a:r>
            <a:endParaRPr lang="en-GB" sz="1000" b="1" dirty="0">
              <a:solidFill>
                <a:srgbClr val="333333"/>
              </a:solidFill>
              <a:latin typeface="Roboto" panose="02000000000000000000" pitchFamily="2" charset="0"/>
            </a:endParaRPr>
          </a:p>
          <a:p>
            <a:pPr algn="ctr"/>
            <a:r>
              <a:rPr lang="en-GB" sz="1000" dirty="0">
                <a:solidFill>
                  <a:srgbClr val="333333"/>
                </a:solidFill>
                <a:latin typeface="Roboto" panose="02000000000000000000" pitchFamily="2" charset="0"/>
              </a:rPr>
              <a:t>Director - </a:t>
            </a:r>
            <a:r>
              <a:rPr lang="en-GB" sz="1000" dirty="0" err="1">
                <a:solidFill>
                  <a:srgbClr val="333333"/>
                </a:solidFill>
                <a:latin typeface="Roboto" panose="02000000000000000000" pitchFamily="2" charset="0"/>
              </a:rPr>
              <a:t>Lykke</a:t>
            </a:r>
            <a:r>
              <a:rPr lang="en-GB" sz="1000" dirty="0">
                <a:solidFill>
                  <a:srgbClr val="333333"/>
                </a:solidFill>
                <a:latin typeface="Roboto" panose="02000000000000000000" pitchFamily="2" charset="0"/>
              </a:rPr>
              <a:t> exchange</a:t>
            </a:r>
          </a:p>
        </p:txBody>
      </p:sp>
      <p:sp>
        <p:nvSpPr>
          <p:cNvPr id="26" name="Rectangle: Rounded Corners 25">
            <a:extLst>
              <a:ext uri="{FF2B5EF4-FFF2-40B4-BE49-F238E27FC236}">
                <a16:creationId xmlns:a16="http://schemas.microsoft.com/office/drawing/2014/main" id="{3D5928A0-37F2-4179-9CF8-F3D70AF3A9A2}"/>
              </a:ext>
            </a:extLst>
          </p:cNvPr>
          <p:cNvSpPr/>
          <p:nvPr/>
        </p:nvSpPr>
        <p:spPr>
          <a:xfrm>
            <a:off x="8261580" y="2417723"/>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31" name="Rectangle 30">
            <a:extLst>
              <a:ext uri="{FF2B5EF4-FFF2-40B4-BE49-F238E27FC236}">
                <a16:creationId xmlns:a16="http://schemas.microsoft.com/office/drawing/2014/main" id="{AEAC53D3-BB81-42B5-8472-E924720EFD83}"/>
              </a:ext>
            </a:extLst>
          </p:cNvPr>
          <p:cNvSpPr/>
          <p:nvPr/>
        </p:nvSpPr>
        <p:spPr>
          <a:xfrm>
            <a:off x="4109495" y="1070771"/>
            <a:ext cx="1772583" cy="553998"/>
          </a:xfrm>
          <a:prstGeom prst="rect">
            <a:avLst/>
          </a:prstGeom>
        </p:spPr>
        <p:txBody>
          <a:bodyPr wrap="square">
            <a:spAutoFit/>
          </a:bodyPr>
          <a:lstStyle/>
          <a:p>
            <a:pPr algn="ctr"/>
            <a:r>
              <a:rPr lang="en-GB" sz="1000" b="1" dirty="0">
                <a:solidFill>
                  <a:srgbClr val="333333"/>
                </a:solidFill>
                <a:latin typeface="Roboto" panose="02000000000000000000" pitchFamily="2" charset="0"/>
              </a:rPr>
              <a:t>Philip Leipper</a:t>
            </a:r>
          </a:p>
          <a:p>
            <a:pPr algn="ctr"/>
            <a:r>
              <a:rPr lang="en-GB" sz="1000" dirty="0">
                <a:solidFill>
                  <a:srgbClr val="333333"/>
                </a:solidFill>
                <a:latin typeface="Roboto" panose="02000000000000000000" pitchFamily="2" charset="0"/>
              </a:rPr>
              <a:t>Computer science teacher</a:t>
            </a:r>
          </a:p>
          <a:p>
            <a:pPr algn="ctr"/>
            <a:r>
              <a:rPr lang="en-GB" sz="1000" dirty="0">
                <a:solidFill>
                  <a:srgbClr val="333333"/>
                </a:solidFill>
                <a:latin typeface="Roboto" panose="02000000000000000000" pitchFamily="2" charset="0"/>
              </a:rPr>
              <a:t>King’s college London</a:t>
            </a:r>
          </a:p>
        </p:txBody>
      </p:sp>
      <p:sp>
        <p:nvSpPr>
          <p:cNvPr id="32" name="Rectangle: Rounded Corners 31">
            <a:extLst>
              <a:ext uri="{FF2B5EF4-FFF2-40B4-BE49-F238E27FC236}">
                <a16:creationId xmlns:a16="http://schemas.microsoft.com/office/drawing/2014/main" id="{717E89CE-F95B-4942-A5FE-A68D710B7C00}"/>
              </a:ext>
            </a:extLst>
          </p:cNvPr>
          <p:cNvSpPr/>
          <p:nvPr/>
        </p:nvSpPr>
        <p:spPr>
          <a:xfrm>
            <a:off x="4549241" y="260230"/>
            <a:ext cx="879979" cy="838935"/>
          </a:xfrm>
          <a:prstGeom prst="roundRect">
            <a:avLst>
              <a:gd name="adj" fmla="val 0"/>
            </a:avLst>
          </a:prstGeom>
          <a:noFill/>
          <a:ln w="19050" cmpd="sng">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pic>
        <p:nvPicPr>
          <p:cNvPr id="29" name="Picture 28">
            <a:extLst>
              <a:ext uri="{FF2B5EF4-FFF2-40B4-BE49-F238E27FC236}">
                <a16:creationId xmlns:a16="http://schemas.microsoft.com/office/drawing/2014/main" id="{A2485A57-B31E-48F0-9CB0-BB24FD9B58D4}"/>
              </a:ext>
            </a:extLst>
          </p:cNvPr>
          <p:cNvPicPr>
            <a:picLocks noChangeAspect="1"/>
          </p:cNvPicPr>
          <p:nvPr/>
        </p:nvPicPr>
        <p:blipFill rotWithShape="1">
          <a:blip r:embed="rId10"/>
          <a:srcRect t="3835" b="3972"/>
          <a:stretch/>
        </p:blipFill>
        <p:spPr>
          <a:xfrm>
            <a:off x="907" y="2692400"/>
            <a:ext cx="342900" cy="1229396"/>
          </a:xfrm>
          <a:prstGeom prst="rect">
            <a:avLst/>
          </a:prstGeom>
        </p:spPr>
      </p:pic>
      <p:sp>
        <p:nvSpPr>
          <p:cNvPr id="30" name="Rectangle 29">
            <a:extLst>
              <a:ext uri="{FF2B5EF4-FFF2-40B4-BE49-F238E27FC236}">
                <a16:creationId xmlns:a16="http://schemas.microsoft.com/office/drawing/2014/main" id="{B2925458-699C-4790-BFAC-A325AE86BD17}"/>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cxnSp>
        <p:nvCxnSpPr>
          <p:cNvPr id="33" name="Straight Connector 32">
            <a:extLst>
              <a:ext uri="{FF2B5EF4-FFF2-40B4-BE49-F238E27FC236}">
                <a16:creationId xmlns:a16="http://schemas.microsoft.com/office/drawing/2014/main" id="{1CFDD446-7CFF-45D8-8511-1B2C9A17A5CA}"/>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E06CCB-8C15-49CE-9198-AB53F654FD1E}"/>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B8FE56BC-603C-4971-8EE1-DA8546EC6FBD}"/>
              </a:ext>
            </a:extLst>
          </p:cNvPr>
          <p:cNvSpPr/>
          <p:nvPr/>
        </p:nvSpPr>
        <p:spPr>
          <a:xfrm>
            <a:off x="4591713" y="979392"/>
            <a:ext cx="3004459" cy="641813"/>
          </a:xfrm>
          <a:prstGeom prst="roundRect">
            <a:avLst>
              <a:gd name="adj" fmla="val 6841"/>
            </a:avLst>
          </a:prstGeom>
          <a:solidFill>
            <a:srgbClr val="00B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REQUEST WHITE PAPER </a:t>
            </a:r>
          </a:p>
        </p:txBody>
      </p:sp>
      <p:sp>
        <p:nvSpPr>
          <p:cNvPr id="5" name="Rectangle: Rounded Corners 4">
            <a:extLst>
              <a:ext uri="{FF2B5EF4-FFF2-40B4-BE49-F238E27FC236}">
                <a16:creationId xmlns:a16="http://schemas.microsoft.com/office/drawing/2014/main" id="{CA49CC1F-1ABD-436F-9736-8621E2912D95}"/>
              </a:ext>
            </a:extLst>
          </p:cNvPr>
          <p:cNvSpPr/>
          <p:nvPr/>
        </p:nvSpPr>
        <p:spPr>
          <a:xfrm>
            <a:off x="3597665" y="3786269"/>
            <a:ext cx="3004459" cy="373257"/>
          </a:xfrm>
          <a:prstGeom prst="roundRect">
            <a:avLst>
              <a:gd name="adj" fmla="val 6411"/>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bg1">
                    <a:lumMod val="65000"/>
                  </a:schemeClr>
                </a:solidFill>
              </a:rPr>
              <a:t>Your email</a:t>
            </a:r>
          </a:p>
        </p:txBody>
      </p:sp>
      <p:sp>
        <p:nvSpPr>
          <p:cNvPr id="18" name="Rectangle: Rounded Corners 17">
            <a:extLst>
              <a:ext uri="{FF2B5EF4-FFF2-40B4-BE49-F238E27FC236}">
                <a16:creationId xmlns:a16="http://schemas.microsoft.com/office/drawing/2014/main" id="{46B912BD-124A-4CC4-82D3-4E0926A5D6CD}"/>
              </a:ext>
            </a:extLst>
          </p:cNvPr>
          <p:cNvSpPr/>
          <p:nvPr/>
        </p:nvSpPr>
        <p:spPr>
          <a:xfrm>
            <a:off x="4591713" y="1922727"/>
            <a:ext cx="3004459" cy="600075"/>
          </a:xfrm>
          <a:prstGeom prst="roundRect">
            <a:avLst>
              <a:gd name="adj" fmla="val 641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lumMod val="75000"/>
                    <a:lumOff val="25000"/>
                  </a:schemeClr>
                </a:solidFill>
              </a:rPr>
              <a:t>REGISTER YOUR INTEREST </a:t>
            </a:r>
          </a:p>
          <a:p>
            <a:pPr algn="ctr"/>
            <a:r>
              <a:rPr lang="en-GB" sz="1600" dirty="0">
                <a:solidFill>
                  <a:schemeClr val="tx1">
                    <a:lumMod val="75000"/>
                    <a:lumOff val="25000"/>
                  </a:schemeClr>
                </a:solidFill>
              </a:rPr>
              <a:t>JOIN OUR WHITELIST</a:t>
            </a:r>
          </a:p>
        </p:txBody>
      </p:sp>
      <p:sp>
        <p:nvSpPr>
          <p:cNvPr id="15" name="Rectangle 14">
            <a:extLst>
              <a:ext uri="{FF2B5EF4-FFF2-40B4-BE49-F238E27FC236}">
                <a16:creationId xmlns:a16="http://schemas.microsoft.com/office/drawing/2014/main" id="{FF2CCF36-49F0-4ED9-AE7E-3DD6C100237A}"/>
              </a:ext>
            </a:extLst>
          </p:cNvPr>
          <p:cNvSpPr/>
          <p:nvPr/>
        </p:nvSpPr>
        <p:spPr>
          <a:xfrm>
            <a:off x="3431009" y="119887"/>
            <a:ext cx="5329985" cy="566822"/>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Whitepaper</a:t>
            </a:r>
          </a:p>
        </p:txBody>
      </p:sp>
      <p:sp>
        <p:nvSpPr>
          <p:cNvPr id="4" name="Rectangle 3">
            <a:extLst>
              <a:ext uri="{FF2B5EF4-FFF2-40B4-BE49-F238E27FC236}">
                <a16:creationId xmlns:a16="http://schemas.microsoft.com/office/drawing/2014/main" id="{ADD43F6A-AB82-4FBE-B188-2D8239D9935C}"/>
              </a:ext>
            </a:extLst>
          </p:cNvPr>
          <p:cNvSpPr/>
          <p:nvPr/>
        </p:nvSpPr>
        <p:spPr>
          <a:xfrm>
            <a:off x="4094095" y="3044725"/>
            <a:ext cx="3999813"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Subscribe to our newsletter</a:t>
            </a:r>
          </a:p>
        </p:txBody>
      </p:sp>
      <p:sp>
        <p:nvSpPr>
          <p:cNvPr id="19" name="Rectangle: Rounded Corners 18">
            <a:extLst>
              <a:ext uri="{FF2B5EF4-FFF2-40B4-BE49-F238E27FC236}">
                <a16:creationId xmlns:a16="http://schemas.microsoft.com/office/drawing/2014/main" id="{3D5D66EC-2D07-418F-B682-3471296FB1B0}"/>
              </a:ext>
            </a:extLst>
          </p:cNvPr>
          <p:cNvSpPr/>
          <p:nvPr/>
        </p:nvSpPr>
        <p:spPr>
          <a:xfrm>
            <a:off x="6762974" y="3786269"/>
            <a:ext cx="1823275" cy="373257"/>
          </a:xfrm>
          <a:prstGeom prst="roundRect">
            <a:avLst>
              <a:gd name="adj" fmla="val 6841"/>
            </a:avLst>
          </a:prstGeom>
          <a:solidFill>
            <a:srgbClr val="00B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SUBSCRIBE</a:t>
            </a:r>
          </a:p>
        </p:txBody>
      </p:sp>
      <p:pic>
        <p:nvPicPr>
          <p:cNvPr id="23" name="Picture 22">
            <a:extLst>
              <a:ext uri="{FF2B5EF4-FFF2-40B4-BE49-F238E27FC236}">
                <a16:creationId xmlns:a16="http://schemas.microsoft.com/office/drawing/2014/main" id="{2C1AD8F3-B34E-4931-8386-05DA91054DFF}"/>
              </a:ext>
            </a:extLst>
          </p:cNvPr>
          <p:cNvPicPr>
            <a:picLocks noChangeAspect="1"/>
          </p:cNvPicPr>
          <p:nvPr/>
        </p:nvPicPr>
        <p:blipFill rotWithShape="1">
          <a:blip r:embed="rId2"/>
          <a:srcRect t="3835" b="3972"/>
          <a:stretch/>
        </p:blipFill>
        <p:spPr>
          <a:xfrm>
            <a:off x="907" y="2692400"/>
            <a:ext cx="342900" cy="1229396"/>
          </a:xfrm>
          <a:prstGeom prst="rect">
            <a:avLst/>
          </a:prstGeom>
        </p:spPr>
      </p:pic>
      <p:sp>
        <p:nvSpPr>
          <p:cNvPr id="12" name="Rectangle 11">
            <a:extLst>
              <a:ext uri="{FF2B5EF4-FFF2-40B4-BE49-F238E27FC236}">
                <a16:creationId xmlns:a16="http://schemas.microsoft.com/office/drawing/2014/main" id="{6527322E-1820-4226-99DB-9B0E775EF090}"/>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sp>
        <p:nvSpPr>
          <p:cNvPr id="14" name="Rectangle 13">
            <a:extLst>
              <a:ext uri="{FF2B5EF4-FFF2-40B4-BE49-F238E27FC236}">
                <a16:creationId xmlns:a16="http://schemas.microsoft.com/office/drawing/2014/main" id="{DAA825C4-27C3-41E3-83B0-3DC44FB8C600}"/>
              </a:ext>
            </a:extLst>
          </p:cNvPr>
          <p:cNvSpPr/>
          <p:nvPr/>
        </p:nvSpPr>
        <p:spPr>
          <a:xfrm>
            <a:off x="4096093" y="4537849"/>
            <a:ext cx="3999813"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Check our Github repo</a:t>
            </a:r>
          </a:p>
        </p:txBody>
      </p:sp>
      <p:pic>
        <p:nvPicPr>
          <p:cNvPr id="3" name="Picture 2">
            <a:extLst>
              <a:ext uri="{FF2B5EF4-FFF2-40B4-BE49-F238E27FC236}">
                <a16:creationId xmlns:a16="http://schemas.microsoft.com/office/drawing/2014/main" id="{B384245C-904F-48FB-A214-5DB7D11E5766}"/>
              </a:ext>
            </a:extLst>
          </p:cNvPr>
          <p:cNvPicPr>
            <a:picLocks noChangeAspect="1"/>
          </p:cNvPicPr>
          <p:nvPr/>
        </p:nvPicPr>
        <p:blipFill>
          <a:blip r:embed="rId3"/>
          <a:stretch>
            <a:fillRect/>
          </a:stretch>
        </p:blipFill>
        <p:spPr>
          <a:xfrm>
            <a:off x="5191124" y="5204499"/>
            <a:ext cx="1809750" cy="457200"/>
          </a:xfrm>
          <a:prstGeom prst="rect">
            <a:avLst/>
          </a:prstGeom>
        </p:spPr>
      </p:pic>
      <p:pic>
        <p:nvPicPr>
          <p:cNvPr id="2" name="Picture 1">
            <a:extLst>
              <a:ext uri="{FF2B5EF4-FFF2-40B4-BE49-F238E27FC236}">
                <a16:creationId xmlns:a16="http://schemas.microsoft.com/office/drawing/2014/main" id="{76E7E1E7-E22E-47D3-A32F-A774EAECFC14}"/>
              </a:ext>
            </a:extLst>
          </p:cNvPr>
          <p:cNvPicPr>
            <a:picLocks noChangeAspect="1"/>
          </p:cNvPicPr>
          <p:nvPr/>
        </p:nvPicPr>
        <p:blipFill>
          <a:blip r:embed="rId4"/>
          <a:stretch>
            <a:fillRect/>
          </a:stretch>
        </p:blipFill>
        <p:spPr>
          <a:xfrm>
            <a:off x="4836369" y="1170433"/>
            <a:ext cx="238125" cy="276225"/>
          </a:xfrm>
          <a:prstGeom prst="rect">
            <a:avLst/>
          </a:prstGeom>
        </p:spPr>
      </p:pic>
      <p:cxnSp>
        <p:nvCxnSpPr>
          <p:cNvPr id="16" name="Straight Connector 15">
            <a:extLst>
              <a:ext uri="{FF2B5EF4-FFF2-40B4-BE49-F238E27FC236}">
                <a16:creationId xmlns:a16="http://schemas.microsoft.com/office/drawing/2014/main" id="{C55ED936-0C0A-4F51-8B8C-1EAF8F64AE7C}"/>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15DDF3-F47B-423F-804B-B8F057BB39C5}"/>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7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41D8733B-A2D7-43F0-8F6F-DFC95BFB3302}"/>
              </a:ext>
            </a:extLst>
          </p:cNvPr>
          <p:cNvSpPr/>
          <p:nvPr/>
        </p:nvSpPr>
        <p:spPr>
          <a:xfrm>
            <a:off x="2433637" y="4357505"/>
            <a:ext cx="7345268" cy="2018911"/>
          </a:xfrm>
          <a:prstGeom prst="roundRect">
            <a:avLst>
              <a:gd name="adj" fmla="val 2315"/>
            </a:avLst>
          </a:prstGeom>
          <a:solidFill>
            <a:srgbClr val="00BC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8775">
              <a:spcAft>
                <a:spcPts val="3000"/>
              </a:spcAft>
            </a:pPr>
            <a:r>
              <a:rPr lang="en-GB" b="1" dirty="0">
                <a:solidFill>
                  <a:schemeClr val="bg1"/>
                </a:solidFill>
                <a:latin typeface="Roboto" panose="02000000000000000000" pitchFamily="2" charset="0"/>
                <a:ea typeface="Roboto" panose="02000000000000000000" pitchFamily="2" charset="0"/>
              </a:rPr>
              <a:t>			 	</a:t>
            </a:r>
          </a:p>
          <a:p>
            <a:pPr>
              <a:spcAft>
                <a:spcPts val="3000"/>
              </a:spcAft>
            </a:pPr>
            <a:r>
              <a:rPr lang="en-GB" b="1" dirty="0">
                <a:solidFill>
                  <a:schemeClr val="bg1"/>
                </a:solidFill>
                <a:latin typeface="Roboto" panose="02000000000000000000" pitchFamily="2" charset="0"/>
                <a:ea typeface="Roboto" panose="02000000000000000000" pitchFamily="2" charset="0"/>
              </a:rPr>
              <a:t>		 		</a:t>
            </a:r>
            <a:endParaRPr lang="en-GB" dirty="0"/>
          </a:p>
        </p:txBody>
      </p:sp>
      <p:pic>
        <p:nvPicPr>
          <p:cNvPr id="8" name="Picture 7">
            <a:extLst>
              <a:ext uri="{FF2B5EF4-FFF2-40B4-BE49-F238E27FC236}">
                <a16:creationId xmlns:a16="http://schemas.microsoft.com/office/drawing/2014/main" id="{7881E193-AB88-4752-A0A7-738A0F834F6B}"/>
              </a:ext>
            </a:extLst>
          </p:cNvPr>
          <p:cNvPicPr>
            <a:picLocks noChangeAspect="1"/>
          </p:cNvPicPr>
          <p:nvPr/>
        </p:nvPicPr>
        <p:blipFill>
          <a:blip r:embed="rId3"/>
          <a:stretch>
            <a:fillRect/>
          </a:stretch>
        </p:blipFill>
        <p:spPr>
          <a:xfrm>
            <a:off x="7411184" y="5302805"/>
            <a:ext cx="196135" cy="199153"/>
          </a:xfrm>
          <a:prstGeom prst="rect">
            <a:avLst/>
          </a:prstGeom>
        </p:spPr>
      </p:pic>
      <p:pic>
        <p:nvPicPr>
          <p:cNvPr id="7" name="Picture 6">
            <a:extLst>
              <a:ext uri="{FF2B5EF4-FFF2-40B4-BE49-F238E27FC236}">
                <a16:creationId xmlns:a16="http://schemas.microsoft.com/office/drawing/2014/main" id="{0C534A3A-BDE8-4DB9-A447-A7F0A1DDE115}"/>
              </a:ext>
            </a:extLst>
          </p:cNvPr>
          <p:cNvPicPr>
            <a:picLocks noChangeAspect="1"/>
          </p:cNvPicPr>
          <p:nvPr/>
        </p:nvPicPr>
        <p:blipFill>
          <a:blip r:embed="rId4"/>
          <a:stretch>
            <a:fillRect/>
          </a:stretch>
        </p:blipFill>
        <p:spPr>
          <a:xfrm>
            <a:off x="7948415" y="4693647"/>
            <a:ext cx="183990" cy="205792"/>
          </a:xfrm>
          <a:prstGeom prst="rect">
            <a:avLst/>
          </a:prstGeom>
        </p:spPr>
      </p:pic>
      <p:pic>
        <p:nvPicPr>
          <p:cNvPr id="5" name="Picture 4">
            <a:extLst>
              <a:ext uri="{FF2B5EF4-FFF2-40B4-BE49-F238E27FC236}">
                <a16:creationId xmlns:a16="http://schemas.microsoft.com/office/drawing/2014/main" id="{7DC1EF0F-7FBE-44EB-A0CB-5605AB0CD077}"/>
              </a:ext>
            </a:extLst>
          </p:cNvPr>
          <p:cNvPicPr>
            <a:picLocks noChangeAspect="1"/>
          </p:cNvPicPr>
          <p:nvPr/>
        </p:nvPicPr>
        <p:blipFill>
          <a:blip r:embed="rId5"/>
          <a:stretch>
            <a:fillRect/>
          </a:stretch>
        </p:blipFill>
        <p:spPr>
          <a:xfrm rot="2090830">
            <a:off x="5023794" y="4743191"/>
            <a:ext cx="201415" cy="99386"/>
          </a:xfrm>
          <a:prstGeom prst="rect">
            <a:avLst/>
          </a:prstGeom>
        </p:spPr>
      </p:pic>
      <p:sp>
        <p:nvSpPr>
          <p:cNvPr id="3" name="Rectangle 2">
            <a:extLst>
              <a:ext uri="{FF2B5EF4-FFF2-40B4-BE49-F238E27FC236}">
                <a16:creationId xmlns:a16="http://schemas.microsoft.com/office/drawing/2014/main" id="{75BBBB44-234D-447F-B40B-4AFB272553C0}"/>
              </a:ext>
            </a:extLst>
          </p:cNvPr>
          <p:cNvSpPr/>
          <p:nvPr/>
        </p:nvSpPr>
        <p:spPr>
          <a:xfrm>
            <a:off x="0" y="0"/>
            <a:ext cx="12192000" cy="3203739"/>
          </a:xfrm>
          <a:prstGeom prst="rect">
            <a:avLst/>
          </a:prstGeom>
          <a:solidFill>
            <a:srgbClr val="00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FC503414-B76E-43DA-83A0-E1DFCD2BB6B3}"/>
              </a:ext>
            </a:extLst>
          </p:cNvPr>
          <p:cNvPicPr>
            <a:picLocks noChangeAspect="1"/>
          </p:cNvPicPr>
          <p:nvPr/>
        </p:nvPicPr>
        <p:blipFill>
          <a:blip r:embed="rId6"/>
          <a:stretch>
            <a:fillRect/>
          </a:stretch>
        </p:blipFill>
        <p:spPr>
          <a:xfrm>
            <a:off x="2459037" y="378766"/>
            <a:ext cx="4281386" cy="2454978"/>
          </a:xfrm>
          <a:prstGeom prst="rect">
            <a:avLst/>
          </a:prstGeom>
        </p:spPr>
      </p:pic>
      <p:sp>
        <p:nvSpPr>
          <p:cNvPr id="18" name="Rectangle: Rounded Corners 17">
            <a:extLst>
              <a:ext uri="{FF2B5EF4-FFF2-40B4-BE49-F238E27FC236}">
                <a16:creationId xmlns:a16="http://schemas.microsoft.com/office/drawing/2014/main" id="{76E5AA5A-866C-4E1F-9D5E-D9C832F8E46F}"/>
              </a:ext>
            </a:extLst>
          </p:cNvPr>
          <p:cNvSpPr/>
          <p:nvPr/>
        </p:nvSpPr>
        <p:spPr>
          <a:xfrm>
            <a:off x="6894442" y="634959"/>
            <a:ext cx="3090929" cy="1681229"/>
          </a:xfrm>
          <a:prstGeom prst="roundRect">
            <a:avLst>
              <a:gd name="adj" fmla="val 1155"/>
            </a:avLst>
          </a:prstGeom>
        </p:spPr>
        <p:txBody>
          <a:bodyPr wrap="square">
            <a:spAutoFit/>
          </a:bodyPr>
          <a:lstStyle/>
          <a:p>
            <a:pPr algn="ctr" defTabSz="457189">
              <a:lnSpc>
                <a:spcPct val="150000"/>
              </a:lnSpc>
              <a:buClr>
                <a:schemeClr val="accent1"/>
              </a:buClr>
              <a:buSzPct val="80000"/>
              <a:tabLst>
                <a:tab pos="2060523" algn="l"/>
              </a:tabLst>
            </a:pPr>
            <a:r>
              <a:rPr lang="en-GB" sz="1400" b="1" i="1" spc="200" dirty="0">
                <a:solidFill>
                  <a:schemeClr val="bg1"/>
                </a:solidFill>
                <a:effectLst>
                  <a:glow rad="165100">
                    <a:srgbClr val="00C092">
                      <a:alpha val="39000"/>
                    </a:srgbClr>
                  </a:glow>
                  <a:outerShdw blurRad="50800" dist="50800" dir="5400000" algn="ctr" rotWithShape="0">
                    <a:schemeClr val="tx1">
                      <a:lumMod val="75000"/>
                      <a:lumOff val="25000"/>
                    </a:schemeClr>
                  </a:outerShdw>
                </a:effectLst>
                <a:latin typeface="Dubai" panose="020B0503030403030204" pitchFamily="34" charset="-78"/>
                <a:ea typeface="Roboto" panose="02000000000000000000" pitchFamily="2" charset="0"/>
                <a:cs typeface="Dubai" panose="020B0503030403030204" pitchFamily="34" charset="-78"/>
              </a:rPr>
              <a:t>“BUILD &amp; MANAGE YOUR </a:t>
            </a:r>
          </a:p>
          <a:p>
            <a:pPr algn="ctr" defTabSz="457189">
              <a:lnSpc>
                <a:spcPct val="150000"/>
              </a:lnSpc>
              <a:buClr>
                <a:schemeClr val="accent1"/>
              </a:buClr>
              <a:buSzPct val="80000"/>
              <a:tabLst>
                <a:tab pos="2060523" algn="l"/>
              </a:tabLst>
            </a:pPr>
            <a:r>
              <a:rPr lang="en-GB" sz="1400" b="1" i="1" spc="200" dirty="0">
                <a:solidFill>
                  <a:schemeClr val="bg1"/>
                </a:solidFill>
                <a:effectLst>
                  <a:glow rad="165100">
                    <a:srgbClr val="00C092">
                      <a:alpha val="39000"/>
                    </a:srgbClr>
                  </a:glow>
                  <a:outerShdw blurRad="50800" dist="50800" dir="5400000" algn="ctr" rotWithShape="0">
                    <a:schemeClr val="tx1">
                      <a:lumMod val="75000"/>
                      <a:lumOff val="25000"/>
                    </a:schemeClr>
                  </a:outerShdw>
                </a:effectLst>
                <a:latin typeface="Dubai" panose="020B0503030403030204" pitchFamily="34" charset="-78"/>
                <a:ea typeface="Roboto" panose="02000000000000000000" pitchFamily="2" charset="0"/>
                <a:cs typeface="Dubai" panose="020B0503030403030204" pitchFamily="34" charset="-78"/>
              </a:rPr>
              <a:t>BIGDATASELF AND</a:t>
            </a:r>
          </a:p>
          <a:p>
            <a:pPr algn="ctr" defTabSz="457189">
              <a:lnSpc>
                <a:spcPct val="150000"/>
              </a:lnSpc>
              <a:buClr>
                <a:schemeClr val="accent1"/>
              </a:buClr>
              <a:buSzPct val="80000"/>
              <a:tabLst>
                <a:tab pos="2060523" algn="l"/>
              </a:tabLst>
            </a:pPr>
            <a:r>
              <a:rPr lang="en-GB" sz="1400" b="1" i="1" spc="200" dirty="0">
                <a:solidFill>
                  <a:schemeClr val="bg1"/>
                </a:solidFill>
                <a:effectLst>
                  <a:glow rad="165100">
                    <a:srgbClr val="00C092">
                      <a:alpha val="39000"/>
                    </a:srgbClr>
                  </a:glow>
                  <a:outerShdw blurRad="50800" dist="50800" dir="5400000" algn="ctr" rotWithShape="0">
                    <a:schemeClr val="tx1">
                      <a:lumMod val="75000"/>
                      <a:lumOff val="25000"/>
                    </a:schemeClr>
                  </a:outerShdw>
                </a:effectLst>
                <a:latin typeface="Dubai" panose="020B0503030403030204" pitchFamily="34" charset="-78"/>
                <a:ea typeface="Roboto" panose="02000000000000000000" pitchFamily="2" charset="0"/>
                <a:cs typeface="Dubai" panose="020B0503030403030204" pitchFamily="34" charset="-78"/>
              </a:rPr>
              <a:t>ACCESS CREDIT SCORINGS AND LOANS THAT BANKS WON’T DO!”</a:t>
            </a:r>
          </a:p>
        </p:txBody>
      </p:sp>
      <p:sp>
        <p:nvSpPr>
          <p:cNvPr id="38" name="Rectangle 37">
            <a:extLst>
              <a:ext uri="{FF2B5EF4-FFF2-40B4-BE49-F238E27FC236}">
                <a16:creationId xmlns:a16="http://schemas.microsoft.com/office/drawing/2014/main" id="{CD1F3BA6-56E3-4501-8CBF-5FB0951D4859}"/>
              </a:ext>
            </a:extLst>
          </p:cNvPr>
          <p:cNvSpPr/>
          <p:nvPr/>
        </p:nvSpPr>
        <p:spPr>
          <a:xfrm>
            <a:off x="2225826" y="3682710"/>
            <a:ext cx="7759546" cy="646331"/>
          </a:xfrm>
          <a:prstGeom prst="rect">
            <a:avLst/>
          </a:prstGeom>
          <a:noFill/>
        </p:spPr>
        <p:txBody>
          <a:bodyPr wrap="square" rtlCol="0">
            <a:spAutoFit/>
          </a:bodyPr>
          <a:lstStyle/>
          <a:p>
            <a:pPr algn="ctr" defTabSz="919163">
              <a:tabLst>
                <a:tab pos="6456363" algn="l"/>
              </a:tabLst>
            </a:pPr>
            <a:r>
              <a:rPr lang="en-GB" b="1" dirty="0">
                <a:solidFill>
                  <a:schemeClr val="tx1">
                    <a:lumMod val="75000"/>
                    <a:lumOff val="25000"/>
                  </a:schemeClr>
                </a:solidFill>
                <a:latin typeface="Roboto" panose="02000000000000000000" pitchFamily="2" charset="0"/>
                <a:ea typeface="Roboto" panose="02000000000000000000" pitchFamily="2" charset="0"/>
              </a:rPr>
              <a:t>Meritt is a direct lending platform enabling individuals &amp; businesses to harness their everyday data to have better access to finance</a:t>
            </a:r>
          </a:p>
        </p:txBody>
      </p:sp>
      <p:grpSp>
        <p:nvGrpSpPr>
          <p:cNvPr id="9" name="Group 8">
            <a:extLst>
              <a:ext uri="{FF2B5EF4-FFF2-40B4-BE49-F238E27FC236}">
                <a16:creationId xmlns:a16="http://schemas.microsoft.com/office/drawing/2014/main" id="{BACC0B98-EFD3-476F-A66F-B86AC79C3F87}"/>
              </a:ext>
            </a:extLst>
          </p:cNvPr>
          <p:cNvGrpSpPr/>
          <p:nvPr/>
        </p:nvGrpSpPr>
        <p:grpSpPr>
          <a:xfrm>
            <a:off x="5265568" y="5288597"/>
            <a:ext cx="168221" cy="207776"/>
            <a:chOff x="5265091" y="5288597"/>
            <a:chExt cx="168221" cy="207776"/>
          </a:xfrm>
        </p:grpSpPr>
        <p:sp>
          <p:nvSpPr>
            <p:cNvPr id="41" name="Rectangle: Rounded Corners 40">
              <a:extLst>
                <a:ext uri="{FF2B5EF4-FFF2-40B4-BE49-F238E27FC236}">
                  <a16:creationId xmlns:a16="http://schemas.microsoft.com/office/drawing/2014/main" id="{5A247A5E-FE50-4B42-8C1E-3F3D451EF681}"/>
                </a:ext>
              </a:extLst>
            </p:cNvPr>
            <p:cNvSpPr/>
            <p:nvPr/>
          </p:nvSpPr>
          <p:spPr>
            <a:xfrm rot="5400000">
              <a:off x="5262905" y="5306795"/>
              <a:ext cx="168221" cy="131826"/>
            </a:xfrm>
            <a:prstGeom prst="roundRect">
              <a:avLst>
                <a:gd name="adj"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108000" rtlCol="0" anchor="ctr"/>
            <a:lstStyle/>
            <a:p>
              <a:pPr algn="ctr"/>
              <a:endParaRPr lang="en-GB" sz="1600"/>
            </a:p>
          </p:txBody>
        </p:sp>
        <p:sp>
          <p:nvSpPr>
            <p:cNvPr id="42" name="Rectangle: Rounded Corners 41">
              <a:extLst>
                <a:ext uri="{FF2B5EF4-FFF2-40B4-BE49-F238E27FC236}">
                  <a16:creationId xmlns:a16="http://schemas.microsoft.com/office/drawing/2014/main" id="{ED5B0385-5300-400D-8C0E-57A76D6D71EA}"/>
                </a:ext>
              </a:extLst>
            </p:cNvPr>
            <p:cNvSpPr/>
            <p:nvPr/>
          </p:nvSpPr>
          <p:spPr>
            <a:xfrm rot="5400000">
              <a:off x="5285545" y="5337133"/>
              <a:ext cx="119546" cy="75858"/>
            </a:xfrm>
            <a:prstGeom prst="roundRect">
              <a:avLst>
                <a:gd name="adj" fmla="val 50000"/>
              </a:avLst>
            </a:prstGeom>
            <a:solidFill>
              <a:srgbClr val="00BC8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108000" rtlCol="0" anchor="ctr"/>
            <a:lstStyle/>
            <a:p>
              <a:pPr algn="ctr"/>
              <a:endParaRPr lang="en-GB" sz="1600"/>
            </a:p>
          </p:txBody>
        </p:sp>
        <p:sp>
          <p:nvSpPr>
            <p:cNvPr id="43" name="Rectangle: Rounded Corners 42">
              <a:extLst>
                <a:ext uri="{FF2B5EF4-FFF2-40B4-BE49-F238E27FC236}">
                  <a16:creationId xmlns:a16="http://schemas.microsoft.com/office/drawing/2014/main" id="{B5D1E1FC-07EC-4326-88ED-55A73ECD17F8}"/>
                </a:ext>
              </a:extLst>
            </p:cNvPr>
            <p:cNvSpPr/>
            <p:nvPr/>
          </p:nvSpPr>
          <p:spPr>
            <a:xfrm>
              <a:off x="5265091" y="5381102"/>
              <a:ext cx="168221" cy="11527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108000" rtlCol="0" anchor="ctr"/>
            <a:lstStyle/>
            <a:p>
              <a:pPr algn="ctr"/>
              <a:endParaRPr lang="en-GB" sz="1600"/>
            </a:p>
          </p:txBody>
        </p:sp>
      </p:grpSp>
      <p:sp>
        <p:nvSpPr>
          <p:cNvPr id="47" name="Rectangle: Rounded Corners 46">
            <a:extLst>
              <a:ext uri="{FF2B5EF4-FFF2-40B4-BE49-F238E27FC236}">
                <a16:creationId xmlns:a16="http://schemas.microsoft.com/office/drawing/2014/main" id="{11B6D34C-BE3E-41FF-8615-C7E43CC01725}"/>
              </a:ext>
            </a:extLst>
          </p:cNvPr>
          <p:cNvSpPr/>
          <p:nvPr/>
        </p:nvSpPr>
        <p:spPr>
          <a:xfrm>
            <a:off x="2809453" y="4623544"/>
            <a:ext cx="1850444"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Instant &amp; easy</a:t>
            </a:r>
            <a:endParaRPr lang="en-GB" sz="1600" dirty="0"/>
          </a:p>
        </p:txBody>
      </p:sp>
      <p:sp>
        <p:nvSpPr>
          <p:cNvPr id="48" name="Rectangle: Rounded Corners 47">
            <a:extLst>
              <a:ext uri="{FF2B5EF4-FFF2-40B4-BE49-F238E27FC236}">
                <a16:creationId xmlns:a16="http://schemas.microsoft.com/office/drawing/2014/main" id="{B9FC58DC-F8E2-4189-AB68-AF48C7A68424}"/>
              </a:ext>
            </a:extLst>
          </p:cNvPr>
          <p:cNvSpPr/>
          <p:nvPr/>
        </p:nvSpPr>
        <p:spPr>
          <a:xfrm>
            <a:off x="7805969" y="4623544"/>
            <a:ext cx="1477731"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Compliant</a:t>
            </a:r>
            <a:endParaRPr lang="en-GB" sz="1600" dirty="0"/>
          </a:p>
        </p:txBody>
      </p:sp>
      <p:sp>
        <p:nvSpPr>
          <p:cNvPr id="49" name="Rectangle: Rounded Corners 48">
            <a:extLst>
              <a:ext uri="{FF2B5EF4-FFF2-40B4-BE49-F238E27FC236}">
                <a16:creationId xmlns:a16="http://schemas.microsoft.com/office/drawing/2014/main" id="{9383E0AC-D7A8-4876-856E-8E6E92C29D1D}"/>
              </a:ext>
            </a:extLst>
          </p:cNvPr>
          <p:cNvSpPr/>
          <p:nvPr/>
        </p:nvSpPr>
        <p:spPr>
          <a:xfrm>
            <a:off x="2809454" y="5222669"/>
            <a:ext cx="1976342"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Local platforms</a:t>
            </a:r>
            <a:endParaRPr lang="en-GB" sz="1600" dirty="0"/>
          </a:p>
        </p:txBody>
      </p:sp>
      <p:sp>
        <p:nvSpPr>
          <p:cNvPr id="50" name="Rectangle: Rounded Corners 49">
            <a:extLst>
              <a:ext uri="{FF2B5EF4-FFF2-40B4-BE49-F238E27FC236}">
                <a16:creationId xmlns:a16="http://schemas.microsoft.com/office/drawing/2014/main" id="{48A374DE-C975-43AB-8B6B-C614FC3DE5EF}"/>
              </a:ext>
            </a:extLst>
          </p:cNvPr>
          <p:cNvSpPr/>
          <p:nvPr/>
        </p:nvSpPr>
        <p:spPr>
          <a:xfrm>
            <a:off x="5132553" y="5220327"/>
            <a:ext cx="1821967"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Safe &amp; secure</a:t>
            </a:r>
            <a:endParaRPr lang="en-GB" sz="1600" dirty="0"/>
          </a:p>
        </p:txBody>
      </p:sp>
      <p:sp>
        <p:nvSpPr>
          <p:cNvPr id="51" name="Rectangle: Rounded Corners 50">
            <a:extLst>
              <a:ext uri="{FF2B5EF4-FFF2-40B4-BE49-F238E27FC236}">
                <a16:creationId xmlns:a16="http://schemas.microsoft.com/office/drawing/2014/main" id="{AB5CFC79-B8D9-4A36-ABF1-79BBA5411AB8}"/>
              </a:ext>
            </a:extLst>
          </p:cNvPr>
          <p:cNvSpPr/>
          <p:nvPr/>
        </p:nvSpPr>
        <p:spPr>
          <a:xfrm>
            <a:off x="4960852" y="4623544"/>
            <a:ext cx="2538497"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Low cost &amp; Automated</a:t>
            </a:r>
            <a:endParaRPr lang="en-GB" sz="1600" dirty="0"/>
          </a:p>
        </p:txBody>
      </p:sp>
      <p:sp>
        <p:nvSpPr>
          <p:cNvPr id="59" name="Right Brace 58">
            <a:extLst>
              <a:ext uri="{FF2B5EF4-FFF2-40B4-BE49-F238E27FC236}">
                <a16:creationId xmlns:a16="http://schemas.microsoft.com/office/drawing/2014/main" id="{F287C35C-D4E4-4921-B4BC-394F2594AC1A}"/>
              </a:ext>
            </a:extLst>
          </p:cNvPr>
          <p:cNvSpPr/>
          <p:nvPr/>
        </p:nvSpPr>
        <p:spPr>
          <a:xfrm>
            <a:off x="10400307" y="3294780"/>
            <a:ext cx="147950" cy="252000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Rectangle 59">
            <a:extLst>
              <a:ext uri="{FF2B5EF4-FFF2-40B4-BE49-F238E27FC236}">
                <a16:creationId xmlns:a16="http://schemas.microsoft.com/office/drawing/2014/main" id="{CF073673-7616-496E-8F24-ABFBE650F4A5}"/>
              </a:ext>
            </a:extLst>
          </p:cNvPr>
          <p:cNvSpPr/>
          <p:nvPr/>
        </p:nvSpPr>
        <p:spPr>
          <a:xfrm>
            <a:off x="10784709" y="4344472"/>
            <a:ext cx="1027845" cy="646331"/>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New </a:t>
            </a:r>
          </a:p>
          <a:p>
            <a:r>
              <a:rPr lang="en-GB" b="1" dirty="0">
                <a:solidFill>
                  <a:srgbClr val="FF0000"/>
                </a:solidFill>
                <a:latin typeface="Roboto" panose="02000000000000000000" pitchFamily="2" charset="0"/>
                <a:ea typeface="Roboto" panose="02000000000000000000" pitchFamily="2" charset="0"/>
              </a:rPr>
              <a:t>addition</a:t>
            </a:r>
            <a:endParaRPr lang="en-GB" dirty="0">
              <a:solidFill>
                <a:srgbClr val="FF0000"/>
              </a:solidFill>
            </a:endParaRPr>
          </a:p>
        </p:txBody>
      </p:sp>
      <p:sp>
        <p:nvSpPr>
          <p:cNvPr id="61" name="Rectangle 60">
            <a:extLst>
              <a:ext uri="{FF2B5EF4-FFF2-40B4-BE49-F238E27FC236}">
                <a16:creationId xmlns:a16="http://schemas.microsoft.com/office/drawing/2014/main" id="{B9E74618-49EF-489A-9B98-76A9999ECDF6}"/>
              </a:ext>
            </a:extLst>
          </p:cNvPr>
          <p:cNvSpPr/>
          <p:nvPr/>
        </p:nvSpPr>
        <p:spPr>
          <a:xfrm>
            <a:off x="-132596" y="4423414"/>
            <a:ext cx="1992853" cy="369332"/>
          </a:xfrm>
          <a:prstGeom prst="rect">
            <a:avLst/>
          </a:prstGeom>
        </p:spPr>
        <p:txBody>
          <a:bodyPr wrap="none">
            <a:spAutoFit/>
          </a:bodyPr>
          <a:lstStyle/>
          <a:p>
            <a:r>
              <a:rPr lang="en-GB" b="1" dirty="0">
                <a:solidFill>
                  <a:srgbClr val="FF0000"/>
                </a:solidFill>
                <a:latin typeface="Roboto" panose="02000000000000000000" pitchFamily="2" charset="0"/>
                <a:ea typeface="Roboto" panose="02000000000000000000" pitchFamily="2" charset="0"/>
              </a:rPr>
              <a:t>Menu link to here</a:t>
            </a:r>
            <a:endParaRPr lang="en-GB" dirty="0"/>
          </a:p>
        </p:txBody>
      </p:sp>
      <p:cxnSp>
        <p:nvCxnSpPr>
          <p:cNvPr id="62" name="Straight Arrow Connector 61">
            <a:extLst>
              <a:ext uri="{FF2B5EF4-FFF2-40B4-BE49-F238E27FC236}">
                <a16:creationId xmlns:a16="http://schemas.microsoft.com/office/drawing/2014/main" id="{1D4B73B1-37AA-4CE8-AEBB-A8EEF9F59060}"/>
              </a:ext>
            </a:extLst>
          </p:cNvPr>
          <p:cNvCxnSpPr>
            <a:cxnSpLocks/>
          </p:cNvCxnSpPr>
          <p:nvPr/>
        </p:nvCxnSpPr>
        <p:spPr>
          <a:xfrm flipV="1">
            <a:off x="1142402" y="4189603"/>
            <a:ext cx="1044987" cy="223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8281760-32B4-4705-8117-933A511C879F}"/>
              </a:ext>
            </a:extLst>
          </p:cNvPr>
          <p:cNvCxnSpPr>
            <a:cxnSpLocks/>
          </p:cNvCxnSpPr>
          <p:nvPr/>
        </p:nvCxnSpPr>
        <p:spPr>
          <a:xfrm>
            <a:off x="1187513" y="3564100"/>
            <a:ext cx="1117600" cy="148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7167167-1C08-44CB-80F5-E32FA2CD3BF5}"/>
              </a:ext>
            </a:extLst>
          </p:cNvPr>
          <p:cNvSpPr/>
          <p:nvPr/>
        </p:nvSpPr>
        <p:spPr>
          <a:xfrm>
            <a:off x="600570" y="3194768"/>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cxnSp>
        <p:nvCxnSpPr>
          <p:cNvPr id="65" name="Straight Connector 64">
            <a:extLst>
              <a:ext uri="{FF2B5EF4-FFF2-40B4-BE49-F238E27FC236}">
                <a16:creationId xmlns:a16="http://schemas.microsoft.com/office/drawing/2014/main" id="{A12460A5-2205-4472-9500-39BAF81D2D24}"/>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58861C62-9EA4-4B91-8A8C-83E51CDF776A}"/>
              </a:ext>
            </a:extLst>
          </p:cNvPr>
          <p:cNvPicPr>
            <a:picLocks noChangeAspect="1"/>
          </p:cNvPicPr>
          <p:nvPr/>
        </p:nvPicPr>
        <p:blipFill rotWithShape="1">
          <a:blip r:embed="rId7"/>
          <a:srcRect b="2124"/>
          <a:stretch/>
        </p:blipFill>
        <p:spPr>
          <a:xfrm>
            <a:off x="-738" y="2638926"/>
            <a:ext cx="379346" cy="1318712"/>
          </a:xfrm>
          <a:prstGeom prst="rect">
            <a:avLst/>
          </a:prstGeom>
        </p:spPr>
      </p:pic>
      <p:cxnSp>
        <p:nvCxnSpPr>
          <p:cNvPr id="34" name="Straight Connector 33">
            <a:extLst>
              <a:ext uri="{FF2B5EF4-FFF2-40B4-BE49-F238E27FC236}">
                <a16:creationId xmlns:a16="http://schemas.microsoft.com/office/drawing/2014/main" id="{439396DE-2B19-4038-BD62-DD73E82BDA35}"/>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2DEB1F46-4B7D-419D-8FE3-06ADE1DE38E4}"/>
              </a:ext>
            </a:extLst>
          </p:cNvPr>
          <p:cNvSpPr/>
          <p:nvPr/>
        </p:nvSpPr>
        <p:spPr>
          <a:xfrm>
            <a:off x="7278615" y="5222669"/>
            <a:ext cx="1663773"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Transparent</a:t>
            </a:r>
            <a:endParaRPr lang="en-GB" sz="1600" dirty="0"/>
          </a:p>
        </p:txBody>
      </p:sp>
      <p:sp>
        <p:nvSpPr>
          <p:cNvPr id="33" name="Rectangle: Rounded Corners 32">
            <a:extLst>
              <a:ext uri="{FF2B5EF4-FFF2-40B4-BE49-F238E27FC236}">
                <a16:creationId xmlns:a16="http://schemas.microsoft.com/office/drawing/2014/main" id="{09CFDBB8-1ED3-4045-B1FA-D49B2A750B51}"/>
              </a:ext>
            </a:extLst>
          </p:cNvPr>
          <p:cNvSpPr/>
          <p:nvPr/>
        </p:nvSpPr>
        <p:spPr>
          <a:xfrm>
            <a:off x="6764556" y="5813630"/>
            <a:ext cx="2182428"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Thin file scoring</a:t>
            </a:r>
            <a:endParaRPr lang="en-GB" sz="1600" dirty="0"/>
          </a:p>
        </p:txBody>
      </p:sp>
      <p:sp>
        <p:nvSpPr>
          <p:cNvPr id="36" name="Rectangle: Rounded Corners 35">
            <a:extLst>
              <a:ext uri="{FF2B5EF4-FFF2-40B4-BE49-F238E27FC236}">
                <a16:creationId xmlns:a16="http://schemas.microsoft.com/office/drawing/2014/main" id="{1BFCC37A-C38B-4E6C-97AB-BF13C8432A0A}"/>
              </a:ext>
            </a:extLst>
          </p:cNvPr>
          <p:cNvSpPr/>
          <p:nvPr/>
        </p:nvSpPr>
        <p:spPr>
          <a:xfrm>
            <a:off x="2811696" y="5814786"/>
            <a:ext cx="1360206"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Bespoke</a:t>
            </a:r>
            <a:endParaRPr lang="en-GB" sz="1600" dirty="0"/>
          </a:p>
        </p:txBody>
      </p:sp>
      <p:sp>
        <p:nvSpPr>
          <p:cNvPr id="52" name="Rectangle: Rounded Corners 51">
            <a:extLst>
              <a:ext uri="{FF2B5EF4-FFF2-40B4-BE49-F238E27FC236}">
                <a16:creationId xmlns:a16="http://schemas.microsoft.com/office/drawing/2014/main" id="{856F033B-1749-4AA8-88A1-0B612B7AAFD1}"/>
              </a:ext>
            </a:extLst>
          </p:cNvPr>
          <p:cNvSpPr/>
          <p:nvPr/>
        </p:nvSpPr>
        <p:spPr>
          <a:xfrm>
            <a:off x="4528249" y="5814786"/>
            <a:ext cx="1916676" cy="34793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108000" bIns="72000" rtlCol="0" anchor="ctr"/>
          <a:lstStyle/>
          <a:p>
            <a:pPr algn="r"/>
            <a:r>
              <a:rPr lang="en-GB" sz="1600" b="1" dirty="0">
                <a:solidFill>
                  <a:schemeClr val="bg1"/>
                </a:solidFill>
                <a:latin typeface="Roboto" panose="02000000000000000000" pitchFamily="2" charset="0"/>
                <a:ea typeface="Roboto" panose="02000000000000000000" pitchFamily="2" charset="0"/>
              </a:rPr>
              <a:t>Consent based</a:t>
            </a:r>
            <a:endParaRPr lang="en-GB" sz="1600" dirty="0"/>
          </a:p>
        </p:txBody>
      </p:sp>
      <p:pic>
        <p:nvPicPr>
          <p:cNvPr id="1028" name="Picture 4" descr="Image result for customized png">
            <a:extLst>
              <a:ext uri="{FF2B5EF4-FFF2-40B4-BE49-F238E27FC236}">
                <a16:creationId xmlns:a16="http://schemas.microsoft.com/office/drawing/2014/main" id="{B4010204-6043-466B-868F-B60D575C10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9616" y="5890600"/>
            <a:ext cx="203156" cy="20315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3EAA75AB-4C42-4051-A1C3-701B5B6161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8149" y="5890600"/>
            <a:ext cx="159323" cy="166817"/>
          </a:xfrm>
          <a:prstGeom prst="rect">
            <a:avLst/>
          </a:prstGeom>
        </p:spPr>
      </p:pic>
      <p:pic>
        <p:nvPicPr>
          <p:cNvPr id="6" name="Picture 5">
            <a:extLst>
              <a:ext uri="{FF2B5EF4-FFF2-40B4-BE49-F238E27FC236}">
                <a16:creationId xmlns:a16="http://schemas.microsoft.com/office/drawing/2014/main" id="{DABCC0CC-98FE-4EC9-AFC6-D4B3152B57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7780" y="5896535"/>
            <a:ext cx="330772" cy="206564"/>
          </a:xfrm>
          <a:prstGeom prst="rect">
            <a:avLst/>
          </a:prstGeom>
        </p:spPr>
      </p:pic>
      <p:pic>
        <p:nvPicPr>
          <p:cNvPr id="4" name="Picture 3">
            <a:extLst>
              <a:ext uri="{FF2B5EF4-FFF2-40B4-BE49-F238E27FC236}">
                <a16:creationId xmlns:a16="http://schemas.microsoft.com/office/drawing/2014/main" id="{4F2BD94E-789C-4DE4-A31C-B32EB45EEC12}"/>
              </a:ext>
            </a:extLst>
          </p:cNvPr>
          <p:cNvPicPr>
            <a:picLocks noChangeAspect="1"/>
          </p:cNvPicPr>
          <p:nvPr/>
        </p:nvPicPr>
        <p:blipFill>
          <a:blip r:embed="rId11"/>
          <a:stretch>
            <a:fillRect/>
          </a:stretch>
        </p:blipFill>
        <p:spPr>
          <a:xfrm>
            <a:off x="2943502" y="4688430"/>
            <a:ext cx="180366" cy="202779"/>
          </a:xfrm>
          <a:prstGeom prst="rect">
            <a:avLst/>
          </a:prstGeom>
        </p:spPr>
      </p:pic>
      <p:pic>
        <p:nvPicPr>
          <p:cNvPr id="10" name="Picture 9">
            <a:extLst>
              <a:ext uri="{FF2B5EF4-FFF2-40B4-BE49-F238E27FC236}">
                <a16:creationId xmlns:a16="http://schemas.microsoft.com/office/drawing/2014/main" id="{E83573C4-7995-4F79-B397-58BADF7F34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14048" y="5292840"/>
            <a:ext cx="204368" cy="203533"/>
          </a:xfrm>
          <a:prstGeom prst="rect">
            <a:avLst/>
          </a:prstGeom>
        </p:spPr>
      </p:pic>
    </p:spTree>
    <p:extLst>
      <p:ext uri="{BB962C8B-B14F-4D97-AF65-F5344CB8AC3E}">
        <p14:creationId xmlns:p14="http://schemas.microsoft.com/office/powerpoint/2010/main" val="194605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53762D-343E-492D-B0D0-6DDCD0C87A24}"/>
              </a:ext>
            </a:extLst>
          </p:cNvPr>
          <p:cNvSpPr/>
          <p:nvPr/>
        </p:nvSpPr>
        <p:spPr>
          <a:xfrm>
            <a:off x="0" y="3657600"/>
            <a:ext cx="12192000" cy="3200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A325F2B7-0CBF-4AD9-9A8B-53F8134940B7}"/>
              </a:ext>
            </a:extLst>
          </p:cNvPr>
          <p:cNvSpPr/>
          <p:nvPr/>
        </p:nvSpPr>
        <p:spPr>
          <a:xfrm>
            <a:off x="4099862" y="182145"/>
            <a:ext cx="3999813"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Partners</a:t>
            </a:r>
          </a:p>
        </p:txBody>
      </p:sp>
      <p:pic>
        <p:nvPicPr>
          <p:cNvPr id="3" name="Picture 2" descr="friendz">
            <a:extLst>
              <a:ext uri="{FF2B5EF4-FFF2-40B4-BE49-F238E27FC236}">
                <a16:creationId xmlns:a16="http://schemas.microsoft.com/office/drawing/2014/main" id="{12E2A21F-C982-491D-B061-DC99EABA3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933" y="2163889"/>
            <a:ext cx="2046218" cy="553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sk">
            <a:extLst>
              <a:ext uri="{FF2B5EF4-FFF2-40B4-BE49-F238E27FC236}">
                <a16:creationId xmlns:a16="http://schemas.microsoft.com/office/drawing/2014/main" id="{D114A71D-2D95-4527-97D8-0EB9BD1B4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613" y="1622919"/>
            <a:ext cx="1775947" cy="10614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block360">
            <a:extLst>
              <a:ext uri="{FF2B5EF4-FFF2-40B4-BE49-F238E27FC236}">
                <a16:creationId xmlns:a16="http://schemas.microsoft.com/office/drawing/2014/main" id="{D8B9B735-E612-432B-9025-18DD323EA3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3564" y="2318856"/>
            <a:ext cx="2224115" cy="4086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8D94CCA-3212-43CE-B5F3-2458B4045D36}"/>
              </a:ext>
            </a:extLst>
          </p:cNvPr>
          <p:cNvSpPr/>
          <p:nvPr/>
        </p:nvSpPr>
        <p:spPr>
          <a:xfrm>
            <a:off x="1767006" y="4128068"/>
            <a:ext cx="2995694"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Medium blog</a:t>
            </a:r>
          </a:p>
        </p:txBody>
      </p:sp>
      <p:pic>
        <p:nvPicPr>
          <p:cNvPr id="3074" name="Picture 2" descr="blog">
            <a:extLst>
              <a:ext uri="{FF2B5EF4-FFF2-40B4-BE49-F238E27FC236}">
                <a16:creationId xmlns:a16="http://schemas.microsoft.com/office/drawing/2014/main" id="{8A93AFA3-3095-47CC-B376-A3DDC390B2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0650" y="5448044"/>
            <a:ext cx="2034804" cy="8443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8DD0E37-612E-41BE-B4E4-827AFC4C73BC}"/>
              </a:ext>
            </a:extLst>
          </p:cNvPr>
          <p:cNvPicPr>
            <a:picLocks noChangeAspect="1"/>
          </p:cNvPicPr>
          <p:nvPr/>
        </p:nvPicPr>
        <p:blipFill>
          <a:blip r:embed="rId6"/>
          <a:stretch>
            <a:fillRect/>
          </a:stretch>
        </p:blipFill>
        <p:spPr>
          <a:xfrm>
            <a:off x="5536776" y="7616726"/>
            <a:ext cx="1556435" cy="1105888"/>
          </a:xfrm>
          <a:prstGeom prst="rect">
            <a:avLst/>
          </a:prstGeom>
        </p:spPr>
      </p:pic>
      <p:pic>
        <p:nvPicPr>
          <p:cNvPr id="13" name="Picture 12">
            <a:extLst>
              <a:ext uri="{FF2B5EF4-FFF2-40B4-BE49-F238E27FC236}">
                <a16:creationId xmlns:a16="http://schemas.microsoft.com/office/drawing/2014/main" id="{3AFB6D55-3D4D-4332-B570-A25E865BC750}"/>
              </a:ext>
            </a:extLst>
          </p:cNvPr>
          <p:cNvPicPr>
            <a:picLocks noChangeAspect="1"/>
          </p:cNvPicPr>
          <p:nvPr/>
        </p:nvPicPr>
        <p:blipFill>
          <a:blip r:embed="rId7"/>
          <a:stretch>
            <a:fillRect/>
          </a:stretch>
        </p:blipFill>
        <p:spPr>
          <a:xfrm>
            <a:off x="5525678" y="6359756"/>
            <a:ext cx="1556435" cy="1119541"/>
          </a:xfrm>
          <a:prstGeom prst="rect">
            <a:avLst/>
          </a:prstGeom>
        </p:spPr>
      </p:pic>
      <p:pic>
        <p:nvPicPr>
          <p:cNvPr id="14" name="Picture 13">
            <a:extLst>
              <a:ext uri="{FF2B5EF4-FFF2-40B4-BE49-F238E27FC236}">
                <a16:creationId xmlns:a16="http://schemas.microsoft.com/office/drawing/2014/main" id="{752A4104-E59B-4F3F-A61D-15F779CF0538}"/>
              </a:ext>
            </a:extLst>
          </p:cNvPr>
          <p:cNvPicPr>
            <a:picLocks noChangeAspect="1"/>
          </p:cNvPicPr>
          <p:nvPr/>
        </p:nvPicPr>
        <p:blipFill>
          <a:blip r:embed="rId8"/>
          <a:stretch>
            <a:fillRect/>
          </a:stretch>
        </p:blipFill>
        <p:spPr>
          <a:xfrm>
            <a:off x="7423477" y="6373409"/>
            <a:ext cx="1556435" cy="1116128"/>
          </a:xfrm>
          <a:prstGeom prst="rect">
            <a:avLst/>
          </a:prstGeom>
        </p:spPr>
      </p:pic>
      <p:pic>
        <p:nvPicPr>
          <p:cNvPr id="15" name="Picture 14">
            <a:extLst>
              <a:ext uri="{FF2B5EF4-FFF2-40B4-BE49-F238E27FC236}">
                <a16:creationId xmlns:a16="http://schemas.microsoft.com/office/drawing/2014/main" id="{4285AF34-1469-434F-A8C7-CC3B67CACA1E}"/>
              </a:ext>
            </a:extLst>
          </p:cNvPr>
          <p:cNvPicPr>
            <a:picLocks noChangeAspect="1"/>
          </p:cNvPicPr>
          <p:nvPr/>
        </p:nvPicPr>
        <p:blipFill>
          <a:blip r:embed="rId9"/>
          <a:stretch>
            <a:fillRect/>
          </a:stretch>
        </p:blipFill>
        <p:spPr>
          <a:xfrm>
            <a:off x="9229563" y="6373409"/>
            <a:ext cx="1556435" cy="1105888"/>
          </a:xfrm>
          <a:prstGeom prst="rect">
            <a:avLst/>
          </a:prstGeom>
        </p:spPr>
      </p:pic>
      <p:pic>
        <p:nvPicPr>
          <p:cNvPr id="16" name="Picture 15">
            <a:extLst>
              <a:ext uri="{FF2B5EF4-FFF2-40B4-BE49-F238E27FC236}">
                <a16:creationId xmlns:a16="http://schemas.microsoft.com/office/drawing/2014/main" id="{DE0E0E0F-3A39-4066-B0F4-CCA279EC75A1}"/>
              </a:ext>
            </a:extLst>
          </p:cNvPr>
          <p:cNvPicPr>
            <a:picLocks noChangeAspect="1"/>
          </p:cNvPicPr>
          <p:nvPr/>
        </p:nvPicPr>
        <p:blipFill>
          <a:blip r:embed="rId10"/>
          <a:stretch>
            <a:fillRect/>
          </a:stretch>
        </p:blipFill>
        <p:spPr>
          <a:xfrm>
            <a:off x="7377621" y="5092806"/>
            <a:ext cx="1556435" cy="1109301"/>
          </a:xfrm>
          <a:prstGeom prst="rect">
            <a:avLst/>
          </a:prstGeom>
        </p:spPr>
      </p:pic>
      <p:pic>
        <p:nvPicPr>
          <p:cNvPr id="17" name="Picture 16">
            <a:extLst>
              <a:ext uri="{FF2B5EF4-FFF2-40B4-BE49-F238E27FC236}">
                <a16:creationId xmlns:a16="http://schemas.microsoft.com/office/drawing/2014/main" id="{3B761071-3EFF-40A7-8EC1-C4D82B2091B5}"/>
              </a:ext>
            </a:extLst>
          </p:cNvPr>
          <p:cNvPicPr>
            <a:picLocks noChangeAspect="1"/>
          </p:cNvPicPr>
          <p:nvPr/>
        </p:nvPicPr>
        <p:blipFill>
          <a:blip r:embed="rId11"/>
          <a:stretch>
            <a:fillRect/>
          </a:stretch>
        </p:blipFill>
        <p:spPr>
          <a:xfrm>
            <a:off x="9229563" y="5114052"/>
            <a:ext cx="1553022" cy="1061516"/>
          </a:xfrm>
          <a:prstGeom prst="rect">
            <a:avLst/>
          </a:prstGeom>
        </p:spPr>
      </p:pic>
      <p:pic>
        <p:nvPicPr>
          <p:cNvPr id="18" name="Picture 17">
            <a:extLst>
              <a:ext uri="{FF2B5EF4-FFF2-40B4-BE49-F238E27FC236}">
                <a16:creationId xmlns:a16="http://schemas.microsoft.com/office/drawing/2014/main" id="{D52DA058-C704-44EE-BA10-EA2E80A6A0F4}"/>
              </a:ext>
            </a:extLst>
          </p:cNvPr>
          <p:cNvPicPr>
            <a:picLocks noChangeAspect="1"/>
          </p:cNvPicPr>
          <p:nvPr/>
        </p:nvPicPr>
        <p:blipFill>
          <a:blip r:embed="rId12"/>
          <a:stretch>
            <a:fillRect/>
          </a:stretch>
        </p:blipFill>
        <p:spPr>
          <a:xfrm>
            <a:off x="5525679" y="5102786"/>
            <a:ext cx="1556435" cy="1119541"/>
          </a:xfrm>
          <a:prstGeom prst="rect">
            <a:avLst/>
          </a:prstGeom>
        </p:spPr>
      </p:pic>
      <p:sp>
        <p:nvSpPr>
          <p:cNvPr id="19" name="Rectangle 18">
            <a:extLst>
              <a:ext uri="{FF2B5EF4-FFF2-40B4-BE49-F238E27FC236}">
                <a16:creationId xmlns:a16="http://schemas.microsoft.com/office/drawing/2014/main" id="{D19D9336-DF13-4C82-B4AD-DC0742B0894B}"/>
              </a:ext>
            </a:extLst>
          </p:cNvPr>
          <p:cNvSpPr/>
          <p:nvPr/>
        </p:nvSpPr>
        <p:spPr>
          <a:xfrm>
            <a:off x="5794688" y="4121939"/>
            <a:ext cx="4771435"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Roadshows &amp; Media Coverage</a:t>
            </a:r>
          </a:p>
        </p:txBody>
      </p:sp>
      <p:sp>
        <p:nvSpPr>
          <p:cNvPr id="31" name="Rectangle 30">
            <a:extLst>
              <a:ext uri="{FF2B5EF4-FFF2-40B4-BE49-F238E27FC236}">
                <a16:creationId xmlns:a16="http://schemas.microsoft.com/office/drawing/2014/main" id="{662B1715-6F8B-4F07-81A0-9752219048DC}"/>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cxnSp>
        <p:nvCxnSpPr>
          <p:cNvPr id="33" name="Straight Connector 32">
            <a:extLst>
              <a:ext uri="{FF2B5EF4-FFF2-40B4-BE49-F238E27FC236}">
                <a16:creationId xmlns:a16="http://schemas.microsoft.com/office/drawing/2014/main" id="{37933363-A713-475B-BD18-64DA3BF4BB28}"/>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82CD5A-3933-4CE8-AE5A-4EDD3C9557D8}"/>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8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48CBAE3-486B-4208-B60D-80ED8770A1AA}"/>
              </a:ext>
            </a:extLst>
          </p:cNvPr>
          <p:cNvPicPr>
            <a:picLocks noChangeAspect="1"/>
          </p:cNvPicPr>
          <p:nvPr/>
        </p:nvPicPr>
        <p:blipFill rotWithShape="1">
          <a:blip r:embed="rId2"/>
          <a:srcRect t="3835" b="3972"/>
          <a:stretch/>
        </p:blipFill>
        <p:spPr>
          <a:xfrm>
            <a:off x="907" y="2692400"/>
            <a:ext cx="342900" cy="1229396"/>
          </a:xfrm>
          <a:prstGeom prst="rect">
            <a:avLst/>
          </a:prstGeom>
        </p:spPr>
      </p:pic>
      <p:pic>
        <p:nvPicPr>
          <p:cNvPr id="61" name="Picture 60">
            <a:extLst>
              <a:ext uri="{FF2B5EF4-FFF2-40B4-BE49-F238E27FC236}">
                <a16:creationId xmlns:a16="http://schemas.microsoft.com/office/drawing/2014/main" id="{12C76E41-0768-48AE-B4E0-8CF93E5F323B}"/>
              </a:ext>
            </a:extLst>
          </p:cNvPr>
          <p:cNvPicPr>
            <a:picLocks noChangeAspect="1"/>
          </p:cNvPicPr>
          <p:nvPr/>
        </p:nvPicPr>
        <p:blipFill>
          <a:blip r:embed="rId3"/>
          <a:stretch>
            <a:fillRect/>
          </a:stretch>
        </p:blipFill>
        <p:spPr>
          <a:xfrm>
            <a:off x="5536776" y="3794026"/>
            <a:ext cx="1556435" cy="1105888"/>
          </a:xfrm>
          <a:prstGeom prst="rect">
            <a:avLst/>
          </a:prstGeom>
        </p:spPr>
      </p:pic>
      <p:pic>
        <p:nvPicPr>
          <p:cNvPr id="62" name="Picture 61">
            <a:extLst>
              <a:ext uri="{FF2B5EF4-FFF2-40B4-BE49-F238E27FC236}">
                <a16:creationId xmlns:a16="http://schemas.microsoft.com/office/drawing/2014/main" id="{4C92CCB7-54BD-4840-BF59-0FCEC3E7F16A}"/>
              </a:ext>
            </a:extLst>
          </p:cNvPr>
          <p:cNvPicPr>
            <a:picLocks noChangeAspect="1"/>
          </p:cNvPicPr>
          <p:nvPr/>
        </p:nvPicPr>
        <p:blipFill>
          <a:blip r:embed="rId4"/>
          <a:stretch>
            <a:fillRect/>
          </a:stretch>
        </p:blipFill>
        <p:spPr>
          <a:xfrm>
            <a:off x="5525678" y="2537056"/>
            <a:ext cx="1556435" cy="1119541"/>
          </a:xfrm>
          <a:prstGeom prst="rect">
            <a:avLst/>
          </a:prstGeom>
        </p:spPr>
      </p:pic>
      <p:pic>
        <p:nvPicPr>
          <p:cNvPr id="63" name="Picture 62">
            <a:extLst>
              <a:ext uri="{FF2B5EF4-FFF2-40B4-BE49-F238E27FC236}">
                <a16:creationId xmlns:a16="http://schemas.microsoft.com/office/drawing/2014/main" id="{EF6AFF82-D053-45A1-B480-F67D5C4EB293}"/>
              </a:ext>
            </a:extLst>
          </p:cNvPr>
          <p:cNvPicPr>
            <a:picLocks noChangeAspect="1"/>
          </p:cNvPicPr>
          <p:nvPr/>
        </p:nvPicPr>
        <p:blipFill>
          <a:blip r:embed="rId5"/>
          <a:stretch>
            <a:fillRect/>
          </a:stretch>
        </p:blipFill>
        <p:spPr>
          <a:xfrm>
            <a:off x="7423477" y="2550709"/>
            <a:ext cx="1556435" cy="1116128"/>
          </a:xfrm>
          <a:prstGeom prst="rect">
            <a:avLst/>
          </a:prstGeom>
        </p:spPr>
      </p:pic>
      <p:pic>
        <p:nvPicPr>
          <p:cNvPr id="64" name="Picture 63">
            <a:extLst>
              <a:ext uri="{FF2B5EF4-FFF2-40B4-BE49-F238E27FC236}">
                <a16:creationId xmlns:a16="http://schemas.microsoft.com/office/drawing/2014/main" id="{D3B7DAC0-1681-410A-924B-30C80CF8F862}"/>
              </a:ext>
            </a:extLst>
          </p:cNvPr>
          <p:cNvPicPr>
            <a:picLocks noChangeAspect="1"/>
          </p:cNvPicPr>
          <p:nvPr/>
        </p:nvPicPr>
        <p:blipFill>
          <a:blip r:embed="rId6"/>
          <a:stretch>
            <a:fillRect/>
          </a:stretch>
        </p:blipFill>
        <p:spPr>
          <a:xfrm>
            <a:off x="9229563" y="2550709"/>
            <a:ext cx="1556435" cy="1105888"/>
          </a:xfrm>
          <a:prstGeom prst="rect">
            <a:avLst/>
          </a:prstGeom>
        </p:spPr>
      </p:pic>
      <p:pic>
        <p:nvPicPr>
          <p:cNvPr id="65" name="Picture 64">
            <a:extLst>
              <a:ext uri="{FF2B5EF4-FFF2-40B4-BE49-F238E27FC236}">
                <a16:creationId xmlns:a16="http://schemas.microsoft.com/office/drawing/2014/main" id="{8A906539-DF4A-4A86-A2B0-622A80F0B707}"/>
              </a:ext>
            </a:extLst>
          </p:cNvPr>
          <p:cNvPicPr>
            <a:picLocks noChangeAspect="1"/>
          </p:cNvPicPr>
          <p:nvPr/>
        </p:nvPicPr>
        <p:blipFill>
          <a:blip r:embed="rId7"/>
          <a:stretch>
            <a:fillRect/>
          </a:stretch>
        </p:blipFill>
        <p:spPr>
          <a:xfrm>
            <a:off x="7377621" y="1270106"/>
            <a:ext cx="1556435" cy="1109301"/>
          </a:xfrm>
          <a:prstGeom prst="rect">
            <a:avLst/>
          </a:prstGeom>
        </p:spPr>
      </p:pic>
      <p:pic>
        <p:nvPicPr>
          <p:cNvPr id="66" name="Picture 65">
            <a:extLst>
              <a:ext uri="{FF2B5EF4-FFF2-40B4-BE49-F238E27FC236}">
                <a16:creationId xmlns:a16="http://schemas.microsoft.com/office/drawing/2014/main" id="{CE4C4101-A7CB-4689-B8CA-6A787F9EFDB1}"/>
              </a:ext>
            </a:extLst>
          </p:cNvPr>
          <p:cNvPicPr>
            <a:picLocks noChangeAspect="1"/>
          </p:cNvPicPr>
          <p:nvPr/>
        </p:nvPicPr>
        <p:blipFill>
          <a:blip r:embed="rId8"/>
          <a:stretch>
            <a:fillRect/>
          </a:stretch>
        </p:blipFill>
        <p:spPr>
          <a:xfrm>
            <a:off x="9229563" y="1291352"/>
            <a:ext cx="1553022" cy="1061516"/>
          </a:xfrm>
          <a:prstGeom prst="rect">
            <a:avLst/>
          </a:prstGeom>
        </p:spPr>
      </p:pic>
      <p:pic>
        <p:nvPicPr>
          <p:cNvPr id="67" name="Picture 66">
            <a:extLst>
              <a:ext uri="{FF2B5EF4-FFF2-40B4-BE49-F238E27FC236}">
                <a16:creationId xmlns:a16="http://schemas.microsoft.com/office/drawing/2014/main" id="{31A80471-171A-4C04-96FB-89E38D5FEFB1}"/>
              </a:ext>
            </a:extLst>
          </p:cNvPr>
          <p:cNvPicPr>
            <a:picLocks noChangeAspect="1"/>
          </p:cNvPicPr>
          <p:nvPr/>
        </p:nvPicPr>
        <p:blipFill>
          <a:blip r:embed="rId9"/>
          <a:stretch>
            <a:fillRect/>
          </a:stretch>
        </p:blipFill>
        <p:spPr>
          <a:xfrm>
            <a:off x="5525679" y="1280086"/>
            <a:ext cx="1556435" cy="1119541"/>
          </a:xfrm>
          <a:prstGeom prst="rect">
            <a:avLst/>
          </a:prstGeom>
        </p:spPr>
      </p:pic>
      <p:sp>
        <p:nvSpPr>
          <p:cNvPr id="68" name="Rectangle 67">
            <a:extLst>
              <a:ext uri="{FF2B5EF4-FFF2-40B4-BE49-F238E27FC236}">
                <a16:creationId xmlns:a16="http://schemas.microsoft.com/office/drawing/2014/main" id="{BF3945BC-67F0-4F96-9F2A-85B29C017B49}"/>
              </a:ext>
            </a:extLst>
          </p:cNvPr>
          <p:cNvSpPr/>
          <p:nvPr/>
        </p:nvSpPr>
        <p:spPr>
          <a:xfrm>
            <a:off x="5794688" y="299239"/>
            <a:ext cx="4771435"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Roadshows &amp; Media Coverage</a:t>
            </a:r>
          </a:p>
        </p:txBody>
      </p:sp>
      <p:sp>
        <p:nvSpPr>
          <p:cNvPr id="77" name="Rectangle 76">
            <a:extLst>
              <a:ext uri="{FF2B5EF4-FFF2-40B4-BE49-F238E27FC236}">
                <a16:creationId xmlns:a16="http://schemas.microsoft.com/office/drawing/2014/main" id="{A820BA3F-086D-452A-A738-18C8B75DD24F}"/>
              </a:ext>
            </a:extLst>
          </p:cNvPr>
          <p:cNvSpPr/>
          <p:nvPr/>
        </p:nvSpPr>
        <p:spPr>
          <a:xfrm>
            <a:off x="1767006" y="292668"/>
            <a:ext cx="2995694" cy="553998"/>
          </a:xfrm>
          <a:prstGeom prst="rect">
            <a:avLst/>
          </a:prstGeom>
        </p:spPr>
        <p:txBody>
          <a:bodyPr wrap="square">
            <a:spAutoFit/>
          </a:bodyPr>
          <a:lstStyle/>
          <a:p>
            <a:pPr algn="ctr">
              <a:lnSpc>
                <a:spcPts val="4000"/>
              </a:lnSpc>
            </a:pPr>
            <a:r>
              <a:rPr lang="en-GB" sz="2200" b="1" dirty="0">
                <a:solidFill>
                  <a:schemeClr val="tx1">
                    <a:lumMod val="75000"/>
                    <a:lumOff val="25000"/>
                  </a:schemeClr>
                </a:solidFill>
                <a:latin typeface="Roboto" panose="02000000000000000000" pitchFamily="2" charset="0"/>
                <a:ea typeface="Roboto" panose="02000000000000000000" pitchFamily="2" charset="0"/>
              </a:rPr>
              <a:t>Medium blog</a:t>
            </a:r>
          </a:p>
        </p:txBody>
      </p:sp>
      <p:pic>
        <p:nvPicPr>
          <p:cNvPr id="78" name="Picture 2" descr="blog">
            <a:extLst>
              <a:ext uri="{FF2B5EF4-FFF2-40B4-BE49-F238E27FC236}">
                <a16:creationId xmlns:a16="http://schemas.microsoft.com/office/drawing/2014/main" id="{2A529FD1-D6DB-48BB-A531-3686C13215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6136" y="1612644"/>
            <a:ext cx="2034804" cy="8443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7B7014DE-F6A0-4FE5-B7B4-86AE12AABD56}"/>
              </a:ext>
            </a:extLst>
          </p:cNvPr>
          <p:cNvCxnSpPr>
            <a:cxnSpLocks/>
          </p:cNvCxnSpPr>
          <p:nvPr/>
        </p:nvCxnSpPr>
        <p:spPr>
          <a:xfrm>
            <a:off x="2429165" y="291095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B4A1EC-F750-4BC4-9912-41777E238E9F}"/>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14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8B9E40-369B-487D-A535-0FC00681BE02}"/>
              </a:ext>
            </a:extLst>
          </p:cNvPr>
          <p:cNvSpPr/>
          <p:nvPr/>
        </p:nvSpPr>
        <p:spPr>
          <a:xfrm>
            <a:off x="0" y="1973943"/>
            <a:ext cx="12192000" cy="488405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rgbClr val="00BC8F"/>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D3FD2034-50B0-43AC-B21D-58EDB7CCD3ED}"/>
              </a:ext>
            </a:extLst>
          </p:cNvPr>
          <p:cNvSpPr/>
          <p:nvPr/>
        </p:nvSpPr>
        <p:spPr>
          <a:xfrm>
            <a:off x="1204686" y="2196322"/>
            <a:ext cx="9782628" cy="4054956"/>
          </a:xfrm>
          <a:prstGeom prst="rect">
            <a:avLst/>
          </a:prstGeom>
        </p:spPr>
        <p:txBody>
          <a:bodyPr wrap="square">
            <a:spAutoFit/>
          </a:bodyPr>
          <a:lstStyle/>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Meritt is a direct lending platform that enables individuals and businesses to harness their everyday data to instantly access unsecured loans. By leveraging alternative datasets, the Meritt platform offers new investment opportunities to lenders while at the same time delivering superior risk adjusted returns with a fully automated low-cost digital lending platform.</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Individuals and businesses, build your Bigdataself and easily access scorings and loans that banks won’t do! Investors, select your risk/return profile &amp; geography, and invest in new lending opportunities at superior returns. Visit meritt.co and try now the pilot application from your mobile.  </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Despite ubiquitous data there is still $5 trillion of unmet financing needs. Existing lenders are out of reach and expensive for many, they are also blind to alternative datasets. </a:t>
            </a:r>
            <a:r>
              <a:rPr lang="en-GB" sz="1200" dirty="0" err="1">
                <a:solidFill>
                  <a:schemeClr val="bg1">
                    <a:lumMod val="65000"/>
                  </a:schemeClr>
                </a:solidFill>
                <a:latin typeface="Roboto" panose="02000000000000000000" pitchFamily="2" charset="0"/>
                <a:ea typeface="Roboto" panose="02000000000000000000" pitchFamily="2" charset="0"/>
              </a:rPr>
              <a:t>Meritt’s</a:t>
            </a:r>
            <a:r>
              <a:rPr lang="en-GB" sz="1200" dirty="0">
                <a:solidFill>
                  <a:schemeClr val="bg1">
                    <a:lumMod val="65000"/>
                  </a:schemeClr>
                </a:solidFill>
                <a:latin typeface="Roboto" panose="02000000000000000000" pitchFamily="2" charset="0"/>
                <a:ea typeface="Roboto" panose="02000000000000000000" pitchFamily="2" charset="0"/>
              </a:rPr>
              <a:t> ambition is to fill this gap with a new platform combining three key technology stacks: Bigdataself, A.I. scorings and Blockchain servicing.</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Bigdataself enables users to build and manage their own digital footprint on a unique and encrypted private repository. Bigdataself supports any structured data such as banking, mobile and online transactions but also e-shopping transactions (</a:t>
            </a:r>
            <a:r>
              <a:rPr lang="en-GB" sz="1200" dirty="0" err="1">
                <a:solidFill>
                  <a:schemeClr val="bg1">
                    <a:lumMod val="65000"/>
                  </a:schemeClr>
                </a:solidFill>
                <a:latin typeface="Roboto" panose="02000000000000000000" pitchFamily="2" charset="0"/>
                <a:ea typeface="Roboto" panose="02000000000000000000" pitchFamily="2" charset="0"/>
              </a:rPr>
              <a:t>Ebay</a:t>
            </a:r>
            <a:r>
              <a:rPr lang="en-GB" sz="1200" dirty="0">
                <a:solidFill>
                  <a:schemeClr val="bg1">
                    <a:lumMod val="65000"/>
                  </a:schemeClr>
                </a:solidFill>
                <a:latin typeface="Roboto" panose="02000000000000000000" pitchFamily="2" charset="0"/>
                <a:ea typeface="Roboto" panose="02000000000000000000" pitchFamily="2" charset="0"/>
              </a:rPr>
              <a:t>, Amazon, </a:t>
            </a:r>
            <a:r>
              <a:rPr lang="en-GB" sz="1200" dirty="0" err="1">
                <a:solidFill>
                  <a:schemeClr val="bg1">
                    <a:lumMod val="65000"/>
                  </a:schemeClr>
                </a:solidFill>
                <a:latin typeface="Roboto" panose="02000000000000000000" pitchFamily="2" charset="0"/>
                <a:ea typeface="Roboto" panose="02000000000000000000" pitchFamily="2" charset="0"/>
              </a:rPr>
              <a:t>Paypal</a:t>
            </a:r>
            <a:r>
              <a:rPr lang="en-GB" sz="1200" dirty="0">
                <a:solidFill>
                  <a:schemeClr val="bg1">
                    <a:lumMod val="65000"/>
                  </a:schemeClr>
                </a:solidFill>
                <a:latin typeface="Roboto" panose="02000000000000000000" pitchFamily="2" charset="0"/>
                <a:ea typeface="Roboto" panose="02000000000000000000" pitchFamily="2" charset="0"/>
              </a:rPr>
              <a:t>), mobile and social media transactions.</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Meritt users have access to credit scorings which are models trained with Machine Learning algorithms using data disclosed from </a:t>
            </a:r>
            <a:r>
              <a:rPr lang="en-GB" sz="1200" dirty="0" err="1">
                <a:solidFill>
                  <a:schemeClr val="bg1">
                    <a:lumMod val="65000"/>
                  </a:schemeClr>
                </a:solidFill>
                <a:latin typeface="Roboto" panose="02000000000000000000" pitchFamily="2" charset="0"/>
                <a:ea typeface="Roboto" panose="02000000000000000000" pitchFamily="2" charset="0"/>
              </a:rPr>
              <a:t>Bigdataselfs</a:t>
            </a:r>
            <a:r>
              <a:rPr lang="en-GB" sz="1200" dirty="0">
                <a:solidFill>
                  <a:schemeClr val="bg1">
                    <a:lumMod val="65000"/>
                  </a:schemeClr>
                </a:solidFill>
                <a:latin typeface="Roboto" panose="02000000000000000000" pitchFamily="2" charset="0"/>
                <a:ea typeface="Roboto" panose="02000000000000000000" pitchFamily="2" charset="0"/>
              </a:rPr>
              <a:t> and other public and private data (e.g. PSD2) for continuous automated underwriting. </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Once issued with a scoring, users seeking finance can self-issue authenticated loan tokens on the marketplace. On matching with investors, the servicing of the loan is automated by smart contracts on the Meritt Blockchain platform.</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Meritt is also working with the Hummingbird Nation charity which uses Meritt token issuance APIs to tokenise FIAT donations it receives so that donors can track on a verifiable Ledger where and how their donations are being spent.</a:t>
            </a:r>
          </a:p>
          <a:p>
            <a:pPr algn="just">
              <a:spcAft>
                <a:spcPts val="300"/>
              </a:spcAft>
            </a:pPr>
            <a:r>
              <a:rPr lang="en-GB" sz="1200" dirty="0">
                <a:solidFill>
                  <a:schemeClr val="bg1">
                    <a:lumMod val="65000"/>
                  </a:schemeClr>
                </a:solidFill>
                <a:latin typeface="Roboto" panose="02000000000000000000" pitchFamily="2" charset="0"/>
                <a:ea typeface="Roboto" panose="02000000000000000000" pitchFamily="2" charset="0"/>
              </a:rPr>
              <a:t>Participants are ultimately responsible for review and approval of the terms and conditions of a particular loan issued by a peer on Meritt and of the risks associated. No guarantee is provided by Meritt. </a:t>
            </a:r>
            <a:r>
              <a:rPr lang="en-GB" sz="1200" u="sng" dirty="0">
                <a:solidFill>
                  <a:srgbClr val="00BC8F"/>
                </a:solidFill>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Terms of website use</a:t>
            </a:r>
            <a:endParaRPr lang="en-GB" sz="1200" dirty="0">
              <a:solidFill>
                <a:srgbClr val="00BC8F"/>
              </a:solidFill>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86077838-0F49-496B-9F0C-A3CD0E9A8E6C}"/>
              </a:ext>
            </a:extLst>
          </p:cNvPr>
          <p:cNvSpPr/>
          <p:nvPr/>
        </p:nvSpPr>
        <p:spPr>
          <a:xfrm>
            <a:off x="2572920" y="-27914"/>
            <a:ext cx="4185952" cy="646331"/>
          </a:xfrm>
          <a:prstGeom prst="rect">
            <a:avLst/>
          </a:prstGeom>
        </p:spPr>
        <p:txBody>
          <a:bodyPr wrap="square">
            <a:spAutoFit/>
          </a:bodyPr>
          <a:lstStyle/>
          <a:p>
            <a:r>
              <a:rPr lang="en-GB" dirty="0">
                <a:solidFill>
                  <a:srgbClr val="FF0000"/>
                </a:solidFill>
                <a:latin typeface="Roboto" panose="02000000000000000000" pitchFamily="2" charset="0"/>
                <a:ea typeface="Roboto" panose="02000000000000000000" pitchFamily="2" charset="0"/>
              </a:rPr>
              <a:t>SAME PAGE </a:t>
            </a:r>
          </a:p>
          <a:p>
            <a:r>
              <a:rPr lang="en-GB" dirty="0">
                <a:solidFill>
                  <a:srgbClr val="FF0000"/>
                </a:solidFill>
                <a:latin typeface="Roboto" panose="02000000000000000000" pitchFamily="2" charset="0"/>
                <a:ea typeface="Roboto" panose="02000000000000000000" pitchFamily="2" charset="0"/>
              </a:rPr>
              <a:t>text  change</a:t>
            </a:r>
            <a:endParaRPr lang="en-GB" dirty="0">
              <a:solidFill>
                <a:srgbClr val="FF0000"/>
              </a:solidFill>
            </a:endParaRPr>
          </a:p>
        </p:txBody>
      </p:sp>
      <p:pic>
        <p:nvPicPr>
          <p:cNvPr id="6" name="Picture 5">
            <a:extLst>
              <a:ext uri="{FF2B5EF4-FFF2-40B4-BE49-F238E27FC236}">
                <a16:creationId xmlns:a16="http://schemas.microsoft.com/office/drawing/2014/main" id="{29F50441-959B-403A-B4FD-1561CF7691D3}"/>
              </a:ext>
            </a:extLst>
          </p:cNvPr>
          <p:cNvPicPr>
            <a:picLocks noChangeAspect="1"/>
          </p:cNvPicPr>
          <p:nvPr/>
        </p:nvPicPr>
        <p:blipFill>
          <a:blip r:embed="rId3"/>
          <a:stretch>
            <a:fillRect/>
          </a:stretch>
        </p:blipFill>
        <p:spPr>
          <a:xfrm>
            <a:off x="4860697" y="6352483"/>
            <a:ext cx="2476500" cy="428625"/>
          </a:xfrm>
          <a:prstGeom prst="rect">
            <a:avLst/>
          </a:prstGeom>
        </p:spPr>
      </p:pic>
      <p:cxnSp>
        <p:nvCxnSpPr>
          <p:cNvPr id="7" name="Straight Connector 6">
            <a:extLst>
              <a:ext uri="{FF2B5EF4-FFF2-40B4-BE49-F238E27FC236}">
                <a16:creationId xmlns:a16="http://schemas.microsoft.com/office/drawing/2014/main" id="{7AB8F578-76CE-4C06-8B2F-19A440CE3A5E}"/>
              </a:ext>
            </a:extLst>
          </p:cNvPr>
          <p:cNvCxnSpPr>
            <a:cxnSpLocks/>
          </p:cNvCxnSpPr>
          <p:nvPr/>
        </p:nvCxnSpPr>
        <p:spPr>
          <a:xfrm>
            <a:off x="2429165" y="3985000"/>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1D10C7-3295-4D1B-ADE0-F3687C1B47DE}"/>
              </a:ext>
            </a:extLst>
          </p:cNvPr>
          <p:cNvCxnSpPr>
            <a:cxnSpLocks/>
          </p:cNvCxnSpPr>
          <p:nvPr/>
        </p:nvCxnSpPr>
        <p:spPr>
          <a:xfrm>
            <a:off x="9778905" y="4021286"/>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91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EE400-1BC1-4908-A4F6-BE64841D83C2}"/>
              </a:ext>
            </a:extLst>
          </p:cNvPr>
          <p:cNvSpPr/>
          <p:nvPr/>
        </p:nvSpPr>
        <p:spPr>
          <a:xfrm>
            <a:off x="3300077" y="3569268"/>
            <a:ext cx="2995694" cy="1060547"/>
          </a:xfrm>
          <a:prstGeom prst="rect">
            <a:avLst/>
          </a:prstGeom>
        </p:spPr>
        <p:txBody>
          <a:bodyPr wrap="square">
            <a:spAutoFit/>
          </a:bodyPr>
          <a:lstStyle/>
          <a:p>
            <a:pPr algn="ctr">
              <a:lnSpc>
                <a:spcPts val="4000"/>
              </a:lnSpc>
            </a:pPr>
            <a:r>
              <a:rPr lang="en-GB" sz="2200" b="1" dirty="0">
                <a:solidFill>
                  <a:srgbClr val="FF0000"/>
                </a:solidFill>
                <a:latin typeface="Roboto" panose="02000000000000000000" pitchFamily="2" charset="0"/>
                <a:ea typeface="Roboto" panose="02000000000000000000" pitchFamily="2" charset="0"/>
              </a:rPr>
              <a:t>Content for </a:t>
            </a:r>
          </a:p>
          <a:p>
            <a:pPr algn="ctr">
              <a:lnSpc>
                <a:spcPts val="4000"/>
              </a:lnSpc>
            </a:pPr>
            <a:r>
              <a:rPr lang="en-GB" sz="2200" b="1" dirty="0">
                <a:solidFill>
                  <a:srgbClr val="FF0000"/>
                </a:solidFill>
                <a:latin typeface="Roboto" panose="02000000000000000000" pitchFamily="2" charset="0"/>
                <a:ea typeface="Roboto" panose="02000000000000000000" pitchFamily="2" charset="0"/>
              </a:rPr>
              <a:t>www.meritt.co/mtt</a:t>
            </a:r>
          </a:p>
        </p:txBody>
      </p:sp>
      <p:sp>
        <p:nvSpPr>
          <p:cNvPr id="3" name="Rectangle 2">
            <a:extLst>
              <a:ext uri="{FF2B5EF4-FFF2-40B4-BE49-F238E27FC236}">
                <a16:creationId xmlns:a16="http://schemas.microsoft.com/office/drawing/2014/main" id="{9EF285E7-78DD-4F8D-90C6-C932021F1EB7}"/>
              </a:ext>
            </a:extLst>
          </p:cNvPr>
          <p:cNvSpPr/>
          <p:nvPr/>
        </p:nvSpPr>
        <p:spPr>
          <a:xfrm>
            <a:off x="2817477" y="1962718"/>
            <a:ext cx="2995694" cy="1060547"/>
          </a:xfrm>
          <a:prstGeom prst="rect">
            <a:avLst/>
          </a:prstGeom>
        </p:spPr>
        <p:txBody>
          <a:bodyPr wrap="square">
            <a:spAutoFit/>
          </a:bodyPr>
          <a:lstStyle/>
          <a:p>
            <a:pPr algn="ctr">
              <a:lnSpc>
                <a:spcPts val="4000"/>
              </a:lnSpc>
            </a:pPr>
            <a:r>
              <a:rPr lang="en-GB" sz="2200" b="1" dirty="0">
                <a:solidFill>
                  <a:srgbClr val="FF0000"/>
                </a:solidFill>
                <a:latin typeface="Roboto" panose="02000000000000000000" pitchFamily="2" charset="0"/>
                <a:ea typeface="Roboto" panose="02000000000000000000" pitchFamily="2" charset="0"/>
              </a:rPr>
              <a:t>New link:</a:t>
            </a:r>
          </a:p>
          <a:p>
            <a:pPr algn="ctr">
              <a:lnSpc>
                <a:spcPts val="4000"/>
              </a:lnSpc>
            </a:pPr>
            <a:r>
              <a:rPr lang="en-GB" sz="2200" b="1" dirty="0">
                <a:solidFill>
                  <a:srgbClr val="FF0000"/>
                </a:solidFill>
                <a:latin typeface="Roboto" panose="02000000000000000000" pitchFamily="2" charset="0"/>
                <a:ea typeface="Roboto" panose="02000000000000000000" pitchFamily="2" charset="0"/>
              </a:rPr>
              <a:t>www.meritt.co/mtt</a:t>
            </a:r>
          </a:p>
        </p:txBody>
      </p:sp>
    </p:spTree>
    <p:extLst>
      <p:ext uri="{BB962C8B-B14F-4D97-AF65-F5344CB8AC3E}">
        <p14:creationId xmlns:p14="http://schemas.microsoft.com/office/powerpoint/2010/main" val="225959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D107BCFE-8F2F-4C71-B0CF-4A702ACF097D}"/>
              </a:ext>
            </a:extLst>
          </p:cNvPr>
          <p:cNvSpPr/>
          <p:nvPr/>
        </p:nvSpPr>
        <p:spPr>
          <a:xfrm>
            <a:off x="5251265" y="3471556"/>
            <a:ext cx="2076787" cy="276999"/>
          </a:xfrm>
          <a:prstGeom prst="rect">
            <a:avLst/>
          </a:prstGeom>
        </p:spPr>
        <p:txBody>
          <a:bodyPr wrap="square">
            <a:spAutoFit/>
          </a:bodyPr>
          <a:lstStyle/>
          <a:p>
            <a:pPr marL="171450" indent="-171450" algn="ctr">
              <a:buSzPct val="110000"/>
              <a:buFont typeface="+mj-lt"/>
              <a:buAutoNum type="arabicPeriod" startAt="2"/>
            </a:pPr>
            <a:r>
              <a:rPr lang="en-GB" sz="1200" b="1" dirty="0">
                <a:solidFill>
                  <a:schemeClr val="accent5">
                    <a:lumMod val="50000"/>
                  </a:schemeClr>
                </a:solidFill>
                <a:latin typeface="Roboto" panose="02000000000000000000" pitchFamily="2" charset="0"/>
                <a:ea typeface="Roboto" panose="02000000000000000000" pitchFamily="2" charset="0"/>
              </a:rPr>
              <a:t>Loan token issuance</a:t>
            </a:r>
          </a:p>
        </p:txBody>
      </p:sp>
      <p:sp>
        <p:nvSpPr>
          <p:cNvPr id="4" name="Rectangle 3">
            <a:extLst>
              <a:ext uri="{FF2B5EF4-FFF2-40B4-BE49-F238E27FC236}">
                <a16:creationId xmlns:a16="http://schemas.microsoft.com/office/drawing/2014/main" id="{062574EA-5C8E-41D5-BE11-10EB812A163F}"/>
              </a:ext>
            </a:extLst>
          </p:cNvPr>
          <p:cNvSpPr/>
          <p:nvPr/>
        </p:nvSpPr>
        <p:spPr>
          <a:xfrm>
            <a:off x="2480573" y="240575"/>
            <a:ext cx="7241005" cy="369332"/>
          </a:xfrm>
          <a:prstGeom prst="rect">
            <a:avLst/>
          </a:prstGeom>
        </p:spPr>
        <p:txBody>
          <a:bodyPr wrap="square">
            <a:spAutoFit/>
          </a:bodyPr>
          <a:lstStyle/>
          <a:p>
            <a:pPr algn="ctr"/>
            <a:r>
              <a:rPr lang="en-GB" b="1" dirty="0">
                <a:solidFill>
                  <a:schemeClr val="tx1">
                    <a:lumMod val="75000"/>
                    <a:lumOff val="25000"/>
                  </a:schemeClr>
                </a:solidFill>
                <a:latin typeface="Roboto" panose="02000000000000000000" pitchFamily="2" charset="0"/>
                <a:ea typeface="Roboto" panose="02000000000000000000" pitchFamily="2" charset="0"/>
              </a:rPr>
              <a:t>MTT is the Meritt coin</a:t>
            </a:r>
          </a:p>
        </p:txBody>
      </p:sp>
      <p:sp>
        <p:nvSpPr>
          <p:cNvPr id="42" name="Rectangle: Rounded Corners 41">
            <a:extLst>
              <a:ext uri="{FF2B5EF4-FFF2-40B4-BE49-F238E27FC236}">
                <a16:creationId xmlns:a16="http://schemas.microsoft.com/office/drawing/2014/main" id="{B3A70E1F-EE32-4C59-BA19-769B789C19AF}"/>
              </a:ext>
            </a:extLst>
          </p:cNvPr>
          <p:cNvSpPr/>
          <p:nvPr/>
        </p:nvSpPr>
        <p:spPr>
          <a:xfrm>
            <a:off x="2821681" y="5676444"/>
            <a:ext cx="7527866" cy="711774"/>
          </a:xfrm>
          <a:prstGeom prst="roundRect">
            <a:avLst>
              <a:gd name="adj" fmla="val 3392"/>
            </a:avLst>
          </a:prstGeom>
        </p:spPr>
        <p:txBody>
          <a:bodyPr wrap="square">
            <a:spAutoFit/>
          </a:bodyPr>
          <a:lstStyle/>
          <a:p>
            <a:pPr algn="ctr">
              <a:lnSpc>
                <a:spcPts val="2500"/>
              </a:lnSpc>
              <a:spcAft>
                <a:spcPts val="300"/>
              </a:spcAft>
            </a:pPr>
            <a:r>
              <a:rPr lang="en-GB" sz="1400" b="1" i="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MTT is a Low velocity coin accelerating the network adoption. MTT demand increases with network adoption and volume of loan tokens issued </a:t>
            </a:r>
            <a:endParaRPr lang="en-GB" sz="1400" b="1" i="1" strike="sngStrike" spc="80" dirty="0">
              <a:solidFill>
                <a:srgbClr val="FF0000"/>
              </a:solidFill>
              <a:latin typeface="Roboto" panose="02000000000000000000" pitchFamily="2" charset="0"/>
              <a:ea typeface="Roboto" panose="02000000000000000000" pitchFamily="2" charset="0"/>
              <a:cs typeface="Courier New" panose="02070309020205020404" pitchFamily="49" charset="0"/>
            </a:endParaRPr>
          </a:p>
        </p:txBody>
      </p:sp>
      <p:sp>
        <p:nvSpPr>
          <p:cNvPr id="97" name="Rectangle 96">
            <a:extLst>
              <a:ext uri="{FF2B5EF4-FFF2-40B4-BE49-F238E27FC236}">
                <a16:creationId xmlns:a16="http://schemas.microsoft.com/office/drawing/2014/main" id="{D90ED417-86D9-4F7E-A8B7-DAE65375F7DB}"/>
              </a:ext>
            </a:extLst>
          </p:cNvPr>
          <p:cNvSpPr/>
          <p:nvPr/>
        </p:nvSpPr>
        <p:spPr>
          <a:xfrm>
            <a:off x="5192490" y="4070797"/>
            <a:ext cx="2177862" cy="276999"/>
          </a:xfrm>
          <a:prstGeom prst="rect">
            <a:avLst/>
          </a:prstGeom>
        </p:spPr>
        <p:txBody>
          <a:bodyPr wrap="square">
            <a:spAutoFit/>
          </a:bodyPr>
          <a:lstStyle/>
          <a:p>
            <a:pPr marL="174625" indent="-168275" algn="ctr">
              <a:buSzPct val="110000"/>
              <a:buFont typeface="+mj-lt"/>
              <a:buAutoNum type="arabicPeriod" startAt="3"/>
            </a:pPr>
            <a:r>
              <a:rPr lang="en-GB" sz="1200" b="1" dirty="0">
                <a:solidFill>
                  <a:srgbClr val="00BC8F"/>
                </a:solidFill>
                <a:latin typeface="Roboto" panose="02000000000000000000" pitchFamily="2" charset="0"/>
                <a:ea typeface="Roboto" panose="02000000000000000000" pitchFamily="2" charset="0"/>
              </a:rPr>
              <a:t>Funds: BTC , ETH, Fiat</a:t>
            </a:r>
          </a:p>
        </p:txBody>
      </p:sp>
      <p:sp>
        <p:nvSpPr>
          <p:cNvPr id="98" name="Rectangle 97">
            <a:extLst>
              <a:ext uri="{FF2B5EF4-FFF2-40B4-BE49-F238E27FC236}">
                <a16:creationId xmlns:a16="http://schemas.microsoft.com/office/drawing/2014/main" id="{44B37AC3-8DAF-4216-8ED9-61C61E83B01B}"/>
              </a:ext>
            </a:extLst>
          </p:cNvPr>
          <p:cNvSpPr/>
          <p:nvPr/>
        </p:nvSpPr>
        <p:spPr>
          <a:xfrm>
            <a:off x="2722316" y="3568273"/>
            <a:ext cx="1991643" cy="646331"/>
          </a:xfrm>
          <a:prstGeom prst="rect">
            <a:avLst/>
          </a:prstGeom>
        </p:spPr>
        <p:txBody>
          <a:bodyPr wrap="square">
            <a:spAutoFit/>
          </a:bodyPr>
          <a:lstStyle/>
          <a:p>
            <a:pPr marL="177800" indent="-177800">
              <a:buSzPct val="110000"/>
              <a:buFont typeface="+mj-lt"/>
              <a:buAutoNum type="arabicPeriod"/>
            </a:pPr>
            <a:r>
              <a:rPr lang="en-GB" sz="1200" dirty="0">
                <a:solidFill>
                  <a:schemeClr val="tx1">
                    <a:lumMod val="75000"/>
                    <a:lumOff val="25000"/>
                  </a:schemeClr>
                </a:solidFill>
                <a:latin typeface="Roboto" panose="02000000000000000000" pitchFamily="2" charset="0"/>
                <a:ea typeface="Roboto" panose="02000000000000000000" pitchFamily="2" charset="0"/>
              </a:rPr>
              <a:t>Staking deposit of 1% of requested loan amount in MTT</a:t>
            </a:r>
          </a:p>
        </p:txBody>
      </p:sp>
      <p:sp>
        <p:nvSpPr>
          <p:cNvPr id="8" name="Rectangle: Rounded Corners 7">
            <a:extLst>
              <a:ext uri="{FF2B5EF4-FFF2-40B4-BE49-F238E27FC236}">
                <a16:creationId xmlns:a16="http://schemas.microsoft.com/office/drawing/2014/main" id="{576736B1-96E3-46CB-857B-E7426EEF4DF8}"/>
              </a:ext>
            </a:extLst>
          </p:cNvPr>
          <p:cNvSpPr/>
          <p:nvPr/>
        </p:nvSpPr>
        <p:spPr>
          <a:xfrm>
            <a:off x="2458636" y="2085271"/>
            <a:ext cx="2950646" cy="1323171"/>
          </a:xfrm>
          <a:prstGeom prst="roundRect">
            <a:avLst>
              <a:gd name="adj" fmla="val 4851"/>
            </a:avLst>
          </a:prstGeom>
          <a:solidFill>
            <a:schemeClr val="bg1"/>
          </a:solidFill>
          <a:ln w="19050">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00"/>
              </a:lnSpc>
            </a:pPr>
            <a:r>
              <a:rPr lang="en-GB" sz="1400" b="1" dirty="0">
                <a:solidFill>
                  <a:schemeClr val="tx1">
                    <a:lumMod val="75000"/>
                    <a:lumOff val="25000"/>
                  </a:schemeClr>
                </a:solidFill>
                <a:latin typeface="Roboto" panose="02000000000000000000" pitchFamily="2" charset="0"/>
                <a:ea typeface="Roboto" panose="02000000000000000000" pitchFamily="2" charset="0"/>
              </a:rPr>
              <a:t>Issuer of loan tokens / Borrowers</a:t>
            </a:r>
          </a:p>
          <a:p>
            <a:pPr marL="92075">
              <a:lnSpc>
                <a:spcPts val="2100"/>
              </a:lnSpc>
            </a:pPr>
            <a:r>
              <a:rPr lang="en-GB" sz="1400" dirty="0">
                <a:solidFill>
                  <a:schemeClr val="tx1">
                    <a:lumMod val="75000"/>
                    <a:lumOff val="25000"/>
                  </a:schemeClr>
                </a:solidFill>
                <a:latin typeface="Roboto" panose="02000000000000000000" pitchFamily="2" charset="0"/>
                <a:ea typeface="Roboto" panose="02000000000000000000" pitchFamily="2" charset="0"/>
              </a:rPr>
              <a:t>Entity seeking funding</a:t>
            </a:r>
          </a:p>
          <a:p>
            <a:pPr marL="285750" indent="-193675">
              <a:lnSpc>
                <a:spcPts val="2100"/>
              </a:lnSpc>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Small business, individuals</a:t>
            </a:r>
          </a:p>
          <a:p>
            <a:pPr marL="285750" indent="-193675">
              <a:lnSpc>
                <a:spcPts val="2100"/>
              </a:lnSpc>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Community administrator</a:t>
            </a:r>
          </a:p>
        </p:txBody>
      </p:sp>
      <p:pic>
        <p:nvPicPr>
          <p:cNvPr id="39" name="Picture 38">
            <a:extLst>
              <a:ext uri="{FF2B5EF4-FFF2-40B4-BE49-F238E27FC236}">
                <a16:creationId xmlns:a16="http://schemas.microsoft.com/office/drawing/2014/main" id="{A08B21A4-0950-4665-B27C-2BC64154E463}"/>
              </a:ext>
            </a:extLst>
          </p:cNvPr>
          <p:cNvPicPr>
            <a:picLocks noChangeAspect="1"/>
          </p:cNvPicPr>
          <p:nvPr/>
        </p:nvPicPr>
        <p:blipFill rotWithShape="1">
          <a:blip r:embed="rId3"/>
          <a:srcRect l="22805" r="26905" b="44329"/>
          <a:stretch/>
        </p:blipFill>
        <p:spPr>
          <a:xfrm>
            <a:off x="2408629" y="3596489"/>
            <a:ext cx="361947" cy="363752"/>
          </a:xfrm>
          <a:prstGeom prst="rect">
            <a:avLst/>
          </a:prstGeom>
        </p:spPr>
      </p:pic>
      <p:sp>
        <p:nvSpPr>
          <p:cNvPr id="30" name="Arrow: Right 29">
            <a:extLst>
              <a:ext uri="{FF2B5EF4-FFF2-40B4-BE49-F238E27FC236}">
                <a16:creationId xmlns:a16="http://schemas.microsoft.com/office/drawing/2014/main" id="{531EB15F-17EE-40D4-BE0D-77802FC07725}"/>
              </a:ext>
            </a:extLst>
          </p:cNvPr>
          <p:cNvSpPr/>
          <p:nvPr/>
        </p:nvSpPr>
        <p:spPr>
          <a:xfrm rot="5400000">
            <a:off x="2498178" y="4093608"/>
            <a:ext cx="175190" cy="98078"/>
          </a:xfrm>
          <a:prstGeom prst="rightArrow">
            <a:avLst>
              <a:gd name="adj1" fmla="val 36098"/>
              <a:gd name="adj2" fmla="val 5242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5861E75-7B73-44F5-8778-B6B6F1CEB8E6}"/>
              </a:ext>
            </a:extLst>
          </p:cNvPr>
          <p:cNvSpPr/>
          <p:nvPr/>
        </p:nvSpPr>
        <p:spPr>
          <a:xfrm>
            <a:off x="2952960" y="844275"/>
            <a:ext cx="6299324" cy="704680"/>
          </a:xfrm>
          <a:prstGeom prst="rect">
            <a:avLst/>
          </a:prstGeom>
        </p:spPr>
        <p:txBody>
          <a:bodyPr wrap="square">
            <a:spAutoFit/>
          </a:bodyPr>
          <a:lstStyle/>
          <a:p>
            <a:pPr algn="ctr">
              <a:lnSpc>
                <a:spcPts val="2500"/>
              </a:lnSpc>
              <a:spcAft>
                <a:spcPts val="300"/>
              </a:spcAft>
            </a:pPr>
            <a:r>
              <a:rPr lang="en-GB" sz="1600" b="1" i="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A small deposit in MTT is required to request credit finance and issue loan tokens on the loan marketplace</a:t>
            </a:r>
          </a:p>
        </p:txBody>
      </p:sp>
      <p:sp>
        <p:nvSpPr>
          <p:cNvPr id="12" name="Rectangle: Rounded Corners 11">
            <a:extLst>
              <a:ext uri="{FF2B5EF4-FFF2-40B4-BE49-F238E27FC236}">
                <a16:creationId xmlns:a16="http://schemas.microsoft.com/office/drawing/2014/main" id="{06FAA104-AB4C-47EB-AF45-F831B472AD95}"/>
              </a:ext>
            </a:extLst>
          </p:cNvPr>
          <p:cNvSpPr/>
          <p:nvPr/>
        </p:nvSpPr>
        <p:spPr>
          <a:xfrm>
            <a:off x="7002185" y="2093192"/>
            <a:ext cx="2778953" cy="1315826"/>
          </a:xfrm>
          <a:prstGeom prst="roundRect">
            <a:avLst>
              <a:gd name="adj" fmla="val 4851"/>
            </a:avLst>
          </a:prstGeom>
          <a:solidFill>
            <a:srgbClr val="00BC8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100"/>
              </a:lnSpc>
            </a:pPr>
            <a:r>
              <a:rPr lang="en-GB" sz="1400" b="1" dirty="0">
                <a:solidFill>
                  <a:schemeClr val="tx1">
                    <a:lumMod val="75000"/>
                    <a:lumOff val="25000"/>
                  </a:schemeClr>
                </a:solidFill>
                <a:latin typeface="Roboto" panose="02000000000000000000" pitchFamily="2" charset="0"/>
                <a:ea typeface="Roboto" panose="02000000000000000000" pitchFamily="2" charset="0"/>
              </a:rPr>
              <a:t>Buyer of loan tokens / Investors</a:t>
            </a:r>
          </a:p>
          <a:p>
            <a:pPr marL="285750" indent="-193675">
              <a:lnSpc>
                <a:spcPts val="2100"/>
              </a:lnSpc>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Funds, banks, investors,</a:t>
            </a:r>
          </a:p>
          <a:p>
            <a:pPr marL="285750" indent="-193675">
              <a:lnSpc>
                <a:spcPts val="2100"/>
              </a:lnSpc>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Supporting community members</a:t>
            </a:r>
          </a:p>
        </p:txBody>
      </p:sp>
      <p:sp>
        <p:nvSpPr>
          <p:cNvPr id="95" name="Rectangle 94">
            <a:extLst>
              <a:ext uri="{FF2B5EF4-FFF2-40B4-BE49-F238E27FC236}">
                <a16:creationId xmlns:a16="http://schemas.microsoft.com/office/drawing/2014/main" id="{F671C699-364C-4B26-A489-65EACE8D1430}"/>
              </a:ext>
            </a:extLst>
          </p:cNvPr>
          <p:cNvSpPr/>
          <p:nvPr/>
        </p:nvSpPr>
        <p:spPr>
          <a:xfrm>
            <a:off x="7698790" y="3575580"/>
            <a:ext cx="2254582" cy="646331"/>
          </a:xfrm>
          <a:prstGeom prst="rect">
            <a:avLst/>
          </a:prstGeom>
        </p:spPr>
        <p:txBody>
          <a:bodyPr wrap="square">
            <a:spAutoFit/>
          </a:bodyPr>
          <a:lstStyle/>
          <a:p>
            <a:pPr marL="177800" indent="-177800">
              <a:buSzPct val="110000"/>
              <a:buFont typeface="+mj-lt"/>
              <a:buAutoNum type="arabicPeriod" startAt="4"/>
            </a:pPr>
            <a:r>
              <a:rPr lang="en-GB" sz="1200" dirty="0">
                <a:solidFill>
                  <a:schemeClr val="tx1">
                    <a:lumMod val="75000"/>
                    <a:lumOff val="25000"/>
                  </a:schemeClr>
                </a:solidFill>
                <a:latin typeface="Roboto" panose="02000000000000000000" pitchFamily="2" charset="0"/>
                <a:ea typeface="Roboto" panose="02000000000000000000" pitchFamily="2" charset="0"/>
              </a:rPr>
              <a:t>MTT Reward to drive network adoption for</a:t>
            </a:r>
          </a:p>
          <a:p>
            <a:pPr marL="176213" lvl="1">
              <a:buSzPct val="110000"/>
            </a:pPr>
            <a:r>
              <a:rPr lang="en-GB" sz="1200" dirty="0">
                <a:solidFill>
                  <a:schemeClr val="tx1">
                    <a:lumMod val="75000"/>
                    <a:lumOff val="25000"/>
                  </a:schemeClr>
                </a:solidFill>
                <a:latin typeface="Roboto" panose="02000000000000000000" pitchFamily="2" charset="0"/>
                <a:ea typeface="Roboto" panose="02000000000000000000" pitchFamily="2" charset="0"/>
              </a:rPr>
              <a:t>early participants only</a:t>
            </a:r>
          </a:p>
        </p:txBody>
      </p:sp>
      <p:pic>
        <p:nvPicPr>
          <p:cNvPr id="19" name="Picture 18">
            <a:extLst>
              <a:ext uri="{FF2B5EF4-FFF2-40B4-BE49-F238E27FC236}">
                <a16:creationId xmlns:a16="http://schemas.microsoft.com/office/drawing/2014/main" id="{471AA384-7111-499E-8348-622BF6C3B3A8}"/>
              </a:ext>
            </a:extLst>
          </p:cNvPr>
          <p:cNvPicPr>
            <a:picLocks noChangeAspect="1"/>
          </p:cNvPicPr>
          <p:nvPr/>
        </p:nvPicPr>
        <p:blipFill rotWithShape="1">
          <a:blip r:embed="rId3"/>
          <a:srcRect l="22805" r="26905" b="44329"/>
          <a:stretch/>
        </p:blipFill>
        <p:spPr>
          <a:xfrm>
            <a:off x="9527753" y="3778902"/>
            <a:ext cx="361947" cy="363752"/>
          </a:xfrm>
          <a:prstGeom prst="rect">
            <a:avLst/>
          </a:prstGeom>
        </p:spPr>
      </p:pic>
      <p:sp>
        <p:nvSpPr>
          <p:cNvPr id="20" name="Arrow: Right 19">
            <a:extLst>
              <a:ext uri="{FF2B5EF4-FFF2-40B4-BE49-F238E27FC236}">
                <a16:creationId xmlns:a16="http://schemas.microsoft.com/office/drawing/2014/main" id="{B88BA943-67F3-4405-9E38-C69C01717254}"/>
              </a:ext>
            </a:extLst>
          </p:cNvPr>
          <p:cNvSpPr/>
          <p:nvPr/>
        </p:nvSpPr>
        <p:spPr>
          <a:xfrm rot="16200000">
            <a:off x="9628233" y="3561050"/>
            <a:ext cx="175190" cy="98078"/>
          </a:xfrm>
          <a:prstGeom prst="rightArrow">
            <a:avLst>
              <a:gd name="adj1" fmla="val 36098"/>
              <a:gd name="adj2" fmla="val 5242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F183AE7-E719-4CD1-A3F5-4D6459FD7328}"/>
              </a:ext>
            </a:extLst>
          </p:cNvPr>
          <p:cNvSpPr/>
          <p:nvPr/>
        </p:nvSpPr>
        <p:spPr>
          <a:xfrm rot="19177794">
            <a:off x="1045274" y="1314725"/>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cxnSp>
        <p:nvCxnSpPr>
          <p:cNvPr id="79" name="Straight Arrow Connector 78">
            <a:extLst>
              <a:ext uri="{FF2B5EF4-FFF2-40B4-BE49-F238E27FC236}">
                <a16:creationId xmlns:a16="http://schemas.microsoft.com/office/drawing/2014/main" id="{B2FC85FC-D21D-4FCC-8C4F-9D261E46C342}"/>
              </a:ext>
            </a:extLst>
          </p:cNvPr>
          <p:cNvCxnSpPr>
            <a:cxnSpLocks/>
          </p:cNvCxnSpPr>
          <p:nvPr/>
        </p:nvCxnSpPr>
        <p:spPr>
          <a:xfrm flipH="1" flipV="1">
            <a:off x="4944501" y="3548890"/>
            <a:ext cx="1" cy="531104"/>
          </a:xfrm>
          <a:prstGeom prst="straightConnector1">
            <a:avLst/>
          </a:prstGeom>
          <a:ln w="38100">
            <a:solidFill>
              <a:schemeClr val="accent5">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FAB3CFC-1201-4CBC-B6DB-708AA48435E7}"/>
              </a:ext>
            </a:extLst>
          </p:cNvPr>
          <p:cNvCxnSpPr>
            <a:cxnSpLocks/>
          </p:cNvCxnSpPr>
          <p:nvPr/>
        </p:nvCxnSpPr>
        <p:spPr>
          <a:xfrm>
            <a:off x="5153416" y="3771152"/>
            <a:ext cx="0" cy="541727"/>
          </a:xfrm>
          <a:prstGeom prst="straightConnector1">
            <a:avLst/>
          </a:prstGeom>
          <a:ln w="38100">
            <a:solidFill>
              <a:srgbClr val="00BC8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A9A8AF2-BD13-4AB4-84EF-8E23B3B1EAD1}"/>
              </a:ext>
            </a:extLst>
          </p:cNvPr>
          <p:cNvCxnSpPr>
            <a:cxnSpLocks/>
          </p:cNvCxnSpPr>
          <p:nvPr/>
        </p:nvCxnSpPr>
        <p:spPr>
          <a:xfrm rot="10800000" flipH="1" flipV="1">
            <a:off x="7469358" y="3548890"/>
            <a:ext cx="1" cy="531104"/>
          </a:xfrm>
          <a:prstGeom prst="straightConnector1">
            <a:avLst/>
          </a:prstGeom>
          <a:ln w="38100">
            <a:solidFill>
              <a:schemeClr val="accent5">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746452-C07A-45B0-95BE-C6ECDF8FEBD6}"/>
              </a:ext>
            </a:extLst>
          </p:cNvPr>
          <p:cNvCxnSpPr>
            <a:cxnSpLocks/>
          </p:cNvCxnSpPr>
          <p:nvPr/>
        </p:nvCxnSpPr>
        <p:spPr>
          <a:xfrm rot="10800000">
            <a:off x="7260444" y="3781775"/>
            <a:ext cx="0" cy="541727"/>
          </a:xfrm>
          <a:prstGeom prst="straightConnector1">
            <a:avLst/>
          </a:prstGeom>
          <a:ln w="38100">
            <a:solidFill>
              <a:srgbClr val="00BC8F"/>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FD7833D-2943-428C-AF8E-D7CE01D6C026}"/>
              </a:ext>
            </a:extLst>
          </p:cNvPr>
          <p:cNvGrpSpPr/>
          <p:nvPr/>
        </p:nvGrpSpPr>
        <p:grpSpPr>
          <a:xfrm>
            <a:off x="4579560" y="4418310"/>
            <a:ext cx="3415120" cy="718310"/>
            <a:chOff x="4392272" y="4418310"/>
            <a:chExt cx="3415120" cy="718310"/>
          </a:xfrm>
        </p:grpSpPr>
        <p:sp>
          <p:nvSpPr>
            <p:cNvPr id="21" name="Rectangle: Rounded Corners 20">
              <a:extLst>
                <a:ext uri="{FF2B5EF4-FFF2-40B4-BE49-F238E27FC236}">
                  <a16:creationId xmlns:a16="http://schemas.microsoft.com/office/drawing/2014/main" id="{EFFAD3B6-6A1A-4F4B-AE89-0AF442AC3C33}"/>
                </a:ext>
              </a:extLst>
            </p:cNvPr>
            <p:cNvSpPr/>
            <p:nvPr/>
          </p:nvSpPr>
          <p:spPr>
            <a:xfrm>
              <a:off x="4392272" y="4418310"/>
              <a:ext cx="3415120" cy="718310"/>
            </a:xfrm>
            <a:prstGeom prst="roundRect">
              <a:avLst>
                <a:gd name="adj" fmla="val 4851"/>
              </a:avLst>
            </a:prstGeom>
            <a:solidFill>
              <a:schemeClr val="bg1">
                <a:lumMod val="8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100"/>
                </a:lnSpc>
              </a:pPr>
              <a:r>
                <a:rPr lang="en-GB" sz="1600" b="1" dirty="0">
                  <a:solidFill>
                    <a:schemeClr val="tx1">
                      <a:lumMod val="75000"/>
                      <a:lumOff val="25000"/>
                    </a:schemeClr>
                  </a:solidFill>
                  <a:latin typeface="Roboto" panose="02000000000000000000" pitchFamily="2" charset="0"/>
                  <a:ea typeface="Roboto" panose="02000000000000000000" pitchFamily="2" charset="0"/>
                </a:rPr>
                <a:t>Loan tokens </a:t>
              </a:r>
            </a:p>
            <a:p>
              <a:pPr algn="ctr">
                <a:lnSpc>
                  <a:spcPts val="2100"/>
                </a:lnSpc>
              </a:pPr>
              <a:r>
                <a:rPr lang="en-GB" sz="1600" b="1" dirty="0">
                  <a:solidFill>
                    <a:schemeClr val="tx1">
                      <a:lumMod val="75000"/>
                      <a:lumOff val="25000"/>
                    </a:schemeClr>
                  </a:solidFill>
                  <a:latin typeface="Roboto" panose="02000000000000000000" pitchFamily="2" charset="0"/>
                  <a:ea typeface="Roboto" panose="02000000000000000000" pitchFamily="2" charset="0"/>
                </a:rPr>
                <a:t>marketplace</a:t>
              </a:r>
            </a:p>
          </p:txBody>
        </p:sp>
        <p:grpSp>
          <p:nvGrpSpPr>
            <p:cNvPr id="24" name="Group 23">
              <a:extLst>
                <a:ext uri="{FF2B5EF4-FFF2-40B4-BE49-F238E27FC236}">
                  <a16:creationId xmlns:a16="http://schemas.microsoft.com/office/drawing/2014/main" id="{749BEC29-7E11-4E22-95AB-476D4ACF9243}"/>
                </a:ext>
              </a:extLst>
            </p:cNvPr>
            <p:cNvGrpSpPr/>
            <p:nvPr/>
          </p:nvGrpSpPr>
          <p:grpSpPr>
            <a:xfrm>
              <a:off x="4491397" y="4504962"/>
              <a:ext cx="347656" cy="531105"/>
              <a:chOff x="10345353" y="5035163"/>
              <a:chExt cx="347656" cy="531105"/>
            </a:xfrm>
          </p:grpSpPr>
          <p:sp>
            <p:nvSpPr>
              <p:cNvPr id="36" name="Oval 35">
                <a:extLst>
                  <a:ext uri="{FF2B5EF4-FFF2-40B4-BE49-F238E27FC236}">
                    <a16:creationId xmlns:a16="http://schemas.microsoft.com/office/drawing/2014/main" id="{58FC584E-AD9B-446D-8733-6A3BBCF1DFE3}"/>
                  </a:ext>
                </a:extLst>
              </p:cNvPr>
              <p:cNvSpPr/>
              <p:nvPr/>
            </p:nvSpPr>
            <p:spPr>
              <a:xfrm>
                <a:off x="10345353"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A11028F-33B2-4D80-B705-8B6A04A45E31}"/>
                  </a:ext>
                </a:extLst>
              </p:cNvPr>
              <p:cNvSpPr/>
              <p:nvPr/>
            </p:nvSpPr>
            <p:spPr>
              <a:xfrm>
                <a:off x="10345353" y="5221178"/>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C51BCDFB-36A3-4B8B-AEFF-122C2C5F874F}"/>
                  </a:ext>
                </a:extLst>
              </p:cNvPr>
              <p:cNvSpPr/>
              <p:nvPr/>
            </p:nvSpPr>
            <p:spPr>
              <a:xfrm>
                <a:off x="10345353"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78E49C5-6494-4324-A28D-05B575318A72}"/>
                  </a:ext>
                </a:extLst>
              </p:cNvPr>
              <p:cNvSpPr/>
              <p:nvPr/>
            </p:nvSpPr>
            <p:spPr>
              <a:xfrm>
                <a:off x="10533934"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53247A3C-E67F-490C-AE7C-CE46C4D12535}"/>
                  </a:ext>
                </a:extLst>
              </p:cNvPr>
              <p:cNvSpPr/>
              <p:nvPr/>
            </p:nvSpPr>
            <p:spPr>
              <a:xfrm>
                <a:off x="10533934"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7812CBBB-4E0D-450B-A2DB-9131850AABE9}"/>
                  </a:ext>
                </a:extLst>
              </p:cNvPr>
              <p:cNvSpPr/>
              <p:nvPr/>
            </p:nvSpPr>
            <p:spPr>
              <a:xfrm>
                <a:off x="10533934"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FAD18F0D-48BE-4BC6-96BD-1D6E0EF77825}"/>
                </a:ext>
              </a:extLst>
            </p:cNvPr>
            <p:cNvGrpSpPr/>
            <p:nvPr/>
          </p:nvGrpSpPr>
          <p:grpSpPr>
            <a:xfrm>
              <a:off x="7328581" y="4541584"/>
              <a:ext cx="347656" cy="531105"/>
              <a:chOff x="10804618" y="5035163"/>
              <a:chExt cx="347656" cy="531105"/>
            </a:xfrm>
          </p:grpSpPr>
          <p:sp>
            <p:nvSpPr>
              <p:cNvPr id="44" name="Oval 43">
                <a:extLst>
                  <a:ext uri="{FF2B5EF4-FFF2-40B4-BE49-F238E27FC236}">
                    <a16:creationId xmlns:a16="http://schemas.microsoft.com/office/drawing/2014/main" id="{7292198F-03D9-48F2-81CF-20CA80901F3F}"/>
                  </a:ext>
                </a:extLst>
              </p:cNvPr>
              <p:cNvSpPr/>
              <p:nvPr/>
            </p:nvSpPr>
            <p:spPr>
              <a:xfrm>
                <a:off x="10804618" y="5035163"/>
                <a:ext cx="159075" cy="159075"/>
              </a:xfrm>
              <a:prstGeom prst="ellipse">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683F274D-40C1-4527-8F4E-CC21FED1EA84}"/>
                  </a:ext>
                </a:extLst>
              </p:cNvPr>
              <p:cNvSpPr/>
              <p:nvPr/>
            </p:nvSpPr>
            <p:spPr>
              <a:xfrm>
                <a:off x="10993199" y="503516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7EF3C65D-52D9-4EE5-B2A1-BA22860F9F8E}"/>
                  </a:ext>
                </a:extLst>
              </p:cNvPr>
              <p:cNvSpPr/>
              <p:nvPr/>
            </p:nvSpPr>
            <p:spPr>
              <a:xfrm>
                <a:off x="10804618"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EDB1299C-5FF6-40AF-B1DD-B59DE53BF26C}"/>
                  </a:ext>
                </a:extLst>
              </p:cNvPr>
              <p:cNvSpPr/>
              <p:nvPr/>
            </p:nvSpPr>
            <p:spPr>
              <a:xfrm>
                <a:off x="10993199" y="5221178"/>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1070BF2-9DC6-41DA-9E80-C2A6F4613D14}"/>
                  </a:ext>
                </a:extLst>
              </p:cNvPr>
              <p:cNvSpPr/>
              <p:nvPr/>
            </p:nvSpPr>
            <p:spPr>
              <a:xfrm>
                <a:off x="10804618"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3C2BC227-3C44-4E5F-8679-69D9AE6A2AEB}"/>
                  </a:ext>
                </a:extLst>
              </p:cNvPr>
              <p:cNvSpPr/>
              <p:nvPr/>
            </p:nvSpPr>
            <p:spPr>
              <a:xfrm>
                <a:off x="10993199" y="5407193"/>
                <a:ext cx="159075" cy="159075"/>
              </a:xfrm>
              <a:prstGeom prst="ellipse">
                <a:avLst/>
              </a:prstGeom>
              <a:solidFill>
                <a:schemeClr val="bg1"/>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50" name="Picture 49">
            <a:extLst>
              <a:ext uri="{FF2B5EF4-FFF2-40B4-BE49-F238E27FC236}">
                <a16:creationId xmlns:a16="http://schemas.microsoft.com/office/drawing/2014/main" id="{F0E5B58C-6D84-4004-A837-F257BF52CA74}"/>
              </a:ext>
            </a:extLst>
          </p:cNvPr>
          <p:cNvPicPr>
            <a:picLocks noChangeAspect="1"/>
          </p:cNvPicPr>
          <p:nvPr/>
        </p:nvPicPr>
        <p:blipFill rotWithShape="1">
          <a:blip r:embed="rId4"/>
          <a:srcRect b="2124"/>
          <a:stretch/>
        </p:blipFill>
        <p:spPr>
          <a:xfrm>
            <a:off x="-738" y="2638926"/>
            <a:ext cx="379346" cy="1318712"/>
          </a:xfrm>
          <a:prstGeom prst="rect">
            <a:avLst/>
          </a:prstGeom>
        </p:spPr>
      </p:pic>
      <p:cxnSp>
        <p:nvCxnSpPr>
          <p:cNvPr id="51" name="Straight Connector 50">
            <a:extLst>
              <a:ext uri="{FF2B5EF4-FFF2-40B4-BE49-F238E27FC236}">
                <a16:creationId xmlns:a16="http://schemas.microsoft.com/office/drawing/2014/main" id="{DD9B55A0-BA58-48EF-8902-8908D19C61AA}"/>
              </a:ext>
            </a:extLst>
          </p:cNvPr>
          <p:cNvCxnSpPr>
            <a:cxnSpLocks/>
          </p:cNvCxnSpPr>
          <p:nvPr/>
        </p:nvCxnSpPr>
        <p:spPr>
          <a:xfrm>
            <a:off x="2428703" y="4230242"/>
            <a:ext cx="0" cy="164846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D921D28-E1AC-492E-9D39-69801BBEC4D9}"/>
              </a:ext>
            </a:extLst>
          </p:cNvPr>
          <p:cNvCxnSpPr>
            <a:cxnSpLocks/>
          </p:cNvCxnSpPr>
          <p:nvPr/>
        </p:nvCxnSpPr>
        <p:spPr>
          <a:xfrm>
            <a:off x="726021" y="5272734"/>
            <a:ext cx="1117600" cy="148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33BF99C-E931-4CA0-9BE1-D26BAE473BEC}"/>
              </a:ext>
            </a:extLst>
          </p:cNvPr>
          <p:cNvSpPr/>
          <p:nvPr/>
        </p:nvSpPr>
        <p:spPr>
          <a:xfrm>
            <a:off x="139078" y="4903402"/>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cxnSp>
        <p:nvCxnSpPr>
          <p:cNvPr id="56" name="Straight Connector 55">
            <a:extLst>
              <a:ext uri="{FF2B5EF4-FFF2-40B4-BE49-F238E27FC236}">
                <a16:creationId xmlns:a16="http://schemas.microsoft.com/office/drawing/2014/main" id="{C2C361BA-0ED5-4908-8D1D-63A1279FE20D}"/>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4D1ACF3-8500-404B-9EBD-05C08869D97B}"/>
              </a:ext>
            </a:extLst>
          </p:cNvPr>
          <p:cNvSpPr/>
          <p:nvPr/>
        </p:nvSpPr>
        <p:spPr>
          <a:xfrm>
            <a:off x="10116933" y="6373704"/>
            <a:ext cx="1885453" cy="369332"/>
          </a:xfrm>
          <a:prstGeom prst="rect">
            <a:avLst/>
          </a:prstGeom>
        </p:spPr>
        <p:txBody>
          <a:bodyPr wrap="none">
            <a:spAutoFit/>
          </a:bodyPr>
          <a:lstStyle/>
          <a:p>
            <a:r>
              <a:rPr lang="en-GB" b="1" i="1" strike="sngStrike" spc="80" dirty="0">
                <a:solidFill>
                  <a:srgbClr val="FF0000"/>
                </a:solidFill>
                <a:latin typeface="Roboto" panose="02000000000000000000" pitchFamily="2" charset="0"/>
                <a:ea typeface="Roboto" panose="02000000000000000000" pitchFamily="2" charset="0"/>
                <a:cs typeface="Courier New" panose="02070309020205020404" pitchFamily="49" charset="0"/>
              </a:rPr>
              <a:t>on the protocol</a:t>
            </a:r>
            <a:endParaRPr lang="en-GB" dirty="0"/>
          </a:p>
        </p:txBody>
      </p:sp>
      <p:cxnSp>
        <p:nvCxnSpPr>
          <p:cNvPr id="54" name="Straight Arrow Connector 53">
            <a:extLst>
              <a:ext uri="{FF2B5EF4-FFF2-40B4-BE49-F238E27FC236}">
                <a16:creationId xmlns:a16="http://schemas.microsoft.com/office/drawing/2014/main" id="{1AAB8760-6CC4-4E43-8483-5420FF8F7669}"/>
              </a:ext>
            </a:extLst>
          </p:cNvPr>
          <p:cNvCxnSpPr>
            <a:cxnSpLocks/>
            <a:stCxn id="5" idx="1"/>
          </p:cNvCxnSpPr>
          <p:nvPr/>
        </p:nvCxnSpPr>
        <p:spPr>
          <a:xfrm flipH="1" flipV="1">
            <a:off x="9715829" y="6181102"/>
            <a:ext cx="401104" cy="377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86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F330DE-994A-4D59-94FC-F0E928D99DBB}"/>
              </a:ext>
            </a:extLst>
          </p:cNvPr>
          <p:cNvSpPr/>
          <p:nvPr/>
        </p:nvSpPr>
        <p:spPr>
          <a:xfrm>
            <a:off x="3431009" y="119887"/>
            <a:ext cx="5329985" cy="534762"/>
          </a:xfrm>
          <a:prstGeom prst="rect">
            <a:avLst/>
          </a:prstGeom>
        </p:spPr>
        <p:txBody>
          <a:bodyPr wrap="square">
            <a:spAutoFit/>
          </a:bodyPr>
          <a:lstStyle/>
          <a:p>
            <a:pPr algn="ctr">
              <a:lnSpc>
                <a:spcPts val="4000"/>
              </a:lnSpc>
            </a:pPr>
            <a:r>
              <a:rPr lang="en-GB" b="1" dirty="0">
                <a:solidFill>
                  <a:schemeClr val="tx1">
                    <a:lumMod val="75000"/>
                    <a:lumOff val="25000"/>
                  </a:schemeClr>
                </a:solidFill>
                <a:latin typeface="Roboto" panose="02000000000000000000" pitchFamily="2" charset="0"/>
                <a:ea typeface="Roboto" panose="02000000000000000000" pitchFamily="2" charset="0"/>
              </a:rPr>
              <a:t>MERITT coin allocation</a:t>
            </a:r>
          </a:p>
        </p:txBody>
      </p:sp>
      <p:pic>
        <p:nvPicPr>
          <p:cNvPr id="8" name="Picture 7">
            <a:extLst>
              <a:ext uri="{FF2B5EF4-FFF2-40B4-BE49-F238E27FC236}">
                <a16:creationId xmlns:a16="http://schemas.microsoft.com/office/drawing/2014/main" id="{8A0626E8-4DAB-4B2A-85D9-AA69FB25D2EF}"/>
              </a:ext>
            </a:extLst>
          </p:cNvPr>
          <p:cNvPicPr>
            <a:picLocks noChangeAspect="1"/>
          </p:cNvPicPr>
          <p:nvPr/>
        </p:nvPicPr>
        <p:blipFill rotWithShape="1">
          <a:blip r:embed="rId2"/>
          <a:srcRect l="2452" r="11334" b="11953"/>
          <a:stretch/>
        </p:blipFill>
        <p:spPr>
          <a:xfrm>
            <a:off x="5496057" y="2621746"/>
            <a:ext cx="3981418" cy="3162490"/>
          </a:xfrm>
          <a:prstGeom prst="rect">
            <a:avLst/>
          </a:prstGeom>
        </p:spPr>
      </p:pic>
      <p:graphicFrame>
        <p:nvGraphicFramePr>
          <p:cNvPr id="14" name="Table 13">
            <a:extLst>
              <a:ext uri="{FF2B5EF4-FFF2-40B4-BE49-F238E27FC236}">
                <a16:creationId xmlns:a16="http://schemas.microsoft.com/office/drawing/2014/main" id="{9DEF5C01-70F0-4D5D-AC45-D790F545A646}"/>
              </a:ext>
            </a:extLst>
          </p:cNvPr>
          <p:cNvGraphicFramePr>
            <a:graphicFrameLocks noGrp="1"/>
          </p:cNvGraphicFramePr>
          <p:nvPr>
            <p:extLst>
              <p:ext uri="{D42A27DB-BD31-4B8C-83A1-F6EECF244321}">
                <p14:modId xmlns:p14="http://schemas.microsoft.com/office/powerpoint/2010/main" val="2096225947"/>
              </p:ext>
            </p:extLst>
          </p:nvPr>
        </p:nvGraphicFramePr>
        <p:xfrm>
          <a:off x="5644775" y="941336"/>
          <a:ext cx="4689046" cy="636190"/>
        </p:xfrm>
        <a:graphic>
          <a:graphicData uri="http://schemas.openxmlformats.org/drawingml/2006/table">
            <a:tbl>
              <a:tblPr>
                <a:tableStyleId>{5C22544A-7EE6-4342-B048-85BDC9FD1C3A}</a:tableStyleId>
              </a:tblPr>
              <a:tblGrid>
                <a:gridCol w="2612645">
                  <a:extLst>
                    <a:ext uri="{9D8B030D-6E8A-4147-A177-3AD203B41FA5}">
                      <a16:colId xmlns:a16="http://schemas.microsoft.com/office/drawing/2014/main" val="777580530"/>
                    </a:ext>
                  </a:extLst>
                </a:gridCol>
                <a:gridCol w="2076401">
                  <a:extLst>
                    <a:ext uri="{9D8B030D-6E8A-4147-A177-3AD203B41FA5}">
                      <a16:colId xmlns:a16="http://schemas.microsoft.com/office/drawing/2014/main" val="3898011205"/>
                    </a:ext>
                  </a:extLst>
                </a:gridCol>
              </a:tblGrid>
              <a:tr h="318095">
                <a:tc>
                  <a:txBody>
                    <a:bodyPr/>
                    <a:lstStyle/>
                    <a:p>
                      <a:pPr algn="l" rtl="0" fontAlgn="ctr"/>
                      <a:r>
                        <a:rPr lang="en-GB" sz="1300" b="0" u="none" strike="noStrike" dirty="0">
                          <a:solidFill>
                            <a:schemeClr val="tx1">
                              <a:lumMod val="75000"/>
                              <a:lumOff val="25000"/>
                            </a:schemeClr>
                          </a:solidFill>
                          <a:effectLst/>
                          <a:latin typeface="Roboto" panose="02000000000000000000" pitchFamily="2" charset="0"/>
                          <a:ea typeface="Roboto" panose="02000000000000000000" pitchFamily="2" charset="0"/>
                        </a:rPr>
                        <a:t>Token supply # </a:t>
                      </a:r>
                      <a:endParaRPr lang="en-GB" sz="1300" b="0"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tc>
                  <a:txBody>
                    <a:bodyPr/>
                    <a:lstStyle/>
                    <a:p>
                      <a:pPr algn="l" rtl="0" fontAlgn="ctr"/>
                      <a:r>
                        <a:rPr lang="en-GB" sz="1300" b="1" u="none" strike="noStrike" dirty="0">
                          <a:solidFill>
                            <a:schemeClr val="tx1">
                              <a:lumMod val="75000"/>
                              <a:lumOff val="25000"/>
                            </a:schemeClr>
                          </a:solidFill>
                          <a:effectLst/>
                          <a:latin typeface="Roboto" panose="02000000000000000000" pitchFamily="2" charset="0"/>
                          <a:ea typeface="Roboto" panose="02000000000000000000" pitchFamily="2" charset="0"/>
                        </a:rPr>
                        <a:t> 1,200,000,000 </a:t>
                      </a:r>
                      <a:endParaRPr lang="en-GB" sz="1300" b="1"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extLst>
                  <a:ext uri="{0D108BD9-81ED-4DB2-BD59-A6C34878D82A}">
                    <a16:rowId xmlns:a16="http://schemas.microsoft.com/office/drawing/2014/main" val="3314093250"/>
                  </a:ext>
                </a:extLst>
              </a:tr>
              <a:tr h="318095">
                <a:tc>
                  <a:txBody>
                    <a:bodyPr/>
                    <a:lstStyle/>
                    <a:p>
                      <a:pPr algn="l" rtl="0" fontAlgn="ctr"/>
                      <a:r>
                        <a:rPr lang="en-GB" sz="1300" b="0" u="none" strike="noStrike" dirty="0">
                          <a:solidFill>
                            <a:schemeClr val="tx1">
                              <a:lumMod val="75000"/>
                              <a:lumOff val="25000"/>
                            </a:schemeClr>
                          </a:solidFill>
                          <a:effectLst/>
                          <a:latin typeface="Roboto" panose="02000000000000000000" pitchFamily="2" charset="0"/>
                          <a:ea typeface="Roboto" panose="02000000000000000000" pitchFamily="2" charset="0"/>
                        </a:rPr>
                        <a:t>Available tokens for distribution #</a:t>
                      </a:r>
                      <a:endParaRPr lang="en-GB" sz="1300" b="0"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tc>
                  <a:txBody>
                    <a:bodyPr/>
                    <a:lstStyle/>
                    <a:p>
                      <a:pPr algn="l" rtl="0" fontAlgn="ctr"/>
                      <a:r>
                        <a:rPr lang="en-GB" sz="1300" b="0" u="none" strike="noStrike" dirty="0">
                          <a:solidFill>
                            <a:schemeClr val="tx1">
                              <a:lumMod val="75000"/>
                              <a:lumOff val="25000"/>
                            </a:schemeClr>
                          </a:solidFill>
                          <a:effectLst/>
                          <a:latin typeface="Roboto" panose="02000000000000000000" pitchFamily="2" charset="0"/>
                          <a:ea typeface="Roboto" panose="02000000000000000000" pitchFamily="2" charset="0"/>
                        </a:rPr>
                        <a:t> </a:t>
                      </a:r>
                      <a:r>
                        <a:rPr lang="en-GB" sz="1300" b="1" u="none" strike="noStrike" dirty="0">
                          <a:solidFill>
                            <a:schemeClr val="tx1">
                              <a:lumMod val="75000"/>
                              <a:lumOff val="25000"/>
                            </a:schemeClr>
                          </a:solidFill>
                          <a:effectLst/>
                          <a:latin typeface="Roboto" panose="02000000000000000000" pitchFamily="2" charset="0"/>
                          <a:ea typeface="Roboto" panose="02000000000000000000" pitchFamily="2" charset="0"/>
                        </a:rPr>
                        <a:t>504,000,000 </a:t>
                      </a:r>
                      <a:endParaRPr lang="en-GB" sz="1300" b="1"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extLst>
                  <a:ext uri="{0D108BD9-81ED-4DB2-BD59-A6C34878D82A}">
                    <a16:rowId xmlns:a16="http://schemas.microsoft.com/office/drawing/2014/main" val="965256739"/>
                  </a:ext>
                </a:extLst>
              </a:tr>
            </a:tbl>
          </a:graphicData>
        </a:graphic>
      </p:graphicFrame>
      <p:sp>
        <p:nvSpPr>
          <p:cNvPr id="13" name="Rectangle: Rounded Corners 12">
            <a:extLst>
              <a:ext uri="{FF2B5EF4-FFF2-40B4-BE49-F238E27FC236}">
                <a16:creationId xmlns:a16="http://schemas.microsoft.com/office/drawing/2014/main" id="{989B0F72-840A-4C07-8DCF-1D23FFFF927E}"/>
              </a:ext>
            </a:extLst>
          </p:cNvPr>
          <p:cNvSpPr/>
          <p:nvPr/>
        </p:nvSpPr>
        <p:spPr>
          <a:xfrm>
            <a:off x="5282241" y="1939738"/>
            <a:ext cx="4485648" cy="4342791"/>
          </a:xfrm>
          <a:prstGeom prst="roundRect">
            <a:avLst>
              <a:gd name="adj" fmla="val 1591"/>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15" name="Rectangle: Rounded Corners 14">
            <a:extLst>
              <a:ext uri="{FF2B5EF4-FFF2-40B4-BE49-F238E27FC236}">
                <a16:creationId xmlns:a16="http://schemas.microsoft.com/office/drawing/2014/main" id="{7D6EC1E6-74E3-40BE-8B58-0A42404B8EC5}"/>
              </a:ext>
            </a:extLst>
          </p:cNvPr>
          <p:cNvSpPr/>
          <p:nvPr/>
        </p:nvSpPr>
        <p:spPr>
          <a:xfrm>
            <a:off x="2454103" y="1923789"/>
            <a:ext cx="2568225" cy="4358739"/>
          </a:xfrm>
          <a:prstGeom prst="roundRect">
            <a:avLst>
              <a:gd name="adj" fmla="val 1591"/>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sp>
        <p:nvSpPr>
          <p:cNvPr id="5" name="Rectangle 4">
            <a:extLst>
              <a:ext uri="{FF2B5EF4-FFF2-40B4-BE49-F238E27FC236}">
                <a16:creationId xmlns:a16="http://schemas.microsoft.com/office/drawing/2014/main" id="{14E09F7F-692F-4CCE-86FD-51D0EA6D382B}"/>
              </a:ext>
            </a:extLst>
          </p:cNvPr>
          <p:cNvSpPr/>
          <p:nvPr/>
        </p:nvSpPr>
        <p:spPr>
          <a:xfrm>
            <a:off x="2799503" y="1938305"/>
            <a:ext cx="1441677" cy="531107"/>
          </a:xfrm>
          <a:prstGeom prst="rect">
            <a:avLst/>
          </a:prstGeom>
        </p:spPr>
        <p:txBody>
          <a:bodyPr wrap="none">
            <a:spAutoFit/>
          </a:bodyPr>
          <a:lstStyle/>
          <a:p>
            <a:pPr algn="ctr">
              <a:lnSpc>
                <a:spcPts val="4000"/>
              </a:lnSpc>
            </a:pPr>
            <a:r>
              <a:rPr lang="en-GB" sz="1404"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Token allocation</a:t>
            </a:r>
          </a:p>
        </p:txBody>
      </p:sp>
      <p:sp>
        <p:nvSpPr>
          <p:cNvPr id="9" name="Rectangle 8">
            <a:extLst>
              <a:ext uri="{FF2B5EF4-FFF2-40B4-BE49-F238E27FC236}">
                <a16:creationId xmlns:a16="http://schemas.microsoft.com/office/drawing/2014/main" id="{85ACA85B-2C25-43CD-BBA6-C8E19682F387}"/>
              </a:ext>
            </a:extLst>
          </p:cNvPr>
          <p:cNvSpPr/>
          <p:nvPr/>
        </p:nvSpPr>
        <p:spPr>
          <a:xfrm>
            <a:off x="7138199" y="1935142"/>
            <a:ext cx="1538306" cy="531107"/>
          </a:xfrm>
          <a:prstGeom prst="rect">
            <a:avLst/>
          </a:prstGeom>
        </p:spPr>
        <p:txBody>
          <a:bodyPr wrap="none">
            <a:spAutoFit/>
          </a:bodyPr>
          <a:lstStyle/>
          <a:p>
            <a:pPr algn="ctr">
              <a:lnSpc>
                <a:spcPts val="4000"/>
              </a:lnSpc>
            </a:pPr>
            <a:r>
              <a:rPr lang="en-GB" sz="1404" b="1" dirty="0">
                <a:solidFill>
                  <a:schemeClr val="tx1">
                    <a:lumMod val="75000"/>
                    <a:lumOff val="25000"/>
                  </a:schemeClr>
                </a:solidFill>
                <a:latin typeface="Dubai" panose="020B0503030403030204" pitchFamily="34" charset="-78"/>
                <a:ea typeface="Roboto" panose="02000000000000000000" pitchFamily="2" charset="0"/>
                <a:cs typeface="Dubai" panose="020B0503030403030204" pitchFamily="34" charset="-78"/>
              </a:rPr>
              <a:t>Budget allocation</a:t>
            </a:r>
          </a:p>
        </p:txBody>
      </p:sp>
      <p:graphicFrame>
        <p:nvGraphicFramePr>
          <p:cNvPr id="16" name="Table 15">
            <a:extLst>
              <a:ext uri="{FF2B5EF4-FFF2-40B4-BE49-F238E27FC236}">
                <a16:creationId xmlns:a16="http://schemas.microsoft.com/office/drawing/2014/main" id="{B5469D4E-8837-489B-9472-229E335B2C73}"/>
              </a:ext>
            </a:extLst>
          </p:cNvPr>
          <p:cNvGraphicFramePr>
            <a:graphicFrameLocks noGrp="1"/>
          </p:cNvGraphicFramePr>
          <p:nvPr>
            <p:extLst>
              <p:ext uri="{D42A27DB-BD31-4B8C-83A1-F6EECF244321}">
                <p14:modId xmlns:p14="http://schemas.microsoft.com/office/powerpoint/2010/main" val="3937119890"/>
              </p:ext>
            </p:extLst>
          </p:nvPr>
        </p:nvGraphicFramePr>
        <p:xfrm>
          <a:off x="2786469" y="953807"/>
          <a:ext cx="3057703" cy="636190"/>
        </p:xfrm>
        <a:graphic>
          <a:graphicData uri="http://schemas.openxmlformats.org/drawingml/2006/table">
            <a:tbl>
              <a:tblPr>
                <a:tableStyleId>{5C22544A-7EE6-4342-B048-85BDC9FD1C3A}</a:tableStyleId>
              </a:tblPr>
              <a:tblGrid>
                <a:gridCol w="1411960">
                  <a:extLst>
                    <a:ext uri="{9D8B030D-6E8A-4147-A177-3AD203B41FA5}">
                      <a16:colId xmlns:a16="http://schemas.microsoft.com/office/drawing/2014/main" val="777580530"/>
                    </a:ext>
                  </a:extLst>
                </a:gridCol>
                <a:gridCol w="1645743">
                  <a:extLst>
                    <a:ext uri="{9D8B030D-6E8A-4147-A177-3AD203B41FA5}">
                      <a16:colId xmlns:a16="http://schemas.microsoft.com/office/drawing/2014/main" val="3898011205"/>
                    </a:ext>
                  </a:extLst>
                </a:gridCol>
              </a:tblGrid>
              <a:tr h="318095">
                <a:tc>
                  <a:txBody>
                    <a:bodyPr/>
                    <a:lstStyle/>
                    <a:p>
                      <a:pPr algn="l" rtl="0" fontAlgn="ctr"/>
                      <a:r>
                        <a:rPr lang="en-GB" sz="1300" b="0" u="none" strike="noStrike" dirty="0">
                          <a:solidFill>
                            <a:schemeClr val="tx1">
                              <a:lumMod val="75000"/>
                              <a:lumOff val="25000"/>
                            </a:schemeClr>
                          </a:solidFill>
                          <a:effectLst/>
                          <a:latin typeface="Roboto" panose="02000000000000000000" pitchFamily="2" charset="0"/>
                          <a:ea typeface="Roboto" panose="02000000000000000000" pitchFamily="2" charset="0"/>
                        </a:rPr>
                        <a:t>Token symbol </a:t>
                      </a:r>
                      <a:endParaRPr lang="en-GB" sz="1300" b="0"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tc>
                  <a:txBody>
                    <a:bodyPr/>
                    <a:lstStyle/>
                    <a:p>
                      <a:pPr algn="l" rtl="0" fontAlgn="ctr"/>
                      <a:r>
                        <a:rPr lang="en-GB" sz="1300" b="1" u="none" strike="noStrike" dirty="0">
                          <a:solidFill>
                            <a:schemeClr val="tx1">
                              <a:lumMod val="75000"/>
                              <a:lumOff val="25000"/>
                            </a:schemeClr>
                          </a:solidFill>
                          <a:effectLst/>
                          <a:latin typeface="Roboto" panose="02000000000000000000" pitchFamily="2" charset="0"/>
                          <a:ea typeface="Roboto" panose="02000000000000000000" pitchFamily="2" charset="0"/>
                        </a:rPr>
                        <a:t>MTT</a:t>
                      </a:r>
                      <a:endParaRPr lang="en-GB" sz="1300" b="1"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85725" marR="9525" marT="9525" marB="0" anchor="ctr">
                    <a:noFill/>
                  </a:tcPr>
                </a:tc>
                <a:extLst>
                  <a:ext uri="{0D108BD9-81ED-4DB2-BD59-A6C34878D82A}">
                    <a16:rowId xmlns:a16="http://schemas.microsoft.com/office/drawing/2014/main" val="207215313"/>
                  </a:ext>
                </a:extLst>
              </a:tr>
              <a:tr h="318095">
                <a:tc>
                  <a:txBody>
                    <a:bodyPr/>
                    <a:lstStyle/>
                    <a:p>
                      <a:pPr algn="l" rtl="0" fontAlgn="ctr"/>
                      <a:r>
                        <a:rPr lang="en-GB" sz="1300" b="0" u="none" strike="noStrike" dirty="0">
                          <a:solidFill>
                            <a:schemeClr val="tx1">
                              <a:lumMod val="75000"/>
                              <a:lumOff val="25000"/>
                            </a:schemeClr>
                          </a:solidFill>
                          <a:effectLst/>
                          <a:latin typeface="Roboto" panose="02000000000000000000" pitchFamily="2" charset="0"/>
                          <a:ea typeface="Roboto" panose="02000000000000000000" pitchFamily="2" charset="0"/>
                        </a:rPr>
                        <a:t>Token standard</a:t>
                      </a:r>
                      <a:endParaRPr lang="en-GB" sz="1300" b="0"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9525" marR="9525" marT="9525" marB="0" anchor="ctr">
                    <a:noFill/>
                  </a:tcPr>
                </a:tc>
                <a:tc>
                  <a:txBody>
                    <a:bodyPr/>
                    <a:lstStyle/>
                    <a:p>
                      <a:pPr algn="l" rtl="0" fontAlgn="ctr"/>
                      <a:r>
                        <a:rPr lang="en-GB" sz="1300" b="1" u="none" strike="noStrike" dirty="0">
                          <a:solidFill>
                            <a:schemeClr val="tx1">
                              <a:lumMod val="75000"/>
                              <a:lumOff val="25000"/>
                            </a:schemeClr>
                          </a:solidFill>
                          <a:effectLst/>
                          <a:latin typeface="Roboto" panose="02000000000000000000" pitchFamily="2" charset="0"/>
                          <a:ea typeface="Roboto" panose="02000000000000000000" pitchFamily="2" charset="0"/>
                        </a:rPr>
                        <a:t>ERC20</a:t>
                      </a:r>
                      <a:endParaRPr lang="en-GB" sz="1300" b="1" i="0" u="none" strike="noStrike" dirty="0">
                        <a:solidFill>
                          <a:schemeClr val="tx1">
                            <a:lumMod val="75000"/>
                            <a:lumOff val="25000"/>
                          </a:schemeClr>
                        </a:solidFill>
                        <a:effectLst/>
                        <a:latin typeface="Roboto" panose="02000000000000000000" pitchFamily="2" charset="0"/>
                        <a:ea typeface="Roboto" panose="02000000000000000000" pitchFamily="2" charset="0"/>
                      </a:endParaRPr>
                    </a:p>
                  </a:txBody>
                  <a:tcPr marL="85725" marR="9525" marT="9525" marB="0" anchor="ctr">
                    <a:noFill/>
                  </a:tcPr>
                </a:tc>
                <a:extLst>
                  <a:ext uri="{0D108BD9-81ED-4DB2-BD59-A6C34878D82A}">
                    <a16:rowId xmlns:a16="http://schemas.microsoft.com/office/drawing/2014/main" val="3562149403"/>
                  </a:ext>
                </a:extLst>
              </a:tr>
            </a:tbl>
          </a:graphicData>
        </a:graphic>
      </p:graphicFrame>
      <p:sp>
        <p:nvSpPr>
          <p:cNvPr id="17" name="Rectangle: Rounded Corners 16">
            <a:extLst>
              <a:ext uri="{FF2B5EF4-FFF2-40B4-BE49-F238E27FC236}">
                <a16:creationId xmlns:a16="http://schemas.microsoft.com/office/drawing/2014/main" id="{8A90AC52-7B4B-4104-BC33-F4D3916B3330}"/>
              </a:ext>
            </a:extLst>
          </p:cNvPr>
          <p:cNvSpPr/>
          <p:nvPr/>
        </p:nvSpPr>
        <p:spPr>
          <a:xfrm>
            <a:off x="2454104" y="830731"/>
            <a:ext cx="7324802" cy="901889"/>
          </a:xfrm>
          <a:prstGeom prst="roundRect">
            <a:avLst>
              <a:gd name="adj" fmla="val 1591"/>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4"/>
          </a:p>
        </p:txBody>
      </p:sp>
      <p:pic>
        <p:nvPicPr>
          <p:cNvPr id="19" name="Picture 18">
            <a:extLst>
              <a:ext uri="{FF2B5EF4-FFF2-40B4-BE49-F238E27FC236}">
                <a16:creationId xmlns:a16="http://schemas.microsoft.com/office/drawing/2014/main" id="{99AC5F97-734E-41E0-846A-BC666DF62E65}"/>
              </a:ext>
            </a:extLst>
          </p:cNvPr>
          <p:cNvPicPr>
            <a:picLocks noChangeAspect="1"/>
          </p:cNvPicPr>
          <p:nvPr/>
        </p:nvPicPr>
        <p:blipFill rotWithShape="1">
          <a:blip r:embed="rId3"/>
          <a:srcRect l="24127" t="7278" r="17216" b="11884"/>
          <a:stretch/>
        </p:blipFill>
        <p:spPr>
          <a:xfrm>
            <a:off x="2521305" y="3123545"/>
            <a:ext cx="2279297" cy="2242875"/>
          </a:xfrm>
          <a:prstGeom prst="rect">
            <a:avLst/>
          </a:prstGeom>
        </p:spPr>
      </p:pic>
      <p:sp>
        <p:nvSpPr>
          <p:cNvPr id="23" name="Rectangle 22">
            <a:extLst>
              <a:ext uri="{FF2B5EF4-FFF2-40B4-BE49-F238E27FC236}">
                <a16:creationId xmlns:a16="http://schemas.microsoft.com/office/drawing/2014/main" id="{216A68D9-9181-4CA1-A43C-638F2ED892B0}"/>
              </a:ext>
            </a:extLst>
          </p:cNvPr>
          <p:cNvSpPr/>
          <p:nvPr/>
        </p:nvSpPr>
        <p:spPr>
          <a:xfrm>
            <a:off x="9965649" y="1374705"/>
            <a:ext cx="2291355" cy="1754326"/>
          </a:xfrm>
          <a:prstGeom prst="rect">
            <a:avLst/>
          </a:prstGeom>
        </p:spPr>
        <p:txBody>
          <a:bodyPr wrap="square">
            <a:spAutoFit/>
          </a:bodyPr>
          <a:lstStyle/>
          <a:p>
            <a:r>
              <a:rPr lang="en-GB" i="1" dirty="0">
                <a:solidFill>
                  <a:srgbClr val="FF0000"/>
                </a:solidFill>
                <a:latin typeface="Roboto Medium" panose="02000000000000000000" pitchFamily="2" charset="0"/>
                <a:ea typeface="Roboto Medium" panose="02000000000000000000" pitchFamily="2" charset="0"/>
              </a:rPr>
              <a:t>SAME PAGE FROM PREVIOUS WEBSITE</a:t>
            </a:r>
          </a:p>
          <a:p>
            <a:r>
              <a:rPr lang="en-GB" i="1" dirty="0">
                <a:solidFill>
                  <a:srgbClr val="FF0000"/>
                </a:solidFill>
                <a:latin typeface="Roboto Medium" panose="02000000000000000000" pitchFamily="2" charset="0"/>
                <a:ea typeface="Roboto Medium" panose="02000000000000000000" pitchFamily="2" charset="0"/>
              </a:rPr>
              <a:t>Also available in mobile versions landscape and portrait</a:t>
            </a:r>
            <a:endParaRPr lang="en-GB" dirty="0">
              <a:solidFill>
                <a:srgbClr val="FF0000"/>
              </a:solidFill>
            </a:endParaRPr>
          </a:p>
        </p:txBody>
      </p:sp>
      <p:pic>
        <p:nvPicPr>
          <p:cNvPr id="25" name="Picture 24">
            <a:extLst>
              <a:ext uri="{FF2B5EF4-FFF2-40B4-BE49-F238E27FC236}">
                <a16:creationId xmlns:a16="http://schemas.microsoft.com/office/drawing/2014/main" id="{15275FEC-37F4-4C69-B5AE-C9C6B37B5A92}"/>
              </a:ext>
            </a:extLst>
          </p:cNvPr>
          <p:cNvPicPr>
            <a:picLocks noChangeAspect="1"/>
          </p:cNvPicPr>
          <p:nvPr/>
        </p:nvPicPr>
        <p:blipFill rotWithShape="1">
          <a:blip r:embed="rId4"/>
          <a:srcRect b="2124"/>
          <a:stretch/>
        </p:blipFill>
        <p:spPr>
          <a:xfrm>
            <a:off x="-738" y="2638926"/>
            <a:ext cx="379346" cy="1318712"/>
          </a:xfrm>
          <a:prstGeom prst="rect">
            <a:avLst/>
          </a:prstGeom>
        </p:spPr>
      </p:pic>
      <p:cxnSp>
        <p:nvCxnSpPr>
          <p:cNvPr id="20" name="Straight Arrow Connector 19">
            <a:extLst>
              <a:ext uri="{FF2B5EF4-FFF2-40B4-BE49-F238E27FC236}">
                <a16:creationId xmlns:a16="http://schemas.microsoft.com/office/drawing/2014/main" id="{59923EC8-63F1-4B99-9E56-00CB0F090DDC}"/>
              </a:ext>
            </a:extLst>
          </p:cNvPr>
          <p:cNvCxnSpPr>
            <a:cxnSpLocks/>
          </p:cNvCxnSpPr>
          <p:nvPr/>
        </p:nvCxnSpPr>
        <p:spPr>
          <a:xfrm>
            <a:off x="726021" y="5272734"/>
            <a:ext cx="1117600" cy="148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ABFF93F-0AB1-4AD5-A44A-AA7B698512A5}"/>
              </a:ext>
            </a:extLst>
          </p:cNvPr>
          <p:cNvSpPr/>
          <p:nvPr/>
        </p:nvSpPr>
        <p:spPr>
          <a:xfrm>
            <a:off x="139078" y="4903402"/>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cxnSp>
        <p:nvCxnSpPr>
          <p:cNvPr id="22" name="Straight Connector 21">
            <a:extLst>
              <a:ext uri="{FF2B5EF4-FFF2-40B4-BE49-F238E27FC236}">
                <a16:creationId xmlns:a16="http://schemas.microsoft.com/office/drawing/2014/main" id="{DB6E175D-D2E3-42AC-8236-EDBBCF7C64E3}"/>
              </a:ext>
            </a:extLst>
          </p:cNvPr>
          <p:cNvCxnSpPr>
            <a:cxnSpLocks/>
          </p:cNvCxnSpPr>
          <p:nvPr/>
        </p:nvCxnSpPr>
        <p:spPr>
          <a:xfrm>
            <a:off x="2428703" y="4230242"/>
            <a:ext cx="0" cy="164846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3E4C14-F5C5-4859-8466-D9491390D1BD}"/>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68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A14C49-8E12-4B8A-A984-73CCC7104AA9}"/>
              </a:ext>
            </a:extLst>
          </p:cNvPr>
          <p:cNvSpPr/>
          <p:nvPr/>
        </p:nvSpPr>
        <p:spPr>
          <a:xfrm>
            <a:off x="1646109" y="130002"/>
            <a:ext cx="8906564" cy="369332"/>
          </a:xfrm>
          <a:prstGeom prst="rect">
            <a:avLst/>
          </a:prstGeom>
          <a:noFill/>
        </p:spPr>
        <p:txBody>
          <a:bodyPr wrap="square" rtlCol="0">
            <a:spAutoFit/>
          </a:bodyPr>
          <a:lstStyle/>
          <a:p>
            <a:pPr algn="ctr"/>
            <a:r>
              <a:rPr lang="en-GB" b="1" strike="sngStrike" dirty="0">
                <a:solidFill>
                  <a:schemeClr val="tx1">
                    <a:lumMod val="75000"/>
                    <a:lumOff val="25000"/>
                  </a:schemeClr>
                </a:solidFill>
                <a:latin typeface="Roboto" panose="02000000000000000000" pitchFamily="2" charset="0"/>
                <a:ea typeface="Roboto" panose="02000000000000000000" pitchFamily="2" charset="0"/>
              </a:rPr>
              <a:t>Inefficient financial intermediation &amp; increasing credit gap</a:t>
            </a:r>
          </a:p>
        </p:txBody>
      </p:sp>
      <p:grpSp>
        <p:nvGrpSpPr>
          <p:cNvPr id="30" name="Group 29">
            <a:extLst>
              <a:ext uri="{FF2B5EF4-FFF2-40B4-BE49-F238E27FC236}">
                <a16:creationId xmlns:a16="http://schemas.microsoft.com/office/drawing/2014/main" id="{A7AA7A18-E066-4866-9157-80014B302115}"/>
              </a:ext>
            </a:extLst>
          </p:cNvPr>
          <p:cNvGrpSpPr/>
          <p:nvPr/>
        </p:nvGrpSpPr>
        <p:grpSpPr>
          <a:xfrm>
            <a:off x="2780721" y="4304296"/>
            <a:ext cx="6617351" cy="869094"/>
            <a:chOff x="1805765" y="2063553"/>
            <a:chExt cx="7138702" cy="1161905"/>
          </a:xfrm>
        </p:grpSpPr>
        <p:grpSp>
          <p:nvGrpSpPr>
            <p:cNvPr id="11" name="Group 10">
              <a:extLst>
                <a:ext uri="{FF2B5EF4-FFF2-40B4-BE49-F238E27FC236}">
                  <a16:creationId xmlns:a16="http://schemas.microsoft.com/office/drawing/2014/main" id="{18377EE5-E62A-4459-BF74-009E9ACB1519}"/>
                </a:ext>
              </a:extLst>
            </p:cNvPr>
            <p:cNvGrpSpPr/>
            <p:nvPr/>
          </p:nvGrpSpPr>
          <p:grpSpPr>
            <a:xfrm>
              <a:off x="1805765" y="2063553"/>
              <a:ext cx="1445434" cy="1161905"/>
              <a:chOff x="1646109" y="4545497"/>
              <a:chExt cx="1445434" cy="1161905"/>
            </a:xfrm>
          </p:grpSpPr>
          <p:sp>
            <p:nvSpPr>
              <p:cNvPr id="5" name="Arrow: Chevron 4">
                <a:extLst>
                  <a:ext uri="{FF2B5EF4-FFF2-40B4-BE49-F238E27FC236}">
                    <a16:creationId xmlns:a16="http://schemas.microsoft.com/office/drawing/2014/main" id="{7953E712-A32E-4443-A0B1-A87EF2237B12}"/>
                  </a:ext>
                </a:extLst>
              </p:cNvPr>
              <p:cNvSpPr/>
              <p:nvPr/>
            </p:nvSpPr>
            <p:spPr>
              <a:xfrm>
                <a:off x="1646109" y="4546940"/>
                <a:ext cx="1445434" cy="1160462"/>
              </a:xfrm>
              <a:prstGeom prst="chevron">
                <a:avLst>
                  <a:gd name="adj" fmla="val 19982"/>
                </a:avLst>
              </a:prstGeom>
              <a:solidFill>
                <a:srgbClr val="00BC8F"/>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6" name="Arrow: Chevron 4">
                <a:extLst>
                  <a:ext uri="{FF2B5EF4-FFF2-40B4-BE49-F238E27FC236}">
                    <a16:creationId xmlns:a16="http://schemas.microsoft.com/office/drawing/2014/main" id="{5D430A72-23D0-47F0-ACFA-DA88623D920C}"/>
                  </a:ext>
                </a:extLst>
              </p:cNvPr>
              <p:cNvSpPr txBox="1"/>
              <p:nvPr/>
            </p:nvSpPr>
            <p:spPr>
              <a:xfrm>
                <a:off x="1732235" y="4545497"/>
                <a:ext cx="1276769" cy="116046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algn="ctr" defTabSz="533400">
                  <a:lnSpc>
                    <a:spcPts val="1500"/>
                  </a:lnSpc>
                  <a:spcBef>
                    <a:spcPct val="0"/>
                  </a:spcBef>
                  <a:spcAft>
                    <a:spcPct val="35000"/>
                  </a:spcAft>
                </a:pPr>
                <a:r>
                  <a:rPr lang="en-GB" sz="1200" b="1" dirty="0">
                    <a:solidFill>
                      <a:schemeClr val="bg1"/>
                    </a:solidFill>
                    <a:latin typeface="Roboto" panose="02000000000000000000" pitchFamily="2" charset="0"/>
                    <a:ea typeface="Roboto" panose="02000000000000000000" pitchFamily="2" charset="0"/>
                  </a:rPr>
                  <a:t>Identification documentation</a:t>
                </a:r>
                <a:endParaRPr lang="en-GB" sz="1200" b="1" kern="1200" dirty="0">
                  <a:solidFill>
                    <a:schemeClr val="bg1"/>
                  </a:solidFill>
                  <a:latin typeface="Roboto" panose="02000000000000000000" pitchFamily="2" charset="0"/>
                  <a:ea typeface="Roboto" panose="02000000000000000000" pitchFamily="2" charset="0"/>
                </a:endParaRPr>
              </a:p>
            </p:txBody>
          </p:sp>
        </p:grpSp>
        <p:grpSp>
          <p:nvGrpSpPr>
            <p:cNvPr id="12" name="Group 11">
              <a:extLst>
                <a:ext uri="{FF2B5EF4-FFF2-40B4-BE49-F238E27FC236}">
                  <a16:creationId xmlns:a16="http://schemas.microsoft.com/office/drawing/2014/main" id="{73F56EAE-5CFA-4D28-B55D-2040CA9DF1C8}"/>
                </a:ext>
              </a:extLst>
            </p:cNvPr>
            <p:cNvGrpSpPr/>
            <p:nvPr/>
          </p:nvGrpSpPr>
          <p:grpSpPr>
            <a:xfrm>
              <a:off x="3223433" y="2063555"/>
              <a:ext cx="1445434" cy="1161903"/>
              <a:chOff x="1646109" y="4545499"/>
              <a:chExt cx="1445434" cy="1161903"/>
            </a:xfrm>
          </p:grpSpPr>
          <p:sp>
            <p:nvSpPr>
              <p:cNvPr id="13" name="Arrow: Chevron 12">
                <a:extLst>
                  <a:ext uri="{FF2B5EF4-FFF2-40B4-BE49-F238E27FC236}">
                    <a16:creationId xmlns:a16="http://schemas.microsoft.com/office/drawing/2014/main" id="{55DAAEFC-CBBA-4E26-8F22-807D703CE32E}"/>
                  </a:ext>
                </a:extLst>
              </p:cNvPr>
              <p:cNvSpPr/>
              <p:nvPr/>
            </p:nvSpPr>
            <p:spPr>
              <a:xfrm>
                <a:off x="1646109" y="4546940"/>
                <a:ext cx="1445434" cy="1160462"/>
              </a:xfrm>
              <a:prstGeom prst="chevron">
                <a:avLst>
                  <a:gd name="adj" fmla="val 19982"/>
                </a:avLst>
              </a:prstGeom>
              <a:solidFill>
                <a:srgbClr val="00BC8F"/>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14" name="Arrow: Chevron 4">
                <a:extLst>
                  <a:ext uri="{FF2B5EF4-FFF2-40B4-BE49-F238E27FC236}">
                    <a16:creationId xmlns:a16="http://schemas.microsoft.com/office/drawing/2014/main" id="{E57A941D-8B56-4890-A162-D53E3C6BA670}"/>
                  </a:ext>
                </a:extLst>
              </p:cNvPr>
              <p:cNvSpPr txBox="1"/>
              <p:nvPr/>
            </p:nvSpPr>
            <p:spPr>
              <a:xfrm>
                <a:off x="1824715" y="4545499"/>
                <a:ext cx="1016085" cy="116046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spcAft>
                    <a:spcPct val="35000"/>
                  </a:spcAft>
                  <a:buNone/>
                </a:pPr>
                <a:r>
                  <a:rPr lang="en-GB" sz="1300" b="1" dirty="0">
                    <a:solidFill>
                      <a:schemeClr val="bg1"/>
                    </a:solidFill>
                    <a:latin typeface="Roboto" panose="02000000000000000000" pitchFamily="2" charset="0"/>
                    <a:ea typeface="Roboto" panose="02000000000000000000" pitchFamily="2" charset="0"/>
                  </a:rPr>
                  <a:t>Credit Risk analysis</a:t>
                </a:r>
                <a:endParaRPr lang="en-GB" sz="1300" b="1" kern="1200" dirty="0">
                  <a:solidFill>
                    <a:schemeClr val="bg1"/>
                  </a:solidFill>
                  <a:latin typeface="Roboto" panose="02000000000000000000" pitchFamily="2" charset="0"/>
                  <a:ea typeface="Roboto" panose="02000000000000000000" pitchFamily="2" charset="0"/>
                </a:endParaRPr>
              </a:p>
            </p:txBody>
          </p:sp>
        </p:grpSp>
        <p:grpSp>
          <p:nvGrpSpPr>
            <p:cNvPr id="15" name="Group 14">
              <a:extLst>
                <a:ext uri="{FF2B5EF4-FFF2-40B4-BE49-F238E27FC236}">
                  <a16:creationId xmlns:a16="http://schemas.microsoft.com/office/drawing/2014/main" id="{9CC2D633-2718-411B-86CD-DEF1C1D03A1F}"/>
                </a:ext>
              </a:extLst>
            </p:cNvPr>
            <p:cNvGrpSpPr/>
            <p:nvPr/>
          </p:nvGrpSpPr>
          <p:grpSpPr>
            <a:xfrm>
              <a:off x="4631159" y="2063553"/>
              <a:ext cx="1445434" cy="1161905"/>
              <a:chOff x="1646109" y="4545497"/>
              <a:chExt cx="1445434" cy="1161905"/>
            </a:xfrm>
          </p:grpSpPr>
          <p:sp>
            <p:nvSpPr>
              <p:cNvPr id="16" name="Arrow: Chevron 15">
                <a:extLst>
                  <a:ext uri="{FF2B5EF4-FFF2-40B4-BE49-F238E27FC236}">
                    <a16:creationId xmlns:a16="http://schemas.microsoft.com/office/drawing/2014/main" id="{F44A691F-BF3E-4009-A5EE-5B5C7F3AD6F0}"/>
                  </a:ext>
                </a:extLst>
              </p:cNvPr>
              <p:cNvSpPr/>
              <p:nvPr/>
            </p:nvSpPr>
            <p:spPr>
              <a:xfrm>
                <a:off x="1646109" y="4546940"/>
                <a:ext cx="1445434" cy="1160462"/>
              </a:xfrm>
              <a:prstGeom prst="chevron">
                <a:avLst>
                  <a:gd name="adj" fmla="val 19982"/>
                </a:avLst>
              </a:prstGeom>
              <a:solidFill>
                <a:srgbClr val="00BC8F"/>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17" name="Arrow: Chevron 4">
                <a:extLst>
                  <a:ext uri="{FF2B5EF4-FFF2-40B4-BE49-F238E27FC236}">
                    <a16:creationId xmlns:a16="http://schemas.microsoft.com/office/drawing/2014/main" id="{771D70F7-922E-47DD-B867-1F39CD7F296E}"/>
                  </a:ext>
                </a:extLst>
              </p:cNvPr>
              <p:cNvSpPr txBox="1"/>
              <p:nvPr/>
            </p:nvSpPr>
            <p:spPr>
              <a:xfrm>
                <a:off x="1824715" y="4545497"/>
                <a:ext cx="1102392" cy="116046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spcAft>
                    <a:spcPct val="35000"/>
                  </a:spcAft>
                  <a:buNone/>
                </a:pPr>
                <a:r>
                  <a:rPr lang="en-GB" sz="1300" b="1" dirty="0">
                    <a:solidFill>
                      <a:schemeClr val="bg1"/>
                    </a:solidFill>
                    <a:latin typeface="Roboto" panose="02000000000000000000" pitchFamily="2" charset="0"/>
                    <a:ea typeface="Roboto" panose="02000000000000000000" pitchFamily="2" charset="0"/>
                  </a:rPr>
                  <a:t>UX - User experience</a:t>
                </a:r>
                <a:endParaRPr lang="en-GB" sz="1300" b="1" kern="1200" dirty="0">
                  <a:solidFill>
                    <a:schemeClr val="bg1"/>
                  </a:solidFill>
                  <a:latin typeface="Roboto" panose="02000000000000000000" pitchFamily="2" charset="0"/>
                  <a:ea typeface="Roboto" panose="02000000000000000000" pitchFamily="2" charset="0"/>
                </a:endParaRPr>
              </a:p>
            </p:txBody>
          </p:sp>
        </p:grpSp>
        <p:grpSp>
          <p:nvGrpSpPr>
            <p:cNvPr id="18" name="Group 17">
              <a:extLst>
                <a:ext uri="{FF2B5EF4-FFF2-40B4-BE49-F238E27FC236}">
                  <a16:creationId xmlns:a16="http://schemas.microsoft.com/office/drawing/2014/main" id="{576E9345-755C-46FF-ABA5-3C7857977747}"/>
                </a:ext>
              </a:extLst>
            </p:cNvPr>
            <p:cNvGrpSpPr/>
            <p:nvPr/>
          </p:nvGrpSpPr>
          <p:grpSpPr>
            <a:xfrm>
              <a:off x="6058011" y="2063553"/>
              <a:ext cx="1445434" cy="1161905"/>
              <a:chOff x="1646109" y="4545497"/>
              <a:chExt cx="1445434" cy="1161905"/>
            </a:xfrm>
          </p:grpSpPr>
          <p:sp>
            <p:nvSpPr>
              <p:cNvPr id="19" name="Arrow: Chevron 18">
                <a:extLst>
                  <a:ext uri="{FF2B5EF4-FFF2-40B4-BE49-F238E27FC236}">
                    <a16:creationId xmlns:a16="http://schemas.microsoft.com/office/drawing/2014/main" id="{78B53709-8277-460E-BEFF-E6F5AB9C5DC1}"/>
                  </a:ext>
                </a:extLst>
              </p:cNvPr>
              <p:cNvSpPr/>
              <p:nvPr/>
            </p:nvSpPr>
            <p:spPr>
              <a:xfrm>
                <a:off x="1646109" y="4546940"/>
                <a:ext cx="1445434" cy="1160462"/>
              </a:xfrm>
              <a:prstGeom prst="chevron">
                <a:avLst>
                  <a:gd name="adj" fmla="val 19982"/>
                </a:avLst>
              </a:prstGeom>
              <a:solidFill>
                <a:srgbClr val="00BC8F"/>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20" name="Arrow: Chevron 4">
                <a:extLst>
                  <a:ext uri="{FF2B5EF4-FFF2-40B4-BE49-F238E27FC236}">
                    <a16:creationId xmlns:a16="http://schemas.microsoft.com/office/drawing/2014/main" id="{CDC8B788-30E8-498B-B272-616604AD8BE7}"/>
                  </a:ext>
                </a:extLst>
              </p:cNvPr>
              <p:cNvSpPr txBox="1"/>
              <p:nvPr/>
            </p:nvSpPr>
            <p:spPr>
              <a:xfrm>
                <a:off x="1824715" y="4545497"/>
                <a:ext cx="1102392" cy="116046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spcAft>
                    <a:spcPct val="35000"/>
                  </a:spcAft>
                  <a:buNone/>
                </a:pPr>
                <a:r>
                  <a:rPr lang="en-GB" sz="1300" b="1" dirty="0">
                    <a:solidFill>
                      <a:schemeClr val="bg1"/>
                    </a:solidFill>
                    <a:latin typeface="Roboto" panose="02000000000000000000" pitchFamily="2" charset="0"/>
                    <a:ea typeface="Roboto" panose="02000000000000000000" pitchFamily="2" charset="0"/>
                  </a:rPr>
                  <a:t>Loan funding</a:t>
                </a:r>
                <a:endParaRPr lang="en-GB" sz="1300" b="1" kern="1200" dirty="0">
                  <a:solidFill>
                    <a:schemeClr val="bg1"/>
                  </a:solidFill>
                  <a:latin typeface="Roboto" panose="02000000000000000000" pitchFamily="2" charset="0"/>
                  <a:ea typeface="Roboto" panose="02000000000000000000" pitchFamily="2" charset="0"/>
                </a:endParaRPr>
              </a:p>
            </p:txBody>
          </p:sp>
        </p:grpSp>
        <p:grpSp>
          <p:nvGrpSpPr>
            <p:cNvPr id="21" name="Group 20">
              <a:extLst>
                <a:ext uri="{FF2B5EF4-FFF2-40B4-BE49-F238E27FC236}">
                  <a16:creationId xmlns:a16="http://schemas.microsoft.com/office/drawing/2014/main" id="{7CACF2C0-A3F4-4855-858E-177C18A01C0B}"/>
                </a:ext>
              </a:extLst>
            </p:cNvPr>
            <p:cNvGrpSpPr/>
            <p:nvPr/>
          </p:nvGrpSpPr>
          <p:grpSpPr>
            <a:xfrm>
              <a:off x="7499033" y="2063553"/>
              <a:ext cx="1445434" cy="1161905"/>
              <a:chOff x="1646109" y="4545497"/>
              <a:chExt cx="1445434" cy="1161905"/>
            </a:xfrm>
          </p:grpSpPr>
          <p:sp>
            <p:nvSpPr>
              <p:cNvPr id="22" name="Arrow: Chevron 21">
                <a:extLst>
                  <a:ext uri="{FF2B5EF4-FFF2-40B4-BE49-F238E27FC236}">
                    <a16:creationId xmlns:a16="http://schemas.microsoft.com/office/drawing/2014/main" id="{01118E03-0663-477E-9ED1-E5585CB20687}"/>
                  </a:ext>
                </a:extLst>
              </p:cNvPr>
              <p:cNvSpPr/>
              <p:nvPr/>
            </p:nvSpPr>
            <p:spPr>
              <a:xfrm>
                <a:off x="1646109" y="4546940"/>
                <a:ext cx="1445434" cy="1160462"/>
              </a:xfrm>
              <a:prstGeom prst="chevron">
                <a:avLst>
                  <a:gd name="adj" fmla="val 19982"/>
                </a:avLst>
              </a:prstGeom>
              <a:solidFill>
                <a:srgbClr val="00BC8F"/>
              </a:solidFill>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23" name="Arrow: Chevron 4">
                <a:extLst>
                  <a:ext uri="{FF2B5EF4-FFF2-40B4-BE49-F238E27FC236}">
                    <a16:creationId xmlns:a16="http://schemas.microsoft.com/office/drawing/2014/main" id="{54BF189D-3378-4F24-A03E-ECF4135A68A4}"/>
                  </a:ext>
                </a:extLst>
              </p:cNvPr>
              <p:cNvSpPr txBox="1"/>
              <p:nvPr/>
            </p:nvSpPr>
            <p:spPr>
              <a:xfrm>
                <a:off x="1824715" y="4545497"/>
                <a:ext cx="1102392" cy="116046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algn="ctr" defTabSz="533400">
                  <a:lnSpc>
                    <a:spcPts val="1500"/>
                  </a:lnSpc>
                  <a:spcBef>
                    <a:spcPct val="0"/>
                  </a:spcBef>
                  <a:spcAft>
                    <a:spcPct val="35000"/>
                  </a:spcAft>
                </a:pPr>
                <a:r>
                  <a:rPr lang="en-GB" sz="1300" b="1" dirty="0">
                    <a:solidFill>
                      <a:schemeClr val="bg1"/>
                    </a:solidFill>
                    <a:latin typeface="Roboto" panose="02000000000000000000" pitchFamily="2" charset="0"/>
                    <a:ea typeface="Roboto" panose="02000000000000000000" pitchFamily="2" charset="0"/>
                  </a:rPr>
                  <a:t>Loan servicing</a:t>
                </a:r>
              </a:p>
            </p:txBody>
          </p:sp>
        </p:grpSp>
      </p:grpSp>
      <p:sp>
        <p:nvSpPr>
          <p:cNvPr id="28" name="Rectangle 27">
            <a:extLst>
              <a:ext uri="{FF2B5EF4-FFF2-40B4-BE49-F238E27FC236}">
                <a16:creationId xmlns:a16="http://schemas.microsoft.com/office/drawing/2014/main" id="{0DA1315C-EBD3-4B85-8E69-DC0B64822AD7}"/>
              </a:ext>
            </a:extLst>
          </p:cNvPr>
          <p:cNvSpPr/>
          <p:nvPr/>
        </p:nvSpPr>
        <p:spPr>
          <a:xfrm flipH="1">
            <a:off x="2491281" y="3322812"/>
            <a:ext cx="7257130" cy="646331"/>
          </a:xfrm>
          <a:prstGeom prst="rect">
            <a:avLst/>
          </a:prstGeom>
          <a:noFill/>
        </p:spPr>
        <p:txBody>
          <a:bodyPr wrap="square" rtlCol="0">
            <a:spAutoFit/>
          </a:bodyPr>
          <a:lstStyle/>
          <a:p>
            <a:pPr algn="ctr"/>
            <a:r>
              <a:rPr lang="en-GB" b="1" strike="sngStrike" dirty="0">
                <a:solidFill>
                  <a:schemeClr val="tx1">
                    <a:lumMod val="75000"/>
                    <a:lumOff val="25000"/>
                  </a:schemeClr>
                </a:solidFill>
                <a:latin typeface="Roboto" panose="02000000000000000000" pitchFamily="2" charset="0"/>
                <a:ea typeface="Roboto" panose="02000000000000000000" pitchFamily="2" charset="0"/>
              </a:rPr>
              <a:t>Meritt improves funding prospects by delivering low cost and secure credit chains</a:t>
            </a:r>
          </a:p>
        </p:txBody>
      </p:sp>
      <p:sp>
        <p:nvSpPr>
          <p:cNvPr id="31" name="Rectangle: Rounded Corners 30">
            <a:extLst>
              <a:ext uri="{FF2B5EF4-FFF2-40B4-BE49-F238E27FC236}">
                <a16:creationId xmlns:a16="http://schemas.microsoft.com/office/drawing/2014/main" id="{69C8ABA4-6A10-41B9-A090-9BB6363CC441}"/>
              </a:ext>
            </a:extLst>
          </p:cNvPr>
          <p:cNvSpPr/>
          <p:nvPr/>
        </p:nvSpPr>
        <p:spPr>
          <a:xfrm>
            <a:off x="2454883" y="608294"/>
            <a:ext cx="7304823" cy="2431634"/>
          </a:xfrm>
          <a:prstGeom prst="roundRect">
            <a:avLst>
              <a:gd name="adj" fmla="val 2401"/>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nchorCtr="0"/>
          <a:lstStyle/>
          <a:p>
            <a:pPr marL="266700" indent="-177800">
              <a:lnSpc>
                <a:spcPts val="2000"/>
              </a:lnSpc>
              <a:spcAft>
                <a:spcPts val="600"/>
              </a:spcAft>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Many good businesses and creditworthy individuals cannot get a loan. The World bank estimates the global credit gap at </a:t>
            </a:r>
            <a:r>
              <a:rPr lang="en-GB" sz="1400" dirty="0">
                <a:solidFill>
                  <a:schemeClr val="tx1">
                    <a:lumMod val="75000"/>
                    <a:lumOff val="25000"/>
                  </a:schemeClr>
                </a:solidFill>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US$2.6 trillion </a:t>
            </a:r>
            <a:r>
              <a:rPr lang="en-GB" sz="1400" dirty="0">
                <a:solidFill>
                  <a:schemeClr val="tx1">
                    <a:lumMod val="75000"/>
                    <a:lumOff val="25000"/>
                  </a:schemeClr>
                </a:solidFill>
                <a:latin typeface="Roboto" panose="02000000000000000000" pitchFamily="2" charset="0"/>
                <a:ea typeface="Roboto" panose="02000000000000000000" pitchFamily="2" charset="0"/>
              </a:rPr>
              <a:t>for small businesses in 2012</a:t>
            </a:r>
          </a:p>
          <a:p>
            <a:pPr marL="266700" indent="-177800">
              <a:lnSpc>
                <a:spcPts val="2000"/>
              </a:lnSpc>
              <a:spcAft>
                <a:spcPts val="600"/>
              </a:spcAft>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Record amount of savings and capital are seeking safe and transparent investment across sectors &amp; geographies</a:t>
            </a:r>
          </a:p>
          <a:p>
            <a:pPr marL="265113" indent="-174625">
              <a:lnSpc>
                <a:spcPts val="2000"/>
              </a:lnSpc>
              <a:spcAft>
                <a:spcPts val="900"/>
              </a:spcAft>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Cost of delivering the full credit chain is too high on most loan applications for existing lenders, banks also have limited capital to deploy and limited reach </a:t>
            </a:r>
          </a:p>
          <a:p>
            <a:pPr marL="265113" indent="-174625">
              <a:lnSpc>
                <a:spcPts val="2000"/>
              </a:lnSpc>
              <a:spcAft>
                <a:spcPts val="900"/>
              </a:spcAft>
              <a:buFont typeface="Arial" panose="020B0604020202020204" pitchFamily="34" charset="0"/>
              <a:buChar char="•"/>
            </a:pPr>
            <a:r>
              <a:rPr lang="en-GB" sz="1400" dirty="0">
                <a:solidFill>
                  <a:schemeClr val="tx1">
                    <a:lumMod val="75000"/>
                    <a:lumOff val="25000"/>
                  </a:schemeClr>
                </a:solidFill>
                <a:latin typeface="Roboto" panose="02000000000000000000" pitchFamily="2" charset="0"/>
                <a:ea typeface="Roboto" panose="02000000000000000000" pitchFamily="2" charset="0"/>
              </a:rPr>
              <a:t>Existing lenders only use a incomplete set of data to assess credit risks and are not trusted with storage of personal data </a:t>
            </a:r>
          </a:p>
        </p:txBody>
      </p:sp>
      <p:sp>
        <p:nvSpPr>
          <p:cNvPr id="33" name="Rectangle: Rounded Corners 32">
            <a:extLst>
              <a:ext uri="{FF2B5EF4-FFF2-40B4-BE49-F238E27FC236}">
                <a16:creationId xmlns:a16="http://schemas.microsoft.com/office/drawing/2014/main" id="{21C2B5FA-D152-40D1-9850-8EFA303914AB}"/>
              </a:ext>
            </a:extLst>
          </p:cNvPr>
          <p:cNvSpPr/>
          <p:nvPr/>
        </p:nvSpPr>
        <p:spPr>
          <a:xfrm>
            <a:off x="2456288" y="4140498"/>
            <a:ext cx="7304823" cy="2587499"/>
          </a:xfrm>
          <a:prstGeom prst="roundRect">
            <a:avLst>
              <a:gd name="adj" fmla="val 2315"/>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4AA747D-9449-4167-B051-04485E5DDB36}"/>
              </a:ext>
            </a:extLst>
          </p:cNvPr>
          <p:cNvSpPr/>
          <p:nvPr/>
        </p:nvSpPr>
        <p:spPr>
          <a:xfrm>
            <a:off x="2668515" y="5484526"/>
            <a:ext cx="2214232" cy="600164"/>
          </a:xfrm>
          <a:prstGeom prst="rect">
            <a:avLst/>
          </a:prstGeom>
          <a:noFill/>
        </p:spPr>
        <p:txBody>
          <a:bodyPr wrap="square" lIns="0" tIns="0" rIns="0" bIns="0">
            <a:spAutoFit/>
          </a:bodyPr>
          <a:lstStyle/>
          <a:p>
            <a:pPr algn="ctr">
              <a:buClr>
                <a:schemeClr val="bg1"/>
              </a:buClr>
              <a:buSzPct val="200000"/>
            </a:pPr>
            <a:r>
              <a:rPr lang="en-GB" sz="1300" b="1" dirty="0">
                <a:solidFill>
                  <a:schemeClr val="tx1">
                    <a:lumMod val="75000"/>
                    <a:lumOff val="25000"/>
                  </a:schemeClr>
                </a:solidFill>
                <a:latin typeface="Roboto" panose="02000000000000000000" pitchFamily="2" charset="0"/>
                <a:ea typeface="Roboto" panose="02000000000000000000" pitchFamily="2" charset="0"/>
              </a:rPr>
              <a:t>Automated read only from personal &amp; authenticated Dataself vault</a:t>
            </a:r>
          </a:p>
        </p:txBody>
      </p:sp>
      <p:sp>
        <p:nvSpPr>
          <p:cNvPr id="25" name="Rectangle 24">
            <a:extLst>
              <a:ext uri="{FF2B5EF4-FFF2-40B4-BE49-F238E27FC236}">
                <a16:creationId xmlns:a16="http://schemas.microsoft.com/office/drawing/2014/main" id="{DEB920BA-FAC8-4EB7-B160-975FCAE41F0B}"/>
              </a:ext>
            </a:extLst>
          </p:cNvPr>
          <p:cNvSpPr/>
          <p:nvPr/>
        </p:nvSpPr>
        <p:spPr>
          <a:xfrm>
            <a:off x="3705198" y="6387449"/>
            <a:ext cx="1902951" cy="200055"/>
          </a:xfrm>
          <a:prstGeom prst="rect">
            <a:avLst/>
          </a:prstGeom>
          <a:noFill/>
        </p:spPr>
        <p:txBody>
          <a:bodyPr wrap="square" lIns="0" tIns="0" rIns="0" bIns="0">
            <a:spAutoFit/>
          </a:bodyPr>
          <a:lstStyle/>
          <a:p>
            <a:pPr>
              <a:buClr>
                <a:schemeClr val="bg1"/>
              </a:buClr>
              <a:buSzPct val="200000"/>
            </a:pPr>
            <a:r>
              <a:rPr lang="en-GB" sz="1300" b="1" dirty="0">
                <a:solidFill>
                  <a:schemeClr val="tx1">
                    <a:lumMod val="75000"/>
                    <a:lumOff val="25000"/>
                  </a:schemeClr>
                </a:solidFill>
                <a:latin typeface="Roboto" panose="02000000000000000000" pitchFamily="2" charset="0"/>
                <a:ea typeface="Roboto" panose="02000000000000000000" pitchFamily="2" charset="0"/>
              </a:rPr>
              <a:t>Automated A.I. scorings</a:t>
            </a:r>
          </a:p>
        </p:txBody>
      </p:sp>
      <p:sp>
        <p:nvSpPr>
          <p:cNvPr id="26" name="Rectangle 25">
            <a:extLst>
              <a:ext uri="{FF2B5EF4-FFF2-40B4-BE49-F238E27FC236}">
                <a16:creationId xmlns:a16="http://schemas.microsoft.com/office/drawing/2014/main" id="{139B0146-59C2-461A-8EE8-B2B4C9A9F1D5}"/>
              </a:ext>
            </a:extLst>
          </p:cNvPr>
          <p:cNvSpPr/>
          <p:nvPr/>
        </p:nvSpPr>
        <p:spPr>
          <a:xfrm>
            <a:off x="5245686" y="5475001"/>
            <a:ext cx="2392367" cy="600164"/>
          </a:xfrm>
          <a:prstGeom prst="rect">
            <a:avLst/>
          </a:prstGeom>
          <a:noFill/>
        </p:spPr>
        <p:txBody>
          <a:bodyPr wrap="square" lIns="0" tIns="0" rIns="0" bIns="0">
            <a:spAutoFit/>
          </a:bodyPr>
          <a:lstStyle/>
          <a:p>
            <a:pPr algn="ctr">
              <a:buClr>
                <a:schemeClr val="bg1"/>
              </a:buClr>
              <a:buSzPct val="200000"/>
            </a:pPr>
            <a:r>
              <a:rPr lang="en-GB" sz="1300" b="1" dirty="0">
                <a:solidFill>
                  <a:schemeClr val="tx1">
                    <a:lumMod val="75000"/>
                    <a:lumOff val="25000"/>
                  </a:schemeClr>
                </a:solidFill>
                <a:latin typeface="Roboto" panose="02000000000000000000" pitchFamily="2" charset="0"/>
                <a:ea typeface="Roboto" panose="02000000000000000000" pitchFamily="2" charset="0"/>
              </a:rPr>
              <a:t>Straightforward self-issuance of loan tokens on Marketplace  for matching with investors</a:t>
            </a:r>
          </a:p>
        </p:txBody>
      </p:sp>
      <p:sp>
        <p:nvSpPr>
          <p:cNvPr id="3" name="Rectangle 2">
            <a:extLst>
              <a:ext uri="{FF2B5EF4-FFF2-40B4-BE49-F238E27FC236}">
                <a16:creationId xmlns:a16="http://schemas.microsoft.com/office/drawing/2014/main" id="{024BA05F-EF9D-4326-AEDC-B576407E2B22}"/>
              </a:ext>
            </a:extLst>
          </p:cNvPr>
          <p:cNvSpPr/>
          <p:nvPr/>
        </p:nvSpPr>
        <p:spPr>
          <a:xfrm>
            <a:off x="7615090" y="6212907"/>
            <a:ext cx="2174591" cy="400110"/>
          </a:xfrm>
          <a:prstGeom prst="rect">
            <a:avLst/>
          </a:prstGeom>
          <a:noFill/>
        </p:spPr>
        <p:txBody>
          <a:bodyPr wrap="square" lIns="0" tIns="0" rIns="0" bIns="0">
            <a:spAutoFit/>
          </a:bodyPr>
          <a:lstStyle/>
          <a:p>
            <a:pPr algn="ctr">
              <a:buClr>
                <a:schemeClr val="bg1"/>
              </a:buClr>
              <a:buSzPct val="200000"/>
            </a:pPr>
            <a:r>
              <a:rPr lang="en-GB" sz="1300" b="1" dirty="0">
                <a:solidFill>
                  <a:schemeClr val="tx1">
                    <a:lumMod val="75000"/>
                    <a:lumOff val="25000"/>
                  </a:schemeClr>
                </a:solidFill>
                <a:latin typeface="Roboto" panose="02000000000000000000" pitchFamily="2" charset="0"/>
                <a:ea typeface="Roboto" panose="02000000000000000000" pitchFamily="2" charset="0"/>
              </a:rPr>
              <a:t>Low cost smart contracts servicing on the blockchain</a:t>
            </a:r>
          </a:p>
        </p:txBody>
      </p:sp>
      <p:cxnSp>
        <p:nvCxnSpPr>
          <p:cNvPr id="7" name="Straight Connector 6">
            <a:extLst>
              <a:ext uri="{FF2B5EF4-FFF2-40B4-BE49-F238E27FC236}">
                <a16:creationId xmlns:a16="http://schemas.microsoft.com/office/drawing/2014/main" id="{C4F5B0BB-94B7-4193-9946-EF7B175311D5}"/>
              </a:ext>
            </a:extLst>
          </p:cNvPr>
          <p:cNvCxnSpPr/>
          <p:nvPr/>
        </p:nvCxnSpPr>
        <p:spPr>
          <a:xfrm>
            <a:off x="2862001" y="5471415"/>
            <a:ext cx="181159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B93E01-5735-4B87-84AE-BD160435FD34}"/>
              </a:ext>
            </a:extLst>
          </p:cNvPr>
          <p:cNvCxnSpPr>
            <a:cxnSpLocks/>
            <a:stCxn id="5" idx="2"/>
          </p:cNvCxnSpPr>
          <p:nvPr/>
        </p:nvCxnSpPr>
        <p:spPr>
          <a:xfrm>
            <a:off x="3363934" y="5173390"/>
            <a:ext cx="0" cy="30161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0A2675-5F56-4A24-881F-2E993C1E35E0}"/>
              </a:ext>
            </a:extLst>
          </p:cNvPr>
          <p:cNvCxnSpPr>
            <a:cxnSpLocks/>
          </p:cNvCxnSpPr>
          <p:nvPr/>
        </p:nvCxnSpPr>
        <p:spPr>
          <a:xfrm>
            <a:off x="3853990" y="6369471"/>
            <a:ext cx="15731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8FF9C05-234B-4910-8153-296A2AAE2B76}"/>
              </a:ext>
            </a:extLst>
          </p:cNvPr>
          <p:cNvCxnSpPr>
            <a:cxnSpLocks/>
          </p:cNvCxnSpPr>
          <p:nvPr/>
        </p:nvCxnSpPr>
        <p:spPr>
          <a:xfrm>
            <a:off x="5028376" y="5161801"/>
            <a:ext cx="0" cy="120462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53E5E9-096B-4CE6-9489-5618E0F599CC}"/>
              </a:ext>
            </a:extLst>
          </p:cNvPr>
          <p:cNvCxnSpPr>
            <a:cxnSpLocks/>
          </p:cNvCxnSpPr>
          <p:nvPr/>
        </p:nvCxnSpPr>
        <p:spPr>
          <a:xfrm>
            <a:off x="5342436" y="5465623"/>
            <a:ext cx="23623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0FF302-D6AE-45EB-853C-CD7A86AE87E1}"/>
              </a:ext>
            </a:extLst>
          </p:cNvPr>
          <p:cNvCxnSpPr>
            <a:cxnSpLocks/>
          </p:cNvCxnSpPr>
          <p:nvPr/>
        </p:nvCxnSpPr>
        <p:spPr>
          <a:xfrm>
            <a:off x="5982985" y="5181010"/>
            <a:ext cx="1" cy="28285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6D3FAC-60BF-4A97-9152-1C267B6909A9}"/>
              </a:ext>
            </a:extLst>
          </p:cNvPr>
          <p:cNvCxnSpPr>
            <a:cxnSpLocks/>
          </p:cNvCxnSpPr>
          <p:nvPr/>
        </p:nvCxnSpPr>
        <p:spPr>
          <a:xfrm>
            <a:off x="7761887" y="6202547"/>
            <a:ext cx="157311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FF085C-40CC-4B38-933D-34B88FC55A22}"/>
              </a:ext>
            </a:extLst>
          </p:cNvPr>
          <p:cNvCxnSpPr>
            <a:cxnSpLocks/>
            <a:stCxn id="23" idx="2"/>
          </p:cNvCxnSpPr>
          <p:nvPr/>
        </p:nvCxnSpPr>
        <p:spPr>
          <a:xfrm flipH="1">
            <a:off x="8731732" y="5172311"/>
            <a:ext cx="2972" cy="102915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4DFF0B-8664-429C-BA4B-45D59233C026}"/>
              </a:ext>
            </a:extLst>
          </p:cNvPr>
          <p:cNvCxnSpPr>
            <a:cxnSpLocks/>
            <a:stCxn id="20" idx="2"/>
          </p:cNvCxnSpPr>
          <p:nvPr/>
        </p:nvCxnSpPr>
        <p:spPr>
          <a:xfrm>
            <a:off x="7398923" y="5172311"/>
            <a:ext cx="0" cy="2991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BFBF81D-DD0D-44DC-ADFF-09F8C6EA9308}"/>
              </a:ext>
            </a:extLst>
          </p:cNvPr>
          <p:cNvSpPr/>
          <p:nvPr/>
        </p:nvSpPr>
        <p:spPr>
          <a:xfrm rot="19177794">
            <a:off x="236030" y="1457440"/>
            <a:ext cx="2263761"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REPLACE OLD PAGE</a:t>
            </a:r>
            <a:endParaRPr lang="en-GB" dirty="0">
              <a:solidFill>
                <a:srgbClr val="FF0000"/>
              </a:solidFill>
            </a:endParaRPr>
          </a:p>
        </p:txBody>
      </p:sp>
      <p:cxnSp>
        <p:nvCxnSpPr>
          <p:cNvPr id="8" name="Straight Connector 7">
            <a:extLst>
              <a:ext uri="{FF2B5EF4-FFF2-40B4-BE49-F238E27FC236}">
                <a16:creationId xmlns:a16="http://schemas.microsoft.com/office/drawing/2014/main" id="{D9CC09C4-693E-49B7-8423-22C307B8A138}"/>
              </a:ext>
            </a:extLst>
          </p:cNvPr>
          <p:cNvCxnSpPr>
            <a:cxnSpLocks/>
          </p:cNvCxnSpPr>
          <p:nvPr/>
        </p:nvCxnSpPr>
        <p:spPr>
          <a:xfrm flipV="1">
            <a:off x="2847857" y="782835"/>
            <a:ext cx="6644486" cy="21046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90211C-1729-4352-9F3F-7454BDA0A1A2}"/>
              </a:ext>
            </a:extLst>
          </p:cNvPr>
          <p:cNvCxnSpPr>
            <a:cxnSpLocks/>
          </p:cNvCxnSpPr>
          <p:nvPr/>
        </p:nvCxnSpPr>
        <p:spPr>
          <a:xfrm>
            <a:off x="2847857" y="782835"/>
            <a:ext cx="6474446" cy="21046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A35C35-7FB4-4459-ACBE-F7C8728943EC}"/>
              </a:ext>
            </a:extLst>
          </p:cNvPr>
          <p:cNvCxnSpPr>
            <a:cxnSpLocks/>
          </p:cNvCxnSpPr>
          <p:nvPr/>
        </p:nvCxnSpPr>
        <p:spPr>
          <a:xfrm flipV="1">
            <a:off x="2606073" y="5463866"/>
            <a:ext cx="6830606" cy="10730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9D4695-5AD1-47F6-9F74-49F84775A45A}"/>
              </a:ext>
            </a:extLst>
          </p:cNvPr>
          <p:cNvCxnSpPr>
            <a:cxnSpLocks/>
          </p:cNvCxnSpPr>
          <p:nvPr/>
        </p:nvCxnSpPr>
        <p:spPr>
          <a:xfrm>
            <a:off x="2966841" y="5484526"/>
            <a:ext cx="6113678" cy="10523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AA0E15D8-B62A-4D81-878A-F1DE3026CB3B}"/>
              </a:ext>
            </a:extLst>
          </p:cNvPr>
          <p:cNvPicPr>
            <a:picLocks noChangeAspect="1"/>
          </p:cNvPicPr>
          <p:nvPr/>
        </p:nvPicPr>
        <p:blipFill rotWithShape="1">
          <a:blip r:embed="rId3"/>
          <a:srcRect b="2124"/>
          <a:stretch/>
        </p:blipFill>
        <p:spPr>
          <a:xfrm>
            <a:off x="-738" y="2638926"/>
            <a:ext cx="379346" cy="1318712"/>
          </a:xfrm>
          <a:prstGeom prst="rect">
            <a:avLst/>
          </a:prstGeom>
        </p:spPr>
      </p:pic>
      <p:cxnSp>
        <p:nvCxnSpPr>
          <p:cNvPr id="42" name="Straight Connector 41">
            <a:extLst>
              <a:ext uri="{FF2B5EF4-FFF2-40B4-BE49-F238E27FC236}">
                <a16:creationId xmlns:a16="http://schemas.microsoft.com/office/drawing/2014/main" id="{A0BFD6B2-2700-4D31-938C-BF3BE7141F1E}"/>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2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21C2B5FA-D152-40D1-9850-8EFA303914AB}"/>
              </a:ext>
            </a:extLst>
          </p:cNvPr>
          <p:cNvSpPr/>
          <p:nvPr/>
        </p:nvSpPr>
        <p:spPr>
          <a:xfrm>
            <a:off x="2456288" y="4079538"/>
            <a:ext cx="7322616" cy="2587499"/>
          </a:xfrm>
          <a:prstGeom prst="roundRect">
            <a:avLst>
              <a:gd name="adj" fmla="val 2315"/>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Rounded Corners 133">
            <a:extLst>
              <a:ext uri="{FF2B5EF4-FFF2-40B4-BE49-F238E27FC236}">
                <a16:creationId xmlns:a16="http://schemas.microsoft.com/office/drawing/2014/main" id="{1C0D3622-62F8-48A3-A3AD-1207C403BDFB}"/>
              </a:ext>
            </a:extLst>
          </p:cNvPr>
          <p:cNvSpPr/>
          <p:nvPr/>
        </p:nvSpPr>
        <p:spPr>
          <a:xfrm>
            <a:off x="2445016" y="542555"/>
            <a:ext cx="7333889" cy="2548070"/>
          </a:xfrm>
          <a:prstGeom prst="roundRect">
            <a:avLst>
              <a:gd name="adj" fmla="val 2315"/>
            </a:avLst>
          </a:prstGeom>
          <a:solidFill>
            <a:srgbClr val="00BC8F"/>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5" name="Arrow: Chevron 4">
            <a:extLst>
              <a:ext uri="{FF2B5EF4-FFF2-40B4-BE49-F238E27FC236}">
                <a16:creationId xmlns:a16="http://schemas.microsoft.com/office/drawing/2014/main" id="{7953E712-A32E-4443-A0B1-A87EF2237B12}"/>
              </a:ext>
            </a:extLst>
          </p:cNvPr>
          <p:cNvSpPr/>
          <p:nvPr/>
        </p:nvSpPr>
        <p:spPr>
          <a:xfrm>
            <a:off x="2768021" y="4244415"/>
            <a:ext cx="1339872" cy="868015"/>
          </a:xfrm>
          <a:prstGeom prst="chevron">
            <a:avLst>
              <a:gd name="adj" fmla="val 19982"/>
            </a:avLst>
          </a:prstGeom>
          <a:solidFill>
            <a:schemeClr val="bg1">
              <a:lumMod val="50000"/>
            </a:schemeClr>
          </a:solidFill>
          <a:ln w="28575">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6" name="Arrow: Chevron 4">
            <a:extLst>
              <a:ext uri="{FF2B5EF4-FFF2-40B4-BE49-F238E27FC236}">
                <a16:creationId xmlns:a16="http://schemas.microsoft.com/office/drawing/2014/main" id="{5D430A72-23D0-47F0-ACFA-DA88623D920C}"/>
              </a:ext>
            </a:extLst>
          </p:cNvPr>
          <p:cNvSpPr txBox="1"/>
          <p:nvPr/>
        </p:nvSpPr>
        <p:spPr>
          <a:xfrm>
            <a:off x="2823473" y="4243336"/>
            <a:ext cx="1183525" cy="868015"/>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algn="ctr" defTabSz="533400">
              <a:lnSpc>
                <a:spcPts val="1500"/>
              </a:lnSpc>
              <a:spcBef>
                <a:spcPct val="0"/>
              </a:spcBef>
              <a:spcAft>
                <a:spcPct val="35000"/>
              </a:spcAft>
            </a:pPr>
            <a:r>
              <a:rPr lang="en-GB" sz="1200" b="1" dirty="0">
                <a:solidFill>
                  <a:schemeClr val="bg1"/>
                </a:solidFill>
                <a:latin typeface="Roboto" panose="02000000000000000000" pitchFamily="2" charset="0"/>
                <a:ea typeface="Roboto" panose="02000000000000000000" pitchFamily="2" charset="0"/>
              </a:rPr>
              <a:t>Identification</a:t>
            </a:r>
          </a:p>
          <a:p>
            <a:pPr algn="ctr" defTabSz="533400">
              <a:lnSpc>
                <a:spcPts val="1500"/>
              </a:lnSpc>
              <a:spcBef>
                <a:spcPct val="0"/>
              </a:spcBef>
              <a:spcAft>
                <a:spcPct val="35000"/>
              </a:spcAft>
            </a:pPr>
            <a:r>
              <a:rPr lang="en-GB" sz="1200" b="1" dirty="0">
                <a:solidFill>
                  <a:schemeClr val="bg1"/>
                </a:solidFill>
                <a:latin typeface="Roboto" panose="02000000000000000000" pitchFamily="2" charset="0"/>
                <a:ea typeface="Roboto" panose="02000000000000000000" pitchFamily="2" charset="0"/>
              </a:rPr>
              <a:t>KYC documentation</a:t>
            </a:r>
            <a:endParaRPr lang="en-GB" sz="1200" b="1" kern="1200" dirty="0">
              <a:solidFill>
                <a:schemeClr val="bg1"/>
              </a:solidFill>
              <a:latin typeface="Roboto" panose="02000000000000000000" pitchFamily="2" charset="0"/>
              <a:ea typeface="Roboto" panose="02000000000000000000" pitchFamily="2" charset="0"/>
            </a:endParaRPr>
          </a:p>
        </p:txBody>
      </p:sp>
      <p:sp>
        <p:nvSpPr>
          <p:cNvPr id="13" name="Arrow: Chevron 12">
            <a:extLst>
              <a:ext uri="{FF2B5EF4-FFF2-40B4-BE49-F238E27FC236}">
                <a16:creationId xmlns:a16="http://schemas.microsoft.com/office/drawing/2014/main" id="{55DAAEFC-CBBA-4E26-8F22-807D703CE32E}"/>
              </a:ext>
            </a:extLst>
          </p:cNvPr>
          <p:cNvSpPr/>
          <p:nvPr/>
        </p:nvSpPr>
        <p:spPr>
          <a:xfrm>
            <a:off x="4082154" y="4244415"/>
            <a:ext cx="1339872" cy="868015"/>
          </a:xfrm>
          <a:prstGeom prst="chevron">
            <a:avLst>
              <a:gd name="adj" fmla="val 19982"/>
            </a:avLst>
          </a:prstGeom>
          <a:solidFill>
            <a:schemeClr val="bg1">
              <a:lumMod val="50000"/>
            </a:schemeClr>
          </a:solidFill>
          <a:ln w="28575">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14" name="Arrow: Chevron 4">
            <a:extLst>
              <a:ext uri="{FF2B5EF4-FFF2-40B4-BE49-F238E27FC236}">
                <a16:creationId xmlns:a16="http://schemas.microsoft.com/office/drawing/2014/main" id="{E57A941D-8B56-4890-A162-D53E3C6BA670}"/>
              </a:ext>
            </a:extLst>
          </p:cNvPr>
          <p:cNvSpPr txBox="1"/>
          <p:nvPr/>
        </p:nvSpPr>
        <p:spPr>
          <a:xfrm>
            <a:off x="4223332" y="4243337"/>
            <a:ext cx="1056869" cy="868016"/>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spcAft>
                <a:spcPct val="35000"/>
              </a:spcAft>
              <a:buNone/>
            </a:pPr>
            <a:r>
              <a:rPr lang="en-GB" sz="1300" b="1" dirty="0">
                <a:solidFill>
                  <a:schemeClr val="bg1"/>
                </a:solidFill>
                <a:latin typeface="Roboto" panose="02000000000000000000" pitchFamily="2" charset="0"/>
                <a:ea typeface="Roboto" panose="02000000000000000000" pitchFamily="2" charset="0"/>
              </a:rPr>
              <a:t>Credit Risk analysis</a:t>
            </a:r>
          </a:p>
          <a:p>
            <a:pPr marL="0" lvl="0" indent="0" algn="ctr" defTabSz="533400">
              <a:lnSpc>
                <a:spcPts val="1500"/>
              </a:lnSpc>
              <a:spcBef>
                <a:spcPct val="0"/>
              </a:spcBef>
              <a:spcAft>
                <a:spcPct val="35000"/>
              </a:spcAft>
              <a:buNone/>
            </a:pPr>
            <a:r>
              <a:rPr lang="en-GB" sz="1300" b="1" kern="1200" dirty="0">
                <a:solidFill>
                  <a:schemeClr val="bg1"/>
                </a:solidFill>
                <a:latin typeface="Roboto" panose="02000000000000000000" pitchFamily="2" charset="0"/>
                <a:ea typeface="Roboto" panose="02000000000000000000" pitchFamily="2" charset="0"/>
              </a:rPr>
              <a:t>Underwriting</a:t>
            </a:r>
          </a:p>
        </p:txBody>
      </p:sp>
      <p:sp>
        <p:nvSpPr>
          <p:cNvPr id="16" name="Arrow: Chevron 15">
            <a:extLst>
              <a:ext uri="{FF2B5EF4-FFF2-40B4-BE49-F238E27FC236}">
                <a16:creationId xmlns:a16="http://schemas.microsoft.com/office/drawing/2014/main" id="{F44A691F-BF3E-4009-A5EE-5B5C7F3AD6F0}"/>
              </a:ext>
            </a:extLst>
          </p:cNvPr>
          <p:cNvSpPr/>
          <p:nvPr/>
        </p:nvSpPr>
        <p:spPr>
          <a:xfrm>
            <a:off x="5387072" y="4244415"/>
            <a:ext cx="1339872" cy="868015"/>
          </a:xfrm>
          <a:prstGeom prst="chevron">
            <a:avLst>
              <a:gd name="adj" fmla="val 19982"/>
            </a:avLst>
          </a:prstGeom>
          <a:solidFill>
            <a:schemeClr val="bg1">
              <a:lumMod val="50000"/>
            </a:schemeClr>
          </a:solidFill>
          <a:ln w="28575">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17" name="Arrow: Chevron 4">
            <a:extLst>
              <a:ext uri="{FF2B5EF4-FFF2-40B4-BE49-F238E27FC236}">
                <a16:creationId xmlns:a16="http://schemas.microsoft.com/office/drawing/2014/main" id="{771D70F7-922E-47DD-B867-1F39CD7F296E}"/>
              </a:ext>
            </a:extLst>
          </p:cNvPr>
          <p:cNvSpPr txBox="1"/>
          <p:nvPr/>
        </p:nvSpPr>
        <p:spPr>
          <a:xfrm>
            <a:off x="5552634" y="4243336"/>
            <a:ext cx="1021883" cy="868015"/>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spcAft>
                <a:spcPct val="35000"/>
              </a:spcAft>
              <a:buNone/>
            </a:pPr>
            <a:r>
              <a:rPr lang="en-GB" sz="1300" b="1" dirty="0">
                <a:solidFill>
                  <a:schemeClr val="bg1"/>
                </a:solidFill>
                <a:latin typeface="Roboto" panose="02000000000000000000" pitchFamily="2" charset="0"/>
                <a:ea typeface="Roboto" panose="02000000000000000000" pitchFamily="2" charset="0"/>
              </a:rPr>
              <a:t>UX - User experience</a:t>
            </a:r>
            <a:endParaRPr lang="en-GB" sz="1300" b="1" kern="1200" dirty="0">
              <a:solidFill>
                <a:schemeClr val="bg1"/>
              </a:solidFill>
              <a:latin typeface="Roboto" panose="02000000000000000000" pitchFamily="2" charset="0"/>
              <a:ea typeface="Roboto" panose="02000000000000000000" pitchFamily="2" charset="0"/>
            </a:endParaRPr>
          </a:p>
        </p:txBody>
      </p:sp>
      <p:sp>
        <p:nvSpPr>
          <p:cNvPr id="19" name="Arrow: Chevron 18">
            <a:extLst>
              <a:ext uri="{FF2B5EF4-FFF2-40B4-BE49-F238E27FC236}">
                <a16:creationId xmlns:a16="http://schemas.microsoft.com/office/drawing/2014/main" id="{78B53709-8277-460E-BEFF-E6F5AB9C5DC1}"/>
              </a:ext>
            </a:extLst>
          </p:cNvPr>
          <p:cNvSpPr/>
          <p:nvPr/>
        </p:nvSpPr>
        <p:spPr>
          <a:xfrm>
            <a:off x="6709719" y="4244415"/>
            <a:ext cx="1339872" cy="868015"/>
          </a:xfrm>
          <a:prstGeom prst="chevron">
            <a:avLst>
              <a:gd name="adj" fmla="val 19982"/>
            </a:avLst>
          </a:prstGeom>
          <a:solidFill>
            <a:schemeClr val="bg1">
              <a:lumMod val="50000"/>
            </a:schemeClr>
          </a:solidFill>
          <a:ln w="28575">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20" name="Arrow: Chevron 4">
            <a:extLst>
              <a:ext uri="{FF2B5EF4-FFF2-40B4-BE49-F238E27FC236}">
                <a16:creationId xmlns:a16="http://schemas.microsoft.com/office/drawing/2014/main" id="{CDC8B788-30E8-498B-B272-616604AD8BE7}"/>
              </a:ext>
            </a:extLst>
          </p:cNvPr>
          <p:cNvSpPr txBox="1"/>
          <p:nvPr/>
        </p:nvSpPr>
        <p:spPr>
          <a:xfrm>
            <a:off x="6875281" y="4243336"/>
            <a:ext cx="1021883" cy="868015"/>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marL="0" lvl="0" indent="0" algn="ctr" defTabSz="533400">
              <a:lnSpc>
                <a:spcPts val="1500"/>
              </a:lnSpc>
              <a:spcBef>
                <a:spcPct val="0"/>
              </a:spcBef>
              <a:buNone/>
            </a:pPr>
            <a:r>
              <a:rPr lang="en-GB" sz="1300" b="1" dirty="0">
                <a:solidFill>
                  <a:schemeClr val="bg1"/>
                </a:solidFill>
                <a:latin typeface="Roboto" panose="02000000000000000000" pitchFamily="2" charset="0"/>
                <a:ea typeface="Roboto" panose="02000000000000000000" pitchFamily="2" charset="0"/>
              </a:rPr>
              <a:t>Loan funding </a:t>
            </a:r>
          </a:p>
        </p:txBody>
      </p:sp>
      <p:sp>
        <p:nvSpPr>
          <p:cNvPr id="22" name="Arrow: Chevron 21">
            <a:extLst>
              <a:ext uri="{FF2B5EF4-FFF2-40B4-BE49-F238E27FC236}">
                <a16:creationId xmlns:a16="http://schemas.microsoft.com/office/drawing/2014/main" id="{01118E03-0663-477E-9ED1-E5585CB20687}"/>
              </a:ext>
            </a:extLst>
          </p:cNvPr>
          <p:cNvSpPr/>
          <p:nvPr/>
        </p:nvSpPr>
        <p:spPr>
          <a:xfrm>
            <a:off x="8045500" y="4244415"/>
            <a:ext cx="1339872" cy="868015"/>
          </a:xfrm>
          <a:prstGeom prst="chevron">
            <a:avLst>
              <a:gd name="adj" fmla="val 19982"/>
            </a:avLst>
          </a:prstGeom>
          <a:solidFill>
            <a:schemeClr val="bg1">
              <a:lumMod val="50000"/>
            </a:schemeClr>
          </a:solidFill>
          <a:ln w="28575">
            <a:solidFill>
              <a:schemeClr val="bg1"/>
            </a:solidFill>
          </a:ln>
          <a:scene3d>
            <a:camera prst="orthographicFront"/>
            <a:lightRig rig="flat" dir="t"/>
          </a:scene3d>
          <a:sp3d prstMaterial="dkEdge">
            <a:bevelT w="8200" h="38100"/>
          </a:sp3d>
        </p:spPr>
        <p:style>
          <a:lnRef idx="0">
            <a:schemeClr val="lt1">
              <a:hueOff val="0"/>
              <a:satOff val="0"/>
              <a:lumOff val="0"/>
              <a:alphaOff val="0"/>
            </a:schemeClr>
          </a:lnRef>
          <a:fillRef idx="2">
            <a:scrgbClr r="0" g="0" b="0"/>
          </a:fillRef>
          <a:effectRef idx="1">
            <a:schemeClr val="accent1">
              <a:hueOff val="0"/>
              <a:satOff val="0"/>
              <a:lumOff val="0"/>
              <a:alphaOff val="0"/>
            </a:schemeClr>
          </a:effectRef>
          <a:fontRef idx="minor">
            <a:schemeClr val="dk1"/>
          </a:fontRef>
        </p:style>
        <p:txBody>
          <a:bodyPr/>
          <a:lstStyle/>
          <a:p>
            <a:pPr>
              <a:lnSpc>
                <a:spcPts val="1500"/>
              </a:lnSpc>
            </a:pPr>
            <a:endParaRPr lang="en-GB" sz="1300" b="1" dirty="0">
              <a:solidFill>
                <a:schemeClr val="bg1"/>
              </a:solidFill>
              <a:latin typeface="Roboto" panose="02000000000000000000" pitchFamily="2" charset="0"/>
              <a:ea typeface="Roboto" panose="02000000000000000000" pitchFamily="2" charset="0"/>
            </a:endParaRPr>
          </a:p>
        </p:txBody>
      </p:sp>
      <p:sp>
        <p:nvSpPr>
          <p:cNvPr id="23" name="Arrow: Chevron 4">
            <a:extLst>
              <a:ext uri="{FF2B5EF4-FFF2-40B4-BE49-F238E27FC236}">
                <a16:creationId xmlns:a16="http://schemas.microsoft.com/office/drawing/2014/main" id="{54BF189D-3378-4F24-A03E-ECF4135A68A4}"/>
              </a:ext>
            </a:extLst>
          </p:cNvPr>
          <p:cNvSpPr txBox="1"/>
          <p:nvPr/>
        </p:nvSpPr>
        <p:spPr>
          <a:xfrm>
            <a:off x="8211062" y="4243336"/>
            <a:ext cx="1021883" cy="868015"/>
          </a:xfrm>
          <a:prstGeom prst="rect">
            <a:avLst/>
          </a:prstGeom>
          <a:noFill/>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48006" tIns="16002" rIns="16002" bIns="16002" numCol="1" spcCol="1270" anchor="ctr" anchorCtr="0">
            <a:noAutofit/>
          </a:bodyPr>
          <a:lstStyle/>
          <a:p>
            <a:pPr algn="ctr" defTabSz="533400">
              <a:lnSpc>
                <a:spcPts val="1500"/>
              </a:lnSpc>
              <a:spcBef>
                <a:spcPct val="0"/>
              </a:spcBef>
              <a:spcAft>
                <a:spcPct val="35000"/>
              </a:spcAft>
            </a:pPr>
            <a:r>
              <a:rPr lang="en-GB" sz="1300" b="1" dirty="0">
                <a:solidFill>
                  <a:schemeClr val="bg1"/>
                </a:solidFill>
                <a:latin typeface="Roboto" panose="02000000000000000000" pitchFamily="2" charset="0"/>
                <a:ea typeface="Roboto" panose="02000000000000000000" pitchFamily="2" charset="0"/>
              </a:rPr>
              <a:t>Loan servicing</a:t>
            </a:r>
          </a:p>
        </p:txBody>
      </p:sp>
      <p:sp>
        <p:nvSpPr>
          <p:cNvPr id="28" name="Rectangle 27">
            <a:extLst>
              <a:ext uri="{FF2B5EF4-FFF2-40B4-BE49-F238E27FC236}">
                <a16:creationId xmlns:a16="http://schemas.microsoft.com/office/drawing/2014/main" id="{0DA1315C-EBD3-4B85-8E69-DC0B64822AD7}"/>
              </a:ext>
            </a:extLst>
          </p:cNvPr>
          <p:cNvSpPr/>
          <p:nvPr/>
        </p:nvSpPr>
        <p:spPr>
          <a:xfrm flipH="1">
            <a:off x="2448450" y="3385312"/>
            <a:ext cx="7342792" cy="646331"/>
          </a:xfrm>
          <a:prstGeom prst="rect">
            <a:avLst/>
          </a:prstGeom>
          <a:noFill/>
        </p:spPr>
        <p:txBody>
          <a:bodyPr wrap="square" rtlCol="0">
            <a:spAutoFit/>
          </a:bodyPr>
          <a:lstStyle/>
          <a:p>
            <a:pPr algn="ctr" defTabSz="919163">
              <a:tabLst>
                <a:tab pos="6456363" algn="l"/>
              </a:tabLst>
            </a:pPr>
            <a:r>
              <a:rPr lang="en-GB" b="1" dirty="0">
                <a:solidFill>
                  <a:schemeClr val="tx1">
                    <a:lumMod val="75000"/>
                    <a:lumOff val="25000"/>
                  </a:schemeClr>
                </a:solidFill>
                <a:latin typeface="Roboto" panose="02000000000000000000" pitchFamily="2" charset="0"/>
                <a:ea typeface="Roboto" panose="02000000000000000000" pitchFamily="2" charset="0"/>
              </a:rPr>
              <a:t>Investors on Meritt access superior risk adjusted returns with </a:t>
            </a:r>
          </a:p>
          <a:p>
            <a:pPr algn="ctr" defTabSz="919163">
              <a:tabLst>
                <a:tab pos="6456363" algn="l"/>
              </a:tabLst>
            </a:pPr>
            <a:r>
              <a:rPr lang="en-GB" b="1" dirty="0">
                <a:solidFill>
                  <a:schemeClr val="tx1">
                    <a:lumMod val="75000"/>
                    <a:lumOff val="25000"/>
                  </a:schemeClr>
                </a:solidFill>
                <a:latin typeface="Roboto" panose="02000000000000000000" pitchFamily="2" charset="0"/>
                <a:ea typeface="Roboto" panose="02000000000000000000" pitchFamily="2" charset="0"/>
              </a:rPr>
              <a:t>end-to-end digital lending channels that are secure and low cost</a:t>
            </a:r>
          </a:p>
        </p:txBody>
      </p:sp>
      <p:sp>
        <p:nvSpPr>
          <p:cNvPr id="24" name="Rectangle 23">
            <a:extLst>
              <a:ext uri="{FF2B5EF4-FFF2-40B4-BE49-F238E27FC236}">
                <a16:creationId xmlns:a16="http://schemas.microsoft.com/office/drawing/2014/main" id="{84AA747D-9449-4167-B051-04485E5DDB36}"/>
              </a:ext>
            </a:extLst>
          </p:cNvPr>
          <p:cNvSpPr/>
          <p:nvPr/>
        </p:nvSpPr>
        <p:spPr>
          <a:xfrm>
            <a:off x="2427875" y="5414040"/>
            <a:ext cx="1815393" cy="553998"/>
          </a:xfrm>
          <a:prstGeom prst="rect">
            <a:avLst/>
          </a:prstGeom>
          <a:noFill/>
        </p:spPr>
        <p:txBody>
          <a:bodyPr wrap="square" lIns="0" tIns="0" rIns="0" bIns="0">
            <a:spAutoFit/>
          </a:bodyPr>
          <a:lstStyle/>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Automated read </a:t>
            </a:r>
          </a:p>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from encrypted</a:t>
            </a:r>
          </a:p>
          <a:p>
            <a:pPr algn="ctr">
              <a:buClr>
                <a:schemeClr val="bg1"/>
              </a:buClr>
              <a:buSzPct val="200000"/>
            </a:pPr>
            <a:r>
              <a:rPr lang="en-GB" sz="1200" b="1" dirty="0">
                <a:solidFill>
                  <a:schemeClr val="bg1"/>
                </a:solidFill>
                <a:latin typeface="Roboto" panose="02000000000000000000" pitchFamily="2" charset="0"/>
                <a:ea typeface="Roboto" panose="02000000000000000000" pitchFamily="2" charset="0"/>
              </a:rPr>
              <a:t>Bigdataself</a:t>
            </a:r>
          </a:p>
        </p:txBody>
      </p:sp>
      <p:sp>
        <p:nvSpPr>
          <p:cNvPr id="25" name="Rectangle 24">
            <a:extLst>
              <a:ext uri="{FF2B5EF4-FFF2-40B4-BE49-F238E27FC236}">
                <a16:creationId xmlns:a16="http://schemas.microsoft.com/office/drawing/2014/main" id="{DEB920BA-FAC8-4EB7-B160-975FCAE41F0B}"/>
              </a:ext>
            </a:extLst>
          </p:cNvPr>
          <p:cNvSpPr/>
          <p:nvPr/>
        </p:nvSpPr>
        <p:spPr>
          <a:xfrm>
            <a:off x="4224468" y="5421417"/>
            <a:ext cx="1007093" cy="553998"/>
          </a:xfrm>
          <a:prstGeom prst="rect">
            <a:avLst/>
          </a:prstGeom>
          <a:noFill/>
        </p:spPr>
        <p:txBody>
          <a:bodyPr wrap="square" lIns="0" tIns="0" rIns="0" bIns="0">
            <a:spAutoFit/>
          </a:bodyPr>
          <a:lstStyle/>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Automated </a:t>
            </a:r>
          </a:p>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A.I. credit </a:t>
            </a:r>
            <a:r>
              <a:rPr lang="en-GB" sz="1200" b="1" dirty="0">
                <a:solidFill>
                  <a:schemeClr val="bg1"/>
                </a:solidFill>
                <a:latin typeface="Roboto" panose="02000000000000000000" pitchFamily="2" charset="0"/>
                <a:ea typeface="Roboto" panose="02000000000000000000" pitchFamily="2" charset="0"/>
              </a:rPr>
              <a:t>Scorings</a:t>
            </a:r>
          </a:p>
        </p:txBody>
      </p:sp>
      <p:sp>
        <p:nvSpPr>
          <p:cNvPr id="26" name="Rectangle 25">
            <a:extLst>
              <a:ext uri="{FF2B5EF4-FFF2-40B4-BE49-F238E27FC236}">
                <a16:creationId xmlns:a16="http://schemas.microsoft.com/office/drawing/2014/main" id="{139B0146-59C2-461A-8EE8-B2B4C9A9F1D5}"/>
              </a:ext>
            </a:extLst>
          </p:cNvPr>
          <p:cNvSpPr/>
          <p:nvPr/>
        </p:nvSpPr>
        <p:spPr>
          <a:xfrm>
            <a:off x="5381847" y="5419911"/>
            <a:ext cx="2392367" cy="553998"/>
          </a:xfrm>
          <a:prstGeom prst="rect">
            <a:avLst/>
          </a:prstGeom>
          <a:noFill/>
        </p:spPr>
        <p:txBody>
          <a:bodyPr wrap="square" lIns="0" tIns="0" rIns="0" bIns="0">
            <a:spAutoFit/>
          </a:bodyPr>
          <a:lstStyle/>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Straightforward self-issuance of loan tokens for matching with investors on </a:t>
            </a:r>
            <a:r>
              <a:rPr lang="en-GB" sz="1200" b="1" dirty="0">
                <a:solidFill>
                  <a:schemeClr val="bg1"/>
                </a:solidFill>
                <a:latin typeface="Roboto" panose="02000000000000000000" pitchFamily="2" charset="0"/>
                <a:ea typeface="Roboto" panose="02000000000000000000" pitchFamily="2" charset="0"/>
              </a:rPr>
              <a:t>Marketplace</a:t>
            </a:r>
            <a:r>
              <a:rPr lang="en-GB" sz="1200" b="1" dirty="0">
                <a:solidFill>
                  <a:schemeClr val="tx1">
                    <a:lumMod val="75000"/>
                    <a:lumOff val="25000"/>
                  </a:schemeClr>
                </a:solidFill>
                <a:latin typeface="Roboto" panose="02000000000000000000" pitchFamily="2" charset="0"/>
                <a:ea typeface="Roboto" panose="02000000000000000000" pitchFamily="2" charset="0"/>
              </a:rPr>
              <a:t> </a:t>
            </a:r>
          </a:p>
        </p:txBody>
      </p:sp>
      <p:sp>
        <p:nvSpPr>
          <p:cNvPr id="3" name="Rectangle 2">
            <a:extLst>
              <a:ext uri="{FF2B5EF4-FFF2-40B4-BE49-F238E27FC236}">
                <a16:creationId xmlns:a16="http://schemas.microsoft.com/office/drawing/2014/main" id="{024BA05F-EF9D-4326-AEDC-B576407E2B22}"/>
              </a:ext>
            </a:extLst>
          </p:cNvPr>
          <p:cNvSpPr/>
          <p:nvPr/>
        </p:nvSpPr>
        <p:spPr>
          <a:xfrm>
            <a:off x="7907193" y="5418957"/>
            <a:ext cx="1749252" cy="553998"/>
          </a:xfrm>
          <a:prstGeom prst="rect">
            <a:avLst/>
          </a:prstGeom>
          <a:noFill/>
        </p:spPr>
        <p:txBody>
          <a:bodyPr wrap="square" lIns="0" tIns="0" rIns="0" bIns="0">
            <a:spAutoFit/>
          </a:bodyPr>
          <a:lstStyle/>
          <a:p>
            <a:pPr algn="ctr">
              <a:buClr>
                <a:schemeClr val="bg1"/>
              </a:buClr>
              <a:buSzPct val="200000"/>
            </a:pPr>
            <a:r>
              <a:rPr lang="en-GB" sz="1200" b="1" dirty="0">
                <a:solidFill>
                  <a:schemeClr val="tx1">
                    <a:lumMod val="75000"/>
                    <a:lumOff val="25000"/>
                  </a:schemeClr>
                </a:solidFill>
                <a:latin typeface="Roboto" panose="02000000000000000000" pitchFamily="2" charset="0"/>
                <a:ea typeface="Roboto" panose="02000000000000000000" pitchFamily="2" charset="0"/>
              </a:rPr>
              <a:t>Low cost &amp; transparent smart contracts servicing on the </a:t>
            </a:r>
            <a:r>
              <a:rPr lang="en-GB" sz="1200" b="1" dirty="0">
                <a:solidFill>
                  <a:schemeClr val="bg1"/>
                </a:solidFill>
                <a:latin typeface="Roboto" panose="02000000000000000000" pitchFamily="2" charset="0"/>
                <a:ea typeface="Roboto" panose="02000000000000000000" pitchFamily="2" charset="0"/>
              </a:rPr>
              <a:t>Meritt blockchain</a:t>
            </a:r>
          </a:p>
        </p:txBody>
      </p:sp>
      <p:cxnSp>
        <p:nvCxnSpPr>
          <p:cNvPr id="7" name="Straight Connector 6">
            <a:extLst>
              <a:ext uri="{FF2B5EF4-FFF2-40B4-BE49-F238E27FC236}">
                <a16:creationId xmlns:a16="http://schemas.microsoft.com/office/drawing/2014/main" id="{C4F5B0BB-94B7-4193-9946-EF7B175311D5}"/>
              </a:ext>
            </a:extLst>
          </p:cNvPr>
          <p:cNvCxnSpPr>
            <a:cxnSpLocks/>
          </p:cNvCxnSpPr>
          <p:nvPr/>
        </p:nvCxnSpPr>
        <p:spPr>
          <a:xfrm>
            <a:off x="2809572" y="5410455"/>
            <a:ext cx="10720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B93E01-5735-4B87-84AE-BD160435FD34}"/>
              </a:ext>
            </a:extLst>
          </p:cNvPr>
          <p:cNvCxnSpPr>
            <a:cxnSpLocks/>
            <a:stCxn id="5" idx="2"/>
          </p:cNvCxnSpPr>
          <p:nvPr/>
        </p:nvCxnSpPr>
        <p:spPr>
          <a:xfrm>
            <a:off x="3351234" y="5112430"/>
            <a:ext cx="0" cy="3016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0A2675-5F56-4A24-881F-2E993C1E35E0}"/>
              </a:ext>
            </a:extLst>
          </p:cNvPr>
          <p:cNvCxnSpPr>
            <a:cxnSpLocks/>
          </p:cNvCxnSpPr>
          <p:nvPr/>
        </p:nvCxnSpPr>
        <p:spPr>
          <a:xfrm>
            <a:off x="4362450" y="5415009"/>
            <a:ext cx="75609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53E5E9-096B-4CE6-9489-5618E0F599CC}"/>
              </a:ext>
            </a:extLst>
          </p:cNvPr>
          <p:cNvCxnSpPr>
            <a:cxnSpLocks/>
          </p:cNvCxnSpPr>
          <p:nvPr/>
        </p:nvCxnSpPr>
        <p:spPr>
          <a:xfrm>
            <a:off x="5493062" y="5415296"/>
            <a:ext cx="21968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0FF302-D6AE-45EB-853C-CD7A86AE87E1}"/>
              </a:ext>
            </a:extLst>
          </p:cNvPr>
          <p:cNvCxnSpPr>
            <a:cxnSpLocks/>
          </p:cNvCxnSpPr>
          <p:nvPr/>
        </p:nvCxnSpPr>
        <p:spPr>
          <a:xfrm>
            <a:off x="5970285" y="5130683"/>
            <a:ext cx="1" cy="2828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6D3FAC-60BF-4A97-9152-1C267B6909A9}"/>
              </a:ext>
            </a:extLst>
          </p:cNvPr>
          <p:cNvCxnSpPr>
            <a:cxnSpLocks/>
          </p:cNvCxnSpPr>
          <p:nvPr/>
        </p:nvCxnSpPr>
        <p:spPr>
          <a:xfrm>
            <a:off x="8057313" y="5413539"/>
            <a:ext cx="14803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FF085C-40CC-4B38-933D-34B88FC55A22}"/>
              </a:ext>
            </a:extLst>
          </p:cNvPr>
          <p:cNvCxnSpPr>
            <a:cxnSpLocks/>
            <a:stCxn id="23" idx="2"/>
          </p:cNvCxnSpPr>
          <p:nvPr/>
        </p:nvCxnSpPr>
        <p:spPr>
          <a:xfrm>
            <a:off x="8722004" y="5111351"/>
            <a:ext cx="0" cy="3097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B4DFF0B-8664-429C-BA4B-45D59233C026}"/>
              </a:ext>
            </a:extLst>
          </p:cNvPr>
          <p:cNvCxnSpPr>
            <a:cxnSpLocks/>
          </p:cNvCxnSpPr>
          <p:nvPr/>
        </p:nvCxnSpPr>
        <p:spPr>
          <a:xfrm>
            <a:off x="7386223" y="5121984"/>
            <a:ext cx="0" cy="2991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BFBF81D-DD0D-44DC-ADFF-09F8C6EA9308}"/>
              </a:ext>
            </a:extLst>
          </p:cNvPr>
          <p:cNvSpPr/>
          <p:nvPr/>
        </p:nvSpPr>
        <p:spPr>
          <a:xfrm rot="19177794">
            <a:off x="386711" y="1318941"/>
            <a:ext cx="1962397" cy="646331"/>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NEW PAGE</a:t>
            </a:r>
          </a:p>
          <a:p>
            <a:r>
              <a:rPr lang="en-GB" i="1" dirty="0">
                <a:solidFill>
                  <a:srgbClr val="FF0000"/>
                </a:solidFill>
                <a:latin typeface="Roboto Medium" panose="02000000000000000000" pitchFamily="2" charset="0"/>
                <a:ea typeface="Roboto Medium" panose="02000000000000000000" pitchFamily="2" charset="0"/>
              </a:rPr>
              <a:t>Problem/Solution</a:t>
            </a:r>
            <a:endParaRPr lang="en-GB" dirty="0">
              <a:solidFill>
                <a:srgbClr val="FF0000"/>
              </a:solidFill>
            </a:endParaRPr>
          </a:p>
        </p:txBody>
      </p:sp>
      <p:sp>
        <p:nvSpPr>
          <p:cNvPr id="37" name="Rectangle 36">
            <a:extLst>
              <a:ext uri="{FF2B5EF4-FFF2-40B4-BE49-F238E27FC236}">
                <a16:creationId xmlns:a16="http://schemas.microsoft.com/office/drawing/2014/main" id="{1D96CFCB-48BF-460B-9D40-C9EF636D6BAD}"/>
              </a:ext>
            </a:extLst>
          </p:cNvPr>
          <p:cNvSpPr/>
          <p:nvPr/>
        </p:nvSpPr>
        <p:spPr>
          <a:xfrm>
            <a:off x="5491656" y="1783555"/>
            <a:ext cx="1245552" cy="630267"/>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solidFill>
                  <a:schemeClr val="bg1"/>
                </a:solidFill>
                <a:latin typeface="Roboto" panose="02000000000000000000" pitchFamily="2" charset="0"/>
                <a:ea typeface="Roboto" panose="02000000000000000000" pitchFamily="2" charset="0"/>
              </a:rPr>
              <a:t>Manual risk analysis</a:t>
            </a:r>
          </a:p>
        </p:txBody>
      </p:sp>
      <p:sp>
        <p:nvSpPr>
          <p:cNvPr id="38" name="Rectangle 37">
            <a:extLst>
              <a:ext uri="{FF2B5EF4-FFF2-40B4-BE49-F238E27FC236}">
                <a16:creationId xmlns:a16="http://schemas.microsoft.com/office/drawing/2014/main" id="{E0F43EF6-9A45-416C-BDDB-D6372B8C8E35}"/>
              </a:ext>
            </a:extLst>
          </p:cNvPr>
          <p:cNvSpPr/>
          <p:nvPr/>
        </p:nvSpPr>
        <p:spPr>
          <a:xfrm>
            <a:off x="5080976" y="2416618"/>
            <a:ext cx="1306775" cy="397904"/>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solidFill>
                  <a:schemeClr val="bg1"/>
                </a:solidFill>
                <a:latin typeface="Roboto" panose="02000000000000000000" pitchFamily="2" charset="0"/>
                <a:ea typeface="Roboto" panose="02000000000000000000" pitchFamily="2" charset="0"/>
              </a:rPr>
              <a:t>Paper data</a:t>
            </a:r>
          </a:p>
        </p:txBody>
      </p:sp>
      <p:sp>
        <p:nvSpPr>
          <p:cNvPr id="39" name="Rectangle 38">
            <a:extLst>
              <a:ext uri="{FF2B5EF4-FFF2-40B4-BE49-F238E27FC236}">
                <a16:creationId xmlns:a16="http://schemas.microsoft.com/office/drawing/2014/main" id="{9EF81CCC-00C7-462F-A786-8BC97E994247}"/>
              </a:ext>
            </a:extLst>
          </p:cNvPr>
          <p:cNvSpPr/>
          <p:nvPr/>
        </p:nvSpPr>
        <p:spPr>
          <a:xfrm>
            <a:off x="5528131" y="750579"/>
            <a:ext cx="1245552" cy="50866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solidFill>
                  <a:schemeClr val="bg1"/>
                </a:solidFill>
                <a:latin typeface="Roboto" panose="02000000000000000000" pitchFamily="2" charset="0"/>
                <a:ea typeface="Roboto" panose="02000000000000000000" pitchFamily="2" charset="0"/>
              </a:rPr>
              <a:t>Compliance</a:t>
            </a:r>
          </a:p>
        </p:txBody>
      </p:sp>
      <p:sp>
        <p:nvSpPr>
          <p:cNvPr id="42" name="Rectangle 41">
            <a:extLst>
              <a:ext uri="{FF2B5EF4-FFF2-40B4-BE49-F238E27FC236}">
                <a16:creationId xmlns:a16="http://schemas.microsoft.com/office/drawing/2014/main" id="{68780998-561F-40C4-BA57-E028B878CC8E}"/>
              </a:ext>
            </a:extLst>
          </p:cNvPr>
          <p:cNvSpPr/>
          <p:nvPr/>
        </p:nvSpPr>
        <p:spPr>
          <a:xfrm>
            <a:off x="5202987" y="1264532"/>
            <a:ext cx="1245552" cy="50866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solidFill>
                  <a:schemeClr val="bg1"/>
                </a:solidFill>
                <a:latin typeface="Roboto" panose="02000000000000000000" pitchFamily="2" charset="0"/>
                <a:ea typeface="Roboto" panose="02000000000000000000" pitchFamily="2" charset="0"/>
              </a:rPr>
              <a:t>Admin</a:t>
            </a:r>
          </a:p>
        </p:txBody>
      </p:sp>
      <p:sp>
        <p:nvSpPr>
          <p:cNvPr id="44" name="Arrow: Right 43">
            <a:extLst>
              <a:ext uri="{FF2B5EF4-FFF2-40B4-BE49-F238E27FC236}">
                <a16:creationId xmlns:a16="http://schemas.microsoft.com/office/drawing/2014/main" id="{2E6B3D08-CCAF-40EE-A06F-FD9FCFEC53F5}"/>
              </a:ext>
            </a:extLst>
          </p:cNvPr>
          <p:cNvSpPr/>
          <p:nvPr/>
        </p:nvSpPr>
        <p:spPr>
          <a:xfrm rot="16200000">
            <a:off x="5912239" y="2269210"/>
            <a:ext cx="307738" cy="237589"/>
          </a:xfrm>
          <a:prstGeom prst="rightArrow">
            <a:avLst>
              <a:gd name="adj1" fmla="val 42493"/>
              <a:gd name="adj2" fmla="val 55779"/>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E1D53236-17E4-45FC-8D99-1F91BFE4630B}"/>
              </a:ext>
            </a:extLst>
          </p:cNvPr>
          <p:cNvSpPr/>
          <p:nvPr/>
        </p:nvSpPr>
        <p:spPr>
          <a:xfrm rot="16200000">
            <a:off x="5686953" y="1654290"/>
            <a:ext cx="238917" cy="195009"/>
          </a:xfrm>
          <a:prstGeom prst="rightArrow">
            <a:avLst>
              <a:gd name="adj1" fmla="val 42493"/>
              <a:gd name="adj2" fmla="val 55779"/>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52E7718C-1247-48D6-A674-18B8432BE63B}"/>
              </a:ext>
            </a:extLst>
          </p:cNvPr>
          <p:cNvSpPr/>
          <p:nvPr/>
        </p:nvSpPr>
        <p:spPr>
          <a:xfrm rot="16200000">
            <a:off x="5975394" y="1157709"/>
            <a:ext cx="245768" cy="173251"/>
          </a:xfrm>
          <a:prstGeom prst="rightArrow">
            <a:avLst>
              <a:gd name="adj1" fmla="val 42493"/>
              <a:gd name="adj2" fmla="val 55779"/>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2C5C0863-19EF-463B-8864-B1471C9810A8}"/>
              </a:ext>
            </a:extLst>
          </p:cNvPr>
          <p:cNvGrpSpPr/>
          <p:nvPr/>
        </p:nvGrpSpPr>
        <p:grpSpPr>
          <a:xfrm>
            <a:off x="3623206" y="2270808"/>
            <a:ext cx="697326" cy="677664"/>
            <a:chOff x="429482" y="1895912"/>
            <a:chExt cx="950641" cy="923837"/>
          </a:xfrm>
        </p:grpSpPr>
        <p:grpSp>
          <p:nvGrpSpPr>
            <p:cNvPr id="48" name="Group 47">
              <a:extLst>
                <a:ext uri="{FF2B5EF4-FFF2-40B4-BE49-F238E27FC236}">
                  <a16:creationId xmlns:a16="http://schemas.microsoft.com/office/drawing/2014/main" id="{AA423DB9-4D9E-48F9-AFEC-53CD1F253A1B}"/>
                </a:ext>
              </a:extLst>
            </p:cNvPr>
            <p:cNvGrpSpPr/>
            <p:nvPr/>
          </p:nvGrpSpPr>
          <p:grpSpPr>
            <a:xfrm>
              <a:off x="476799" y="2627943"/>
              <a:ext cx="214484" cy="189247"/>
              <a:chOff x="7581081" y="2050430"/>
              <a:chExt cx="1395362" cy="1534088"/>
            </a:xfrm>
            <a:solidFill>
              <a:schemeClr val="tx1">
                <a:lumMod val="50000"/>
                <a:lumOff val="50000"/>
              </a:schemeClr>
            </a:solidFill>
          </p:grpSpPr>
          <p:sp>
            <p:nvSpPr>
              <p:cNvPr id="102" name="Flowchart: Magnetic Disk 101">
                <a:extLst>
                  <a:ext uri="{FF2B5EF4-FFF2-40B4-BE49-F238E27FC236}">
                    <a16:creationId xmlns:a16="http://schemas.microsoft.com/office/drawing/2014/main" id="{4954121D-25A9-4ED1-80A0-1FC568DFC41D}"/>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3" name="Flowchart: Magnetic Disk 102">
                <a:extLst>
                  <a:ext uri="{FF2B5EF4-FFF2-40B4-BE49-F238E27FC236}">
                    <a16:creationId xmlns:a16="http://schemas.microsoft.com/office/drawing/2014/main" id="{D7729E6E-4E34-47D8-8E60-DC364AB96CF3}"/>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4" name="Flowchart: Magnetic Disk 103">
                <a:extLst>
                  <a:ext uri="{FF2B5EF4-FFF2-40B4-BE49-F238E27FC236}">
                    <a16:creationId xmlns:a16="http://schemas.microsoft.com/office/drawing/2014/main" id="{D232781E-9714-4CA6-8267-4244849746CE}"/>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49" name="Group 48">
              <a:extLst>
                <a:ext uri="{FF2B5EF4-FFF2-40B4-BE49-F238E27FC236}">
                  <a16:creationId xmlns:a16="http://schemas.microsoft.com/office/drawing/2014/main" id="{3C945B44-84CE-46EA-ABA9-27ED421A9458}"/>
                </a:ext>
              </a:extLst>
            </p:cNvPr>
            <p:cNvGrpSpPr/>
            <p:nvPr/>
          </p:nvGrpSpPr>
          <p:grpSpPr>
            <a:xfrm>
              <a:off x="706412" y="2628528"/>
              <a:ext cx="214484" cy="189247"/>
              <a:chOff x="7581081" y="2050430"/>
              <a:chExt cx="1395362" cy="1534088"/>
            </a:xfrm>
            <a:solidFill>
              <a:schemeClr val="tx1">
                <a:lumMod val="50000"/>
                <a:lumOff val="50000"/>
              </a:schemeClr>
            </a:solidFill>
          </p:grpSpPr>
          <p:sp>
            <p:nvSpPr>
              <p:cNvPr id="99" name="Flowchart: Magnetic Disk 98">
                <a:extLst>
                  <a:ext uri="{FF2B5EF4-FFF2-40B4-BE49-F238E27FC236}">
                    <a16:creationId xmlns:a16="http://schemas.microsoft.com/office/drawing/2014/main" id="{3F14B17A-AE7C-470A-87DD-D4A8764D6AAC}"/>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0" name="Flowchart: Magnetic Disk 99">
                <a:extLst>
                  <a:ext uri="{FF2B5EF4-FFF2-40B4-BE49-F238E27FC236}">
                    <a16:creationId xmlns:a16="http://schemas.microsoft.com/office/drawing/2014/main" id="{94EBA6FC-C100-4EA8-BDD6-1016EA9B69DA}"/>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1" name="Flowchart: Magnetic Disk 100">
                <a:extLst>
                  <a:ext uri="{FF2B5EF4-FFF2-40B4-BE49-F238E27FC236}">
                    <a16:creationId xmlns:a16="http://schemas.microsoft.com/office/drawing/2014/main" id="{6E83094A-0016-4E69-A6E0-5F8529D576AE}"/>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0" name="Group 49">
              <a:extLst>
                <a:ext uri="{FF2B5EF4-FFF2-40B4-BE49-F238E27FC236}">
                  <a16:creationId xmlns:a16="http://schemas.microsoft.com/office/drawing/2014/main" id="{CEC2A8D6-6F42-4557-9C5F-B5C4CA7ED32B}"/>
                </a:ext>
              </a:extLst>
            </p:cNvPr>
            <p:cNvGrpSpPr/>
            <p:nvPr/>
          </p:nvGrpSpPr>
          <p:grpSpPr>
            <a:xfrm>
              <a:off x="936026" y="2629918"/>
              <a:ext cx="214484" cy="189247"/>
              <a:chOff x="7581081" y="2050430"/>
              <a:chExt cx="1395362" cy="1534088"/>
            </a:xfrm>
            <a:solidFill>
              <a:schemeClr val="tx1">
                <a:lumMod val="50000"/>
                <a:lumOff val="50000"/>
              </a:schemeClr>
            </a:solidFill>
          </p:grpSpPr>
          <p:sp>
            <p:nvSpPr>
              <p:cNvPr id="96" name="Flowchart: Magnetic Disk 95">
                <a:extLst>
                  <a:ext uri="{FF2B5EF4-FFF2-40B4-BE49-F238E27FC236}">
                    <a16:creationId xmlns:a16="http://schemas.microsoft.com/office/drawing/2014/main" id="{502B4989-D060-498D-A25B-EE885D26AF56}"/>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7" name="Flowchart: Magnetic Disk 96">
                <a:extLst>
                  <a:ext uri="{FF2B5EF4-FFF2-40B4-BE49-F238E27FC236}">
                    <a16:creationId xmlns:a16="http://schemas.microsoft.com/office/drawing/2014/main" id="{7674B724-D4D3-4F5F-8516-E71F4BE2F19D}"/>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8" name="Flowchart: Magnetic Disk 97">
                <a:extLst>
                  <a:ext uri="{FF2B5EF4-FFF2-40B4-BE49-F238E27FC236}">
                    <a16:creationId xmlns:a16="http://schemas.microsoft.com/office/drawing/2014/main" id="{34A9AA3A-1A3C-434F-9A14-EBB6EB4CF2DF}"/>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1" name="Group 50">
              <a:extLst>
                <a:ext uri="{FF2B5EF4-FFF2-40B4-BE49-F238E27FC236}">
                  <a16:creationId xmlns:a16="http://schemas.microsoft.com/office/drawing/2014/main" id="{351B2AB4-1FA6-4E64-BECB-74C4C49C1949}"/>
                </a:ext>
              </a:extLst>
            </p:cNvPr>
            <p:cNvGrpSpPr/>
            <p:nvPr/>
          </p:nvGrpSpPr>
          <p:grpSpPr>
            <a:xfrm>
              <a:off x="1165639" y="2630502"/>
              <a:ext cx="214484" cy="189247"/>
              <a:chOff x="7581081" y="2050430"/>
              <a:chExt cx="1395362" cy="1534088"/>
            </a:xfrm>
            <a:solidFill>
              <a:schemeClr val="tx1">
                <a:lumMod val="50000"/>
                <a:lumOff val="50000"/>
              </a:schemeClr>
            </a:solidFill>
          </p:grpSpPr>
          <p:sp>
            <p:nvSpPr>
              <p:cNvPr id="93" name="Flowchart: Magnetic Disk 92">
                <a:extLst>
                  <a:ext uri="{FF2B5EF4-FFF2-40B4-BE49-F238E27FC236}">
                    <a16:creationId xmlns:a16="http://schemas.microsoft.com/office/drawing/2014/main" id="{1B3AEDB7-96D6-41E6-B211-13C09BD3B906}"/>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4" name="Flowchart: Magnetic Disk 93">
                <a:extLst>
                  <a:ext uri="{FF2B5EF4-FFF2-40B4-BE49-F238E27FC236}">
                    <a16:creationId xmlns:a16="http://schemas.microsoft.com/office/drawing/2014/main" id="{39E4943C-7936-44B5-9FDA-EC9C70A32C13}"/>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5" name="Flowchart: Magnetic Disk 94">
                <a:extLst>
                  <a:ext uri="{FF2B5EF4-FFF2-40B4-BE49-F238E27FC236}">
                    <a16:creationId xmlns:a16="http://schemas.microsoft.com/office/drawing/2014/main" id="{7A1EFE76-AC16-4B69-AFA7-DE8BAE243E56}"/>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2" name="Group 51">
              <a:extLst>
                <a:ext uri="{FF2B5EF4-FFF2-40B4-BE49-F238E27FC236}">
                  <a16:creationId xmlns:a16="http://schemas.microsoft.com/office/drawing/2014/main" id="{E59BC8C7-3E3E-4AA5-BF63-62FC8A3CB316}"/>
                </a:ext>
              </a:extLst>
            </p:cNvPr>
            <p:cNvGrpSpPr/>
            <p:nvPr/>
          </p:nvGrpSpPr>
          <p:grpSpPr>
            <a:xfrm>
              <a:off x="429482" y="2447307"/>
              <a:ext cx="214484" cy="189247"/>
              <a:chOff x="7581081" y="2050430"/>
              <a:chExt cx="1395362" cy="1534088"/>
            </a:xfrm>
            <a:solidFill>
              <a:schemeClr val="tx1">
                <a:lumMod val="50000"/>
                <a:lumOff val="50000"/>
              </a:schemeClr>
            </a:solidFill>
          </p:grpSpPr>
          <p:sp>
            <p:nvSpPr>
              <p:cNvPr id="90" name="Flowchart: Magnetic Disk 89">
                <a:extLst>
                  <a:ext uri="{FF2B5EF4-FFF2-40B4-BE49-F238E27FC236}">
                    <a16:creationId xmlns:a16="http://schemas.microsoft.com/office/drawing/2014/main" id="{2441A6DC-2A17-4CAA-A0EB-65CA115C694E}"/>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1" name="Flowchart: Magnetic Disk 90">
                <a:extLst>
                  <a:ext uri="{FF2B5EF4-FFF2-40B4-BE49-F238E27FC236}">
                    <a16:creationId xmlns:a16="http://schemas.microsoft.com/office/drawing/2014/main" id="{0E9AE660-CB2F-4C94-9AB6-2FCCA61834F4}"/>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2" name="Flowchart: Magnetic Disk 91">
                <a:extLst>
                  <a:ext uri="{FF2B5EF4-FFF2-40B4-BE49-F238E27FC236}">
                    <a16:creationId xmlns:a16="http://schemas.microsoft.com/office/drawing/2014/main" id="{FD0AD414-E66A-4BD0-9F05-CFC7DDA705D8}"/>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3" name="Group 52">
              <a:extLst>
                <a:ext uri="{FF2B5EF4-FFF2-40B4-BE49-F238E27FC236}">
                  <a16:creationId xmlns:a16="http://schemas.microsoft.com/office/drawing/2014/main" id="{8AFD0068-00AA-4EA7-A0B1-00FC64B3ABC9}"/>
                </a:ext>
              </a:extLst>
            </p:cNvPr>
            <p:cNvGrpSpPr/>
            <p:nvPr/>
          </p:nvGrpSpPr>
          <p:grpSpPr>
            <a:xfrm>
              <a:off x="659095" y="2447892"/>
              <a:ext cx="214484" cy="189247"/>
              <a:chOff x="7581081" y="2050430"/>
              <a:chExt cx="1395362" cy="1534088"/>
            </a:xfrm>
            <a:solidFill>
              <a:schemeClr val="tx1">
                <a:lumMod val="50000"/>
                <a:lumOff val="50000"/>
              </a:schemeClr>
            </a:solidFill>
          </p:grpSpPr>
          <p:sp>
            <p:nvSpPr>
              <p:cNvPr id="87" name="Flowchart: Magnetic Disk 86">
                <a:extLst>
                  <a:ext uri="{FF2B5EF4-FFF2-40B4-BE49-F238E27FC236}">
                    <a16:creationId xmlns:a16="http://schemas.microsoft.com/office/drawing/2014/main" id="{FEF2BDB9-5FF5-4775-9043-D4FF760D1623}"/>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8" name="Flowchart: Magnetic Disk 87">
                <a:extLst>
                  <a:ext uri="{FF2B5EF4-FFF2-40B4-BE49-F238E27FC236}">
                    <a16:creationId xmlns:a16="http://schemas.microsoft.com/office/drawing/2014/main" id="{61994A46-4C2D-42D5-BC4F-093FEBA0FB78}"/>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9" name="Flowchart: Magnetic Disk 88">
                <a:extLst>
                  <a:ext uri="{FF2B5EF4-FFF2-40B4-BE49-F238E27FC236}">
                    <a16:creationId xmlns:a16="http://schemas.microsoft.com/office/drawing/2014/main" id="{C423B6DD-DA3E-45F9-8BC5-600C164DAA5F}"/>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4" name="Group 53">
              <a:extLst>
                <a:ext uri="{FF2B5EF4-FFF2-40B4-BE49-F238E27FC236}">
                  <a16:creationId xmlns:a16="http://schemas.microsoft.com/office/drawing/2014/main" id="{47E808B1-9800-43F9-ABF7-8623325947DC}"/>
                </a:ext>
              </a:extLst>
            </p:cNvPr>
            <p:cNvGrpSpPr/>
            <p:nvPr/>
          </p:nvGrpSpPr>
          <p:grpSpPr>
            <a:xfrm>
              <a:off x="888709" y="2449282"/>
              <a:ext cx="214484" cy="189247"/>
              <a:chOff x="7581081" y="2050430"/>
              <a:chExt cx="1395362" cy="1534088"/>
            </a:xfrm>
            <a:solidFill>
              <a:schemeClr val="tx1">
                <a:lumMod val="50000"/>
                <a:lumOff val="50000"/>
              </a:schemeClr>
            </a:solidFill>
          </p:grpSpPr>
          <p:sp>
            <p:nvSpPr>
              <p:cNvPr id="84" name="Flowchart: Magnetic Disk 83">
                <a:extLst>
                  <a:ext uri="{FF2B5EF4-FFF2-40B4-BE49-F238E27FC236}">
                    <a16:creationId xmlns:a16="http://schemas.microsoft.com/office/drawing/2014/main" id="{1B4D90B9-A34E-43F1-BCF9-679C33C6E1F5}"/>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5" name="Flowchart: Magnetic Disk 84">
                <a:extLst>
                  <a:ext uri="{FF2B5EF4-FFF2-40B4-BE49-F238E27FC236}">
                    <a16:creationId xmlns:a16="http://schemas.microsoft.com/office/drawing/2014/main" id="{1E1145C5-5ADA-4964-BEB8-B8D8B5D3B0B6}"/>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6" name="Flowchart: Magnetic Disk 85">
                <a:extLst>
                  <a:ext uri="{FF2B5EF4-FFF2-40B4-BE49-F238E27FC236}">
                    <a16:creationId xmlns:a16="http://schemas.microsoft.com/office/drawing/2014/main" id="{901AAAB7-0D2E-4F57-A6E2-F45D2289CCD3}"/>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5" name="Group 54">
              <a:extLst>
                <a:ext uri="{FF2B5EF4-FFF2-40B4-BE49-F238E27FC236}">
                  <a16:creationId xmlns:a16="http://schemas.microsoft.com/office/drawing/2014/main" id="{D153D70A-6A5F-4A79-AAFE-940B2DC28CBB}"/>
                </a:ext>
              </a:extLst>
            </p:cNvPr>
            <p:cNvGrpSpPr/>
            <p:nvPr/>
          </p:nvGrpSpPr>
          <p:grpSpPr>
            <a:xfrm>
              <a:off x="1118322" y="2449866"/>
              <a:ext cx="214484" cy="189247"/>
              <a:chOff x="7581081" y="2050430"/>
              <a:chExt cx="1395362" cy="1534088"/>
            </a:xfrm>
            <a:solidFill>
              <a:schemeClr val="tx1">
                <a:lumMod val="50000"/>
                <a:lumOff val="50000"/>
              </a:schemeClr>
            </a:solidFill>
          </p:grpSpPr>
          <p:sp>
            <p:nvSpPr>
              <p:cNvPr id="81" name="Flowchart: Magnetic Disk 80">
                <a:extLst>
                  <a:ext uri="{FF2B5EF4-FFF2-40B4-BE49-F238E27FC236}">
                    <a16:creationId xmlns:a16="http://schemas.microsoft.com/office/drawing/2014/main" id="{5C48E8E7-BD6C-4BB8-B5D5-85AA5EC651B5}"/>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2" name="Flowchart: Magnetic Disk 81">
                <a:extLst>
                  <a:ext uri="{FF2B5EF4-FFF2-40B4-BE49-F238E27FC236}">
                    <a16:creationId xmlns:a16="http://schemas.microsoft.com/office/drawing/2014/main" id="{81D6B90E-5573-4B87-B195-CB26A0BCE53B}"/>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3" name="Flowchart: Magnetic Disk 82">
                <a:extLst>
                  <a:ext uri="{FF2B5EF4-FFF2-40B4-BE49-F238E27FC236}">
                    <a16:creationId xmlns:a16="http://schemas.microsoft.com/office/drawing/2014/main" id="{9FB99583-AE4D-4D0C-89FB-7866A3C02942}"/>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7" name="Group 56">
              <a:extLst>
                <a:ext uri="{FF2B5EF4-FFF2-40B4-BE49-F238E27FC236}">
                  <a16:creationId xmlns:a16="http://schemas.microsoft.com/office/drawing/2014/main" id="{66BA7DDA-24CC-4EA8-A610-E11B82A178C6}"/>
                </a:ext>
              </a:extLst>
            </p:cNvPr>
            <p:cNvGrpSpPr/>
            <p:nvPr/>
          </p:nvGrpSpPr>
          <p:grpSpPr>
            <a:xfrm>
              <a:off x="614542" y="2261379"/>
              <a:ext cx="214484" cy="189247"/>
              <a:chOff x="7581081" y="2050430"/>
              <a:chExt cx="1395362" cy="1534088"/>
            </a:xfrm>
            <a:solidFill>
              <a:schemeClr val="tx1">
                <a:lumMod val="50000"/>
                <a:lumOff val="50000"/>
              </a:schemeClr>
            </a:solidFill>
          </p:grpSpPr>
          <p:sp>
            <p:nvSpPr>
              <p:cNvPr id="78" name="Flowchart: Magnetic Disk 77">
                <a:extLst>
                  <a:ext uri="{FF2B5EF4-FFF2-40B4-BE49-F238E27FC236}">
                    <a16:creationId xmlns:a16="http://schemas.microsoft.com/office/drawing/2014/main" id="{17247D1E-5A8E-45F9-A94D-C3A8F0540F38}"/>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9" name="Flowchart: Magnetic Disk 78">
                <a:extLst>
                  <a:ext uri="{FF2B5EF4-FFF2-40B4-BE49-F238E27FC236}">
                    <a16:creationId xmlns:a16="http://schemas.microsoft.com/office/drawing/2014/main" id="{F28FC704-F84C-458C-A007-F40B56CB4013}"/>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0" name="Flowchart: Magnetic Disk 79">
                <a:extLst>
                  <a:ext uri="{FF2B5EF4-FFF2-40B4-BE49-F238E27FC236}">
                    <a16:creationId xmlns:a16="http://schemas.microsoft.com/office/drawing/2014/main" id="{87A99B00-5F36-4854-AE9E-DDA6A859BF73}"/>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8" name="Group 57">
              <a:extLst>
                <a:ext uri="{FF2B5EF4-FFF2-40B4-BE49-F238E27FC236}">
                  <a16:creationId xmlns:a16="http://schemas.microsoft.com/office/drawing/2014/main" id="{1244B39E-F298-4AC7-BFB1-CA3899553CEC}"/>
                </a:ext>
              </a:extLst>
            </p:cNvPr>
            <p:cNvGrpSpPr/>
            <p:nvPr/>
          </p:nvGrpSpPr>
          <p:grpSpPr>
            <a:xfrm>
              <a:off x="844156" y="2262769"/>
              <a:ext cx="214484" cy="189247"/>
              <a:chOff x="7581081" y="2050430"/>
              <a:chExt cx="1395362" cy="1534088"/>
            </a:xfrm>
            <a:solidFill>
              <a:schemeClr val="tx1">
                <a:lumMod val="50000"/>
                <a:lumOff val="50000"/>
              </a:schemeClr>
            </a:solidFill>
          </p:grpSpPr>
          <p:sp>
            <p:nvSpPr>
              <p:cNvPr id="75" name="Flowchart: Magnetic Disk 74">
                <a:extLst>
                  <a:ext uri="{FF2B5EF4-FFF2-40B4-BE49-F238E27FC236}">
                    <a16:creationId xmlns:a16="http://schemas.microsoft.com/office/drawing/2014/main" id="{FC7ED437-973F-4685-A3CC-697418A844BB}"/>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6" name="Flowchart: Magnetic Disk 75">
                <a:extLst>
                  <a:ext uri="{FF2B5EF4-FFF2-40B4-BE49-F238E27FC236}">
                    <a16:creationId xmlns:a16="http://schemas.microsoft.com/office/drawing/2014/main" id="{97B300F9-9B03-4FFF-9495-62BBD089A1F5}"/>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7" name="Flowchart: Magnetic Disk 76">
                <a:extLst>
                  <a:ext uri="{FF2B5EF4-FFF2-40B4-BE49-F238E27FC236}">
                    <a16:creationId xmlns:a16="http://schemas.microsoft.com/office/drawing/2014/main" id="{55C380CF-3267-4588-8C56-A4BA47515BCF}"/>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9" name="Group 58">
              <a:extLst>
                <a:ext uri="{FF2B5EF4-FFF2-40B4-BE49-F238E27FC236}">
                  <a16:creationId xmlns:a16="http://schemas.microsoft.com/office/drawing/2014/main" id="{09E19D40-EDE1-469D-B68D-12A30FDF69AF}"/>
                </a:ext>
              </a:extLst>
            </p:cNvPr>
            <p:cNvGrpSpPr/>
            <p:nvPr/>
          </p:nvGrpSpPr>
          <p:grpSpPr>
            <a:xfrm>
              <a:off x="1073769" y="2263353"/>
              <a:ext cx="214484" cy="189247"/>
              <a:chOff x="7581081" y="2050430"/>
              <a:chExt cx="1395362" cy="1534088"/>
            </a:xfrm>
            <a:solidFill>
              <a:schemeClr val="tx1">
                <a:lumMod val="50000"/>
                <a:lumOff val="50000"/>
              </a:schemeClr>
            </a:solidFill>
          </p:grpSpPr>
          <p:sp>
            <p:nvSpPr>
              <p:cNvPr id="72" name="Flowchart: Magnetic Disk 71">
                <a:extLst>
                  <a:ext uri="{FF2B5EF4-FFF2-40B4-BE49-F238E27FC236}">
                    <a16:creationId xmlns:a16="http://schemas.microsoft.com/office/drawing/2014/main" id="{B1E8E32D-3701-4A0E-BB3E-E134A1A01479}"/>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3" name="Flowchart: Magnetic Disk 72">
                <a:extLst>
                  <a:ext uri="{FF2B5EF4-FFF2-40B4-BE49-F238E27FC236}">
                    <a16:creationId xmlns:a16="http://schemas.microsoft.com/office/drawing/2014/main" id="{54239355-A780-42FA-9913-9385C1671082}"/>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4" name="Flowchart: Magnetic Disk 73">
                <a:extLst>
                  <a:ext uri="{FF2B5EF4-FFF2-40B4-BE49-F238E27FC236}">
                    <a16:creationId xmlns:a16="http://schemas.microsoft.com/office/drawing/2014/main" id="{75231BAB-52AC-4C18-8979-91FFEF403752}"/>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60" name="Group 59">
              <a:extLst>
                <a:ext uri="{FF2B5EF4-FFF2-40B4-BE49-F238E27FC236}">
                  <a16:creationId xmlns:a16="http://schemas.microsoft.com/office/drawing/2014/main" id="{942FC93C-3E3E-4BCE-A013-F4EC28ED6E7D}"/>
                </a:ext>
              </a:extLst>
            </p:cNvPr>
            <p:cNvGrpSpPr/>
            <p:nvPr/>
          </p:nvGrpSpPr>
          <p:grpSpPr>
            <a:xfrm>
              <a:off x="567225" y="2080743"/>
              <a:ext cx="214484" cy="189247"/>
              <a:chOff x="7581081" y="2050430"/>
              <a:chExt cx="1395362" cy="1534088"/>
            </a:xfrm>
            <a:solidFill>
              <a:schemeClr val="tx1">
                <a:lumMod val="50000"/>
                <a:lumOff val="50000"/>
              </a:schemeClr>
            </a:solidFill>
          </p:grpSpPr>
          <p:sp>
            <p:nvSpPr>
              <p:cNvPr id="69" name="Flowchart: Magnetic Disk 68">
                <a:extLst>
                  <a:ext uri="{FF2B5EF4-FFF2-40B4-BE49-F238E27FC236}">
                    <a16:creationId xmlns:a16="http://schemas.microsoft.com/office/drawing/2014/main" id="{79EE5C2A-9A74-473F-AD2F-246B084641F5}"/>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0" name="Flowchart: Magnetic Disk 69">
                <a:extLst>
                  <a:ext uri="{FF2B5EF4-FFF2-40B4-BE49-F238E27FC236}">
                    <a16:creationId xmlns:a16="http://schemas.microsoft.com/office/drawing/2014/main" id="{8783330D-59FD-4F83-A734-766A026DDF71}"/>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1" name="Flowchart: Magnetic Disk 70">
                <a:extLst>
                  <a:ext uri="{FF2B5EF4-FFF2-40B4-BE49-F238E27FC236}">
                    <a16:creationId xmlns:a16="http://schemas.microsoft.com/office/drawing/2014/main" id="{62BA1FF5-CACD-4CDD-A391-D2E1A2AF7051}"/>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61" name="Group 60">
              <a:extLst>
                <a:ext uri="{FF2B5EF4-FFF2-40B4-BE49-F238E27FC236}">
                  <a16:creationId xmlns:a16="http://schemas.microsoft.com/office/drawing/2014/main" id="{4759C934-9195-405B-847E-1BFCF398418B}"/>
                </a:ext>
              </a:extLst>
            </p:cNvPr>
            <p:cNvGrpSpPr/>
            <p:nvPr/>
          </p:nvGrpSpPr>
          <p:grpSpPr>
            <a:xfrm>
              <a:off x="796839" y="2082133"/>
              <a:ext cx="214484" cy="189247"/>
              <a:chOff x="7581081" y="2050430"/>
              <a:chExt cx="1395362" cy="1534088"/>
            </a:xfrm>
            <a:solidFill>
              <a:schemeClr val="tx1">
                <a:lumMod val="50000"/>
                <a:lumOff val="50000"/>
              </a:schemeClr>
            </a:solidFill>
          </p:grpSpPr>
          <p:sp>
            <p:nvSpPr>
              <p:cNvPr id="66" name="Flowchart: Magnetic Disk 65">
                <a:extLst>
                  <a:ext uri="{FF2B5EF4-FFF2-40B4-BE49-F238E27FC236}">
                    <a16:creationId xmlns:a16="http://schemas.microsoft.com/office/drawing/2014/main" id="{EC8D0697-7312-4957-9583-915382BAA7A8}"/>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7" name="Flowchart: Magnetic Disk 66">
                <a:extLst>
                  <a:ext uri="{FF2B5EF4-FFF2-40B4-BE49-F238E27FC236}">
                    <a16:creationId xmlns:a16="http://schemas.microsoft.com/office/drawing/2014/main" id="{34447E8B-B55C-49BA-927B-A5E6BF4A52D6}"/>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8" name="Flowchart: Magnetic Disk 67">
                <a:extLst>
                  <a:ext uri="{FF2B5EF4-FFF2-40B4-BE49-F238E27FC236}">
                    <a16:creationId xmlns:a16="http://schemas.microsoft.com/office/drawing/2014/main" id="{1F3F9F76-A5BF-406A-BF66-CD3D57CC0B2C}"/>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62" name="Group 61">
              <a:extLst>
                <a:ext uri="{FF2B5EF4-FFF2-40B4-BE49-F238E27FC236}">
                  <a16:creationId xmlns:a16="http://schemas.microsoft.com/office/drawing/2014/main" id="{E960787E-8E48-4995-9282-3A4AE0173911}"/>
                </a:ext>
              </a:extLst>
            </p:cNvPr>
            <p:cNvGrpSpPr/>
            <p:nvPr/>
          </p:nvGrpSpPr>
          <p:grpSpPr>
            <a:xfrm>
              <a:off x="740858" y="1895912"/>
              <a:ext cx="214484" cy="189247"/>
              <a:chOff x="7581081" y="2050430"/>
              <a:chExt cx="1395362" cy="1534088"/>
            </a:xfrm>
            <a:solidFill>
              <a:schemeClr val="tx1">
                <a:lumMod val="50000"/>
                <a:lumOff val="50000"/>
              </a:schemeClr>
            </a:solidFill>
          </p:grpSpPr>
          <p:sp>
            <p:nvSpPr>
              <p:cNvPr id="63" name="Flowchart: Magnetic Disk 62">
                <a:extLst>
                  <a:ext uri="{FF2B5EF4-FFF2-40B4-BE49-F238E27FC236}">
                    <a16:creationId xmlns:a16="http://schemas.microsoft.com/office/drawing/2014/main" id="{538E3505-E494-4407-B815-4CCE966381A1}"/>
                  </a:ext>
                </a:extLst>
              </p:cNvPr>
              <p:cNvSpPr/>
              <p:nvPr/>
            </p:nvSpPr>
            <p:spPr>
              <a:xfrm>
                <a:off x="7581081" y="2971994"/>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4" name="Flowchart: Magnetic Disk 63">
                <a:extLst>
                  <a:ext uri="{FF2B5EF4-FFF2-40B4-BE49-F238E27FC236}">
                    <a16:creationId xmlns:a16="http://schemas.microsoft.com/office/drawing/2014/main" id="{0E2909CC-6756-4BDE-BE21-2DC51AB2A9DB}"/>
                  </a:ext>
                </a:extLst>
              </p:cNvPr>
              <p:cNvSpPr/>
              <p:nvPr/>
            </p:nvSpPr>
            <p:spPr>
              <a:xfrm>
                <a:off x="7581081" y="2513042"/>
                <a:ext cx="1395362" cy="612525"/>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5" name="Flowchart: Magnetic Disk 64">
                <a:extLst>
                  <a:ext uri="{FF2B5EF4-FFF2-40B4-BE49-F238E27FC236}">
                    <a16:creationId xmlns:a16="http://schemas.microsoft.com/office/drawing/2014/main" id="{C3D81038-8876-4CA9-9609-5E0487809051}"/>
                  </a:ext>
                </a:extLst>
              </p:cNvPr>
              <p:cNvSpPr/>
              <p:nvPr/>
            </p:nvSpPr>
            <p:spPr>
              <a:xfrm>
                <a:off x="7581081" y="2050430"/>
                <a:ext cx="1395362" cy="612524"/>
              </a:xfrm>
              <a:prstGeom prst="flowChartMagneticDisk">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sp>
        <p:nvSpPr>
          <p:cNvPr id="105" name="Arrow: Right 104">
            <a:extLst>
              <a:ext uri="{FF2B5EF4-FFF2-40B4-BE49-F238E27FC236}">
                <a16:creationId xmlns:a16="http://schemas.microsoft.com/office/drawing/2014/main" id="{9672ED19-F411-4B3C-9ED0-CE2D7878520F}"/>
              </a:ext>
            </a:extLst>
          </p:cNvPr>
          <p:cNvSpPr/>
          <p:nvPr/>
        </p:nvSpPr>
        <p:spPr>
          <a:xfrm>
            <a:off x="4517930" y="2512364"/>
            <a:ext cx="373907" cy="295412"/>
          </a:xfrm>
          <a:prstGeom prst="rightArrow">
            <a:avLst>
              <a:gd name="adj1" fmla="val 42493"/>
              <a:gd name="adj2" fmla="val 55779"/>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Arrow: Right 105">
            <a:extLst>
              <a:ext uri="{FF2B5EF4-FFF2-40B4-BE49-F238E27FC236}">
                <a16:creationId xmlns:a16="http://schemas.microsoft.com/office/drawing/2014/main" id="{835A9A50-4118-430C-8860-CBAE6CEB8258}"/>
              </a:ext>
            </a:extLst>
          </p:cNvPr>
          <p:cNvSpPr/>
          <p:nvPr/>
        </p:nvSpPr>
        <p:spPr>
          <a:xfrm>
            <a:off x="6992790" y="902945"/>
            <a:ext cx="192699" cy="129510"/>
          </a:xfrm>
          <a:prstGeom prst="rightArrow">
            <a:avLst>
              <a:gd name="adj1" fmla="val 42493"/>
              <a:gd name="adj2" fmla="val 55779"/>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7" name="Picture 106">
            <a:extLst>
              <a:ext uri="{FF2B5EF4-FFF2-40B4-BE49-F238E27FC236}">
                <a16:creationId xmlns:a16="http://schemas.microsoft.com/office/drawing/2014/main" id="{CD23A4DD-A9AD-4755-8ACC-05B6DCB4140B}"/>
              </a:ext>
            </a:extLst>
          </p:cNvPr>
          <p:cNvPicPr>
            <a:picLocks noChangeAspect="1"/>
          </p:cNvPicPr>
          <p:nvPr/>
        </p:nvPicPr>
        <p:blipFill>
          <a:blip r:embed="rId3"/>
          <a:stretch>
            <a:fillRect/>
          </a:stretch>
        </p:blipFill>
        <p:spPr>
          <a:xfrm flipH="1">
            <a:off x="8591036" y="714843"/>
            <a:ext cx="389720" cy="460782"/>
          </a:xfrm>
          <a:prstGeom prst="rect">
            <a:avLst/>
          </a:prstGeom>
        </p:spPr>
      </p:pic>
      <p:grpSp>
        <p:nvGrpSpPr>
          <p:cNvPr id="108" name="Group 107">
            <a:extLst>
              <a:ext uri="{FF2B5EF4-FFF2-40B4-BE49-F238E27FC236}">
                <a16:creationId xmlns:a16="http://schemas.microsoft.com/office/drawing/2014/main" id="{F90F927A-8A66-4C53-A384-EF2D6AEC1885}"/>
              </a:ext>
            </a:extLst>
          </p:cNvPr>
          <p:cNvGrpSpPr/>
          <p:nvPr/>
        </p:nvGrpSpPr>
        <p:grpSpPr>
          <a:xfrm>
            <a:off x="7578994" y="759726"/>
            <a:ext cx="778153" cy="420026"/>
            <a:chOff x="2596042" y="2149672"/>
            <a:chExt cx="737093" cy="481076"/>
          </a:xfrm>
        </p:grpSpPr>
        <p:grpSp>
          <p:nvGrpSpPr>
            <p:cNvPr id="109" name="Group 108">
              <a:extLst>
                <a:ext uri="{FF2B5EF4-FFF2-40B4-BE49-F238E27FC236}">
                  <a16:creationId xmlns:a16="http://schemas.microsoft.com/office/drawing/2014/main" id="{4212108B-4C8B-47A2-BB0E-32DCD1821FD7}"/>
                </a:ext>
              </a:extLst>
            </p:cNvPr>
            <p:cNvGrpSpPr/>
            <p:nvPr/>
          </p:nvGrpSpPr>
          <p:grpSpPr>
            <a:xfrm>
              <a:off x="2596042" y="2154399"/>
              <a:ext cx="181345" cy="476349"/>
              <a:chOff x="5571625" y="856369"/>
              <a:chExt cx="1222795" cy="3211992"/>
            </a:xfrm>
            <a:solidFill>
              <a:schemeClr val="tx1">
                <a:lumMod val="65000"/>
                <a:lumOff val="35000"/>
              </a:schemeClr>
            </a:solidFill>
          </p:grpSpPr>
          <p:sp>
            <p:nvSpPr>
              <p:cNvPr id="124" name="Oval 123">
                <a:extLst>
                  <a:ext uri="{FF2B5EF4-FFF2-40B4-BE49-F238E27FC236}">
                    <a16:creationId xmlns:a16="http://schemas.microsoft.com/office/drawing/2014/main" id="{18CEB4B9-F9CD-4F75-86CE-1EA2DA7EF0CD}"/>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5" name="Rectangle: Rounded Corners 124">
                <a:extLst>
                  <a:ext uri="{FF2B5EF4-FFF2-40B4-BE49-F238E27FC236}">
                    <a16:creationId xmlns:a16="http://schemas.microsoft.com/office/drawing/2014/main" id="{D5C052DB-E245-4418-B570-4F36C7E51A15}"/>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6" name="Rectangle: Rounded Corners 125">
                <a:extLst>
                  <a:ext uri="{FF2B5EF4-FFF2-40B4-BE49-F238E27FC236}">
                    <a16:creationId xmlns:a16="http://schemas.microsoft.com/office/drawing/2014/main" id="{4959F9FE-27ED-4502-92F5-BC189551FDE6}"/>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7" name="Rectangle: Rounded Corners 126">
                <a:extLst>
                  <a:ext uri="{FF2B5EF4-FFF2-40B4-BE49-F238E27FC236}">
                    <a16:creationId xmlns:a16="http://schemas.microsoft.com/office/drawing/2014/main" id="{1C50DCCC-08D3-41F4-9E2E-7B9F04491E76}"/>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8" name="Rectangle: Rounded Corners 127">
                <a:extLst>
                  <a:ext uri="{FF2B5EF4-FFF2-40B4-BE49-F238E27FC236}">
                    <a16:creationId xmlns:a16="http://schemas.microsoft.com/office/drawing/2014/main" id="{FC364821-7CF9-45FF-B916-41A37C9A106B}"/>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29" name="Rectangle: Rounded Corners 128">
                <a:extLst>
                  <a:ext uri="{FF2B5EF4-FFF2-40B4-BE49-F238E27FC236}">
                    <a16:creationId xmlns:a16="http://schemas.microsoft.com/office/drawing/2014/main" id="{6D52E49C-FF2B-4FC5-BA36-4B0BAA6664A3}"/>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110" name="Group 109">
              <a:extLst>
                <a:ext uri="{FF2B5EF4-FFF2-40B4-BE49-F238E27FC236}">
                  <a16:creationId xmlns:a16="http://schemas.microsoft.com/office/drawing/2014/main" id="{2436B6E3-2905-49B3-80E1-32C109A3008F}"/>
                </a:ext>
              </a:extLst>
            </p:cNvPr>
            <p:cNvGrpSpPr/>
            <p:nvPr/>
          </p:nvGrpSpPr>
          <p:grpSpPr>
            <a:xfrm>
              <a:off x="2867591" y="2153615"/>
              <a:ext cx="181345" cy="476349"/>
              <a:chOff x="5571625" y="856369"/>
              <a:chExt cx="1222795" cy="3211992"/>
            </a:xfrm>
            <a:solidFill>
              <a:schemeClr val="tx1"/>
            </a:solidFill>
          </p:grpSpPr>
          <p:sp>
            <p:nvSpPr>
              <p:cNvPr id="118" name="Oval 117">
                <a:extLst>
                  <a:ext uri="{FF2B5EF4-FFF2-40B4-BE49-F238E27FC236}">
                    <a16:creationId xmlns:a16="http://schemas.microsoft.com/office/drawing/2014/main" id="{A80634D3-0A92-49A9-B6A1-73D0321C52A5}"/>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9" name="Rectangle: Rounded Corners 118">
                <a:extLst>
                  <a:ext uri="{FF2B5EF4-FFF2-40B4-BE49-F238E27FC236}">
                    <a16:creationId xmlns:a16="http://schemas.microsoft.com/office/drawing/2014/main" id="{5D446069-8221-4CF4-82F4-05203967EAB6}"/>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0" name="Rectangle: Rounded Corners 119">
                <a:extLst>
                  <a:ext uri="{FF2B5EF4-FFF2-40B4-BE49-F238E27FC236}">
                    <a16:creationId xmlns:a16="http://schemas.microsoft.com/office/drawing/2014/main" id="{BAC9BD49-8A7B-4C80-8992-085FCF9F3AFC}"/>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1" name="Rectangle: Rounded Corners 120">
                <a:extLst>
                  <a:ext uri="{FF2B5EF4-FFF2-40B4-BE49-F238E27FC236}">
                    <a16:creationId xmlns:a16="http://schemas.microsoft.com/office/drawing/2014/main" id="{591657A1-F83F-417A-AE6C-3146E3CD89AB}"/>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2" name="Rectangle: Rounded Corners 121">
                <a:extLst>
                  <a:ext uri="{FF2B5EF4-FFF2-40B4-BE49-F238E27FC236}">
                    <a16:creationId xmlns:a16="http://schemas.microsoft.com/office/drawing/2014/main" id="{E3456326-AFFB-4BC3-844A-A928A7C6F84A}"/>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23" name="Rectangle: Rounded Corners 122">
                <a:extLst>
                  <a:ext uri="{FF2B5EF4-FFF2-40B4-BE49-F238E27FC236}">
                    <a16:creationId xmlns:a16="http://schemas.microsoft.com/office/drawing/2014/main" id="{B1F07695-4ACC-495E-AFED-F1083859A981}"/>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111" name="Group 110">
              <a:extLst>
                <a:ext uri="{FF2B5EF4-FFF2-40B4-BE49-F238E27FC236}">
                  <a16:creationId xmlns:a16="http://schemas.microsoft.com/office/drawing/2014/main" id="{51DD17A7-E494-41D4-82F7-7AB5A3E73C31}"/>
                </a:ext>
              </a:extLst>
            </p:cNvPr>
            <p:cNvGrpSpPr/>
            <p:nvPr/>
          </p:nvGrpSpPr>
          <p:grpSpPr>
            <a:xfrm>
              <a:off x="3151790" y="2149672"/>
              <a:ext cx="181345" cy="476349"/>
              <a:chOff x="5571625" y="856369"/>
              <a:chExt cx="1222795" cy="3211992"/>
            </a:xfrm>
            <a:solidFill>
              <a:schemeClr val="bg1"/>
            </a:solidFill>
          </p:grpSpPr>
          <p:sp>
            <p:nvSpPr>
              <p:cNvPr id="112" name="Oval 111">
                <a:extLst>
                  <a:ext uri="{FF2B5EF4-FFF2-40B4-BE49-F238E27FC236}">
                    <a16:creationId xmlns:a16="http://schemas.microsoft.com/office/drawing/2014/main" id="{8D935DCA-A868-47F9-B25A-D1612D5B3F69}"/>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3" name="Rectangle: Rounded Corners 112">
                <a:extLst>
                  <a:ext uri="{FF2B5EF4-FFF2-40B4-BE49-F238E27FC236}">
                    <a16:creationId xmlns:a16="http://schemas.microsoft.com/office/drawing/2014/main" id="{5685DA2C-C85A-464D-87A5-3A0874048E0A}"/>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4" name="Rectangle: Rounded Corners 113">
                <a:extLst>
                  <a:ext uri="{FF2B5EF4-FFF2-40B4-BE49-F238E27FC236}">
                    <a16:creationId xmlns:a16="http://schemas.microsoft.com/office/drawing/2014/main" id="{10BB68D9-75DE-489D-A550-CC94950F0C39}"/>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5" name="Rectangle: Rounded Corners 114">
                <a:extLst>
                  <a:ext uri="{FF2B5EF4-FFF2-40B4-BE49-F238E27FC236}">
                    <a16:creationId xmlns:a16="http://schemas.microsoft.com/office/drawing/2014/main" id="{AD0A6F53-91E3-4ED9-A57F-1BE5148EA863}"/>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6" name="Rectangle: Rounded Corners 115">
                <a:extLst>
                  <a:ext uri="{FF2B5EF4-FFF2-40B4-BE49-F238E27FC236}">
                    <a16:creationId xmlns:a16="http://schemas.microsoft.com/office/drawing/2014/main" id="{6A56248B-39F3-40A8-9985-002DB3123A2E}"/>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17" name="Rectangle: Rounded Corners 116">
                <a:extLst>
                  <a:ext uri="{FF2B5EF4-FFF2-40B4-BE49-F238E27FC236}">
                    <a16:creationId xmlns:a16="http://schemas.microsoft.com/office/drawing/2014/main" id="{777E935B-9E64-4F1C-831F-2A407B574EF9}"/>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sp>
        <p:nvSpPr>
          <p:cNvPr id="130" name="Rectangle 129">
            <a:extLst>
              <a:ext uri="{FF2B5EF4-FFF2-40B4-BE49-F238E27FC236}">
                <a16:creationId xmlns:a16="http://schemas.microsoft.com/office/drawing/2014/main" id="{C0B2D36A-274E-44B8-85F4-FBFE854EF04C}"/>
              </a:ext>
            </a:extLst>
          </p:cNvPr>
          <p:cNvSpPr/>
          <p:nvPr/>
        </p:nvSpPr>
        <p:spPr>
          <a:xfrm>
            <a:off x="2499697" y="602334"/>
            <a:ext cx="2792958" cy="954107"/>
          </a:xfrm>
          <a:prstGeom prst="rect">
            <a:avLst/>
          </a:prstGeom>
          <a:noFill/>
        </p:spPr>
        <p:txBody>
          <a:bodyPr wrap="square" rtlCol="0">
            <a:spAutoFit/>
          </a:bodyPr>
          <a:lstStyle/>
          <a:p>
            <a:r>
              <a:rPr lang="en-GB" sz="1400" b="1" i="1" dirty="0">
                <a:solidFill>
                  <a:srgbClr val="C00000"/>
                </a:solidFill>
                <a:effectLst>
                  <a:glow rad="63500">
                    <a:schemeClr val="bg1">
                      <a:alpha val="40000"/>
                    </a:schemeClr>
                  </a:glow>
                </a:effectLst>
                <a:latin typeface="Roboto" panose="02000000000000000000" pitchFamily="2" charset="0"/>
                <a:ea typeface="Roboto" panose="02000000000000000000" pitchFamily="2" charset="0"/>
              </a:rPr>
              <a:t>Existing lenders are out of reach and expensive for many. They are also blind to alternative datasets …</a:t>
            </a:r>
          </a:p>
        </p:txBody>
      </p:sp>
      <p:sp>
        <p:nvSpPr>
          <p:cNvPr id="131" name="Rectangle 130">
            <a:extLst>
              <a:ext uri="{FF2B5EF4-FFF2-40B4-BE49-F238E27FC236}">
                <a16:creationId xmlns:a16="http://schemas.microsoft.com/office/drawing/2014/main" id="{6973F8FF-E8D8-4432-8276-4DC8EBF38B21}"/>
              </a:ext>
            </a:extLst>
          </p:cNvPr>
          <p:cNvSpPr/>
          <p:nvPr/>
        </p:nvSpPr>
        <p:spPr>
          <a:xfrm>
            <a:off x="6829702" y="2294961"/>
            <a:ext cx="2891303" cy="738664"/>
          </a:xfrm>
          <a:prstGeom prst="rect">
            <a:avLst/>
          </a:prstGeom>
          <a:noFill/>
        </p:spPr>
        <p:txBody>
          <a:bodyPr wrap="square" rtlCol="0">
            <a:spAutoFit/>
          </a:bodyPr>
          <a:lstStyle/>
          <a:p>
            <a:pPr algn="r"/>
            <a:r>
              <a:rPr lang="en-GB" sz="1400" b="1" i="1" dirty="0">
                <a:solidFill>
                  <a:srgbClr val="C00000"/>
                </a:solidFill>
                <a:effectLst>
                  <a:glow rad="63500">
                    <a:schemeClr val="bg1">
                      <a:alpha val="40000"/>
                    </a:schemeClr>
                  </a:glow>
                </a:effectLst>
                <a:latin typeface="Roboto" panose="02000000000000000000" pitchFamily="2" charset="0"/>
                <a:ea typeface="Roboto" panose="02000000000000000000" pitchFamily="2" charset="0"/>
              </a:rPr>
              <a:t>…resulting in missed opportunities for investors and for creditworthy individuals and businesses</a:t>
            </a:r>
          </a:p>
        </p:txBody>
      </p:sp>
      <p:sp>
        <p:nvSpPr>
          <p:cNvPr id="132" name="Rectangle 131">
            <a:extLst>
              <a:ext uri="{FF2B5EF4-FFF2-40B4-BE49-F238E27FC236}">
                <a16:creationId xmlns:a16="http://schemas.microsoft.com/office/drawing/2014/main" id="{0452BE72-5001-4A53-8A51-E3ECDEB60F0B}"/>
              </a:ext>
            </a:extLst>
          </p:cNvPr>
          <p:cNvSpPr/>
          <p:nvPr/>
        </p:nvSpPr>
        <p:spPr>
          <a:xfrm>
            <a:off x="7627962" y="1190330"/>
            <a:ext cx="1414809" cy="429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200" i="1" dirty="0">
                <a:solidFill>
                  <a:schemeClr val="tx1">
                    <a:lumMod val="75000"/>
                    <a:lumOff val="25000"/>
                  </a:schemeClr>
                </a:solidFill>
                <a:latin typeface="Roboto" panose="02000000000000000000" pitchFamily="2" charset="0"/>
                <a:ea typeface="Roboto" panose="02000000000000000000" pitchFamily="2" charset="0"/>
              </a:rPr>
              <a:t>Individuals, Businesses</a:t>
            </a:r>
          </a:p>
        </p:txBody>
      </p:sp>
      <p:sp>
        <p:nvSpPr>
          <p:cNvPr id="133" name="Rectangle 132">
            <a:extLst>
              <a:ext uri="{FF2B5EF4-FFF2-40B4-BE49-F238E27FC236}">
                <a16:creationId xmlns:a16="http://schemas.microsoft.com/office/drawing/2014/main" id="{07886B3B-E7C8-4D9C-B9C6-72BC55E74ECD}"/>
              </a:ext>
            </a:extLst>
          </p:cNvPr>
          <p:cNvSpPr/>
          <p:nvPr/>
        </p:nvSpPr>
        <p:spPr>
          <a:xfrm>
            <a:off x="3254619" y="1788248"/>
            <a:ext cx="1529687" cy="471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200" i="1" dirty="0">
                <a:solidFill>
                  <a:schemeClr val="tx1">
                    <a:lumMod val="75000"/>
                    <a:lumOff val="25000"/>
                  </a:schemeClr>
                </a:solidFill>
                <a:latin typeface="Roboto" panose="02000000000000000000" pitchFamily="2" charset="0"/>
                <a:ea typeface="Roboto" panose="02000000000000000000" pitchFamily="2" charset="0"/>
              </a:rPr>
              <a:t>Institutional lenders</a:t>
            </a:r>
          </a:p>
          <a:p>
            <a:pPr algn="ctr"/>
            <a:r>
              <a:rPr lang="en-GB" sz="1200" i="1" dirty="0">
                <a:solidFill>
                  <a:schemeClr val="tx1">
                    <a:lumMod val="75000"/>
                    <a:lumOff val="25000"/>
                  </a:schemeClr>
                </a:solidFill>
                <a:latin typeface="Roboto" panose="02000000000000000000" pitchFamily="2" charset="0"/>
                <a:ea typeface="Roboto" panose="02000000000000000000" pitchFamily="2" charset="0"/>
              </a:rPr>
              <a:t>Retail investors</a:t>
            </a:r>
          </a:p>
        </p:txBody>
      </p:sp>
      <p:sp>
        <p:nvSpPr>
          <p:cNvPr id="4" name="Cross 3">
            <a:extLst>
              <a:ext uri="{FF2B5EF4-FFF2-40B4-BE49-F238E27FC236}">
                <a16:creationId xmlns:a16="http://schemas.microsoft.com/office/drawing/2014/main" id="{A3CCC5D6-87C9-4255-8A3C-883E34C5B0B5}"/>
              </a:ext>
            </a:extLst>
          </p:cNvPr>
          <p:cNvSpPr/>
          <p:nvPr/>
        </p:nvSpPr>
        <p:spPr>
          <a:xfrm rot="2518124">
            <a:off x="9470610" y="653273"/>
            <a:ext cx="199340" cy="199340"/>
          </a:xfrm>
          <a:prstGeom prst="plus">
            <a:avLst>
              <a:gd name="adj" fmla="val 3590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52C33171-7C6C-48A3-AD23-46B5E949EE38}"/>
              </a:ext>
            </a:extLst>
          </p:cNvPr>
          <p:cNvCxnSpPr>
            <a:cxnSpLocks/>
          </p:cNvCxnSpPr>
          <p:nvPr/>
        </p:nvCxnSpPr>
        <p:spPr>
          <a:xfrm>
            <a:off x="999646" y="5641946"/>
            <a:ext cx="12867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39C851C4-07E4-405F-94F4-922565E8732B}"/>
              </a:ext>
            </a:extLst>
          </p:cNvPr>
          <p:cNvGrpSpPr/>
          <p:nvPr/>
        </p:nvGrpSpPr>
        <p:grpSpPr>
          <a:xfrm>
            <a:off x="3102955" y="6051005"/>
            <a:ext cx="503459" cy="496516"/>
            <a:chOff x="10253267" y="2083189"/>
            <a:chExt cx="651773" cy="642785"/>
          </a:xfrm>
        </p:grpSpPr>
        <p:sp>
          <p:nvSpPr>
            <p:cNvPr id="136" name="Rectangle: Rounded Corners 135">
              <a:extLst>
                <a:ext uri="{FF2B5EF4-FFF2-40B4-BE49-F238E27FC236}">
                  <a16:creationId xmlns:a16="http://schemas.microsoft.com/office/drawing/2014/main" id="{6AD39319-3CEF-4831-94DC-FF7968382AF9}"/>
                </a:ext>
              </a:extLst>
            </p:cNvPr>
            <p:cNvSpPr/>
            <p:nvPr/>
          </p:nvSpPr>
          <p:spPr>
            <a:xfrm>
              <a:off x="10253267" y="2083189"/>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137" name="Group 136">
              <a:extLst>
                <a:ext uri="{FF2B5EF4-FFF2-40B4-BE49-F238E27FC236}">
                  <a16:creationId xmlns:a16="http://schemas.microsoft.com/office/drawing/2014/main" id="{0982F188-5D99-43E7-8788-A3D55543B4C6}"/>
                </a:ext>
              </a:extLst>
            </p:cNvPr>
            <p:cNvGrpSpPr/>
            <p:nvPr/>
          </p:nvGrpSpPr>
          <p:grpSpPr>
            <a:xfrm>
              <a:off x="10290291" y="2153283"/>
              <a:ext cx="575369" cy="507411"/>
              <a:chOff x="8474360" y="2182126"/>
              <a:chExt cx="789646" cy="696379"/>
            </a:xfrm>
          </p:grpSpPr>
          <p:sp>
            <p:nvSpPr>
              <p:cNvPr id="138" name="Rectangle: Rounded Corners 137">
                <a:extLst>
                  <a:ext uri="{FF2B5EF4-FFF2-40B4-BE49-F238E27FC236}">
                    <a16:creationId xmlns:a16="http://schemas.microsoft.com/office/drawing/2014/main" id="{D13911E3-84C8-4904-BB4F-218574712F02}"/>
                  </a:ext>
                </a:extLst>
              </p:cNvPr>
              <p:cNvSpPr/>
              <p:nvPr/>
            </p:nvSpPr>
            <p:spPr>
              <a:xfrm>
                <a:off x="8474360" y="2182126"/>
                <a:ext cx="789646" cy="696379"/>
              </a:xfrm>
              <a:prstGeom prst="roundRect">
                <a:avLst>
                  <a:gd name="adj" fmla="val 613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39" name="Rectangle: Rounded Corners 138">
                <a:extLst>
                  <a:ext uri="{FF2B5EF4-FFF2-40B4-BE49-F238E27FC236}">
                    <a16:creationId xmlns:a16="http://schemas.microsoft.com/office/drawing/2014/main" id="{C0FC1CE6-5823-45EF-A41F-BE82C148452B}"/>
                  </a:ext>
                </a:extLst>
              </p:cNvPr>
              <p:cNvSpPr/>
              <p:nvPr/>
            </p:nvSpPr>
            <p:spPr>
              <a:xfrm>
                <a:off x="8569316" y="2221548"/>
                <a:ext cx="644376" cy="610930"/>
              </a:xfrm>
              <a:prstGeom prst="roundRect">
                <a:avLst>
                  <a:gd name="adj" fmla="val 61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0" name="Oval 139">
                <a:extLst>
                  <a:ext uri="{FF2B5EF4-FFF2-40B4-BE49-F238E27FC236}">
                    <a16:creationId xmlns:a16="http://schemas.microsoft.com/office/drawing/2014/main" id="{9A5E60D2-1724-46FA-839E-A9A5A515CC5D}"/>
                  </a:ext>
                </a:extLst>
              </p:cNvPr>
              <p:cNvSpPr/>
              <p:nvPr/>
            </p:nvSpPr>
            <p:spPr>
              <a:xfrm>
                <a:off x="8631857" y="2270668"/>
                <a:ext cx="519294" cy="5192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1" name="Oval 140">
                <a:extLst>
                  <a:ext uri="{FF2B5EF4-FFF2-40B4-BE49-F238E27FC236}">
                    <a16:creationId xmlns:a16="http://schemas.microsoft.com/office/drawing/2014/main" id="{A7C7FB88-6463-4A71-AE70-013D6B229AE9}"/>
                  </a:ext>
                </a:extLst>
              </p:cNvPr>
              <p:cNvSpPr/>
              <p:nvPr/>
            </p:nvSpPr>
            <p:spPr>
              <a:xfrm>
                <a:off x="8686948" y="2325760"/>
                <a:ext cx="410698" cy="41069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2" name="Oval 141">
                <a:extLst>
                  <a:ext uri="{FF2B5EF4-FFF2-40B4-BE49-F238E27FC236}">
                    <a16:creationId xmlns:a16="http://schemas.microsoft.com/office/drawing/2014/main" id="{674F4072-CA1A-48C5-9C77-538CF3C453E3}"/>
                  </a:ext>
                </a:extLst>
              </p:cNvPr>
              <p:cNvSpPr/>
              <p:nvPr/>
            </p:nvSpPr>
            <p:spPr>
              <a:xfrm>
                <a:off x="8742357" y="2377073"/>
                <a:ext cx="299882" cy="299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143" name="Group 142">
                <a:extLst>
                  <a:ext uri="{FF2B5EF4-FFF2-40B4-BE49-F238E27FC236}">
                    <a16:creationId xmlns:a16="http://schemas.microsoft.com/office/drawing/2014/main" id="{4C36F476-84FA-458F-80E6-F64A29A4DD36}"/>
                  </a:ext>
                </a:extLst>
              </p:cNvPr>
              <p:cNvGrpSpPr/>
              <p:nvPr/>
            </p:nvGrpSpPr>
            <p:grpSpPr>
              <a:xfrm>
                <a:off x="8836420" y="2455534"/>
                <a:ext cx="110168" cy="172814"/>
                <a:chOff x="9617959" y="1079983"/>
                <a:chExt cx="870290" cy="1365170"/>
              </a:xfrm>
              <a:solidFill>
                <a:schemeClr val="tx1">
                  <a:lumMod val="75000"/>
                  <a:lumOff val="25000"/>
                </a:schemeClr>
              </a:solidFill>
            </p:grpSpPr>
            <p:sp>
              <p:nvSpPr>
                <p:cNvPr id="146" name="Flowchart: Connector 145">
                  <a:extLst>
                    <a:ext uri="{FF2B5EF4-FFF2-40B4-BE49-F238E27FC236}">
                      <a16:creationId xmlns:a16="http://schemas.microsoft.com/office/drawing/2014/main" id="{AA494E35-C388-4A12-A853-3BB88DDE04BF}"/>
                    </a:ext>
                  </a:extLst>
                </p:cNvPr>
                <p:cNvSpPr/>
                <p:nvPr/>
              </p:nvSpPr>
              <p:spPr>
                <a:xfrm>
                  <a:off x="9617959" y="1079983"/>
                  <a:ext cx="870290" cy="800174"/>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7" name="Rectangle: Rounded Corners 146">
                  <a:extLst>
                    <a:ext uri="{FF2B5EF4-FFF2-40B4-BE49-F238E27FC236}">
                      <a16:creationId xmlns:a16="http://schemas.microsoft.com/office/drawing/2014/main" id="{7BFFEF9C-5784-4906-B65D-855B2B630740}"/>
                    </a:ext>
                  </a:extLst>
                </p:cNvPr>
                <p:cNvSpPr/>
                <p:nvPr/>
              </p:nvSpPr>
              <p:spPr>
                <a:xfrm>
                  <a:off x="9860941" y="1721269"/>
                  <a:ext cx="377156" cy="72388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sp>
            <p:nvSpPr>
              <p:cNvPr id="144" name="Rectangle: Rounded Corners 143">
                <a:extLst>
                  <a:ext uri="{FF2B5EF4-FFF2-40B4-BE49-F238E27FC236}">
                    <a16:creationId xmlns:a16="http://schemas.microsoft.com/office/drawing/2014/main" id="{9D81650C-0F53-4D40-8847-D81DC7DDD154}"/>
                  </a:ext>
                </a:extLst>
              </p:cNvPr>
              <p:cNvSpPr/>
              <p:nvPr/>
            </p:nvSpPr>
            <p:spPr>
              <a:xfrm>
                <a:off x="8542118" y="2324415"/>
                <a:ext cx="56132" cy="146564"/>
              </a:xfrm>
              <a:prstGeom prst="roundRect">
                <a:avLst>
                  <a:gd name="adj" fmla="val 613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5" name="Rectangle: Rounded Corners 144">
                <a:extLst>
                  <a:ext uri="{FF2B5EF4-FFF2-40B4-BE49-F238E27FC236}">
                    <a16:creationId xmlns:a16="http://schemas.microsoft.com/office/drawing/2014/main" id="{3EF2D105-8D5F-407D-8CED-16F6B1F15B63}"/>
                  </a:ext>
                </a:extLst>
              </p:cNvPr>
              <p:cNvSpPr/>
              <p:nvPr/>
            </p:nvSpPr>
            <p:spPr>
              <a:xfrm>
                <a:off x="8542118" y="2588011"/>
                <a:ext cx="56132" cy="146564"/>
              </a:xfrm>
              <a:prstGeom prst="roundRect">
                <a:avLst>
                  <a:gd name="adj" fmla="val 613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cxnSp>
        <p:nvCxnSpPr>
          <p:cNvPr id="152" name="Straight Connector 151">
            <a:extLst>
              <a:ext uri="{FF2B5EF4-FFF2-40B4-BE49-F238E27FC236}">
                <a16:creationId xmlns:a16="http://schemas.microsoft.com/office/drawing/2014/main" id="{47576786-D8BE-41D5-A831-414E6DA322D7}"/>
              </a:ext>
            </a:extLst>
          </p:cNvPr>
          <p:cNvCxnSpPr>
            <a:cxnSpLocks/>
          </p:cNvCxnSpPr>
          <p:nvPr/>
        </p:nvCxnSpPr>
        <p:spPr>
          <a:xfrm>
            <a:off x="4702912" y="5108844"/>
            <a:ext cx="0" cy="3016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BDE76DAE-4420-48CE-BB7B-97C07358439A}"/>
              </a:ext>
            </a:extLst>
          </p:cNvPr>
          <p:cNvGrpSpPr/>
          <p:nvPr/>
        </p:nvGrpSpPr>
        <p:grpSpPr>
          <a:xfrm>
            <a:off x="4465542" y="6049913"/>
            <a:ext cx="503459" cy="496516"/>
            <a:chOff x="10253267" y="658598"/>
            <a:chExt cx="651773" cy="642785"/>
          </a:xfrm>
        </p:grpSpPr>
        <p:sp>
          <p:nvSpPr>
            <p:cNvPr id="154" name="Rectangle: Rounded Corners 153">
              <a:extLst>
                <a:ext uri="{FF2B5EF4-FFF2-40B4-BE49-F238E27FC236}">
                  <a16:creationId xmlns:a16="http://schemas.microsoft.com/office/drawing/2014/main" id="{A3D1F071-407F-4899-94EF-AB0077A139B3}"/>
                </a:ext>
              </a:extLst>
            </p:cNvPr>
            <p:cNvSpPr/>
            <p:nvPr/>
          </p:nvSpPr>
          <p:spPr>
            <a:xfrm>
              <a:off x="10253267" y="658598"/>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155" name="Group 154">
              <a:extLst>
                <a:ext uri="{FF2B5EF4-FFF2-40B4-BE49-F238E27FC236}">
                  <a16:creationId xmlns:a16="http://schemas.microsoft.com/office/drawing/2014/main" id="{C1D17C31-19B9-4527-AC4F-D95892C5E246}"/>
                </a:ext>
              </a:extLst>
            </p:cNvPr>
            <p:cNvGrpSpPr/>
            <p:nvPr/>
          </p:nvGrpSpPr>
          <p:grpSpPr>
            <a:xfrm>
              <a:off x="10295212" y="751326"/>
              <a:ext cx="565378" cy="471449"/>
              <a:chOff x="10339662" y="815318"/>
              <a:chExt cx="488637" cy="407457"/>
            </a:xfrm>
          </p:grpSpPr>
          <p:grpSp>
            <p:nvGrpSpPr>
              <p:cNvPr id="156" name="Group 155">
                <a:extLst>
                  <a:ext uri="{FF2B5EF4-FFF2-40B4-BE49-F238E27FC236}">
                    <a16:creationId xmlns:a16="http://schemas.microsoft.com/office/drawing/2014/main" id="{764B2015-610D-470D-B133-22675D71DB9D}"/>
                  </a:ext>
                </a:extLst>
              </p:cNvPr>
              <p:cNvGrpSpPr/>
              <p:nvPr/>
            </p:nvGrpSpPr>
            <p:grpSpPr>
              <a:xfrm>
                <a:off x="10339662" y="901227"/>
                <a:ext cx="322681" cy="321548"/>
                <a:chOff x="3514327" y="1824032"/>
                <a:chExt cx="3565923" cy="3553397"/>
              </a:xfrm>
              <a:solidFill>
                <a:schemeClr val="tx1">
                  <a:lumMod val="75000"/>
                  <a:lumOff val="25000"/>
                </a:schemeClr>
              </a:solidFill>
            </p:grpSpPr>
            <p:sp>
              <p:nvSpPr>
                <p:cNvPr id="167" name="Circle: Hollow 166">
                  <a:extLst>
                    <a:ext uri="{FF2B5EF4-FFF2-40B4-BE49-F238E27FC236}">
                      <a16:creationId xmlns:a16="http://schemas.microsoft.com/office/drawing/2014/main" id="{FC350E93-C279-413F-84A4-64BB6A604624}"/>
                    </a:ext>
                  </a:extLst>
                </p:cNvPr>
                <p:cNvSpPr/>
                <p:nvPr/>
              </p:nvSpPr>
              <p:spPr>
                <a:xfrm>
                  <a:off x="3766343" y="2073267"/>
                  <a:ext cx="3050382" cy="3050382"/>
                </a:xfrm>
                <a:prstGeom prst="donut">
                  <a:avLst>
                    <a:gd name="adj" fmla="val 21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solidFill>
                      <a:schemeClr val="tx1"/>
                    </a:solidFill>
                  </a:endParaRPr>
                </a:p>
              </p:txBody>
            </p:sp>
            <p:sp>
              <p:nvSpPr>
                <p:cNvPr id="168" name="Rectangle: Rounded Corners 167">
                  <a:extLst>
                    <a:ext uri="{FF2B5EF4-FFF2-40B4-BE49-F238E27FC236}">
                      <a16:creationId xmlns:a16="http://schemas.microsoft.com/office/drawing/2014/main" id="{C7939A47-7768-42D1-83F5-83223F80E138}"/>
                    </a:ext>
                  </a:extLst>
                </p:cNvPr>
                <p:cNvSpPr/>
                <p:nvPr/>
              </p:nvSpPr>
              <p:spPr>
                <a:xfrm>
                  <a:off x="4941095" y="182403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9" name="Rectangle: Rounded Corners 168">
                  <a:extLst>
                    <a:ext uri="{FF2B5EF4-FFF2-40B4-BE49-F238E27FC236}">
                      <a16:creationId xmlns:a16="http://schemas.microsoft.com/office/drawing/2014/main" id="{F681A5FE-1931-4E88-8A33-B504F8EF4493}"/>
                    </a:ext>
                  </a:extLst>
                </p:cNvPr>
                <p:cNvSpPr/>
                <p:nvPr/>
              </p:nvSpPr>
              <p:spPr>
                <a:xfrm>
                  <a:off x="4943872" y="4482873"/>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0" name="Rectangle: Rounded Corners 169">
                  <a:extLst>
                    <a:ext uri="{FF2B5EF4-FFF2-40B4-BE49-F238E27FC236}">
                      <a16:creationId xmlns:a16="http://schemas.microsoft.com/office/drawing/2014/main" id="{3ECC793B-6D3E-4551-9DCD-AAF53672C71C}"/>
                    </a:ext>
                  </a:extLst>
                </p:cNvPr>
                <p:cNvSpPr/>
                <p:nvPr/>
              </p:nvSpPr>
              <p:spPr>
                <a:xfrm rot="5400000">
                  <a:off x="3604418" y="3151180"/>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1" name="Rectangle: Rounded Corners 170">
                  <a:extLst>
                    <a:ext uri="{FF2B5EF4-FFF2-40B4-BE49-F238E27FC236}">
                      <a16:creationId xmlns:a16="http://schemas.microsoft.com/office/drawing/2014/main" id="{E963BEBB-F91C-44FD-8226-51AC9B22A658}"/>
                    </a:ext>
                  </a:extLst>
                </p:cNvPr>
                <p:cNvSpPr/>
                <p:nvPr/>
              </p:nvSpPr>
              <p:spPr>
                <a:xfrm rot="5400000">
                  <a:off x="6275785" y="3160705"/>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2" name="Rectangle: Rounded Corners 171">
                  <a:extLst>
                    <a:ext uri="{FF2B5EF4-FFF2-40B4-BE49-F238E27FC236}">
                      <a16:creationId xmlns:a16="http://schemas.microsoft.com/office/drawing/2014/main" id="{C91270A2-8BFB-4306-B00A-B9D7A42BB478}"/>
                    </a:ext>
                  </a:extLst>
                </p:cNvPr>
                <p:cNvSpPr/>
                <p:nvPr/>
              </p:nvSpPr>
              <p:spPr>
                <a:xfrm rot="2677300">
                  <a:off x="3996615" y="4098361"/>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3" name="Rectangle: Rounded Corners 172">
                  <a:extLst>
                    <a:ext uri="{FF2B5EF4-FFF2-40B4-BE49-F238E27FC236}">
                      <a16:creationId xmlns:a16="http://schemas.microsoft.com/office/drawing/2014/main" id="{F7026F54-E904-4752-91E1-9AFF00FE8832}"/>
                    </a:ext>
                  </a:extLst>
                </p:cNvPr>
                <p:cNvSpPr/>
                <p:nvPr/>
              </p:nvSpPr>
              <p:spPr>
                <a:xfrm rot="2677300">
                  <a:off x="5876681" y="2214217"/>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4" name="Rectangle: Rounded Corners 173">
                  <a:extLst>
                    <a:ext uri="{FF2B5EF4-FFF2-40B4-BE49-F238E27FC236}">
                      <a16:creationId xmlns:a16="http://schemas.microsoft.com/office/drawing/2014/main" id="{CCE45EDE-DDB6-4A8B-9078-A93BC96644C8}"/>
                    </a:ext>
                  </a:extLst>
                </p:cNvPr>
                <p:cNvSpPr/>
                <p:nvPr/>
              </p:nvSpPr>
              <p:spPr>
                <a:xfrm rot="8139036">
                  <a:off x="3991853" y="220999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5" name="Rectangle: Rounded Corners 174">
                  <a:extLst>
                    <a:ext uri="{FF2B5EF4-FFF2-40B4-BE49-F238E27FC236}">
                      <a16:creationId xmlns:a16="http://schemas.microsoft.com/office/drawing/2014/main" id="{73BBA592-0744-43A3-9782-43742D860D00}"/>
                    </a:ext>
                  </a:extLst>
                </p:cNvPr>
                <p:cNvSpPr/>
                <p:nvPr/>
              </p:nvSpPr>
              <p:spPr>
                <a:xfrm rot="8139036">
                  <a:off x="5881275" y="4092368"/>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nvGrpSpPr>
              <p:cNvPr id="157" name="Group 156">
                <a:extLst>
                  <a:ext uri="{FF2B5EF4-FFF2-40B4-BE49-F238E27FC236}">
                    <a16:creationId xmlns:a16="http://schemas.microsoft.com/office/drawing/2014/main" id="{3A1DEF2E-C47C-496A-9DC1-9736E3A34ACD}"/>
                  </a:ext>
                </a:extLst>
              </p:cNvPr>
              <p:cNvGrpSpPr/>
              <p:nvPr/>
            </p:nvGrpSpPr>
            <p:grpSpPr>
              <a:xfrm>
                <a:off x="10612249" y="815318"/>
                <a:ext cx="216050" cy="215291"/>
                <a:chOff x="3514327" y="1824032"/>
                <a:chExt cx="3565923" cy="3553397"/>
              </a:xfrm>
              <a:solidFill>
                <a:schemeClr val="tx1">
                  <a:lumMod val="75000"/>
                  <a:lumOff val="25000"/>
                </a:schemeClr>
              </a:solidFill>
            </p:grpSpPr>
            <p:sp>
              <p:nvSpPr>
                <p:cNvPr id="158" name="Circle: Hollow 157">
                  <a:extLst>
                    <a:ext uri="{FF2B5EF4-FFF2-40B4-BE49-F238E27FC236}">
                      <a16:creationId xmlns:a16="http://schemas.microsoft.com/office/drawing/2014/main" id="{7CD6AEF8-EE55-414A-9764-7B7A0B796DC7}"/>
                    </a:ext>
                  </a:extLst>
                </p:cNvPr>
                <p:cNvSpPr/>
                <p:nvPr/>
              </p:nvSpPr>
              <p:spPr>
                <a:xfrm>
                  <a:off x="3766343" y="2073267"/>
                  <a:ext cx="3050382" cy="3050382"/>
                </a:xfrm>
                <a:prstGeom prst="donut">
                  <a:avLst>
                    <a:gd name="adj" fmla="val 21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solidFill>
                      <a:schemeClr val="tx1"/>
                    </a:solidFill>
                  </a:endParaRPr>
                </a:p>
              </p:txBody>
            </p:sp>
            <p:sp>
              <p:nvSpPr>
                <p:cNvPr id="159" name="Rectangle: Rounded Corners 158">
                  <a:extLst>
                    <a:ext uri="{FF2B5EF4-FFF2-40B4-BE49-F238E27FC236}">
                      <a16:creationId xmlns:a16="http://schemas.microsoft.com/office/drawing/2014/main" id="{E87A4854-68A9-4E4C-8ABD-EBC4C23CB009}"/>
                    </a:ext>
                  </a:extLst>
                </p:cNvPr>
                <p:cNvSpPr/>
                <p:nvPr/>
              </p:nvSpPr>
              <p:spPr>
                <a:xfrm>
                  <a:off x="4941095" y="182403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0" name="Rectangle: Rounded Corners 159">
                  <a:extLst>
                    <a:ext uri="{FF2B5EF4-FFF2-40B4-BE49-F238E27FC236}">
                      <a16:creationId xmlns:a16="http://schemas.microsoft.com/office/drawing/2014/main" id="{35A224DD-6805-4683-B095-BE30D8139A3D}"/>
                    </a:ext>
                  </a:extLst>
                </p:cNvPr>
                <p:cNvSpPr/>
                <p:nvPr/>
              </p:nvSpPr>
              <p:spPr>
                <a:xfrm>
                  <a:off x="4943872" y="4482873"/>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1" name="Rectangle: Rounded Corners 160">
                  <a:extLst>
                    <a:ext uri="{FF2B5EF4-FFF2-40B4-BE49-F238E27FC236}">
                      <a16:creationId xmlns:a16="http://schemas.microsoft.com/office/drawing/2014/main" id="{132576AC-0859-4907-B2EF-BE9B15CA66D8}"/>
                    </a:ext>
                  </a:extLst>
                </p:cNvPr>
                <p:cNvSpPr/>
                <p:nvPr/>
              </p:nvSpPr>
              <p:spPr>
                <a:xfrm rot="5400000">
                  <a:off x="3604418" y="3151180"/>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2" name="Rectangle: Rounded Corners 161">
                  <a:extLst>
                    <a:ext uri="{FF2B5EF4-FFF2-40B4-BE49-F238E27FC236}">
                      <a16:creationId xmlns:a16="http://schemas.microsoft.com/office/drawing/2014/main" id="{127BD303-9058-4718-A4B7-22F7EF2CBD8A}"/>
                    </a:ext>
                  </a:extLst>
                </p:cNvPr>
                <p:cNvSpPr/>
                <p:nvPr/>
              </p:nvSpPr>
              <p:spPr>
                <a:xfrm rot="5400000">
                  <a:off x="6275785" y="3160705"/>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3" name="Rectangle: Rounded Corners 162">
                  <a:extLst>
                    <a:ext uri="{FF2B5EF4-FFF2-40B4-BE49-F238E27FC236}">
                      <a16:creationId xmlns:a16="http://schemas.microsoft.com/office/drawing/2014/main" id="{0A942C4C-FA8C-40F6-A73D-CD227ECF4D85}"/>
                    </a:ext>
                  </a:extLst>
                </p:cNvPr>
                <p:cNvSpPr/>
                <p:nvPr/>
              </p:nvSpPr>
              <p:spPr>
                <a:xfrm rot="2677300">
                  <a:off x="3996615" y="4098361"/>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4" name="Rectangle: Rounded Corners 163">
                  <a:extLst>
                    <a:ext uri="{FF2B5EF4-FFF2-40B4-BE49-F238E27FC236}">
                      <a16:creationId xmlns:a16="http://schemas.microsoft.com/office/drawing/2014/main" id="{27420E9E-FB3B-4DB7-9FFF-CD1638503F7A}"/>
                    </a:ext>
                  </a:extLst>
                </p:cNvPr>
                <p:cNvSpPr/>
                <p:nvPr/>
              </p:nvSpPr>
              <p:spPr>
                <a:xfrm rot="2677300">
                  <a:off x="5876681" y="2214217"/>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5" name="Rectangle: Rounded Corners 164">
                  <a:extLst>
                    <a:ext uri="{FF2B5EF4-FFF2-40B4-BE49-F238E27FC236}">
                      <a16:creationId xmlns:a16="http://schemas.microsoft.com/office/drawing/2014/main" id="{64668153-909D-4AF2-A827-1FFA15B50FF1}"/>
                    </a:ext>
                  </a:extLst>
                </p:cNvPr>
                <p:cNvSpPr/>
                <p:nvPr/>
              </p:nvSpPr>
              <p:spPr>
                <a:xfrm rot="8139036">
                  <a:off x="3991853" y="220999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6" name="Rectangle: Rounded Corners 165">
                  <a:extLst>
                    <a:ext uri="{FF2B5EF4-FFF2-40B4-BE49-F238E27FC236}">
                      <a16:creationId xmlns:a16="http://schemas.microsoft.com/office/drawing/2014/main" id="{0450143F-9835-40D6-B027-497877B692E2}"/>
                    </a:ext>
                  </a:extLst>
                </p:cNvPr>
                <p:cNvSpPr/>
                <p:nvPr/>
              </p:nvSpPr>
              <p:spPr>
                <a:xfrm rot="8139036">
                  <a:off x="5881275" y="4092368"/>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grpSp>
      <p:grpSp>
        <p:nvGrpSpPr>
          <p:cNvPr id="178" name="Group 177">
            <a:extLst>
              <a:ext uri="{FF2B5EF4-FFF2-40B4-BE49-F238E27FC236}">
                <a16:creationId xmlns:a16="http://schemas.microsoft.com/office/drawing/2014/main" id="{83851725-480C-4791-87DF-6DAED78DB28D}"/>
              </a:ext>
            </a:extLst>
          </p:cNvPr>
          <p:cNvGrpSpPr/>
          <p:nvPr/>
        </p:nvGrpSpPr>
        <p:grpSpPr>
          <a:xfrm>
            <a:off x="6335347" y="6056466"/>
            <a:ext cx="503459" cy="496516"/>
            <a:chOff x="10253267" y="1362981"/>
            <a:chExt cx="651773" cy="642785"/>
          </a:xfrm>
        </p:grpSpPr>
        <p:sp>
          <p:nvSpPr>
            <p:cNvPr id="179" name="Rectangle: Rounded Corners 178">
              <a:extLst>
                <a:ext uri="{FF2B5EF4-FFF2-40B4-BE49-F238E27FC236}">
                  <a16:creationId xmlns:a16="http://schemas.microsoft.com/office/drawing/2014/main" id="{700653A4-BDCA-4E9F-AFCD-C6D9BEADD0B0}"/>
                </a:ext>
              </a:extLst>
            </p:cNvPr>
            <p:cNvSpPr/>
            <p:nvPr/>
          </p:nvSpPr>
          <p:spPr>
            <a:xfrm>
              <a:off x="10253267" y="1362981"/>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180" name="Group 179">
              <a:extLst>
                <a:ext uri="{FF2B5EF4-FFF2-40B4-BE49-F238E27FC236}">
                  <a16:creationId xmlns:a16="http://schemas.microsoft.com/office/drawing/2014/main" id="{2E6FFD3D-3E18-43A9-9A0E-E7CC69323443}"/>
                </a:ext>
              </a:extLst>
            </p:cNvPr>
            <p:cNvGrpSpPr/>
            <p:nvPr/>
          </p:nvGrpSpPr>
          <p:grpSpPr>
            <a:xfrm>
              <a:off x="10299032" y="1410600"/>
              <a:ext cx="566628" cy="552234"/>
              <a:chOff x="4062299" y="1488630"/>
              <a:chExt cx="4322314" cy="4212517"/>
            </a:xfrm>
            <a:solidFill>
              <a:schemeClr val="tx1">
                <a:lumMod val="75000"/>
                <a:lumOff val="25000"/>
              </a:schemeClr>
            </a:solidFill>
          </p:grpSpPr>
          <p:sp>
            <p:nvSpPr>
              <p:cNvPr id="181" name="Rectangle 180">
                <a:extLst>
                  <a:ext uri="{FF2B5EF4-FFF2-40B4-BE49-F238E27FC236}">
                    <a16:creationId xmlns:a16="http://schemas.microsoft.com/office/drawing/2014/main" id="{AF837807-6FC3-4EC0-A3D5-B058BE9360D3}"/>
                  </a:ext>
                </a:extLst>
              </p:cNvPr>
              <p:cNvSpPr/>
              <p:nvPr/>
            </p:nvSpPr>
            <p:spPr>
              <a:xfrm>
                <a:off x="4405745" y="4959927"/>
                <a:ext cx="3616037" cy="741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2" name="Rectangle 181">
                <a:extLst>
                  <a:ext uri="{FF2B5EF4-FFF2-40B4-BE49-F238E27FC236}">
                    <a16:creationId xmlns:a16="http://schemas.microsoft.com/office/drawing/2014/main" id="{3EFE2E26-A82A-4C7E-AF96-3639D019989E}"/>
                  </a:ext>
                </a:extLst>
              </p:cNvPr>
              <p:cNvSpPr/>
              <p:nvPr/>
            </p:nvSpPr>
            <p:spPr>
              <a:xfrm rot="5400000">
                <a:off x="3401289" y="4433453"/>
                <a:ext cx="2272146" cy="263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3" name="Rectangle 182">
                <a:extLst>
                  <a:ext uri="{FF2B5EF4-FFF2-40B4-BE49-F238E27FC236}">
                    <a16:creationId xmlns:a16="http://schemas.microsoft.com/office/drawing/2014/main" id="{47BABBA2-0128-4C2F-81BB-95994B3B04A3}"/>
                  </a:ext>
                </a:extLst>
              </p:cNvPr>
              <p:cNvSpPr/>
              <p:nvPr/>
            </p:nvSpPr>
            <p:spPr>
              <a:xfrm rot="5400000">
                <a:off x="6754089" y="4433454"/>
                <a:ext cx="2272146" cy="263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4" name="Chord 183">
                <a:extLst>
                  <a:ext uri="{FF2B5EF4-FFF2-40B4-BE49-F238E27FC236}">
                    <a16:creationId xmlns:a16="http://schemas.microsoft.com/office/drawing/2014/main" id="{E7319309-2E74-4FA6-BC31-97B2F47798C0}"/>
                  </a:ext>
                </a:extLst>
              </p:cNvPr>
              <p:cNvSpPr/>
              <p:nvPr/>
            </p:nvSpPr>
            <p:spPr>
              <a:xfrm>
                <a:off x="4062299"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5" name="Chord 184">
                <a:extLst>
                  <a:ext uri="{FF2B5EF4-FFF2-40B4-BE49-F238E27FC236}">
                    <a16:creationId xmlns:a16="http://schemas.microsoft.com/office/drawing/2014/main" id="{26237FE6-329A-459B-965A-AB5321413FB1}"/>
                  </a:ext>
                </a:extLst>
              </p:cNvPr>
              <p:cNvSpPr/>
              <p:nvPr/>
            </p:nvSpPr>
            <p:spPr>
              <a:xfrm>
                <a:off x="4660900"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6" name="Chord 185">
                <a:extLst>
                  <a:ext uri="{FF2B5EF4-FFF2-40B4-BE49-F238E27FC236}">
                    <a16:creationId xmlns:a16="http://schemas.microsoft.com/office/drawing/2014/main" id="{5AE3C4B9-8EF6-41BC-838F-E3830B65B7A6}"/>
                  </a:ext>
                </a:extLst>
              </p:cNvPr>
              <p:cNvSpPr/>
              <p:nvPr/>
            </p:nvSpPr>
            <p:spPr>
              <a:xfrm>
                <a:off x="5289275" y="304969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7" name="Chord 186">
                <a:extLst>
                  <a:ext uri="{FF2B5EF4-FFF2-40B4-BE49-F238E27FC236}">
                    <a16:creationId xmlns:a16="http://schemas.microsoft.com/office/drawing/2014/main" id="{927E2366-ADA4-4369-9F9B-55CDA6D8DDA7}"/>
                  </a:ext>
                </a:extLst>
              </p:cNvPr>
              <p:cNvSpPr/>
              <p:nvPr/>
            </p:nvSpPr>
            <p:spPr>
              <a:xfrm>
                <a:off x="5863661" y="3055253"/>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8" name="Chord 187">
                <a:extLst>
                  <a:ext uri="{FF2B5EF4-FFF2-40B4-BE49-F238E27FC236}">
                    <a16:creationId xmlns:a16="http://schemas.microsoft.com/office/drawing/2014/main" id="{1EBC5787-A6A3-4BC5-B9A0-3959815D348C}"/>
                  </a:ext>
                </a:extLst>
              </p:cNvPr>
              <p:cNvSpPr/>
              <p:nvPr/>
            </p:nvSpPr>
            <p:spPr>
              <a:xfrm>
                <a:off x="6461000" y="3052474"/>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9" name="Chord 188">
                <a:extLst>
                  <a:ext uri="{FF2B5EF4-FFF2-40B4-BE49-F238E27FC236}">
                    <a16:creationId xmlns:a16="http://schemas.microsoft.com/office/drawing/2014/main" id="{4A1A39DA-2533-44E1-B500-FA34D0A030B3}"/>
                  </a:ext>
                </a:extLst>
              </p:cNvPr>
              <p:cNvSpPr/>
              <p:nvPr/>
            </p:nvSpPr>
            <p:spPr>
              <a:xfrm>
                <a:off x="7074748" y="3053498"/>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0" name="Chord 189">
                <a:extLst>
                  <a:ext uri="{FF2B5EF4-FFF2-40B4-BE49-F238E27FC236}">
                    <a16:creationId xmlns:a16="http://schemas.microsoft.com/office/drawing/2014/main" id="{A28DC17E-F0CC-4282-B55F-9F54588F78A0}"/>
                  </a:ext>
                </a:extLst>
              </p:cNvPr>
              <p:cNvSpPr/>
              <p:nvPr/>
            </p:nvSpPr>
            <p:spPr>
              <a:xfrm>
                <a:off x="7684412"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1" name="Parallelogram 190">
                <a:extLst>
                  <a:ext uri="{FF2B5EF4-FFF2-40B4-BE49-F238E27FC236}">
                    <a16:creationId xmlns:a16="http://schemas.microsoft.com/office/drawing/2014/main" id="{09330FB0-85ED-44E0-BDD0-A1AC460ED52D}"/>
                  </a:ext>
                </a:extLst>
              </p:cNvPr>
              <p:cNvSpPr/>
              <p:nvPr/>
            </p:nvSpPr>
            <p:spPr>
              <a:xfrm>
                <a:off x="4063922" y="1488630"/>
                <a:ext cx="1170101" cy="1912748"/>
              </a:xfrm>
              <a:prstGeom prst="parallelogram">
                <a:avLst>
                  <a:gd name="adj" fmla="val 424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2" name="Parallelogram 191">
                <a:extLst>
                  <a:ext uri="{FF2B5EF4-FFF2-40B4-BE49-F238E27FC236}">
                    <a16:creationId xmlns:a16="http://schemas.microsoft.com/office/drawing/2014/main" id="{96D82F7B-F91F-44E2-AD99-DF327738379D}"/>
                  </a:ext>
                </a:extLst>
              </p:cNvPr>
              <p:cNvSpPr/>
              <p:nvPr/>
            </p:nvSpPr>
            <p:spPr>
              <a:xfrm flipH="1">
                <a:off x="7214513" y="1488630"/>
                <a:ext cx="1170100" cy="1912748"/>
              </a:xfrm>
              <a:prstGeom prst="parallelogram">
                <a:avLst>
                  <a:gd name="adj" fmla="val 424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3" name="Rectangle 192">
                <a:extLst>
                  <a:ext uri="{FF2B5EF4-FFF2-40B4-BE49-F238E27FC236}">
                    <a16:creationId xmlns:a16="http://schemas.microsoft.com/office/drawing/2014/main" id="{D6A797A2-3973-4563-9074-855A4FA46E17}"/>
                  </a:ext>
                </a:extLst>
              </p:cNvPr>
              <p:cNvSpPr/>
              <p:nvPr/>
            </p:nvSpPr>
            <p:spPr>
              <a:xfrm>
                <a:off x="4550062" y="1488630"/>
                <a:ext cx="3237587" cy="1623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4" name="Rectangle 193">
                <a:extLst>
                  <a:ext uri="{FF2B5EF4-FFF2-40B4-BE49-F238E27FC236}">
                    <a16:creationId xmlns:a16="http://schemas.microsoft.com/office/drawing/2014/main" id="{39336B92-BCDE-4E7E-9B1C-C9293B20A0BC}"/>
                  </a:ext>
                </a:extLst>
              </p:cNvPr>
              <p:cNvSpPr/>
              <p:nvPr/>
            </p:nvSpPr>
            <p:spPr>
              <a:xfrm>
                <a:off x="4605475" y="3261072"/>
                <a:ext cx="3237587" cy="1623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5" name="Trapezoid 194">
                <a:extLst>
                  <a:ext uri="{FF2B5EF4-FFF2-40B4-BE49-F238E27FC236}">
                    <a16:creationId xmlns:a16="http://schemas.microsoft.com/office/drawing/2014/main" id="{4C7212FC-9C2A-490A-A0C5-1D6B2F4F7579}"/>
                  </a:ext>
                </a:extLst>
              </p:cNvPr>
              <p:cNvSpPr/>
              <p:nvPr/>
            </p:nvSpPr>
            <p:spPr>
              <a:xfrm rot="293052">
                <a:off x="5365738" y="1573720"/>
                <a:ext cx="684838" cy="1799119"/>
              </a:xfrm>
              <a:prstGeom prst="trapezoid">
                <a:avLst>
                  <a:gd name="adj" fmla="val 118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6" name="Trapezoid 195">
                <a:extLst>
                  <a:ext uri="{FF2B5EF4-FFF2-40B4-BE49-F238E27FC236}">
                    <a16:creationId xmlns:a16="http://schemas.microsoft.com/office/drawing/2014/main" id="{08ABADD6-77F9-494E-8ECB-A46C17019CE3}"/>
                  </a:ext>
                </a:extLst>
              </p:cNvPr>
              <p:cNvSpPr/>
              <p:nvPr/>
            </p:nvSpPr>
            <p:spPr>
              <a:xfrm rot="21314494">
                <a:off x="6387078" y="1539094"/>
                <a:ext cx="684838" cy="1799119"/>
              </a:xfrm>
              <a:prstGeom prst="trapezoid">
                <a:avLst>
                  <a:gd name="adj" fmla="val 118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pic>
        <p:nvPicPr>
          <p:cNvPr id="199" name="Picture 198">
            <a:extLst>
              <a:ext uri="{FF2B5EF4-FFF2-40B4-BE49-F238E27FC236}">
                <a16:creationId xmlns:a16="http://schemas.microsoft.com/office/drawing/2014/main" id="{6F83F765-3CCD-4AB9-B141-A335F5E15E3E}"/>
              </a:ext>
            </a:extLst>
          </p:cNvPr>
          <p:cNvPicPr>
            <a:picLocks noChangeAspect="1"/>
          </p:cNvPicPr>
          <p:nvPr/>
        </p:nvPicPr>
        <p:blipFill rotWithShape="1">
          <a:blip r:embed="rId4"/>
          <a:srcRect l="22164" r="28765" b="45854"/>
          <a:stretch/>
        </p:blipFill>
        <p:spPr>
          <a:xfrm>
            <a:off x="8516482" y="6070565"/>
            <a:ext cx="454025" cy="454817"/>
          </a:xfrm>
          <a:prstGeom prst="ellipse">
            <a:avLst/>
          </a:prstGeom>
          <a:solidFill>
            <a:schemeClr val="bg1"/>
          </a:solidFill>
          <a:ln>
            <a:solidFill>
              <a:schemeClr val="tx1">
                <a:lumMod val="65000"/>
                <a:lumOff val="35000"/>
              </a:schemeClr>
            </a:solidFill>
          </a:ln>
        </p:spPr>
      </p:pic>
      <p:cxnSp>
        <p:nvCxnSpPr>
          <p:cNvPr id="202" name="Straight Connector 201">
            <a:extLst>
              <a:ext uri="{FF2B5EF4-FFF2-40B4-BE49-F238E27FC236}">
                <a16:creationId xmlns:a16="http://schemas.microsoft.com/office/drawing/2014/main" id="{4FB295CD-B411-4069-871B-36B3B5E5F884}"/>
              </a:ext>
            </a:extLst>
          </p:cNvPr>
          <p:cNvCxnSpPr>
            <a:cxnSpLocks/>
          </p:cNvCxnSpPr>
          <p:nvPr/>
        </p:nvCxnSpPr>
        <p:spPr>
          <a:xfrm>
            <a:off x="2420938" y="3354614"/>
            <a:ext cx="0" cy="5950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FDEB1931-C241-49FE-A1CB-20C7E637FDD1}"/>
              </a:ext>
            </a:extLst>
          </p:cNvPr>
          <p:cNvCxnSpPr>
            <a:cxnSpLocks/>
          </p:cNvCxnSpPr>
          <p:nvPr/>
        </p:nvCxnSpPr>
        <p:spPr>
          <a:xfrm>
            <a:off x="1204686" y="3280229"/>
            <a:ext cx="1117600" cy="148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72418053-EB3D-405C-8C8A-6A5608612A45}"/>
              </a:ext>
            </a:extLst>
          </p:cNvPr>
          <p:cNvSpPr/>
          <p:nvPr/>
        </p:nvSpPr>
        <p:spPr>
          <a:xfrm>
            <a:off x="617743" y="2910897"/>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pic>
        <p:nvPicPr>
          <p:cNvPr id="207" name="Picture 206">
            <a:extLst>
              <a:ext uri="{FF2B5EF4-FFF2-40B4-BE49-F238E27FC236}">
                <a16:creationId xmlns:a16="http://schemas.microsoft.com/office/drawing/2014/main" id="{5C4E653A-BA70-47C0-84FA-A9254ADBEAFD}"/>
              </a:ext>
            </a:extLst>
          </p:cNvPr>
          <p:cNvPicPr>
            <a:picLocks noChangeAspect="1"/>
          </p:cNvPicPr>
          <p:nvPr/>
        </p:nvPicPr>
        <p:blipFill rotWithShape="1">
          <a:blip r:embed="rId5"/>
          <a:srcRect b="2124"/>
          <a:stretch/>
        </p:blipFill>
        <p:spPr>
          <a:xfrm>
            <a:off x="-738" y="2638926"/>
            <a:ext cx="379346" cy="1318712"/>
          </a:xfrm>
          <a:prstGeom prst="rect">
            <a:avLst/>
          </a:prstGeom>
        </p:spPr>
      </p:pic>
      <p:sp>
        <p:nvSpPr>
          <p:cNvPr id="2" name="L-Shape 1">
            <a:extLst>
              <a:ext uri="{FF2B5EF4-FFF2-40B4-BE49-F238E27FC236}">
                <a16:creationId xmlns:a16="http://schemas.microsoft.com/office/drawing/2014/main" id="{C5A02A9A-1572-4FC5-B380-2E26F359386E}"/>
              </a:ext>
            </a:extLst>
          </p:cNvPr>
          <p:cNvSpPr/>
          <p:nvPr/>
        </p:nvSpPr>
        <p:spPr>
          <a:xfrm rot="12756115" flipV="1">
            <a:off x="9508773" y="4151741"/>
            <a:ext cx="107925" cy="195178"/>
          </a:xfrm>
          <a:prstGeom prst="corner">
            <a:avLst>
              <a:gd name="adj1" fmla="val 51524"/>
              <a:gd name="adj2" fmla="val 45253"/>
            </a:avLst>
          </a:prstGeom>
          <a:solidFill>
            <a:srgbClr val="00BC8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Left Brace 196">
            <a:extLst>
              <a:ext uri="{FF2B5EF4-FFF2-40B4-BE49-F238E27FC236}">
                <a16:creationId xmlns:a16="http://schemas.microsoft.com/office/drawing/2014/main" id="{5307175B-015A-42EF-8059-A4AF9EEF2D4D}"/>
              </a:ext>
            </a:extLst>
          </p:cNvPr>
          <p:cNvSpPr/>
          <p:nvPr/>
        </p:nvSpPr>
        <p:spPr>
          <a:xfrm flipH="1">
            <a:off x="10891604" y="89008"/>
            <a:ext cx="349193" cy="6649723"/>
          </a:xfrm>
          <a:prstGeom prst="leftBrace">
            <a:avLst>
              <a:gd name="adj1" fmla="val 8333"/>
              <a:gd name="adj2" fmla="val 5150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8" name="Rectangle 197">
            <a:extLst>
              <a:ext uri="{FF2B5EF4-FFF2-40B4-BE49-F238E27FC236}">
                <a16:creationId xmlns:a16="http://schemas.microsoft.com/office/drawing/2014/main" id="{60EC02D5-56A6-49A5-B41E-A31AEB23ADEC}"/>
              </a:ext>
            </a:extLst>
          </p:cNvPr>
          <p:cNvSpPr/>
          <p:nvPr/>
        </p:nvSpPr>
        <p:spPr>
          <a:xfrm>
            <a:off x="11198701" y="2925107"/>
            <a:ext cx="888385" cy="1200329"/>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All</a:t>
            </a:r>
          </a:p>
          <a:p>
            <a:r>
              <a:rPr lang="en-GB" b="1" dirty="0">
                <a:solidFill>
                  <a:srgbClr val="FF0000"/>
                </a:solidFill>
                <a:latin typeface="Roboto" panose="02000000000000000000" pitchFamily="2" charset="0"/>
                <a:ea typeface="Roboto" panose="02000000000000000000" pitchFamily="2" charset="0"/>
              </a:rPr>
              <a:t>In </a:t>
            </a:r>
          </a:p>
          <a:p>
            <a:r>
              <a:rPr lang="en-GB" b="1" dirty="0">
                <a:solidFill>
                  <a:srgbClr val="FF0000"/>
                </a:solidFill>
                <a:latin typeface="Roboto" panose="02000000000000000000" pitchFamily="2" charset="0"/>
                <a:ea typeface="Roboto" panose="02000000000000000000" pitchFamily="2" charset="0"/>
              </a:rPr>
              <a:t>One </a:t>
            </a:r>
          </a:p>
          <a:p>
            <a:r>
              <a:rPr lang="en-GB" b="1" dirty="0">
                <a:solidFill>
                  <a:srgbClr val="FF0000"/>
                </a:solidFill>
                <a:latin typeface="Roboto" panose="02000000000000000000" pitchFamily="2" charset="0"/>
                <a:ea typeface="Roboto" panose="02000000000000000000" pitchFamily="2" charset="0"/>
              </a:rPr>
              <a:t>screen</a:t>
            </a:r>
            <a:endParaRPr lang="en-GB" dirty="0">
              <a:solidFill>
                <a:srgbClr val="FF0000"/>
              </a:solidFill>
            </a:endParaRPr>
          </a:p>
        </p:txBody>
      </p:sp>
      <p:sp>
        <p:nvSpPr>
          <p:cNvPr id="8" name="Rectangle 7">
            <a:extLst>
              <a:ext uri="{FF2B5EF4-FFF2-40B4-BE49-F238E27FC236}">
                <a16:creationId xmlns:a16="http://schemas.microsoft.com/office/drawing/2014/main" id="{C6093385-636A-45C1-9971-08BDF2600FB7}"/>
              </a:ext>
            </a:extLst>
          </p:cNvPr>
          <p:cNvSpPr/>
          <p:nvPr/>
        </p:nvSpPr>
        <p:spPr>
          <a:xfrm>
            <a:off x="2945445" y="151037"/>
            <a:ext cx="6097326" cy="369332"/>
          </a:xfrm>
          <a:prstGeom prst="rect">
            <a:avLst/>
          </a:prstGeom>
          <a:noFill/>
        </p:spPr>
        <p:txBody>
          <a:bodyPr wrap="square" rtlCol="0">
            <a:spAutoFit/>
          </a:bodyPr>
          <a:lstStyle/>
          <a:p>
            <a:pPr algn="ctr" defTabSz="919163">
              <a:tabLst>
                <a:tab pos="6456363" algn="l"/>
              </a:tabLst>
            </a:pPr>
            <a:r>
              <a:rPr lang="en-GB" b="1" dirty="0">
                <a:solidFill>
                  <a:schemeClr val="tx1">
                    <a:lumMod val="75000"/>
                    <a:lumOff val="25000"/>
                  </a:schemeClr>
                </a:solidFill>
                <a:latin typeface="Roboto" panose="02000000000000000000" pitchFamily="2" charset="0"/>
                <a:ea typeface="Roboto" panose="02000000000000000000" pitchFamily="2" charset="0"/>
              </a:rPr>
              <a:t>$5 trillion financing gap despite ubiquitous data!   </a:t>
            </a:r>
          </a:p>
        </p:txBody>
      </p:sp>
      <p:sp>
        <p:nvSpPr>
          <p:cNvPr id="201" name="Rectangle 200">
            <a:extLst>
              <a:ext uri="{FF2B5EF4-FFF2-40B4-BE49-F238E27FC236}">
                <a16:creationId xmlns:a16="http://schemas.microsoft.com/office/drawing/2014/main" id="{36050517-8359-42A1-8691-7E2A2F72E907}"/>
              </a:ext>
            </a:extLst>
          </p:cNvPr>
          <p:cNvSpPr/>
          <p:nvPr/>
        </p:nvSpPr>
        <p:spPr>
          <a:xfrm>
            <a:off x="367544" y="5451319"/>
            <a:ext cx="1104790" cy="646331"/>
          </a:xfrm>
          <a:prstGeom prst="rect">
            <a:avLst/>
          </a:prstGeom>
          <a:ln>
            <a:noFill/>
          </a:ln>
        </p:spPr>
        <p:txBody>
          <a:bodyPr wrap="none">
            <a:spAutoFit/>
          </a:bodyPr>
          <a:lstStyle/>
          <a:p>
            <a:endParaRPr lang="en-GB" b="1" dirty="0">
              <a:solidFill>
                <a:srgbClr val="FF0000"/>
              </a:solidFill>
              <a:latin typeface="Roboto" panose="02000000000000000000" pitchFamily="2" charset="0"/>
              <a:ea typeface="Roboto" panose="02000000000000000000" pitchFamily="2" charset="0"/>
            </a:endParaRPr>
          </a:p>
          <a:p>
            <a:r>
              <a:rPr lang="en-GB" b="1" dirty="0">
                <a:solidFill>
                  <a:srgbClr val="FF0000"/>
                </a:solidFill>
                <a:latin typeface="Roboto" panose="02000000000000000000" pitchFamily="2" charset="0"/>
                <a:ea typeface="Roboto" panose="02000000000000000000" pitchFamily="2" charset="0"/>
              </a:rPr>
              <a:t>CHANGE</a:t>
            </a:r>
            <a:endParaRPr lang="en-GB" dirty="0">
              <a:solidFill>
                <a:srgbClr val="FF0000"/>
              </a:solidFill>
            </a:endParaRPr>
          </a:p>
        </p:txBody>
      </p:sp>
      <p:cxnSp>
        <p:nvCxnSpPr>
          <p:cNvPr id="203" name="Straight Connector 202">
            <a:extLst>
              <a:ext uri="{FF2B5EF4-FFF2-40B4-BE49-F238E27FC236}">
                <a16:creationId xmlns:a16="http://schemas.microsoft.com/office/drawing/2014/main" id="{A5C93C26-3952-4196-8106-5734A662D808}"/>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9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63F49A8C-8F3C-4725-83E6-4A8765AFA37F}"/>
              </a:ext>
            </a:extLst>
          </p:cNvPr>
          <p:cNvSpPr/>
          <p:nvPr/>
        </p:nvSpPr>
        <p:spPr>
          <a:xfrm>
            <a:off x="4081874" y="177908"/>
            <a:ext cx="4040708" cy="646331"/>
          </a:xfrm>
          <a:prstGeom prst="rect">
            <a:avLst/>
          </a:prstGeom>
          <a:noFill/>
        </p:spPr>
        <p:txBody>
          <a:bodyPr wrap="square" rtlCol="0">
            <a:spAutoFit/>
          </a:bodyPr>
          <a:lstStyle/>
          <a:p>
            <a:pPr algn="ctr"/>
            <a:r>
              <a:rPr lang="en-GB" b="1" dirty="0">
                <a:solidFill>
                  <a:schemeClr val="tx1">
                    <a:lumMod val="75000"/>
                    <a:lumOff val="25000"/>
                  </a:schemeClr>
                </a:solidFill>
                <a:latin typeface="Roboto" panose="02000000000000000000" pitchFamily="2" charset="0"/>
                <a:ea typeface="Roboto" panose="02000000000000000000" pitchFamily="2" charset="0"/>
              </a:rPr>
              <a:t>The Meritt direct lending platform has 3 key technology stacks</a:t>
            </a:r>
          </a:p>
        </p:txBody>
      </p:sp>
      <p:cxnSp>
        <p:nvCxnSpPr>
          <p:cNvPr id="164" name="Straight Arrow Connector 163">
            <a:extLst>
              <a:ext uri="{FF2B5EF4-FFF2-40B4-BE49-F238E27FC236}">
                <a16:creationId xmlns:a16="http://schemas.microsoft.com/office/drawing/2014/main" id="{AC2E84D2-FBA1-478F-A9D0-B08486CE0CB2}"/>
              </a:ext>
            </a:extLst>
          </p:cNvPr>
          <p:cNvCxnSpPr>
            <a:cxnSpLocks/>
          </p:cNvCxnSpPr>
          <p:nvPr/>
        </p:nvCxnSpPr>
        <p:spPr>
          <a:xfrm>
            <a:off x="1204686" y="2843225"/>
            <a:ext cx="1117600" cy="148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44A31CDC-ADDA-416A-A473-45FC849B22E8}"/>
              </a:ext>
            </a:extLst>
          </p:cNvPr>
          <p:cNvSpPr/>
          <p:nvPr/>
        </p:nvSpPr>
        <p:spPr>
          <a:xfrm>
            <a:off x="617743" y="2451859"/>
            <a:ext cx="1257075" cy="369332"/>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Alignment</a:t>
            </a:r>
            <a:endParaRPr lang="en-GB" dirty="0">
              <a:solidFill>
                <a:srgbClr val="FF0000"/>
              </a:solidFill>
            </a:endParaRPr>
          </a:p>
        </p:txBody>
      </p:sp>
      <p:sp>
        <p:nvSpPr>
          <p:cNvPr id="189" name="Left Brace 188">
            <a:extLst>
              <a:ext uri="{FF2B5EF4-FFF2-40B4-BE49-F238E27FC236}">
                <a16:creationId xmlns:a16="http://schemas.microsoft.com/office/drawing/2014/main" id="{E6DC8894-D9A0-48E3-BC40-E5370B6821C0}"/>
              </a:ext>
            </a:extLst>
          </p:cNvPr>
          <p:cNvSpPr/>
          <p:nvPr/>
        </p:nvSpPr>
        <p:spPr>
          <a:xfrm flipH="1">
            <a:off x="10891604" y="89008"/>
            <a:ext cx="349193" cy="6649723"/>
          </a:xfrm>
          <a:prstGeom prst="leftBrace">
            <a:avLst>
              <a:gd name="adj1" fmla="val 8333"/>
              <a:gd name="adj2" fmla="val 5150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0" name="Rectangle 189">
            <a:extLst>
              <a:ext uri="{FF2B5EF4-FFF2-40B4-BE49-F238E27FC236}">
                <a16:creationId xmlns:a16="http://schemas.microsoft.com/office/drawing/2014/main" id="{078250D1-C0C4-446B-BD1B-24C8619E5B3E}"/>
              </a:ext>
            </a:extLst>
          </p:cNvPr>
          <p:cNvSpPr/>
          <p:nvPr/>
        </p:nvSpPr>
        <p:spPr>
          <a:xfrm>
            <a:off x="11198701" y="2925107"/>
            <a:ext cx="888385" cy="1200329"/>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All</a:t>
            </a:r>
          </a:p>
          <a:p>
            <a:r>
              <a:rPr lang="en-GB" b="1" dirty="0">
                <a:solidFill>
                  <a:srgbClr val="FF0000"/>
                </a:solidFill>
                <a:latin typeface="Roboto" panose="02000000000000000000" pitchFamily="2" charset="0"/>
                <a:ea typeface="Roboto" panose="02000000000000000000" pitchFamily="2" charset="0"/>
              </a:rPr>
              <a:t>In </a:t>
            </a:r>
          </a:p>
          <a:p>
            <a:r>
              <a:rPr lang="en-GB" b="1" dirty="0">
                <a:solidFill>
                  <a:srgbClr val="FF0000"/>
                </a:solidFill>
                <a:latin typeface="Roboto" panose="02000000000000000000" pitchFamily="2" charset="0"/>
                <a:ea typeface="Roboto" panose="02000000000000000000" pitchFamily="2" charset="0"/>
              </a:rPr>
              <a:t>One </a:t>
            </a:r>
          </a:p>
          <a:p>
            <a:r>
              <a:rPr lang="en-GB" b="1" dirty="0">
                <a:solidFill>
                  <a:srgbClr val="FF0000"/>
                </a:solidFill>
                <a:latin typeface="Roboto" panose="02000000000000000000" pitchFamily="2" charset="0"/>
                <a:ea typeface="Roboto" panose="02000000000000000000" pitchFamily="2" charset="0"/>
              </a:rPr>
              <a:t>screen</a:t>
            </a:r>
            <a:endParaRPr lang="en-GB" dirty="0">
              <a:solidFill>
                <a:srgbClr val="FF0000"/>
              </a:solidFill>
            </a:endParaRPr>
          </a:p>
        </p:txBody>
      </p:sp>
      <p:cxnSp>
        <p:nvCxnSpPr>
          <p:cNvPr id="166" name="Straight Connector 165">
            <a:extLst>
              <a:ext uri="{FF2B5EF4-FFF2-40B4-BE49-F238E27FC236}">
                <a16:creationId xmlns:a16="http://schemas.microsoft.com/office/drawing/2014/main" id="{FD495A3D-E646-4AA6-8744-AF17841FDB21}"/>
              </a:ext>
            </a:extLst>
          </p:cNvPr>
          <p:cNvCxnSpPr>
            <a:cxnSpLocks/>
          </p:cNvCxnSpPr>
          <p:nvPr/>
        </p:nvCxnSpPr>
        <p:spPr>
          <a:xfrm>
            <a:off x="2420938" y="2941458"/>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ADBCE42A-411F-4D00-8271-9C8F3DA4D03C}"/>
              </a:ext>
            </a:extLst>
          </p:cNvPr>
          <p:cNvSpPr/>
          <p:nvPr/>
        </p:nvSpPr>
        <p:spPr>
          <a:xfrm>
            <a:off x="2767698" y="4669682"/>
            <a:ext cx="4471589" cy="1304116"/>
          </a:xfrm>
          <a:prstGeom prst="roundRect">
            <a:avLst>
              <a:gd name="adj" fmla="val 3338"/>
            </a:avLst>
          </a:prstGeom>
          <a:solidFill>
            <a:srgbClr val="00C09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0484" tIns="105725" rIns="70484" bIns="70484" rtlCol="0" anchor="t" anchorCtr="0"/>
          <a:lstStyle/>
          <a:p>
            <a:pPr marL="85725">
              <a:tabLst>
                <a:tab pos="265113" algn="l"/>
              </a:tabLst>
            </a:pPr>
            <a:r>
              <a:rPr lang="en-GB" sz="1400" b="1" spc="78" dirty="0">
                <a:solidFill>
                  <a:schemeClr val="bg1"/>
                </a:solidFill>
                <a:latin typeface="Roboto" panose="02000000000000000000" pitchFamily="2" charset="0"/>
                <a:ea typeface="Roboto" panose="02000000000000000000" pitchFamily="2" charset="0"/>
                <a:cs typeface="Courier New" panose="02070309020205020404" pitchFamily="49" charset="0"/>
              </a:rPr>
              <a:t>3. BLOCKCHAIN SERVICING &amp; MARKETPLACE</a:t>
            </a:r>
          </a:p>
        </p:txBody>
      </p:sp>
      <p:sp>
        <p:nvSpPr>
          <p:cNvPr id="5" name="Rectangle: Rounded Corners 4">
            <a:extLst>
              <a:ext uri="{FF2B5EF4-FFF2-40B4-BE49-F238E27FC236}">
                <a16:creationId xmlns:a16="http://schemas.microsoft.com/office/drawing/2014/main" id="{A9F30D7D-F82D-4043-9E34-46F8C8B98DA2}"/>
              </a:ext>
            </a:extLst>
          </p:cNvPr>
          <p:cNvSpPr/>
          <p:nvPr/>
        </p:nvSpPr>
        <p:spPr>
          <a:xfrm>
            <a:off x="5036944" y="1116426"/>
            <a:ext cx="4471589" cy="1300828"/>
          </a:xfrm>
          <a:prstGeom prst="roundRect">
            <a:avLst>
              <a:gd name="adj" fmla="val 4755"/>
            </a:avLst>
          </a:prstGeom>
          <a:solidFill>
            <a:srgbClr val="00C09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0484" tIns="105725" rIns="70484" bIns="70484" rtlCol="0" anchor="t" anchorCtr="0"/>
          <a:lstStyle/>
          <a:p>
            <a:pPr marL="85725" lvl="1"/>
            <a:r>
              <a:rPr lang="en-GB" sz="1400" b="1" spc="78" dirty="0">
                <a:solidFill>
                  <a:schemeClr val="bg1"/>
                </a:solidFill>
                <a:latin typeface="Roboto" panose="02000000000000000000" pitchFamily="2" charset="0"/>
                <a:ea typeface="Roboto" panose="02000000000000000000" pitchFamily="2" charset="0"/>
                <a:cs typeface="Courier New" panose="02070309020205020404" pitchFamily="49" charset="0"/>
              </a:rPr>
              <a:t>1. BIGDATASELF</a:t>
            </a:r>
          </a:p>
        </p:txBody>
      </p:sp>
      <p:sp>
        <p:nvSpPr>
          <p:cNvPr id="6" name="Rectangle: Rounded Corners 5">
            <a:extLst>
              <a:ext uri="{FF2B5EF4-FFF2-40B4-BE49-F238E27FC236}">
                <a16:creationId xmlns:a16="http://schemas.microsoft.com/office/drawing/2014/main" id="{AB2A4271-223C-48B6-A92B-804EDC053E45}"/>
              </a:ext>
            </a:extLst>
          </p:cNvPr>
          <p:cNvSpPr/>
          <p:nvPr/>
        </p:nvSpPr>
        <p:spPr>
          <a:xfrm>
            <a:off x="3950864" y="2888973"/>
            <a:ext cx="4471590" cy="1300827"/>
          </a:xfrm>
          <a:prstGeom prst="roundRect">
            <a:avLst>
              <a:gd name="adj" fmla="val 4405"/>
            </a:avLst>
          </a:prstGeom>
          <a:solidFill>
            <a:srgbClr val="00C09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0484" tIns="105725" rIns="70484" bIns="70484" rtlCol="0" anchor="t" anchorCtr="0"/>
          <a:lstStyle/>
          <a:p>
            <a:pPr marL="85725"/>
            <a:r>
              <a:rPr lang="en-GB" sz="1400" b="1" spc="78" dirty="0">
                <a:solidFill>
                  <a:schemeClr val="bg1"/>
                </a:solidFill>
                <a:latin typeface="Roboto" panose="02000000000000000000" pitchFamily="2" charset="0"/>
                <a:ea typeface="Roboto" panose="02000000000000000000" pitchFamily="2" charset="0"/>
                <a:cs typeface="Courier New" panose="02070309020205020404" pitchFamily="49" charset="0"/>
              </a:rPr>
              <a:t>2. A.I.CREDIT SCORINGS</a:t>
            </a:r>
          </a:p>
          <a:p>
            <a:endParaRPr lang="en-GB" sz="1370" dirty="0"/>
          </a:p>
        </p:txBody>
      </p:sp>
      <p:grpSp>
        <p:nvGrpSpPr>
          <p:cNvPr id="7" name="Group 6">
            <a:extLst>
              <a:ext uri="{FF2B5EF4-FFF2-40B4-BE49-F238E27FC236}">
                <a16:creationId xmlns:a16="http://schemas.microsoft.com/office/drawing/2014/main" id="{B187618F-FFA4-49EA-ADAA-A25D4B4CBB91}"/>
              </a:ext>
            </a:extLst>
          </p:cNvPr>
          <p:cNvGrpSpPr/>
          <p:nvPr/>
        </p:nvGrpSpPr>
        <p:grpSpPr>
          <a:xfrm>
            <a:off x="5155346" y="1563256"/>
            <a:ext cx="605530" cy="597179"/>
            <a:chOff x="10253267" y="2083189"/>
            <a:chExt cx="651773" cy="642785"/>
          </a:xfrm>
        </p:grpSpPr>
        <p:sp>
          <p:nvSpPr>
            <p:cNvPr id="8" name="Rectangle: Rounded Corners 7">
              <a:extLst>
                <a:ext uri="{FF2B5EF4-FFF2-40B4-BE49-F238E27FC236}">
                  <a16:creationId xmlns:a16="http://schemas.microsoft.com/office/drawing/2014/main" id="{BC165BCC-E395-4D4B-9633-9EF715AE9E80}"/>
                </a:ext>
              </a:extLst>
            </p:cNvPr>
            <p:cNvSpPr/>
            <p:nvPr/>
          </p:nvSpPr>
          <p:spPr>
            <a:xfrm>
              <a:off x="10253267" y="2083189"/>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9" name="Group 8">
              <a:extLst>
                <a:ext uri="{FF2B5EF4-FFF2-40B4-BE49-F238E27FC236}">
                  <a16:creationId xmlns:a16="http://schemas.microsoft.com/office/drawing/2014/main" id="{BF308FE8-81FC-479A-A785-4A8AAA9C87D4}"/>
                </a:ext>
              </a:extLst>
            </p:cNvPr>
            <p:cNvGrpSpPr/>
            <p:nvPr/>
          </p:nvGrpSpPr>
          <p:grpSpPr>
            <a:xfrm>
              <a:off x="10290291" y="2153283"/>
              <a:ext cx="575369" cy="507411"/>
              <a:chOff x="8474360" y="2182126"/>
              <a:chExt cx="789646" cy="696379"/>
            </a:xfrm>
          </p:grpSpPr>
          <p:sp>
            <p:nvSpPr>
              <p:cNvPr id="10" name="Rectangle: Rounded Corners 9">
                <a:extLst>
                  <a:ext uri="{FF2B5EF4-FFF2-40B4-BE49-F238E27FC236}">
                    <a16:creationId xmlns:a16="http://schemas.microsoft.com/office/drawing/2014/main" id="{13F9012E-60C4-453B-9AFB-04979007E07B}"/>
                  </a:ext>
                </a:extLst>
              </p:cNvPr>
              <p:cNvSpPr/>
              <p:nvPr/>
            </p:nvSpPr>
            <p:spPr>
              <a:xfrm>
                <a:off x="8474360" y="2182126"/>
                <a:ext cx="789646" cy="696379"/>
              </a:xfrm>
              <a:prstGeom prst="roundRect">
                <a:avLst>
                  <a:gd name="adj" fmla="val 613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 name="Rectangle: Rounded Corners 10">
                <a:extLst>
                  <a:ext uri="{FF2B5EF4-FFF2-40B4-BE49-F238E27FC236}">
                    <a16:creationId xmlns:a16="http://schemas.microsoft.com/office/drawing/2014/main" id="{CCAFAA85-B7EA-4616-88A4-CAACB0F0DA59}"/>
                  </a:ext>
                </a:extLst>
              </p:cNvPr>
              <p:cNvSpPr/>
              <p:nvPr/>
            </p:nvSpPr>
            <p:spPr>
              <a:xfrm>
                <a:off x="8569316" y="2221548"/>
                <a:ext cx="644376" cy="610930"/>
              </a:xfrm>
              <a:prstGeom prst="roundRect">
                <a:avLst>
                  <a:gd name="adj" fmla="val 61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 name="Oval 11">
                <a:extLst>
                  <a:ext uri="{FF2B5EF4-FFF2-40B4-BE49-F238E27FC236}">
                    <a16:creationId xmlns:a16="http://schemas.microsoft.com/office/drawing/2014/main" id="{F29FB040-04C5-4C13-8084-DC62743B6964}"/>
                  </a:ext>
                </a:extLst>
              </p:cNvPr>
              <p:cNvSpPr/>
              <p:nvPr/>
            </p:nvSpPr>
            <p:spPr>
              <a:xfrm>
                <a:off x="8631857" y="2270668"/>
                <a:ext cx="519294" cy="51929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3" name="Oval 12">
                <a:extLst>
                  <a:ext uri="{FF2B5EF4-FFF2-40B4-BE49-F238E27FC236}">
                    <a16:creationId xmlns:a16="http://schemas.microsoft.com/office/drawing/2014/main" id="{3561E469-11A1-4A72-97B0-945819DAE77D}"/>
                  </a:ext>
                </a:extLst>
              </p:cNvPr>
              <p:cNvSpPr/>
              <p:nvPr/>
            </p:nvSpPr>
            <p:spPr>
              <a:xfrm>
                <a:off x="8686948" y="2325760"/>
                <a:ext cx="410698" cy="41069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4" name="Oval 13">
                <a:extLst>
                  <a:ext uri="{FF2B5EF4-FFF2-40B4-BE49-F238E27FC236}">
                    <a16:creationId xmlns:a16="http://schemas.microsoft.com/office/drawing/2014/main" id="{62462C73-6347-403E-BDA3-1F447465CB07}"/>
                  </a:ext>
                </a:extLst>
              </p:cNvPr>
              <p:cNvSpPr/>
              <p:nvPr/>
            </p:nvSpPr>
            <p:spPr>
              <a:xfrm>
                <a:off x="8742357" y="2377073"/>
                <a:ext cx="299882" cy="2998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15" name="Group 14">
                <a:extLst>
                  <a:ext uri="{FF2B5EF4-FFF2-40B4-BE49-F238E27FC236}">
                    <a16:creationId xmlns:a16="http://schemas.microsoft.com/office/drawing/2014/main" id="{7FA153F2-6D02-4D6C-BF0F-82EA88EDBB81}"/>
                  </a:ext>
                </a:extLst>
              </p:cNvPr>
              <p:cNvGrpSpPr/>
              <p:nvPr/>
            </p:nvGrpSpPr>
            <p:grpSpPr>
              <a:xfrm>
                <a:off x="8836420" y="2455534"/>
                <a:ext cx="110168" cy="172814"/>
                <a:chOff x="9617959" y="1079983"/>
                <a:chExt cx="870290" cy="1365170"/>
              </a:xfrm>
              <a:solidFill>
                <a:schemeClr val="tx1">
                  <a:lumMod val="75000"/>
                  <a:lumOff val="25000"/>
                </a:schemeClr>
              </a:solidFill>
            </p:grpSpPr>
            <p:sp>
              <p:nvSpPr>
                <p:cNvPr id="18" name="Flowchart: Connector 17">
                  <a:extLst>
                    <a:ext uri="{FF2B5EF4-FFF2-40B4-BE49-F238E27FC236}">
                      <a16:creationId xmlns:a16="http://schemas.microsoft.com/office/drawing/2014/main" id="{5052A200-3E6A-4062-A462-717631A0CE52}"/>
                    </a:ext>
                  </a:extLst>
                </p:cNvPr>
                <p:cNvSpPr/>
                <p:nvPr/>
              </p:nvSpPr>
              <p:spPr>
                <a:xfrm>
                  <a:off x="9617959" y="1079983"/>
                  <a:ext cx="870290" cy="800174"/>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9" name="Rectangle: Rounded Corners 18">
                  <a:extLst>
                    <a:ext uri="{FF2B5EF4-FFF2-40B4-BE49-F238E27FC236}">
                      <a16:creationId xmlns:a16="http://schemas.microsoft.com/office/drawing/2014/main" id="{7148E627-4693-4515-A1BD-B995F2A02ECF}"/>
                    </a:ext>
                  </a:extLst>
                </p:cNvPr>
                <p:cNvSpPr/>
                <p:nvPr/>
              </p:nvSpPr>
              <p:spPr>
                <a:xfrm>
                  <a:off x="9860941" y="1721269"/>
                  <a:ext cx="377156" cy="72388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sp>
            <p:nvSpPr>
              <p:cNvPr id="16" name="Rectangle: Rounded Corners 15">
                <a:extLst>
                  <a:ext uri="{FF2B5EF4-FFF2-40B4-BE49-F238E27FC236}">
                    <a16:creationId xmlns:a16="http://schemas.microsoft.com/office/drawing/2014/main" id="{3B5E8F88-CE0F-47C2-8540-8F7444776A91}"/>
                  </a:ext>
                </a:extLst>
              </p:cNvPr>
              <p:cNvSpPr/>
              <p:nvPr/>
            </p:nvSpPr>
            <p:spPr>
              <a:xfrm>
                <a:off x="8542118" y="2324415"/>
                <a:ext cx="56132" cy="146564"/>
              </a:xfrm>
              <a:prstGeom prst="roundRect">
                <a:avLst>
                  <a:gd name="adj" fmla="val 613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 name="Rectangle: Rounded Corners 16">
                <a:extLst>
                  <a:ext uri="{FF2B5EF4-FFF2-40B4-BE49-F238E27FC236}">
                    <a16:creationId xmlns:a16="http://schemas.microsoft.com/office/drawing/2014/main" id="{E9C7A56B-06C5-47B3-A9F5-6E3D166E3EC4}"/>
                  </a:ext>
                </a:extLst>
              </p:cNvPr>
              <p:cNvSpPr/>
              <p:nvPr/>
            </p:nvSpPr>
            <p:spPr>
              <a:xfrm>
                <a:off x="8542118" y="2588011"/>
                <a:ext cx="56132" cy="146564"/>
              </a:xfrm>
              <a:prstGeom prst="roundRect">
                <a:avLst>
                  <a:gd name="adj" fmla="val 613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grpSp>
        <p:nvGrpSpPr>
          <p:cNvPr id="20" name="Group 19">
            <a:extLst>
              <a:ext uri="{FF2B5EF4-FFF2-40B4-BE49-F238E27FC236}">
                <a16:creationId xmlns:a16="http://schemas.microsoft.com/office/drawing/2014/main" id="{06100545-E07E-474E-88F7-27B7C5CFD00F}"/>
              </a:ext>
            </a:extLst>
          </p:cNvPr>
          <p:cNvGrpSpPr/>
          <p:nvPr/>
        </p:nvGrpSpPr>
        <p:grpSpPr>
          <a:xfrm>
            <a:off x="2904459" y="5135753"/>
            <a:ext cx="605530" cy="597179"/>
            <a:chOff x="10253267" y="1362981"/>
            <a:chExt cx="651773" cy="642785"/>
          </a:xfrm>
        </p:grpSpPr>
        <p:sp>
          <p:nvSpPr>
            <p:cNvPr id="21" name="Rectangle: Rounded Corners 20">
              <a:extLst>
                <a:ext uri="{FF2B5EF4-FFF2-40B4-BE49-F238E27FC236}">
                  <a16:creationId xmlns:a16="http://schemas.microsoft.com/office/drawing/2014/main" id="{58E6C72E-C2A0-4AF7-B189-1F974C4CBFFC}"/>
                </a:ext>
              </a:extLst>
            </p:cNvPr>
            <p:cNvSpPr/>
            <p:nvPr/>
          </p:nvSpPr>
          <p:spPr>
            <a:xfrm>
              <a:off x="10253267" y="1362981"/>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22" name="Group 21">
              <a:extLst>
                <a:ext uri="{FF2B5EF4-FFF2-40B4-BE49-F238E27FC236}">
                  <a16:creationId xmlns:a16="http://schemas.microsoft.com/office/drawing/2014/main" id="{D038EFBE-8498-42D5-89D3-6A07A6490CD6}"/>
                </a:ext>
              </a:extLst>
            </p:cNvPr>
            <p:cNvGrpSpPr/>
            <p:nvPr/>
          </p:nvGrpSpPr>
          <p:grpSpPr>
            <a:xfrm>
              <a:off x="10299032" y="1410600"/>
              <a:ext cx="566628" cy="552234"/>
              <a:chOff x="4062299" y="1488630"/>
              <a:chExt cx="4322314" cy="4212517"/>
            </a:xfrm>
            <a:solidFill>
              <a:schemeClr val="tx1">
                <a:lumMod val="75000"/>
                <a:lumOff val="25000"/>
              </a:schemeClr>
            </a:solidFill>
          </p:grpSpPr>
          <p:sp>
            <p:nvSpPr>
              <p:cNvPr id="23" name="Rectangle 22">
                <a:extLst>
                  <a:ext uri="{FF2B5EF4-FFF2-40B4-BE49-F238E27FC236}">
                    <a16:creationId xmlns:a16="http://schemas.microsoft.com/office/drawing/2014/main" id="{0DF0C9E4-A178-4F2E-AFE8-2D366C09E530}"/>
                  </a:ext>
                </a:extLst>
              </p:cNvPr>
              <p:cNvSpPr/>
              <p:nvPr/>
            </p:nvSpPr>
            <p:spPr>
              <a:xfrm>
                <a:off x="4405745" y="4959927"/>
                <a:ext cx="3616037" cy="741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4" name="Rectangle 23">
                <a:extLst>
                  <a:ext uri="{FF2B5EF4-FFF2-40B4-BE49-F238E27FC236}">
                    <a16:creationId xmlns:a16="http://schemas.microsoft.com/office/drawing/2014/main" id="{CA65D78B-5861-495C-A600-2DAD114ADB17}"/>
                  </a:ext>
                </a:extLst>
              </p:cNvPr>
              <p:cNvSpPr/>
              <p:nvPr/>
            </p:nvSpPr>
            <p:spPr>
              <a:xfrm rot="5400000">
                <a:off x="3401289" y="4433453"/>
                <a:ext cx="2272146" cy="263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5" name="Rectangle 24">
                <a:extLst>
                  <a:ext uri="{FF2B5EF4-FFF2-40B4-BE49-F238E27FC236}">
                    <a16:creationId xmlns:a16="http://schemas.microsoft.com/office/drawing/2014/main" id="{718E6295-D477-4DB5-92CF-390A969EA687}"/>
                  </a:ext>
                </a:extLst>
              </p:cNvPr>
              <p:cNvSpPr/>
              <p:nvPr/>
            </p:nvSpPr>
            <p:spPr>
              <a:xfrm rot="5400000">
                <a:off x="6754089" y="4433454"/>
                <a:ext cx="2272146" cy="2632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6" name="Chord 25">
                <a:extLst>
                  <a:ext uri="{FF2B5EF4-FFF2-40B4-BE49-F238E27FC236}">
                    <a16:creationId xmlns:a16="http://schemas.microsoft.com/office/drawing/2014/main" id="{47FE9E96-9B39-4E8D-BC13-910F6F180E13}"/>
                  </a:ext>
                </a:extLst>
              </p:cNvPr>
              <p:cNvSpPr/>
              <p:nvPr/>
            </p:nvSpPr>
            <p:spPr>
              <a:xfrm>
                <a:off x="4062299"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7" name="Chord 26">
                <a:extLst>
                  <a:ext uri="{FF2B5EF4-FFF2-40B4-BE49-F238E27FC236}">
                    <a16:creationId xmlns:a16="http://schemas.microsoft.com/office/drawing/2014/main" id="{DD61B3AF-747D-43DF-855A-BAA2E8F8D5CC}"/>
                  </a:ext>
                </a:extLst>
              </p:cNvPr>
              <p:cNvSpPr/>
              <p:nvPr/>
            </p:nvSpPr>
            <p:spPr>
              <a:xfrm>
                <a:off x="4660900"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8" name="Chord 27">
                <a:extLst>
                  <a:ext uri="{FF2B5EF4-FFF2-40B4-BE49-F238E27FC236}">
                    <a16:creationId xmlns:a16="http://schemas.microsoft.com/office/drawing/2014/main" id="{4BCA24CA-AFE3-4E0B-837E-F7BE7CAB6172}"/>
                  </a:ext>
                </a:extLst>
              </p:cNvPr>
              <p:cNvSpPr/>
              <p:nvPr/>
            </p:nvSpPr>
            <p:spPr>
              <a:xfrm>
                <a:off x="5289275" y="304969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9" name="Chord 28">
                <a:extLst>
                  <a:ext uri="{FF2B5EF4-FFF2-40B4-BE49-F238E27FC236}">
                    <a16:creationId xmlns:a16="http://schemas.microsoft.com/office/drawing/2014/main" id="{E2C2D8FC-0EC8-4457-9D6B-771700AF407D}"/>
                  </a:ext>
                </a:extLst>
              </p:cNvPr>
              <p:cNvSpPr/>
              <p:nvPr/>
            </p:nvSpPr>
            <p:spPr>
              <a:xfrm>
                <a:off x="5863661" y="3055253"/>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0" name="Chord 29">
                <a:extLst>
                  <a:ext uri="{FF2B5EF4-FFF2-40B4-BE49-F238E27FC236}">
                    <a16:creationId xmlns:a16="http://schemas.microsoft.com/office/drawing/2014/main" id="{643B4668-B2AC-420B-A007-B3626E06A6E6}"/>
                  </a:ext>
                </a:extLst>
              </p:cNvPr>
              <p:cNvSpPr/>
              <p:nvPr/>
            </p:nvSpPr>
            <p:spPr>
              <a:xfrm>
                <a:off x="6461000" y="3052474"/>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1" name="Chord 30">
                <a:extLst>
                  <a:ext uri="{FF2B5EF4-FFF2-40B4-BE49-F238E27FC236}">
                    <a16:creationId xmlns:a16="http://schemas.microsoft.com/office/drawing/2014/main" id="{C3781CCE-B0B8-4DEA-9BBD-2AA8EB81C068}"/>
                  </a:ext>
                </a:extLst>
              </p:cNvPr>
              <p:cNvSpPr/>
              <p:nvPr/>
            </p:nvSpPr>
            <p:spPr>
              <a:xfrm>
                <a:off x="7074748" y="3053498"/>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2" name="Chord 31">
                <a:extLst>
                  <a:ext uri="{FF2B5EF4-FFF2-40B4-BE49-F238E27FC236}">
                    <a16:creationId xmlns:a16="http://schemas.microsoft.com/office/drawing/2014/main" id="{A74E78F4-C171-4294-B6A5-D46661934A9F}"/>
                  </a:ext>
                </a:extLst>
              </p:cNvPr>
              <p:cNvSpPr/>
              <p:nvPr/>
            </p:nvSpPr>
            <p:spPr>
              <a:xfrm>
                <a:off x="7684412" y="3054226"/>
                <a:ext cx="700201" cy="700201"/>
              </a:xfrm>
              <a:prstGeom prst="chord">
                <a:avLst>
                  <a:gd name="adj1" fmla="val 21584774"/>
                  <a:gd name="adj2" fmla="val 108098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3" name="Parallelogram 32">
                <a:extLst>
                  <a:ext uri="{FF2B5EF4-FFF2-40B4-BE49-F238E27FC236}">
                    <a16:creationId xmlns:a16="http://schemas.microsoft.com/office/drawing/2014/main" id="{5630A440-66DC-4DDA-A9FF-6C30FE2951B9}"/>
                  </a:ext>
                </a:extLst>
              </p:cNvPr>
              <p:cNvSpPr/>
              <p:nvPr/>
            </p:nvSpPr>
            <p:spPr>
              <a:xfrm>
                <a:off x="4063922" y="1488630"/>
                <a:ext cx="1170101" cy="1912748"/>
              </a:xfrm>
              <a:prstGeom prst="parallelogram">
                <a:avLst>
                  <a:gd name="adj" fmla="val 424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4" name="Parallelogram 33">
                <a:extLst>
                  <a:ext uri="{FF2B5EF4-FFF2-40B4-BE49-F238E27FC236}">
                    <a16:creationId xmlns:a16="http://schemas.microsoft.com/office/drawing/2014/main" id="{F7D114E2-93FC-44CE-9E76-381B5A3E439F}"/>
                  </a:ext>
                </a:extLst>
              </p:cNvPr>
              <p:cNvSpPr/>
              <p:nvPr/>
            </p:nvSpPr>
            <p:spPr>
              <a:xfrm flipH="1">
                <a:off x="7214513" y="1488630"/>
                <a:ext cx="1170100" cy="1912748"/>
              </a:xfrm>
              <a:prstGeom prst="parallelogram">
                <a:avLst>
                  <a:gd name="adj" fmla="val 424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5" name="Rectangle 34">
                <a:extLst>
                  <a:ext uri="{FF2B5EF4-FFF2-40B4-BE49-F238E27FC236}">
                    <a16:creationId xmlns:a16="http://schemas.microsoft.com/office/drawing/2014/main" id="{7CCA2712-339E-42DD-AE7B-7521A8D0A226}"/>
                  </a:ext>
                </a:extLst>
              </p:cNvPr>
              <p:cNvSpPr/>
              <p:nvPr/>
            </p:nvSpPr>
            <p:spPr>
              <a:xfrm>
                <a:off x="4550062" y="1488630"/>
                <a:ext cx="3237587" cy="1623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6" name="Rectangle 35">
                <a:extLst>
                  <a:ext uri="{FF2B5EF4-FFF2-40B4-BE49-F238E27FC236}">
                    <a16:creationId xmlns:a16="http://schemas.microsoft.com/office/drawing/2014/main" id="{D735FE79-76BD-45AB-95FA-618E1D6FCD8C}"/>
                  </a:ext>
                </a:extLst>
              </p:cNvPr>
              <p:cNvSpPr/>
              <p:nvPr/>
            </p:nvSpPr>
            <p:spPr>
              <a:xfrm>
                <a:off x="4605475" y="3261072"/>
                <a:ext cx="3237587" cy="1623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7" name="Trapezoid 36">
                <a:extLst>
                  <a:ext uri="{FF2B5EF4-FFF2-40B4-BE49-F238E27FC236}">
                    <a16:creationId xmlns:a16="http://schemas.microsoft.com/office/drawing/2014/main" id="{83DE646A-42F3-47C7-A58B-6C5D4F0FFF13}"/>
                  </a:ext>
                </a:extLst>
              </p:cNvPr>
              <p:cNvSpPr/>
              <p:nvPr/>
            </p:nvSpPr>
            <p:spPr>
              <a:xfrm rot="293052">
                <a:off x="5365738" y="1573720"/>
                <a:ext cx="684838" cy="1799119"/>
              </a:xfrm>
              <a:prstGeom prst="trapezoid">
                <a:avLst>
                  <a:gd name="adj" fmla="val 118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8" name="Trapezoid 37">
                <a:extLst>
                  <a:ext uri="{FF2B5EF4-FFF2-40B4-BE49-F238E27FC236}">
                    <a16:creationId xmlns:a16="http://schemas.microsoft.com/office/drawing/2014/main" id="{FFF4C14B-8F8D-40D5-A972-E05627E8C08E}"/>
                  </a:ext>
                </a:extLst>
              </p:cNvPr>
              <p:cNvSpPr/>
              <p:nvPr/>
            </p:nvSpPr>
            <p:spPr>
              <a:xfrm rot="21314494">
                <a:off x="6387078" y="1539094"/>
                <a:ext cx="684838" cy="1799119"/>
              </a:xfrm>
              <a:prstGeom prst="trapezoid">
                <a:avLst>
                  <a:gd name="adj" fmla="val 118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grpSp>
        <p:nvGrpSpPr>
          <p:cNvPr id="39" name="Group 38">
            <a:extLst>
              <a:ext uri="{FF2B5EF4-FFF2-40B4-BE49-F238E27FC236}">
                <a16:creationId xmlns:a16="http://schemas.microsoft.com/office/drawing/2014/main" id="{DC939F89-6AD9-4AFC-8B97-24B03C22DE69}"/>
              </a:ext>
            </a:extLst>
          </p:cNvPr>
          <p:cNvGrpSpPr/>
          <p:nvPr/>
        </p:nvGrpSpPr>
        <p:grpSpPr>
          <a:xfrm>
            <a:off x="4116704" y="3333362"/>
            <a:ext cx="605530" cy="597179"/>
            <a:chOff x="10253267" y="658598"/>
            <a:chExt cx="651773" cy="642785"/>
          </a:xfrm>
        </p:grpSpPr>
        <p:sp>
          <p:nvSpPr>
            <p:cNvPr id="40" name="Rectangle: Rounded Corners 39">
              <a:extLst>
                <a:ext uri="{FF2B5EF4-FFF2-40B4-BE49-F238E27FC236}">
                  <a16:creationId xmlns:a16="http://schemas.microsoft.com/office/drawing/2014/main" id="{559612C5-55D5-4723-8C74-072866ADC978}"/>
                </a:ext>
              </a:extLst>
            </p:cNvPr>
            <p:cNvSpPr/>
            <p:nvPr/>
          </p:nvSpPr>
          <p:spPr>
            <a:xfrm>
              <a:off x="10253267" y="658598"/>
              <a:ext cx="651773" cy="642785"/>
            </a:xfrm>
            <a:prstGeom prst="roundRect">
              <a:avLst>
                <a:gd name="adj" fmla="val 6501"/>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41" name="Group 40">
              <a:extLst>
                <a:ext uri="{FF2B5EF4-FFF2-40B4-BE49-F238E27FC236}">
                  <a16:creationId xmlns:a16="http://schemas.microsoft.com/office/drawing/2014/main" id="{184E1EA0-5B66-4D00-9508-E0DCA85EEC6E}"/>
                </a:ext>
              </a:extLst>
            </p:cNvPr>
            <p:cNvGrpSpPr/>
            <p:nvPr/>
          </p:nvGrpSpPr>
          <p:grpSpPr>
            <a:xfrm>
              <a:off x="10295212" y="751326"/>
              <a:ext cx="565378" cy="471449"/>
              <a:chOff x="10339662" y="815318"/>
              <a:chExt cx="488637" cy="407457"/>
            </a:xfrm>
          </p:grpSpPr>
          <p:grpSp>
            <p:nvGrpSpPr>
              <p:cNvPr id="42" name="Group 41">
                <a:extLst>
                  <a:ext uri="{FF2B5EF4-FFF2-40B4-BE49-F238E27FC236}">
                    <a16:creationId xmlns:a16="http://schemas.microsoft.com/office/drawing/2014/main" id="{8FBF28A2-FBD0-45E2-8286-F4D03696DE2D}"/>
                  </a:ext>
                </a:extLst>
              </p:cNvPr>
              <p:cNvGrpSpPr/>
              <p:nvPr/>
            </p:nvGrpSpPr>
            <p:grpSpPr>
              <a:xfrm>
                <a:off x="10339662" y="901227"/>
                <a:ext cx="322681" cy="321548"/>
                <a:chOff x="3514327" y="1824032"/>
                <a:chExt cx="3565923" cy="3553397"/>
              </a:xfrm>
              <a:solidFill>
                <a:schemeClr val="tx1">
                  <a:lumMod val="75000"/>
                  <a:lumOff val="25000"/>
                </a:schemeClr>
              </a:solidFill>
            </p:grpSpPr>
            <p:sp>
              <p:nvSpPr>
                <p:cNvPr id="53" name="Circle: Hollow 52">
                  <a:extLst>
                    <a:ext uri="{FF2B5EF4-FFF2-40B4-BE49-F238E27FC236}">
                      <a16:creationId xmlns:a16="http://schemas.microsoft.com/office/drawing/2014/main" id="{F0CEBAB3-A6EE-4811-A089-024BC717E7D7}"/>
                    </a:ext>
                  </a:extLst>
                </p:cNvPr>
                <p:cNvSpPr/>
                <p:nvPr/>
              </p:nvSpPr>
              <p:spPr>
                <a:xfrm>
                  <a:off x="3766343" y="2073267"/>
                  <a:ext cx="3050382" cy="3050382"/>
                </a:xfrm>
                <a:prstGeom prst="donut">
                  <a:avLst>
                    <a:gd name="adj" fmla="val 21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solidFill>
                      <a:schemeClr val="tx1"/>
                    </a:solidFill>
                  </a:endParaRPr>
                </a:p>
              </p:txBody>
            </p:sp>
            <p:sp>
              <p:nvSpPr>
                <p:cNvPr id="54" name="Rectangle: Rounded Corners 53">
                  <a:extLst>
                    <a:ext uri="{FF2B5EF4-FFF2-40B4-BE49-F238E27FC236}">
                      <a16:creationId xmlns:a16="http://schemas.microsoft.com/office/drawing/2014/main" id="{9CEBB5B8-BF6E-4AE6-89CC-DB25049604DE}"/>
                    </a:ext>
                  </a:extLst>
                </p:cNvPr>
                <p:cNvSpPr/>
                <p:nvPr/>
              </p:nvSpPr>
              <p:spPr>
                <a:xfrm>
                  <a:off x="4941095" y="182403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5" name="Rectangle: Rounded Corners 54">
                  <a:extLst>
                    <a:ext uri="{FF2B5EF4-FFF2-40B4-BE49-F238E27FC236}">
                      <a16:creationId xmlns:a16="http://schemas.microsoft.com/office/drawing/2014/main" id="{955CCD91-1B9C-4CB8-A08A-4EF9075ADE04}"/>
                    </a:ext>
                  </a:extLst>
                </p:cNvPr>
                <p:cNvSpPr/>
                <p:nvPr/>
              </p:nvSpPr>
              <p:spPr>
                <a:xfrm>
                  <a:off x="4943872" y="4482873"/>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6" name="Rectangle: Rounded Corners 55">
                  <a:extLst>
                    <a:ext uri="{FF2B5EF4-FFF2-40B4-BE49-F238E27FC236}">
                      <a16:creationId xmlns:a16="http://schemas.microsoft.com/office/drawing/2014/main" id="{5815A84A-55B0-4511-BDA3-8A30861ADF92}"/>
                    </a:ext>
                  </a:extLst>
                </p:cNvPr>
                <p:cNvSpPr/>
                <p:nvPr/>
              </p:nvSpPr>
              <p:spPr>
                <a:xfrm rot="5400000">
                  <a:off x="3604418" y="3151180"/>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7" name="Rectangle: Rounded Corners 56">
                  <a:extLst>
                    <a:ext uri="{FF2B5EF4-FFF2-40B4-BE49-F238E27FC236}">
                      <a16:creationId xmlns:a16="http://schemas.microsoft.com/office/drawing/2014/main" id="{60D203B1-4CF4-4C2E-BACE-4701EFECA02E}"/>
                    </a:ext>
                  </a:extLst>
                </p:cNvPr>
                <p:cNvSpPr/>
                <p:nvPr/>
              </p:nvSpPr>
              <p:spPr>
                <a:xfrm rot="5400000">
                  <a:off x="6275785" y="3160705"/>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8" name="Rectangle: Rounded Corners 57">
                  <a:extLst>
                    <a:ext uri="{FF2B5EF4-FFF2-40B4-BE49-F238E27FC236}">
                      <a16:creationId xmlns:a16="http://schemas.microsoft.com/office/drawing/2014/main" id="{17E7752D-7A83-4C49-BA2D-C11E6E6BAC87}"/>
                    </a:ext>
                  </a:extLst>
                </p:cNvPr>
                <p:cNvSpPr/>
                <p:nvPr/>
              </p:nvSpPr>
              <p:spPr>
                <a:xfrm rot="2677300">
                  <a:off x="3996615" y="4098361"/>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9" name="Rectangle: Rounded Corners 58">
                  <a:extLst>
                    <a:ext uri="{FF2B5EF4-FFF2-40B4-BE49-F238E27FC236}">
                      <a16:creationId xmlns:a16="http://schemas.microsoft.com/office/drawing/2014/main" id="{68C65784-53F0-4F64-AB4F-23E381DC127C}"/>
                    </a:ext>
                  </a:extLst>
                </p:cNvPr>
                <p:cNvSpPr/>
                <p:nvPr/>
              </p:nvSpPr>
              <p:spPr>
                <a:xfrm rot="2677300">
                  <a:off x="5876681" y="2214217"/>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60" name="Rectangle: Rounded Corners 59">
                  <a:extLst>
                    <a:ext uri="{FF2B5EF4-FFF2-40B4-BE49-F238E27FC236}">
                      <a16:creationId xmlns:a16="http://schemas.microsoft.com/office/drawing/2014/main" id="{35FF30CE-B406-48A9-AD1C-D7A48E91DEC1}"/>
                    </a:ext>
                  </a:extLst>
                </p:cNvPr>
                <p:cNvSpPr/>
                <p:nvPr/>
              </p:nvSpPr>
              <p:spPr>
                <a:xfrm rot="8139036">
                  <a:off x="3991853" y="220999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61" name="Rectangle: Rounded Corners 60">
                  <a:extLst>
                    <a:ext uri="{FF2B5EF4-FFF2-40B4-BE49-F238E27FC236}">
                      <a16:creationId xmlns:a16="http://schemas.microsoft.com/office/drawing/2014/main" id="{6D5F95C0-4C80-4E30-90F7-12D942047F50}"/>
                    </a:ext>
                  </a:extLst>
                </p:cNvPr>
                <p:cNvSpPr/>
                <p:nvPr/>
              </p:nvSpPr>
              <p:spPr>
                <a:xfrm rot="8139036">
                  <a:off x="5881275" y="4092368"/>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nvGrpSpPr>
              <p:cNvPr id="43" name="Group 42">
                <a:extLst>
                  <a:ext uri="{FF2B5EF4-FFF2-40B4-BE49-F238E27FC236}">
                    <a16:creationId xmlns:a16="http://schemas.microsoft.com/office/drawing/2014/main" id="{C415FCFE-5E0D-46B4-B06D-C3E064553761}"/>
                  </a:ext>
                </a:extLst>
              </p:cNvPr>
              <p:cNvGrpSpPr/>
              <p:nvPr/>
            </p:nvGrpSpPr>
            <p:grpSpPr>
              <a:xfrm>
                <a:off x="10612249" y="815318"/>
                <a:ext cx="216050" cy="215291"/>
                <a:chOff x="3514327" y="1824032"/>
                <a:chExt cx="3565923" cy="3553397"/>
              </a:xfrm>
              <a:solidFill>
                <a:schemeClr val="tx1">
                  <a:lumMod val="75000"/>
                  <a:lumOff val="25000"/>
                </a:schemeClr>
              </a:solidFill>
            </p:grpSpPr>
            <p:sp>
              <p:nvSpPr>
                <p:cNvPr id="44" name="Circle: Hollow 43">
                  <a:extLst>
                    <a:ext uri="{FF2B5EF4-FFF2-40B4-BE49-F238E27FC236}">
                      <a16:creationId xmlns:a16="http://schemas.microsoft.com/office/drawing/2014/main" id="{2C5BD89D-6AD8-419A-8ABA-607E95DC4256}"/>
                    </a:ext>
                  </a:extLst>
                </p:cNvPr>
                <p:cNvSpPr/>
                <p:nvPr/>
              </p:nvSpPr>
              <p:spPr>
                <a:xfrm>
                  <a:off x="3766343" y="2073267"/>
                  <a:ext cx="3050382" cy="3050382"/>
                </a:xfrm>
                <a:prstGeom prst="donut">
                  <a:avLst>
                    <a:gd name="adj" fmla="val 212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solidFill>
                      <a:schemeClr val="tx1"/>
                    </a:solidFill>
                  </a:endParaRPr>
                </a:p>
              </p:txBody>
            </p:sp>
            <p:sp>
              <p:nvSpPr>
                <p:cNvPr id="45" name="Rectangle: Rounded Corners 44">
                  <a:extLst>
                    <a:ext uri="{FF2B5EF4-FFF2-40B4-BE49-F238E27FC236}">
                      <a16:creationId xmlns:a16="http://schemas.microsoft.com/office/drawing/2014/main" id="{95CE2E3E-3B59-4DB3-9489-D973576EC81B}"/>
                    </a:ext>
                  </a:extLst>
                </p:cNvPr>
                <p:cNvSpPr/>
                <p:nvPr/>
              </p:nvSpPr>
              <p:spPr>
                <a:xfrm>
                  <a:off x="4941095" y="182403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6" name="Rectangle: Rounded Corners 45">
                  <a:extLst>
                    <a:ext uri="{FF2B5EF4-FFF2-40B4-BE49-F238E27FC236}">
                      <a16:creationId xmlns:a16="http://schemas.microsoft.com/office/drawing/2014/main" id="{F1288CF4-D8CA-4B90-BC03-0676F4AA6AF3}"/>
                    </a:ext>
                  </a:extLst>
                </p:cNvPr>
                <p:cNvSpPr/>
                <p:nvPr/>
              </p:nvSpPr>
              <p:spPr>
                <a:xfrm>
                  <a:off x="4943872" y="4482873"/>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7" name="Rectangle: Rounded Corners 46">
                  <a:extLst>
                    <a:ext uri="{FF2B5EF4-FFF2-40B4-BE49-F238E27FC236}">
                      <a16:creationId xmlns:a16="http://schemas.microsoft.com/office/drawing/2014/main" id="{4F34D38A-59B2-4B07-B39D-32B3B432D491}"/>
                    </a:ext>
                  </a:extLst>
                </p:cNvPr>
                <p:cNvSpPr/>
                <p:nvPr/>
              </p:nvSpPr>
              <p:spPr>
                <a:xfrm rot="5400000">
                  <a:off x="3604418" y="3151180"/>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8" name="Rectangle: Rounded Corners 47">
                  <a:extLst>
                    <a:ext uri="{FF2B5EF4-FFF2-40B4-BE49-F238E27FC236}">
                      <a16:creationId xmlns:a16="http://schemas.microsoft.com/office/drawing/2014/main" id="{288E8D98-2C6E-45EC-9289-BFCACD346BE1}"/>
                    </a:ext>
                  </a:extLst>
                </p:cNvPr>
                <p:cNvSpPr/>
                <p:nvPr/>
              </p:nvSpPr>
              <p:spPr>
                <a:xfrm rot="5400000">
                  <a:off x="6275785" y="3160705"/>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9" name="Rectangle: Rounded Corners 48">
                  <a:extLst>
                    <a:ext uri="{FF2B5EF4-FFF2-40B4-BE49-F238E27FC236}">
                      <a16:creationId xmlns:a16="http://schemas.microsoft.com/office/drawing/2014/main" id="{DED10FB3-DCC0-418C-8639-86938F56A7E5}"/>
                    </a:ext>
                  </a:extLst>
                </p:cNvPr>
                <p:cNvSpPr/>
                <p:nvPr/>
              </p:nvSpPr>
              <p:spPr>
                <a:xfrm rot="2677300">
                  <a:off x="3996615" y="4098361"/>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0" name="Rectangle: Rounded Corners 49">
                  <a:extLst>
                    <a:ext uri="{FF2B5EF4-FFF2-40B4-BE49-F238E27FC236}">
                      <a16:creationId xmlns:a16="http://schemas.microsoft.com/office/drawing/2014/main" id="{1E8170C8-3B92-42F2-9399-B3AF231B2CF4}"/>
                    </a:ext>
                  </a:extLst>
                </p:cNvPr>
                <p:cNvSpPr/>
                <p:nvPr/>
              </p:nvSpPr>
              <p:spPr>
                <a:xfrm rot="2677300">
                  <a:off x="5876681" y="2214217"/>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1" name="Rectangle: Rounded Corners 50">
                  <a:extLst>
                    <a:ext uri="{FF2B5EF4-FFF2-40B4-BE49-F238E27FC236}">
                      <a16:creationId xmlns:a16="http://schemas.microsoft.com/office/drawing/2014/main" id="{18AAA721-02E6-4E62-9E3C-832BC24DFCE6}"/>
                    </a:ext>
                  </a:extLst>
                </p:cNvPr>
                <p:cNvSpPr/>
                <p:nvPr/>
              </p:nvSpPr>
              <p:spPr>
                <a:xfrm rot="8139036">
                  <a:off x="3991853" y="2209992"/>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52" name="Rectangle: Rounded Corners 51">
                  <a:extLst>
                    <a:ext uri="{FF2B5EF4-FFF2-40B4-BE49-F238E27FC236}">
                      <a16:creationId xmlns:a16="http://schemas.microsoft.com/office/drawing/2014/main" id="{BC86591E-D2D9-4A58-99C7-A2E16C685E57}"/>
                    </a:ext>
                  </a:extLst>
                </p:cNvPr>
                <p:cNvSpPr/>
                <p:nvPr/>
              </p:nvSpPr>
              <p:spPr>
                <a:xfrm rot="8139036">
                  <a:off x="5881275" y="4092368"/>
                  <a:ext cx="714374" cy="894556"/>
                </a:xfrm>
                <a:prstGeom prst="roundRect">
                  <a:avLst>
                    <a:gd name="adj" fmla="val 126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grpSp>
      </p:grpSp>
      <p:sp>
        <p:nvSpPr>
          <p:cNvPr id="64" name="Arrow: Down 63">
            <a:extLst>
              <a:ext uri="{FF2B5EF4-FFF2-40B4-BE49-F238E27FC236}">
                <a16:creationId xmlns:a16="http://schemas.microsoft.com/office/drawing/2014/main" id="{9EE1F73C-2F31-42A4-9B88-BAE511D7DBC7}"/>
              </a:ext>
            </a:extLst>
          </p:cNvPr>
          <p:cNvSpPr/>
          <p:nvPr/>
        </p:nvSpPr>
        <p:spPr>
          <a:xfrm>
            <a:off x="5362521" y="4303757"/>
            <a:ext cx="328120" cy="245922"/>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65" name="Arrow: Down 64">
            <a:extLst>
              <a:ext uri="{FF2B5EF4-FFF2-40B4-BE49-F238E27FC236}">
                <a16:creationId xmlns:a16="http://schemas.microsoft.com/office/drawing/2014/main" id="{984469DA-31CA-46AD-A81A-F230419B4D42}"/>
              </a:ext>
            </a:extLst>
          </p:cNvPr>
          <p:cNvSpPr/>
          <p:nvPr/>
        </p:nvSpPr>
        <p:spPr>
          <a:xfrm>
            <a:off x="6702060" y="2534189"/>
            <a:ext cx="328120" cy="245922"/>
          </a:xfrm>
          <a:prstGeom prst="downArrow">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nvGrpSpPr>
          <p:cNvPr id="71" name="Group 70">
            <a:extLst>
              <a:ext uri="{FF2B5EF4-FFF2-40B4-BE49-F238E27FC236}">
                <a16:creationId xmlns:a16="http://schemas.microsoft.com/office/drawing/2014/main" id="{CF78290E-3D75-4275-B4B9-70C07755BD61}"/>
              </a:ext>
            </a:extLst>
          </p:cNvPr>
          <p:cNvGrpSpPr/>
          <p:nvPr/>
        </p:nvGrpSpPr>
        <p:grpSpPr>
          <a:xfrm>
            <a:off x="8029376" y="5296707"/>
            <a:ext cx="469718" cy="375702"/>
            <a:chOff x="3963675" y="-1997749"/>
            <a:chExt cx="6937746" cy="6826721"/>
          </a:xfrm>
          <a:solidFill>
            <a:schemeClr val="tx1">
              <a:lumMod val="50000"/>
              <a:lumOff val="50000"/>
            </a:schemeClr>
          </a:solidFill>
        </p:grpSpPr>
        <p:grpSp>
          <p:nvGrpSpPr>
            <p:cNvPr id="72" name="Group 71">
              <a:extLst>
                <a:ext uri="{FF2B5EF4-FFF2-40B4-BE49-F238E27FC236}">
                  <a16:creationId xmlns:a16="http://schemas.microsoft.com/office/drawing/2014/main" id="{7A1327A5-C012-41F4-9DB7-FBE6088FE70A}"/>
                </a:ext>
              </a:extLst>
            </p:cNvPr>
            <p:cNvGrpSpPr/>
            <p:nvPr/>
          </p:nvGrpSpPr>
          <p:grpSpPr>
            <a:xfrm>
              <a:off x="3963675" y="3016697"/>
              <a:ext cx="1647288" cy="1788098"/>
              <a:chOff x="7581081" y="2050430"/>
              <a:chExt cx="1395362" cy="1534088"/>
            </a:xfrm>
            <a:grpFill/>
          </p:grpSpPr>
          <p:sp>
            <p:nvSpPr>
              <p:cNvPr id="109" name="Flowchart: Magnetic Disk 108">
                <a:extLst>
                  <a:ext uri="{FF2B5EF4-FFF2-40B4-BE49-F238E27FC236}">
                    <a16:creationId xmlns:a16="http://schemas.microsoft.com/office/drawing/2014/main" id="{3F2AB2AF-85E8-434F-B551-66E40986935F}"/>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10" name="Flowchart: Magnetic Disk 109">
                <a:extLst>
                  <a:ext uri="{FF2B5EF4-FFF2-40B4-BE49-F238E27FC236}">
                    <a16:creationId xmlns:a16="http://schemas.microsoft.com/office/drawing/2014/main" id="{1602274E-297F-486D-B324-122936ADA3BC}"/>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11" name="Flowchart: Magnetic Disk 110">
                <a:extLst>
                  <a:ext uri="{FF2B5EF4-FFF2-40B4-BE49-F238E27FC236}">
                    <a16:creationId xmlns:a16="http://schemas.microsoft.com/office/drawing/2014/main" id="{DD967B3B-EC0B-4FD1-82E9-70D0BE9E520E}"/>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3" name="Group 72">
              <a:extLst>
                <a:ext uri="{FF2B5EF4-FFF2-40B4-BE49-F238E27FC236}">
                  <a16:creationId xmlns:a16="http://schemas.microsoft.com/office/drawing/2014/main" id="{B0505BBD-76EF-48DF-88D1-78B42E3E57E1}"/>
                </a:ext>
              </a:extLst>
            </p:cNvPr>
            <p:cNvGrpSpPr/>
            <p:nvPr/>
          </p:nvGrpSpPr>
          <p:grpSpPr>
            <a:xfrm>
              <a:off x="5727161" y="3022216"/>
              <a:ext cx="1647288" cy="1788098"/>
              <a:chOff x="7581081" y="2050430"/>
              <a:chExt cx="1395362" cy="1534088"/>
            </a:xfrm>
            <a:grpFill/>
          </p:grpSpPr>
          <p:sp>
            <p:nvSpPr>
              <p:cNvPr id="106" name="Flowchart: Magnetic Disk 105">
                <a:extLst>
                  <a:ext uri="{FF2B5EF4-FFF2-40B4-BE49-F238E27FC236}">
                    <a16:creationId xmlns:a16="http://schemas.microsoft.com/office/drawing/2014/main" id="{E97CCACA-D8CD-4AD8-A59F-2CC3E8C13392}"/>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7" name="Flowchart: Magnetic Disk 106">
                <a:extLst>
                  <a:ext uri="{FF2B5EF4-FFF2-40B4-BE49-F238E27FC236}">
                    <a16:creationId xmlns:a16="http://schemas.microsoft.com/office/drawing/2014/main" id="{911EBE83-8941-430D-8074-255CB1CF8C53}"/>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8" name="Flowchart: Magnetic Disk 107">
                <a:extLst>
                  <a:ext uri="{FF2B5EF4-FFF2-40B4-BE49-F238E27FC236}">
                    <a16:creationId xmlns:a16="http://schemas.microsoft.com/office/drawing/2014/main" id="{F49C33FC-791D-442B-B321-4B370A9D1B71}"/>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4" name="Group 73">
              <a:extLst>
                <a:ext uri="{FF2B5EF4-FFF2-40B4-BE49-F238E27FC236}">
                  <a16:creationId xmlns:a16="http://schemas.microsoft.com/office/drawing/2014/main" id="{B9B05AC1-14C3-44B6-8651-B11F9CC73D20}"/>
                </a:ext>
              </a:extLst>
            </p:cNvPr>
            <p:cNvGrpSpPr/>
            <p:nvPr/>
          </p:nvGrpSpPr>
          <p:grpSpPr>
            <a:xfrm>
              <a:off x="7490647" y="3035355"/>
              <a:ext cx="1647288" cy="1788098"/>
              <a:chOff x="7581081" y="2050430"/>
              <a:chExt cx="1395362" cy="1534088"/>
            </a:xfrm>
            <a:grpFill/>
          </p:grpSpPr>
          <p:sp>
            <p:nvSpPr>
              <p:cNvPr id="103" name="Flowchart: Magnetic Disk 102">
                <a:extLst>
                  <a:ext uri="{FF2B5EF4-FFF2-40B4-BE49-F238E27FC236}">
                    <a16:creationId xmlns:a16="http://schemas.microsoft.com/office/drawing/2014/main" id="{4AD54457-81AC-4B1D-B554-C60DB8BC010B}"/>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4" name="Flowchart: Magnetic Disk 103">
                <a:extLst>
                  <a:ext uri="{FF2B5EF4-FFF2-40B4-BE49-F238E27FC236}">
                    <a16:creationId xmlns:a16="http://schemas.microsoft.com/office/drawing/2014/main" id="{84051A00-9ABF-4863-8745-C52EB6421772}"/>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5" name="Flowchart: Magnetic Disk 104">
                <a:extLst>
                  <a:ext uri="{FF2B5EF4-FFF2-40B4-BE49-F238E27FC236}">
                    <a16:creationId xmlns:a16="http://schemas.microsoft.com/office/drawing/2014/main" id="{E62A1819-62B9-4DDA-8609-267D2EE47E05}"/>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5" name="Group 74">
              <a:extLst>
                <a:ext uri="{FF2B5EF4-FFF2-40B4-BE49-F238E27FC236}">
                  <a16:creationId xmlns:a16="http://schemas.microsoft.com/office/drawing/2014/main" id="{BA52AB63-FAD4-41F6-A5B4-BB89160B822E}"/>
                </a:ext>
              </a:extLst>
            </p:cNvPr>
            <p:cNvGrpSpPr/>
            <p:nvPr/>
          </p:nvGrpSpPr>
          <p:grpSpPr>
            <a:xfrm>
              <a:off x="9254133" y="3040874"/>
              <a:ext cx="1647288" cy="1788098"/>
              <a:chOff x="7581081" y="2050430"/>
              <a:chExt cx="1395362" cy="1534088"/>
            </a:xfrm>
            <a:grpFill/>
          </p:grpSpPr>
          <p:sp>
            <p:nvSpPr>
              <p:cNvPr id="100" name="Flowchart: Magnetic Disk 99">
                <a:extLst>
                  <a:ext uri="{FF2B5EF4-FFF2-40B4-BE49-F238E27FC236}">
                    <a16:creationId xmlns:a16="http://schemas.microsoft.com/office/drawing/2014/main" id="{0D1C5166-1961-463E-BFF1-FC174338ACBB}"/>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1" name="Flowchart: Magnetic Disk 100">
                <a:extLst>
                  <a:ext uri="{FF2B5EF4-FFF2-40B4-BE49-F238E27FC236}">
                    <a16:creationId xmlns:a16="http://schemas.microsoft.com/office/drawing/2014/main" id="{BB24071B-D1AC-43B5-B2D5-99EE8A951D4E}"/>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02" name="Flowchart: Magnetic Disk 101">
                <a:extLst>
                  <a:ext uri="{FF2B5EF4-FFF2-40B4-BE49-F238E27FC236}">
                    <a16:creationId xmlns:a16="http://schemas.microsoft.com/office/drawing/2014/main" id="{EDB62906-21BD-4283-AD02-28909FCAB302}"/>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6" name="Group 75">
              <a:extLst>
                <a:ext uri="{FF2B5EF4-FFF2-40B4-BE49-F238E27FC236}">
                  <a16:creationId xmlns:a16="http://schemas.microsoft.com/office/drawing/2014/main" id="{B7A2260F-1B87-4CFD-9FB7-A24AA746C55A}"/>
                </a:ext>
              </a:extLst>
            </p:cNvPr>
            <p:cNvGrpSpPr/>
            <p:nvPr/>
          </p:nvGrpSpPr>
          <p:grpSpPr>
            <a:xfrm>
              <a:off x="4933751" y="1352709"/>
              <a:ext cx="1647288" cy="1788098"/>
              <a:chOff x="7581081" y="2050430"/>
              <a:chExt cx="1395362" cy="1534088"/>
            </a:xfrm>
            <a:grpFill/>
          </p:grpSpPr>
          <p:sp>
            <p:nvSpPr>
              <p:cNvPr id="97" name="Flowchart: Magnetic Disk 96">
                <a:extLst>
                  <a:ext uri="{FF2B5EF4-FFF2-40B4-BE49-F238E27FC236}">
                    <a16:creationId xmlns:a16="http://schemas.microsoft.com/office/drawing/2014/main" id="{D92F9F79-8916-402E-9987-2B0E85566B3B}"/>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8" name="Flowchart: Magnetic Disk 97">
                <a:extLst>
                  <a:ext uri="{FF2B5EF4-FFF2-40B4-BE49-F238E27FC236}">
                    <a16:creationId xmlns:a16="http://schemas.microsoft.com/office/drawing/2014/main" id="{4195BBD0-A48D-48E1-B767-B25247F9513C}"/>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9" name="Flowchart: Magnetic Disk 98">
                <a:extLst>
                  <a:ext uri="{FF2B5EF4-FFF2-40B4-BE49-F238E27FC236}">
                    <a16:creationId xmlns:a16="http://schemas.microsoft.com/office/drawing/2014/main" id="{FE3845CC-9025-45E8-8A57-1F23B1DE1733}"/>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7" name="Group 76">
              <a:extLst>
                <a:ext uri="{FF2B5EF4-FFF2-40B4-BE49-F238E27FC236}">
                  <a16:creationId xmlns:a16="http://schemas.microsoft.com/office/drawing/2014/main" id="{595045D3-A686-4DC9-BE8B-0F78B07826D7}"/>
                </a:ext>
              </a:extLst>
            </p:cNvPr>
            <p:cNvGrpSpPr/>
            <p:nvPr/>
          </p:nvGrpSpPr>
          <p:grpSpPr>
            <a:xfrm>
              <a:off x="6697237" y="1358228"/>
              <a:ext cx="1647288" cy="1788098"/>
              <a:chOff x="7581081" y="2050430"/>
              <a:chExt cx="1395362" cy="1534088"/>
            </a:xfrm>
            <a:grpFill/>
          </p:grpSpPr>
          <p:sp>
            <p:nvSpPr>
              <p:cNvPr id="94" name="Flowchart: Magnetic Disk 93">
                <a:extLst>
                  <a:ext uri="{FF2B5EF4-FFF2-40B4-BE49-F238E27FC236}">
                    <a16:creationId xmlns:a16="http://schemas.microsoft.com/office/drawing/2014/main" id="{BEFBE067-4B0B-4481-B5B9-A9184B4788C0}"/>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5" name="Flowchart: Magnetic Disk 94">
                <a:extLst>
                  <a:ext uri="{FF2B5EF4-FFF2-40B4-BE49-F238E27FC236}">
                    <a16:creationId xmlns:a16="http://schemas.microsoft.com/office/drawing/2014/main" id="{B7951659-D9D4-4826-AFF8-C4C5A8692DA4}"/>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6" name="Flowchart: Magnetic Disk 95">
                <a:extLst>
                  <a:ext uri="{FF2B5EF4-FFF2-40B4-BE49-F238E27FC236}">
                    <a16:creationId xmlns:a16="http://schemas.microsoft.com/office/drawing/2014/main" id="{79265C15-A19B-498D-8860-9A5779E3CD4F}"/>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8" name="Group 77">
              <a:extLst>
                <a:ext uri="{FF2B5EF4-FFF2-40B4-BE49-F238E27FC236}">
                  <a16:creationId xmlns:a16="http://schemas.microsoft.com/office/drawing/2014/main" id="{00A00718-D490-43D7-BEFA-E00480130E2A}"/>
                </a:ext>
              </a:extLst>
            </p:cNvPr>
            <p:cNvGrpSpPr/>
            <p:nvPr/>
          </p:nvGrpSpPr>
          <p:grpSpPr>
            <a:xfrm>
              <a:off x="8460723" y="1371367"/>
              <a:ext cx="1647288" cy="1788098"/>
              <a:chOff x="7581081" y="2050430"/>
              <a:chExt cx="1395362" cy="1534088"/>
            </a:xfrm>
            <a:grpFill/>
          </p:grpSpPr>
          <p:sp>
            <p:nvSpPr>
              <p:cNvPr id="91" name="Flowchart: Magnetic Disk 90">
                <a:extLst>
                  <a:ext uri="{FF2B5EF4-FFF2-40B4-BE49-F238E27FC236}">
                    <a16:creationId xmlns:a16="http://schemas.microsoft.com/office/drawing/2014/main" id="{1A618E3F-7205-4C07-BB04-C4D8D49A8E6D}"/>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2" name="Flowchart: Magnetic Disk 91">
                <a:extLst>
                  <a:ext uri="{FF2B5EF4-FFF2-40B4-BE49-F238E27FC236}">
                    <a16:creationId xmlns:a16="http://schemas.microsoft.com/office/drawing/2014/main" id="{A4C885B3-5706-4A54-A67B-C6BFA89D00C6}"/>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3" name="Flowchart: Magnetic Disk 92">
                <a:extLst>
                  <a:ext uri="{FF2B5EF4-FFF2-40B4-BE49-F238E27FC236}">
                    <a16:creationId xmlns:a16="http://schemas.microsoft.com/office/drawing/2014/main" id="{FED118B7-A1F9-4E58-814E-DB107F94C3AE}"/>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79" name="Group 78">
              <a:extLst>
                <a:ext uri="{FF2B5EF4-FFF2-40B4-BE49-F238E27FC236}">
                  <a16:creationId xmlns:a16="http://schemas.microsoft.com/office/drawing/2014/main" id="{08B637F9-F4C8-4B32-9587-439EFE57BDBF}"/>
                </a:ext>
              </a:extLst>
            </p:cNvPr>
            <p:cNvGrpSpPr/>
            <p:nvPr/>
          </p:nvGrpSpPr>
          <p:grpSpPr>
            <a:xfrm>
              <a:off x="6058510" y="-340208"/>
              <a:ext cx="1647288" cy="1788098"/>
              <a:chOff x="7581081" y="2050430"/>
              <a:chExt cx="1395362" cy="1534088"/>
            </a:xfrm>
            <a:grpFill/>
          </p:grpSpPr>
          <p:sp>
            <p:nvSpPr>
              <p:cNvPr id="88" name="Flowchart: Magnetic Disk 87">
                <a:extLst>
                  <a:ext uri="{FF2B5EF4-FFF2-40B4-BE49-F238E27FC236}">
                    <a16:creationId xmlns:a16="http://schemas.microsoft.com/office/drawing/2014/main" id="{9C460697-8011-4369-BA71-92A0AF4B6285}"/>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9" name="Flowchart: Magnetic Disk 88">
                <a:extLst>
                  <a:ext uri="{FF2B5EF4-FFF2-40B4-BE49-F238E27FC236}">
                    <a16:creationId xmlns:a16="http://schemas.microsoft.com/office/drawing/2014/main" id="{A2F6E612-A125-4C59-AF28-54F88D608102}"/>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0" name="Flowchart: Magnetic Disk 89">
                <a:extLst>
                  <a:ext uri="{FF2B5EF4-FFF2-40B4-BE49-F238E27FC236}">
                    <a16:creationId xmlns:a16="http://schemas.microsoft.com/office/drawing/2014/main" id="{93AA54C4-F136-43DA-A9C5-1CCFA0459004}"/>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80" name="Group 79">
              <a:extLst>
                <a:ext uri="{FF2B5EF4-FFF2-40B4-BE49-F238E27FC236}">
                  <a16:creationId xmlns:a16="http://schemas.microsoft.com/office/drawing/2014/main" id="{1FA99895-9240-4B2A-9E1D-48520E4A0CAA}"/>
                </a:ext>
              </a:extLst>
            </p:cNvPr>
            <p:cNvGrpSpPr/>
            <p:nvPr/>
          </p:nvGrpSpPr>
          <p:grpSpPr>
            <a:xfrm>
              <a:off x="7821996" y="-334689"/>
              <a:ext cx="1647288" cy="1788098"/>
              <a:chOff x="7581081" y="2050430"/>
              <a:chExt cx="1395362" cy="1534088"/>
            </a:xfrm>
            <a:grpFill/>
          </p:grpSpPr>
          <p:sp>
            <p:nvSpPr>
              <p:cNvPr id="85" name="Flowchart: Magnetic Disk 84">
                <a:extLst>
                  <a:ext uri="{FF2B5EF4-FFF2-40B4-BE49-F238E27FC236}">
                    <a16:creationId xmlns:a16="http://schemas.microsoft.com/office/drawing/2014/main" id="{CD3AE06E-34E1-413B-BE6D-6CC32CEE2136}"/>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6" name="Flowchart: Magnetic Disk 85">
                <a:extLst>
                  <a:ext uri="{FF2B5EF4-FFF2-40B4-BE49-F238E27FC236}">
                    <a16:creationId xmlns:a16="http://schemas.microsoft.com/office/drawing/2014/main" id="{BBE4AB75-67CA-4723-B93E-1ACAC3313558}"/>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7" name="Flowchart: Magnetic Disk 86">
                <a:extLst>
                  <a:ext uri="{FF2B5EF4-FFF2-40B4-BE49-F238E27FC236}">
                    <a16:creationId xmlns:a16="http://schemas.microsoft.com/office/drawing/2014/main" id="{F9FC1DDA-AF83-45CF-8458-F1D0577093E4}"/>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81" name="Group 80">
              <a:extLst>
                <a:ext uri="{FF2B5EF4-FFF2-40B4-BE49-F238E27FC236}">
                  <a16:creationId xmlns:a16="http://schemas.microsoft.com/office/drawing/2014/main" id="{124854D6-F74B-43EA-A6B1-60BC6705CEA1}"/>
                </a:ext>
              </a:extLst>
            </p:cNvPr>
            <p:cNvGrpSpPr/>
            <p:nvPr/>
          </p:nvGrpSpPr>
          <p:grpSpPr>
            <a:xfrm>
              <a:off x="6940253" y="-1997749"/>
              <a:ext cx="1647288" cy="1788098"/>
              <a:chOff x="7581081" y="2050430"/>
              <a:chExt cx="1395362" cy="1534088"/>
            </a:xfrm>
            <a:grpFill/>
          </p:grpSpPr>
          <p:sp>
            <p:nvSpPr>
              <p:cNvPr id="82" name="Flowchart: Magnetic Disk 81">
                <a:extLst>
                  <a:ext uri="{FF2B5EF4-FFF2-40B4-BE49-F238E27FC236}">
                    <a16:creationId xmlns:a16="http://schemas.microsoft.com/office/drawing/2014/main" id="{47699EC2-987A-4732-B01D-038CA0C4A192}"/>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3" name="Flowchart: Magnetic Disk 82">
                <a:extLst>
                  <a:ext uri="{FF2B5EF4-FFF2-40B4-BE49-F238E27FC236}">
                    <a16:creationId xmlns:a16="http://schemas.microsoft.com/office/drawing/2014/main" id="{52A9B428-D101-47C0-A187-DD331221119A}"/>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4" name="Flowchart: Magnetic Disk 83">
                <a:extLst>
                  <a:ext uri="{FF2B5EF4-FFF2-40B4-BE49-F238E27FC236}">
                    <a16:creationId xmlns:a16="http://schemas.microsoft.com/office/drawing/2014/main" id="{89B6AE37-B2BF-41F5-B116-5EEA9766EAEE}"/>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grpSp>
        <p:nvGrpSpPr>
          <p:cNvPr id="3" name="Group 2">
            <a:extLst>
              <a:ext uri="{FF2B5EF4-FFF2-40B4-BE49-F238E27FC236}">
                <a16:creationId xmlns:a16="http://schemas.microsoft.com/office/drawing/2014/main" id="{2CDBFDF0-8B12-4579-8F0F-19243DB0F301}"/>
              </a:ext>
            </a:extLst>
          </p:cNvPr>
          <p:cNvGrpSpPr/>
          <p:nvPr/>
        </p:nvGrpSpPr>
        <p:grpSpPr>
          <a:xfrm>
            <a:off x="8772245" y="5316352"/>
            <a:ext cx="458985" cy="376842"/>
            <a:chOff x="9690186" y="5235061"/>
            <a:chExt cx="789999" cy="642958"/>
          </a:xfrm>
        </p:grpSpPr>
        <p:sp>
          <p:nvSpPr>
            <p:cNvPr id="117" name="Oval 116">
              <a:extLst>
                <a:ext uri="{FF2B5EF4-FFF2-40B4-BE49-F238E27FC236}">
                  <a16:creationId xmlns:a16="http://schemas.microsoft.com/office/drawing/2014/main" id="{81990311-9A3B-43AB-8117-222BEA32ED03}"/>
                </a:ext>
              </a:extLst>
            </p:cNvPr>
            <p:cNvSpPr/>
            <p:nvPr/>
          </p:nvSpPr>
          <p:spPr>
            <a:xfrm>
              <a:off x="9731480" y="5404339"/>
              <a:ext cx="685784" cy="438159"/>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8" name="Oval 117">
              <a:extLst>
                <a:ext uri="{FF2B5EF4-FFF2-40B4-BE49-F238E27FC236}">
                  <a16:creationId xmlns:a16="http://schemas.microsoft.com/office/drawing/2014/main" id="{EEA70EB2-AAF4-488C-9B16-4020822B3D45}"/>
                </a:ext>
              </a:extLst>
            </p:cNvPr>
            <p:cNvSpPr/>
            <p:nvPr/>
          </p:nvSpPr>
          <p:spPr>
            <a:xfrm>
              <a:off x="9885608" y="5235061"/>
              <a:ext cx="194395" cy="168475"/>
            </a:xfrm>
            <a:prstGeom prst="ellipse">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9" name="Rectangle: Rounded Corners 118">
              <a:extLst>
                <a:ext uri="{FF2B5EF4-FFF2-40B4-BE49-F238E27FC236}">
                  <a16:creationId xmlns:a16="http://schemas.microsoft.com/office/drawing/2014/main" id="{ECF8D389-EBE5-4B8A-BD9B-5CA9A1FF5A76}"/>
                </a:ext>
              </a:extLst>
            </p:cNvPr>
            <p:cNvSpPr/>
            <p:nvPr/>
          </p:nvSpPr>
          <p:spPr>
            <a:xfrm>
              <a:off x="10324669" y="5574065"/>
              <a:ext cx="155516" cy="117331"/>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0" name="Rectangle: Rounded Corners 119">
              <a:extLst>
                <a:ext uri="{FF2B5EF4-FFF2-40B4-BE49-F238E27FC236}">
                  <a16:creationId xmlns:a16="http://schemas.microsoft.com/office/drawing/2014/main" id="{87310FA0-151F-4D2F-9DB7-3498084DEE6B}"/>
                </a:ext>
              </a:extLst>
            </p:cNvPr>
            <p:cNvSpPr/>
            <p:nvPr/>
          </p:nvSpPr>
          <p:spPr>
            <a:xfrm rot="6342868">
              <a:off x="9824798" y="5740260"/>
              <a:ext cx="155516" cy="117331"/>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1" name="Rectangle: Rounded Corners 120">
              <a:extLst>
                <a:ext uri="{FF2B5EF4-FFF2-40B4-BE49-F238E27FC236}">
                  <a16:creationId xmlns:a16="http://schemas.microsoft.com/office/drawing/2014/main" id="{EF9B19F7-74F5-49FA-80A3-92263E350DB1}"/>
                </a:ext>
              </a:extLst>
            </p:cNvPr>
            <p:cNvSpPr/>
            <p:nvPr/>
          </p:nvSpPr>
          <p:spPr>
            <a:xfrm rot="4347384">
              <a:off x="10140670" y="5741595"/>
              <a:ext cx="155516" cy="117331"/>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2" name="Isosceles Triangle 121">
              <a:extLst>
                <a:ext uri="{FF2B5EF4-FFF2-40B4-BE49-F238E27FC236}">
                  <a16:creationId xmlns:a16="http://schemas.microsoft.com/office/drawing/2014/main" id="{4E787D10-2C68-4B22-9B9F-770F8897A8CE}"/>
                </a:ext>
              </a:extLst>
            </p:cNvPr>
            <p:cNvSpPr/>
            <p:nvPr/>
          </p:nvSpPr>
          <p:spPr>
            <a:xfrm rot="2751804">
              <a:off x="10206945" y="5292744"/>
              <a:ext cx="102705" cy="18817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23" name="Arrow: Circular 122">
              <a:extLst>
                <a:ext uri="{FF2B5EF4-FFF2-40B4-BE49-F238E27FC236}">
                  <a16:creationId xmlns:a16="http://schemas.microsoft.com/office/drawing/2014/main" id="{75A9FEC8-5EA1-41AE-BD7F-F7B1B95404B6}"/>
                </a:ext>
              </a:extLst>
            </p:cNvPr>
            <p:cNvSpPr/>
            <p:nvPr/>
          </p:nvSpPr>
          <p:spPr>
            <a:xfrm rot="18481443">
              <a:off x="9725006" y="5398863"/>
              <a:ext cx="135699" cy="205340"/>
            </a:xfrm>
            <a:prstGeom prst="circularArrow">
              <a:avLst>
                <a:gd name="adj1" fmla="val 21402"/>
                <a:gd name="adj2" fmla="val 1634964"/>
                <a:gd name="adj3" fmla="val 17919960"/>
                <a:gd name="adj4" fmla="val 10864897"/>
                <a:gd name="adj5" fmla="val 1070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solidFill>
                  <a:schemeClr val="tx1"/>
                </a:solidFill>
              </a:endParaRPr>
            </a:p>
          </p:txBody>
        </p:sp>
        <p:sp>
          <p:nvSpPr>
            <p:cNvPr id="116" name="Oval 115">
              <a:extLst>
                <a:ext uri="{FF2B5EF4-FFF2-40B4-BE49-F238E27FC236}">
                  <a16:creationId xmlns:a16="http://schemas.microsoft.com/office/drawing/2014/main" id="{AB1F56A9-0AE2-4894-A1FE-8AB12D9F449B}"/>
                </a:ext>
              </a:extLst>
            </p:cNvPr>
            <p:cNvSpPr/>
            <p:nvPr/>
          </p:nvSpPr>
          <p:spPr>
            <a:xfrm>
              <a:off x="10266649" y="5574065"/>
              <a:ext cx="85739" cy="722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14" name="Freeform: Shape 113">
              <a:extLst>
                <a:ext uri="{FF2B5EF4-FFF2-40B4-BE49-F238E27FC236}">
                  <a16:creationId xmlns:a16="http://schemas.microsoft.com/office/drawing/2014/main" id="{C3988563-9B6B-41B3-ABBD-8AAA9A925E0C}"/>
                </a:ext>
              </a:extLst>
            </p:cNvPr>
            <p:cNvSpPr/>
            <p:nvPr/>
          </p:nvSpPr>
          <p:spPr>
            <a:xfrm rot="20736355">
              <a:off x="9839711" y="5399665"/>
              <a:ext cx="284814" cy="34093"/>
            </a:xfrm>
            <a:custGeom>
              <a:avLst/>
              <a:gdLst>
                <a:gd name="connsiteX0" fmla="*/ 0 w 1439176"/>
                <a:gd name="connsiteY0" fmla="*/ 45432 h 261037"/>
                <a:gd name="connsiteX1" fmla="*/ 314325 w 1439176"/>
                <a:gd name="connsiteY1" fmla="*/ 7332 h 261037"/>
                <a:gd name="connsiteX2" fmla="*/ 581025 w 1439176"/>
                <a:gd name="connsiteY2" fmla="*/ 7332 h 261037"/>
                <a:gd name="connsiteX3" fmla="*/ 1028700 w 1439176"/>
                <a:gd name="connsiteY3" fmla="*/ 83532 h 261037"/>
                <a:gd name="connsiteX4" fmla="*/ 1400175 w 1439176"/>
                <a:gd name="connsiteY4" fmla="*/ 245457 h 261037"/>
                <a:gd name="connsiteX5" fmla="*/ 1409700 w 1439176"/>
                <a:gd name="connsiteY5" fmla="*/ 245457 h 26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9176" h="261037">
                  <a:moveTo>
                    <a:pt x="0" y="45432"/>
                  </a:moveTo>
                  <a:cubicBezTo>
                    <a:pt x="108744" y="29557"/>
                    <a:pt x="217488" y="13682"/>
                    <a:pt x="314325" y="7332"/>
                  </a:cubicBezTo>
                  <a:cubicBezTo>
                    <a:pt x="411162" y="982"/>
                    <a:pt x="461963" y="-5368"/>
                    <a:pt x="581025" y="7332"/>
                  </a:cubicBezTo>
                  <a:cubicBezTo>
                    <a:pt x="700087" y="20032"/>
                    <a:pt x="892175" y="43845"/>
                    <a:pt x="1028700" y="83532"/>
                  </a:cubicBezTo>
                  <a:cubicBezTo>
                    <a:pt x="1165225" y="123219"/>
                    <a:pt x="1400175" y="245457"/>
                    <a:pt x="1400175" y="245457"/>
                  </a:cubicBezTo>
                  <a:cubicBezTo>
                    <a:pt x="1463675" y="272444"/>
                    <a:pt x="1436687" y="258950"/>
                    <a:pt x="1409700" y="245457"/>
                  </a:cubicBezTo>
                </a:path>
              </a:pathLst>
            </a:cu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grpSp>
      <p:sp>
        <p:nvSpPr>
          <p:cNvPr id="147" name="Rectangle: Rounded Corners 146">
            <a:extLst>
              <a:ext uri="{FF2B5EF4-FFF2-40B4-BE49-F238E27FC236}">
                <a16:creationId xmlns:a16="http://schemas.microsoft.com/office/drawing/2014/main" id="{F78F0658-1B40-4EC4-B8E2-EADDCB247A4C}"/>
              </a:ext>
            </a:extLst>
          </p:cNvPr>
          <p:cNvSpPr/>
          <p:nvPr/>
        </p:nvSpPr>
        <p:spPr>
          <a:xfrm>
            <a:off x="5796113" y="1524546"/>
            <a:ext cx="3654256" cy="720962"/>
          </a:xfrm>
          <a:prstGeom prst="roundRect">
            <a:avLst>
              <a:gd name="adj" fmla="val 475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nSpc>
                <a:spcPts val="1600"/>
              </a:lnSpc>
              <a:spcAft>
                <a:spcPts val="600"/>
              </a:spcAft>
            </a:pPr>
            <a:r>
              <a:rPr lang="en-GB" sz="1200" b="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Free service to build &amp; manage own digital footprint on unique encrypted private repository. Support any structured data such as banking, mobile and online transactions.</a:t>
            </a:r>
          </a:p>
        </p:txBody>
      </p:sp>
      <p:sp>
        <p:nvSpPr>
          <p:cNvPr id="148" name="Rectangle: Rounded Corners 147">
            <a:extLst>
              <a:ext uri="{FF2B5EF4-FFF2-40B4-BE49-F238E27FC236}">
                <a16:creationId xmlns:a16="http://schemas.microsoft.com/office/drawing/2014/main" id="{D9FD0765-CE42-47E4-A3C3-981C74C20CCC}"/>
              </a:ext>
            </a:extLst>
          </p:cNvPr>
          <p:cNvSpPr/>
          <p:nvPr/>
        </p:nvSpPr>
        <p:spPr>
          <a:xfrm>
            <a:off x="4857381" y="3217109"/>
            <a:ext cx="3363526" cy="898058"/>
          </a:xfrm>
          <a:prstGeom prst="roundRect">
            <a:avLst>
              <a:gd name="adj" fmla="val 440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nSpc>
                <a:spcPts val="1600"/>
              </a:lnSpc>
            </a:pPr>
            <a:r>
              <a:rPr lang="en-GB" sz="1200" b="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Models trained with Machine Learning algorithms using Bigdataselfs and other public and private data (e.g. PSD2) for continuous automated underwriting.</a:t>
            </a:r>
          </a:p>
        </p:txBody>
      </p:sp>
      <p:sp>
        <p:nvSpPr>
          <p:cNvPr id="151" name="Rectangle 150">
            <a:extLst>
              <a:ext uri="{FF2B5EF4-FFF2-40B4-BE49-F238E27FC236}">
                <a16:creationId xmlns:a16="http://schemas.microsoft.com/office/drawing/2014/main" id="{3EFC880B-52D0-443A-8CB0-F5C6A89E0FBB}"/>
              </a:ext>
            </a:extLst>
          </p:cNvPr>
          <p:cNvSpPr/>
          <p:nvPr/>
        </p:nvSpPr>
        <p:spPr>
          <a:xfrm>
            <a:off x="3560615" y="5044813"/>
            <a:ext cx="3709549" cy="794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nSpc>
                <a:spcPts val="1600"/>
              </a:lnSpc>
              <a:spcAft>
                <a:spcPts val="600"/>
              </a:spcAft>
            </a:pPr>
            <a:r>
              <a:rPr lang="en-GB" sz="1200" b="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Simple self-issuance of authenticated loan tokens on marketplace for requesting finance. Automated &amp; low cost smart contract servicing on matching with investors.</a:t>
            </a:r>
          </a:p>
        </p:txBody>
      </p:sp>
      <p:sp>
        <p:nvSpPr>
          <p:cNvPr id="152" name="Arrow: Down 151">
            <a:extLst>
              <a:ext uri="{FF2B5EF4-FFF2-40B4-BE49-F238E27FC236}">
                <a16:creationId xmlns:a16="http://schemas.microsoft.com/office/drawing/2014/main" id="{34D309D3-48DF-4087-9645-DA3E9B4643B4}"/>
              </a:ext>
            </a:extLst>
          </p:cNvPr>
          <p:cNvSpPr/>
          <p:nvPr/>
        </p:nvSpPr>
        <p:spPr>
          <a:xfrm rot="5400000">
            <a:off x="7392680" y="5295396"/>
            <a:ext cx="328120" cy="366034"/>
          </a:xfrm>
          <a:prstGeom prst="down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54" name="Arrow: Down 153">
            <a:extLst>
              <a:ext uri="{FF2B5EF4-FFF2-40B4-BE49-F238E27FC236}">
                <a16:creationId xmlns:a16="http://schemas.microsoft.com/office/drawing/2014/main" id="{E4BC2907-91BB-4803-9D82-F419A4BCAAE9}"/>
              </a:ext>
            </a:extLst>
          </p:cNvPr>
          <p:cNvSpPr/>
          <p:nvPr/>
        </p:nvSpPr>
        <p:spPr>
          <a:xfrm rot="16200000">
            <a:off x="4511471" y="1505534"/>
            <a:ext cx="328120" cy="366034"/>
          </a:xfrm>
          <a:prstGeom prst="down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58" name="Rectangle 157">
            <a:extLst>
              <a:ext uri="{FF2B5EF4-FFF2-40B4-BE49-F238E27FC236}">
                <a16:creationId xmlns:a16="http://schemas.microsoft.com/office/drawing/2014/main" id="{00CC1674-61F7-4DCE-B069-D2A6E8233A0A}"/>
              </a:ext>
            </a:extLst>
          </p:cNvPr>
          <p:cNvSpPr/>
          <p:nvPr/>
        </p:nvSpPr>
        <p:spPr>
          <a:xfrm>
            <a:off x="8336534" y="2473976"/>
            <a:ext cx="1051891" cy="307777"/>
          </a:xfrm>
          <a:prstGeom prst="rect">
            <a:avLst/>
          </a:prstGeom>
        </p:spPr>
        <p:txBody>
          <a:bodyPr wrap="none">
            <a:spAutoFit/>
          </a:bodyPr>
          <a:lstStyle/>
          <a:p>
            <a:pPr algn="ctr"/>
            <a:r>
              <a:rPr lang="en-GB" sz="1400" i="1" u="sng" dirty="0">
                <a:solidFill>
                  <a:srgbClr val="00BC8F"/>
                </a:solidFill>
              </a:rPr>
              <a:t>Learn more </a:t>
            </a:r>
          </a:p>
        </p:txBody>
      </p:sp>
      <p:cxnSp>
        <p:nvCxnSpPr>
          <p:cNvPr id="159" name="Straight Arrow Connector 158">
            <a:extLst>
              <a:ext uri="{FF2B5EF4-FFF2-40B4-BE49-F238E27FC236}">
                <a16:creationId xmlns:a16="http://schemas.microsoft.com/office/drawing/2014/main" id="{AEAF284E-2016-407E-8A83-3B83453F0B96}"/>
              </a:ext>
            </a:extLst>
          </p:cNvPr>
          <p:cNvCxnSpPr>
            <a:cxnSpLocks/>
          </p:cNvCxnSpPr>
          <p:nvPr/>
        </p:nvCxnSpPr>
        <p:spPr>
          <a:xfrm>
            <a:off x="9356601" y="2430686"/>
            <a:ext cx="0" cy="28269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DEFD487F-1C31-4993-91DD-B1DF5F9399AB}"/>
              </a:ext>
            </a:extLst>
          </p:cNvPr>
          <p:cNvSpPr/>
          <p:nvPr/>
        </p:nvSpPr>
        <p:spPr>
          <a:xfrm>
            <a:off x="7242149" y="4251581"/>
            <a:ext cx="1051891" cy="307777"/>
          </a:xfrm>
          <a:prstGeom prst="rect">
            <a:avLst/>
          </a:prstGeom>
        </p:spPr>
        <p:txBody>
          <a:bodyPr wrap="none">
            <a:spAutoFit/>
          </a:bodyPr>
          <a:lstStyle/>
          <a:p>
            <a:pPr algn="ctr"/>
            <a:r>
              <a:rPr lang="en-GB" sz="1400" i="1" u="sng" dirty="0">
                <a:solidFill>
                  <a:srgbClr val="00BC8F"/>
                </a:solidFill>
              </a:rPr>
              <a:t>Learn more </a:t>
            </a:r>
          </a:p>
        </p:txBody>
      </p:sp>
      <p:cxnSp>
        <p:nvCxnSpPr>
          <p:cNvPr id="161" name="Straight Arrow Connector 160">
            <a:extLst>
              <a:ext uri="{FF2B5EF4-FFF2-40B4-BE49-F238E27FC236}">
                <a16:creationId xmlns:a16="http://schemas.microsoft.com/office/drawing/2014/main" id="{953EA1AE-8942-4E45-BDC2-53832CF709C4}"/>
              </a:ext>
            </a:extLst>
          </p:cNvPr>
          <p:cNvCxnSpPr>
            <a:cxnSpLocks/>
          </p:cNvCxnSpPr>
          <p:nvPr/>
        </p:nvCxnSpPr>
        <p:spPr>
          <a:xfrm>
            <a:off x="8262216" y="4208291"/>
            <a:ext cx="0" cy="28269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DF97C884-512D-4C94-ACCB-199F9BBB183D}"/>
              </a:ext>
            </a:extLst>
          </p:cNvPr>
          <p:cNvSpPr/>
          <p:nvPr/>
        </p:nvSpPr>
        <p:spPr>
          <a:xfrm>
            <a:off x="6071969" y="6037354"/>
            <a:ext cx="1051891" cy="307777"/>
          </a:xfrm>
          <a:prstGeom prst="rect">
            <a:avLst/>
          </a:prstGeom>
        </p:spPr>
        <p:txBody>
          <a:bodyPr wrap="none">
            <a:spAutoFit/>
          </a:bodyPr>
          <a:lstStyle/>
          <a:p>
            <a:pPr algn="ctr"/>
            <a:r>
              <a:rPr lang="en-GB" sz="1400" i="1" u="sng" dirty="0">
                <a:solidFill>
                  <a:srgbClr val="00BC8F"/>
                </a:solidFill>
              </a:rPr>
              <a:t>Learn more </a:t>
            </a:r>
          </a:p>
        </p:txBody>
      </p:sp>
      <p:cxnSp>
        <p:nvCxnSpPr>
          <p:cNvPr id="163" name="Straight Arrow Connector 162">
            <a:extLst>
              <a:ext uri="{FF2B5EF4-FFF2-40B4-BE49-F238E27FC236}">
                <a16:creationId xmlns:a16="http://schemas.microsoft.com/office/drawing/2014/main" id="{08596050-4DF4-4743-9DDB-D02C2B01576B}"/>
              </a:ext>
            </a:extLst>
          </p:cNvPr>
          <p:cNvCxnSpPr>
            <a:cxnSpLocks/>
          </p:cNvCxnSpPr>
          <p:nvPr/>
        </p:nvCxnSpPr>
        <p:spPr>
          <a:xfrm>
            <a:off x="7092036" y="5994064"/>
            <a:ext cx="0" cy="28269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C614E557-3BF4-4A49-BE1E-E4C2261992EF}"/>
              </a:ext>
            </a:extLst>
          </p:cNvPr>
          <p:cNvGrpSpPr/>
          <p:nvPr/>
        </p:nvGrpSpPr>
        <p:grpSpPr>
          <a:xfrm>
            <a:off x="3776013" y="1497743"/>
            <a:ext cx="566597" cy="330888"/>
            <a:chOff x="3176441" y="2176576"/>
            <a:chExt cx="812448" cy="474463"/>
          </a:xfrm>
        </p:grpSpPr>
        <p:grpSp>
          <p:nvGrpSpPr>
            <p:cNvPr id="167" name="Group 166">
              <a:extLst>
                <a:ext uri="{FF2B5EF4-FFF2-40B4-BE49-F238E27FC236}">
                  <a16:creationId xmlns:a16="http://schemas.microsoft.com/office/drawing/2014/main" id="{3007362A-B870-4607-8908-75C7CEFF6DE1}"/>
                </a:ext>
              </a:extLst>
            </p:cNvPr>
            <p:cNvGrpSpPr/>
            <p:nvPr/>
          </p:nvGrpSpPr>
          <p:grpSpPr>
            <a:xfrm>
              <a:off x="3489902" y="2178088"/>
              <a:ext cx="198884" cy="472951"/>
              <a:chOff x="5571625" y="856369"/>
              <a:chExt cx="1222795" cy="3211992"/>
            </a:xfrm>
            <a:solidFill>
              <a:schemeClr val="tx1">
                <a:lumMod val="65000"/>
                <a:lumOff val="35000"/>
              </a:schemeClr>
            </a:solidFill>
          </p:grpSpPr>
          <p:sp>
            <p:nvSpPr>
              <p:cNvPr id="168" name="Oval 167">
                <a:extLst>
                  <a:ext uri="{FF2B5EF4-FFF2-40B4-BE49-F238E27FC236}">
                    <a16:creationId xmlns:a16="http://schemas.microsoft.com/office/drawing/2014/main" id="{B0524C24-338D-4E50-8211-FDA4C07BE631}"/>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9" name="Rectangle: Rounded Corners 168">
                <a:extLst>
                  <a:ext uri="{FF2B5EF4-FFF2-40B4-BE49-F238E27FC236}">
                    <a16:creationId xmlns:a16="http://schemas.microsoft.com/office/drawing/2014/main" id="{AA16A275-1D18-46AF-A651-CFE54D022E9C}"/>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0" name="Rectangle: Rounded Corners 169">
                <a:extLst>
                  <a:ext uri="{FF2B5EF4-FFF2-40B4-BE49-F238E27FC236}">
                    <a16:creationId xmlns:a16="http://schemas.microsoft.com/office/drawing/2014/main" id="{8E784838-5298-4508-93AE-E9DB53C97606}"/>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1" name="Rectangle: Rounded Corners 170">
                <a:extLst>
                  <a:ext uri="{FF2B5EF4-FFF2-40B4-BE49-F238E27FC236}">
                    <a16:creationId xmlns:a16="http://schemas.microsoft.com/office/drawing/2014/main" id="{BEA837AC-AC05-4D42-9E93-16330BD7B0B7}"/>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2" name="Rectangle: Rounded Corners 171">
                <a:extLst>
                  <a:ext uri="{FF2B5EF4-FFF2-40B4-BE49-F238E27FC236}">
                    <a16:creationId xmlns:a16="http://schemas.microsoft.com/office/drawing/2014/main" id="{6E549034-291C-467A-AA66-4AFD27FBEC2D}"/>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73" name="Rectangle: Rounded Corners 172">
                <a:extLst>
                  <a:ext uri="{FF2B5EF4-FFF2-40B4-BE49-F238E27FC236}">
                    <a16:creationId xmlns:a16="http://schemas.microsoft.com/office/drawing/2014/main" id="{1613BDD3-C487-4C4D-A1C0-B19866356050}"/>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174" name="Group 173">
              <a:extLst>
                <a:ext uri="{FF2B5EF4-FFF2-40B4-BE49-F238E27FC236}">
                  <a16:creationId xmlns:a16="http://schemas.microsoft.com/office/drawing/2014/main" id="{727911ED-6750-4220-8055-1D149A76C2CA}"/>
                </a:ext>
              </a:extLst>
            </p:cNvPr>
            <p:cNvGrpSpPr/>
            <p:nvPr/>
          </p:nvGrpSpPr>
          <p:grpSpPr>
            <a:xfrm>
              <a:off x="3176441" y="2178088"/>
              <a:ext cx="198884" cy="472951"/>
              <a:chOff x="5571625" y="856369"/>
              <a:chExt cx="1222795" cy="3211992"/>
            </a:xfrm>
            <a:solidFill>
              <a:schemeClr val="tx1"/>
            </a:solidFill>
          </p:grpSpPr>
          <p:sp>
            <p:nvSpPr>
              <p:cNvPr id="175" name="Oval 174">
                <a:extLst>
                  <a:ext uri="{FF2B5EF4-FFF2-40B4-BE49-F238E27FC236}">
                    <a16:creationId xmlns:a16="http://schemas.microsoft.com/office/drawing/2014/main" id="{12CC6DC8-4B25-4F87-98B2-25A26304A581}"/>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6" name="Rectangle: Rounded Corners 175">
                <a:extLst>
                  <a:ext uri="{FF2B5EF4-FFF2-40B4-BE49-F238E27FC236}">
                    <a16:creationId xmlns:a16="http://schemas.microsoft.com/office/drawing/2014/main" id="{BB09D51A-0061-4634-B576-52E32FFC2507}"/>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7" name="Rectangle: Rounded Corners 176">
                <a:extLst>
                  <a:ext uri="{FF2B5EF4-FFF2-40B4-BE49-F238E27FC236}">
                    <a16:creationId xmlns:a16="http://schemas.microsoft.com/office/drawing/2014/main" id="{0A293C4F-E5D2-4D90-945B-935F4F2D5D7D}"/>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8" name="Rectangle: Rounded Corners 177">
                <a:extLst>
                  <a:ext uri="{FF2B5EF4-FFF2-40B4-BE49-F238E27FC236}">
                    <a16:creationId xmlns:a16="http://schemas.microsoft.com/office/drawing/2014/main" id="{04377387-D5E8-49C0-ACF7-2588879CC3D3}"/>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79" name="Rectangle: Rounded Corners 178">
                <a:extLst>
                  <a:ext uri="{FF2B5EF4-FFF2-40B4-BE49-F238E27FC236}">
                    <a16:creationId xmlns:a16="http://schemas.microsoft.com/office/drawing/2014/main" id="{22DC9D33-894C-4730-A988-91D4BEC9DD0B}"/>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80" name="Rectangle: Rounded Corners 179">
                <a:extLst>
                  <a:ext uri="{FF2B5EF4-FFF2-40B4-BE49-F238E27FC236}">
                    <a16:creationId xmlns:a16="http://schemas.microsoft.com/office/drawing/2014/main" id="{2BB73992-067D-418D-9830-8BD02A7376F4}"/>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181" name="Group 180">
              <a:extLst>
                <a:ext uri="{FF2B5EF4-FFF2-40B4-BE49-F238E27FC236}">
                  <a16:creationId xmlns:a16="http://schemas.microsoft.com/office/drawing/2014/main" id="{4FCC40ED-C487-4876-97FF-305A01293CA3}"/>
                </a:ext>
              </a:extLst>
            </p:cNvPr>
            <p:cNvGrpSpPr/>
            <p:nvPr/>
          </p:nvGrpSpPr>
          <p:grpSpPr>
            <a:xfrm>
              <a:off x="3790005" y="2176576"/>
              <a:ext cx="198884" cy="472951"/>
              <a:chOff x="5571625" y="856369"/>
              <a:chExt cx="1222795" cy="3211992"/>
            </a:xfrm>
            <a:solidFill>
              <a:schemeClr val="bg1">
                <a:lumMod val="75000"/>
              </a:schemeClr>
            </a:solidFill>
          </p:grpSpPr>
          <p:sp>
            <p:nvSpPr>
              <p:cNvPr id="182" name="Oval 181">
                <a:extLst>
                  <a:ext uri="{FF2B5EF4-FFF2-40B4-BE49-F238E27FC236}">
                    <a16:creationId xmlns:a16="http://schemas.microsoft.com/office/drawing/2014/main" id="{F79F9FF7-878D-4284-AD10-27C371C92A96}"/>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3" name="Rectangle: Rounded Corners 182">
                <a:extLst>
                  <a:ext uri="{FF2B5EF4-FFF2-40B4-BE49-F238E27FC236}">
                    <a16:creationId xmlns:a16="http://schemas.microsoft.com/office/drawing/2014/main" id="{CE66AD10-C7C3-436D-B087-6FB053B33689}"/>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4" name="Rectangle: Rounded Corners 183">
                <a:extLst>
                  <a:ext uri="{FF2B5EF4-FFF2-40B4-BE49-F238E27FC236}">
                    <a16:creationId xmlns:a16="http://schemas.microsoft.com/office/drawing/2014/main" id="{9575E29C-36C0-413F-9CD6-55165A1DDE67}"/>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5" name="Rectangle: Rounded Corners 184">
                <a:extLst>
                  <a:ext uri="{FF2B5EF4-FFF2-40B4-BE49-F238E27FC236}">
                    <a16:creationId xmlns:a16="http://schemas.microsoft.com/office/drawing/2014/main" id="{9387B69D-2A01-45A6-BFF1-73B6CC6CF192}"/>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86" name="Rectangle: Rounded Corners 185">
                <a:extLst>
                  <a:ext uri="{FF2B5EF4-FFF2-40B4-BE49-F238E27FC236}">
                    <a16:creationId xmlns:a16="http://schemas.microsoft.com/office/drawing/2014/main" id="{F5AFF4ED-8B2E-47F3-A1AE-62198E6EE9FF}"/>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187" name="Rectangle: Rounded Corners 186">
                <a:extLst>
                  <a:ext uri="{FF2B5EF4-FFF2-40B4-BE49-F238E27FC236}">
                    <a16:creationId xmlns:a16="http://schemas.microsoft.com/office/drawing/2014/main" id="{C72D4E02-DE20-47AC-AF8B-E71EC3C40CCD}"/>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pic>
        <p:nvPicPr>
          <p:cNvPr id="188" name="Picture 187">
            <a:extLst>
              <a:ext uri="{FF2B5EF4-FFF2-40B4-BE49-F238E27FC236}">
                <a16:creationId xmlns:a16="http://schemas.microsoft.com/office/drawing/2014/main" id="{3485CDFE-A207-442D-AA3B-066DCA51BC55}"/>
              </a:ext>
            </a:extLst>
          </p:cNvPr>
          <p:cNvPicPr>
            <a:picLocks noChangeAspect="1"/>
          </p:cNvPicPr>
          <p:nvPr/>
        </p:nvPicPr>
        <p:blipFill>
          <a:blip r:embed="rId3"/>
          <a:stretch>
            <a:fillRect/>
          </a:stretch>
        </p:blipFill>
        <p:spPr>
          <a:xfrm>
            <a:off x="3238825" y="1495524"/>
            <a:ext cx="285289" cy="333107"/>
          </a:xfrm>
          <a:prstGeom prst="rect">
            <a:avLst/>
          </a:prstGeom>
        </p:spPr>
      </p:pic>
      <p:sp>
        <p:nvSpPr>
          <p:cNvPr id="62" name="Rectangle 61">
            <a:extLst>
              <a:ext uri="{FF2B5EF4-FFF2-40B4-BE49-F238E27FC236}">
                <a16:creationId xmlns:a16="http://schemas.microsoft.com/office/drawing/2014/main" id="{F715A1C8-A44B-4884-A684-95F008DEA670}"/>
              </a:ext>
            </a:extLst>
          </p:cNvPr>
          <p:cNvSpPr/>
          <p:nvPr/>
        </p:nvSpPr>
        <p:spPr>
          <a:xfrm>
            <a:off x="2753982" y="1183347"/>
            <a:ext cx="2024272" cy="276999"/>
          </a:xfrm>
          <a:prstGeom prst="rect">
            <a:avLst/>
          </a:prstGeom>
        </p:spPr>
        <p:txBody>
          <a:bodyPr wrap="none">
            <a:spAutoFit/>
          </a:bodyPr>
          <a:lstStyle/>
          <a:p>
            <a:r>
              <a:rPr lang="en-GB" sz="1200" i="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Businesses, Individuals </a:t>
            </a:r>
            <a:endParaRPr lang="en-GB" sz="1200" i="1" dirty="0"/>
          </a:p>
        </p:txBody>
      </p:sp>
      <p:sp>
        <p:nvSpPr>
          <p:cNvPr id="191" name="Rectangle 190">
            <a:extLst>
              <a:ext uri="{FF2B5EF4-FFF2-40B4-BE49-F238E27FC236}">
                <a16:creationId xmlns:a16="http://schemas.microsoft.com/office/drawing/2014/main" id="{899BC62B-4EC1-40CB-916B-13C2E06AB5D9}"/>
              </a:ext>
            </a:extLst>
          </p:cNvPr>
          <p:cNvSpPr/>
          <p:nvPr/>
        </p:nvSpPr>
        <p:spPr>
          <a:xfrm>
            <a:off x="7869704" y="4985699"/>
            <a:ext cx="1597232" cy="276999"/>
          </a:xfrm>
          <a:prstGeom prst="rect">
            <a:avLst/>
          </a:prstGeom>
        </p:spPr>
        <p:txBody>
          <a:bodyPr wrap="none">
            <a:spAutoFit/>
          </a:bodyPr>
          <a:lstStyle/>
          <a:p>
            <a:r>
              <a:rPr lang="en-GB" sz="1200" i="1" spc="8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Investors, Lenders</a:t>
            </a:r>
            <a:endParaRPr lang="en-GB" sz="1200" i="1" dirty="0"/>
          </a:p>
        </p:txBody>
      </p:sp>
      <p:cxnSp>
        <p:nvCxnSpPr>
          <p:cNvPr id="192" name="Straight Connector 191">
            <a:extLst>
              <a:ext uri="{FF2B5EF4-FFF2-40B4-BE49-F238E27FC236}">
                <a16:creationId xmlns:a16="http://schemas.microsoft.com/office/drawing/2014/main" id="{61C50EB6-132D-4849-9DC3-3528C2942317}"/>
              </a:ext>
            </a:extLst>
          </p:cNvPr>
          <p:cNvCxnSpPr>
            <a:cxnSpLocks/>
          </p:cNvCxnSpPr>
          <p:nvPr/>
        </p:nvCxnSpPr>
        <p:spPr>
          <a:xfrm>
            <a:off x="9778905" y="2978081"/>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6" name="Picture 155">
            <a:extLst>
              <a:ext uri="{FF2B5EF4-FFF2-40B4-BE49-F238E27FC236}">
                <a16:creationId xmlns:a16="http://schemas.microsoft.com/office/drawing/2014/main" id="{F15A276F-66E6-45D3-A79E-484B806FEB2A}"/>
              </a:ext>
            </a:extLst>
          </p:cNvPr>
          <p:cNvPicPr>
            <a:picLocks noChangeAspect="1"/>
          </p:cNvPicPr>
          <p:nvPr/>
        </p:nvPicPr>
        <p:blipFill rotWithShape="1">
          <a:blip r:embed="rId4"/>
          <a:srcRect b="2124"/>
          <a:stretch/>
        </p:blipFill>
        <p:spPr>
          <a:xfrm>
            <a:off x="-738" y="2638926"/>
            <a:ext cx="379346" cy="1318712"/>
          </a:xfrm>
          <a:prstGeom prst="rect">
            <a:avLst/>
          </a:prstGeom>
        </p:spPr>
      </p:pic>
    </p:spTree>
    <p:extLst>
      <p:ext uri="{BB962C8B-B14F-4D97-AF65-F5344CB8AC3E}">
        <p14:creationId xmlns:p14="http://schemas.microsoft.com/office/powerpoint/2010/main" val="396173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Rounded Corners 268">
            <a:extLst>
              <a:ext uri="{FF2B5EF4-FFF2-40B4-BE49-F238E27FC236}">
                <a16:creationId xmlns:a16="http://schemas.microsoft.com/office/drawing/2014/main" id="{1D31A06A-17B3-49B9-8397-6CFA0CAFB5D4}"/>
              </a:ext>
            </a:extLst>
          </p:cNvPr>
          <p:cNvSpPr/>
          <p:nvPr/>
        </p:nvSpPr>
        <p:spPr>
          <a:xfrm>
            <a:off x="1588168" y="189618"/>
            <a:ext cx="10405049" cy="2629782"/>
          </a:xfrm>
          <a:prstGeom prst="roundRect">
            <a:avLst>
              <a:gd name="adj" fmla="val 4755"/>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Key innovation</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Bigdataself is a free online service that enables individuals and businesses to securely build and manage their digital footprints. Any structured data such as online or banking transactions, e-shopping payments (</a:t>
            </a:r>
            <a:r>
              <a:rPr lang="en-GB" sz="1400" spc="80" dirty="0" err="1">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Ebay</a:t>
            </a:r>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Amazon, </a:t>
            </a:r>
            <a:r>
              <a:rPr lang="en-GB" sz="1400" spc="80" dirty="0" err="1">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Paypal</a:t>
            </a:r>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mobile &amp; social media transactions or utility bill payments can be recorded on this self-sovereign private repository. Bigdataself are encrypted and used to provide structured data for credit scorings. Ownership, control and level of disclosure of Bigdataselfs remain exclusively with users at all time.</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a:t>
            </a:r>
          </a:p>
          <a:p>
            <a:r>
              <a:rPr lang="en-GB" sz="1400" b="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Technology</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Data storage combining data from multiple sources and operated through a consent architecture on local or distributed storages for users to store and share encrypted data without reliance on a third-party storage provider (</a:t>
            </a:r>
            <a:r>
              <a:rPr lang="en-GB" sz="1400" spc="80" dirty="0" err="1">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e.g.IPFS</a:t>
            </a:r>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Allows the owner to provide highly granular access to the data, including zero knowledge access. No data held by Meritt. Users retain full control and ownership of encrypted Bigdataself.</a:t>
            </a:r>
          </a:p>
        </p:txBody>
      </p:sp>
      <p:sp>
        <p:nvSpPr>
          <p:cNvPr id="291" name="Rectangle 290">
            <a:extLst>
              <a:ext uri="{FF2B5EF4-FFF2-40B4-BE49-F238E27FC236}">
                <a16:creationId xmlns:a16="http://schemas.microsoft.com/office/drawing/2014/main" id="{76CFC7FE-41C1-4CBC-9CD7-66F1EACDC78F}"/>
              </a:ext>
            </a:extLst>
          </p:cNvPr>
          <p:cNvSpPr/>
          <p:nvPr/>
        </p:nvSpPr>
        <p:spPr>
          <a:xfrm>
            <a:off x="14182" y="3107037"/>
            <a:ext cx="1471718" cy="1323439"/>
          </a:xfrm>
          <a:prstGeom prst="rect">
            <a:avLst/>
          </a:prstGeom>
        </p:spPr>
        <p:txBody>
          <a:bodyPr wrap="square">
            <a:spAutoFit/>
          </a:bodyPr>
          <a:lstStyle/>
          <a:p>
            <a:pPr algn="ctr"/>
            <a:r>
              <a:rPr lang="en-GB" sz="2000" b="1" i="1" u="sng" dirty="0">
                <a:solidFill>
                  <a:srgbClr val="FF0000"/>
                </a:solidFill>
              </a:rPr>
              <a:t>ALL </a:t>
            </a:r>
          </a:p>
          <a:p>
            <a:pPr algn="ctr"/>
            <a:r>
              <a:rPr lang="en-GB" sz="2000" b="1" i="1" u="sng" dirty="0">
                <a:solidFill>
                  <a:srgbClr val="FF0000"/>
                </a:solidFill>
              </a:rPr>
              <a:t>Text change  POP UP BOXES </a:t>
            </a:r>
          </a:p>
        </p:txBody>
      </p:sp>
      <p:sp>
        <p:nvSpPr>
          <p:cNvPr id="293" name="Rectangle: Rounded Corners 292">
            <a:extLst>
              <a:ext uri="{FF2B5EF4-FFF2-40B4-BE49-F238E27FC236}">
                <a16:creationId xmlns:a16="http://schemas.microsoft.com/office/drawing/2014/main" id="{472AB534-82C6-4FB3-94CD-604E49CAA817}"/>
              </a:ext>
            </a:extLst>
          </p:cNvPr>
          <p:cNvSpPr/>
          <p:nvPr/>
        </p:nvSpPr>
        <p:spPr>
          <a:xfrm>
            <a:off x="1588168" y="2964997"/>
            <a:ext cx="10405049" cy="1533300"/>
          </a:xfrm>
          <a:prstGeom prst="roundRect">
            <a:avLst>
              <a:gd name="adj" fmla="val 4755"/>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Key innovation &amp; technology</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Credit scoring &amp; pricing model trained with Machine Learning algorithms using in real time a combination of financial data disclosed by users from their </a:t>
            </a:r>
            <a:r>
              <a:rPr lang="en-GB" sz="1400" spc="80" dirty="0" err="1">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Bigdataselfs</a:t>
            </a:r>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and other available data from 3</a:t>
            </a:r>
            <a:r>
              <a:rPr lang="en-GB" sz="1400" spc="80" baseline="3000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rd</a:t>
            </a:r>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 parties whether public or private (e.g. banking data via PSD2 APIs, accounting data via software APIs,) for continuous automated underwriting. The big picture credit scorings include multiple dimensions such as spending or cash flow patterns, available collateral valuation and strength of personal guarantee. It also covers thin file clients by leveraging available alternative data.</a:t>
            </a:r>
          </a:p>
        </p:txBody>
      </p:sp>
      <p:sp>
        <p:nvSpPr>
          <p:cNvPr id="295" name="Rectangle: Rounded Corners 294">
            <a:extLst>
              <a:ext uri="{FF2B5EF4-FFF2-40B4-BE49-F238E27FC236}">
                <a16:creationId xmlns:a16="http://schemas.microsoft.com/office/drawing/2014/main" id="{91022618-EF0B-4F20-B48F-9BB62F82683B}"/>
              </a:ext>
            </a:extLst>
          </p:cNvPr>
          <p:cNvSpPr/>
          <p:nvPr/>
        </p:nvSpPr>
        <p:spPr>
          <a:xfrm>
            <a:off x="1588168" y="4623820"/>
            <a:ext cx="10405049" cy="2121979"/>
          </a:xfrm>
          <a:prstGeom prst="roundRect">
            <a:avLst>
              <a:gd name="adj" fmla="val 4755"/>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i="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Key innovation</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Simple self-issuance of authenticated loan tokens on marketplace for requesting finance. Investors on the marketplace select loan tokens according to their chosen risk/return profile &amp; geography. On matching with investors the loan is serviced automatically with dedicated smart contracts for each loan. </a:t>
            </a:r>
          </a:p>
          <a:p>
            <a:endParaRPr lang="en-GB" sz="1400" b="1" i="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endParaRPr>
          </a:p>
          <a:p>
            <a:r>
              <a:rPr lang="en-GB" sz="1400" b="1" i="1"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Technology</a:t>
            </a:r>
          </a:p>
          <a:p>
            <a:r>
              <a:rPr lang="en-GB" sz="1400" spc="80" dirty="0">
                <a:solidFill>
                  <a:schemeClr val="tx1">
                    <a:lumMod val="75000"/>
                    <a:lumOff val="25000"/>
                  </a:schemeClr>
                </a:solidFill>
                <a:latin typeface="Roboto Medium" panose="02000000000000000000" pitchFamily="2" charset="0"/>
                <a:ea typeface="Roboto Medium" panose="02000000000000000000" pitchFamily="2" charset="0"/>
                <a:cs typeface="Courier New" panose="02070309020205020404" pitchFamily="49" charset="0"/>
              </a:rPr>
              <a:t>Blockchain platform marketplace. Open APIs for users to invoke a factory smart contract that deploys for each loan request unique &amp; non fungible set of loan tokens and servicing smart contracts. </a:t>
            </a:r>
          </a:p>
        </p:txBody>
      </p:sp>
    </p:spTree>
    <p:extLst>
      <p:ext uri="{BB962C8B-B14F-4D97-AF65-F5344CB8AC3E}">
        <p14:creationId xmlns:p14="http://schemas.microsoft.com/office/powerpoint/2010/main" val="321195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59EBFD6-60BB-48B1-A05B-830548BBAACD}"/>
              </a:ext>
            </a:extLst>
          </p:cNvPr>
          <p:cNvPicPr>
            <a:picLocks noChangeAspect="1"/>
          </p:cNvPicPr>
          <p:nvPr/>
        </p:nvPicPr>
        <p:blipFill>
          <a:blip r:embed="rId2"/>
          <a:stretch>
            <a:fillRect/>
          </a:stretch>
        </p:blipFill>
        <p:spPr>
          <a:xfrm>
            <a:off x="6350863" y="1298201"/>
            <a:ext cx="2454623" cy="4919172"/>
          </a:xfrm>
          <a:prstGeom prst="roundRect">
            <a:avLst>
              <a:gd name="adj" fmla="val 15731"/>
            </a:avLst>
          </a:prstGeom>
        </p:spPr>
      </p:pic>
      <p:sp>
        <p:nvSpPr>
          <p:cNvPr id="30" name="Rectangle: Rounded Corners 29">
            <a:extLst>
              <a:ext uri="{FF2B5EF4-FFF2-40B4-BE49-F238E27FC236}">
                <a16:creationId xmlns:a16="http://schemas.microsoft.com/office/drawing/2014/main" id="{C6C80A47-24BE-41B3-B6E9-FDA8A5AB9ACF}"/>
              </a:ext>
            </a:extLst>
          </p:cNvPr>
          <p:cNvSpPr/>
          <p:nvPr/>
        </p:nvSpPr>
        <p:spPr>
          <a:xfrm>
            <a:off x="2794000" y="1329637"/>
            <a:ext cx="3207615" cy="4837551"/>
          </a:xfrm>
          <a:prstGeom prst="roundRect">
            <a:avLst>
              <a:gd name="adj" fmla="val 3604"/>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lIns="36000" rIns="72000" rtlCol="0" anchor="ctr" anchorCtr="0"/>
          <a:lstStyle/>
          <a:p>
            <a:pPr marL="261938" indent="-198438">
              <a:lnSpc>
                <a:spcPts val="2000"/>
              </a:lnSpc>
              <a:spcAft>
                <a:spcPts val="900"/>
              </a:spcAft>
              <a:buFont typeface="Arial" panose="020B0604020202020204" pitchFamily="34" charset="0"/>
              <a:buChar char="•"/>
            </a:pPr>
            <a:r>
              <a:rPr lang="en-GB" sz="1600" dirty="0">
                <a:solidFill>
                  <a:schemeClr val="tx1">
                    <a:lumMod val="75000"/>
                    <a:lumOff val="25000"/>
                  </a:schemeClr>
                </a:solidFill>
                <a:latin typeface="Roboto" panose="02000000000000000000" pitchFamily="2" charset="0"/>
                <a:ea typeface="Roboto" panose="02000000000000000000" pitchFamily="2" charset="0"/>
              </a:rPr>
              <a:t>The Alpha app is a pilot built for small business loans and consumers loans in the EU</a:t>
            </a:r>
          </a:p>
          <a:p>
            <a:pPr marL="261938" indent="-198438">
              <a:lnSpc>
                <a:spcPts val="2000"/>
              </a:lnSpc>
              <a:spcAft>
                <a:spcPts val="900"/>
              </a:spcAft>
              <a:buFont typeface="Arial" panose="020B0604020202020204" pitchFamily="34" charset="0"/>
              <a:buChar char="•"/>
            </a:pPr>
            <a:r>
              <a:rPr lang="en-GB" sz="1600" dirty="0">
                <a:solidFill>
                  <a:schemeClr val="tx1">
                    <a:lumMod val="75000"/>
                    <a:lumOff val="25000"/>
                  </a:schemeClr>
                </a:solidFill>
                <a:latin typeface="Roboto" panose="02000000000000000000" pitchFamily="2" charset="0"/>
                <a:ea typeface="Roboto" panose="02000000000000000000" pitchFamily="2" charset="0"/>
              </a:rPr>
              <a:t>Alpha score based on transparent cash flow analysis with your bank transactions saved on your financial dataself vault via PSD2 APIs</a:t>
            </a:r>
          </a:p>
          <a:p>
            <a:pPr marL="261938" indent="-198438">
              <a:lnSpc>
                <a:spcPts val="2000"/>
              </a:lnSpc>
              <a:spcAft>
                <a:spcPts val="900"/>
              </a:spcAft>
              <a:buFont typeface="Arial" panose="020B0604020202020204" pitchFamily="34" charset="0"/>
              <a:buChar char="•"/>
            </a:pPr>
            <a:r>
              <a:rPr lang="en-GB" sz="1600" dirty="0">
                <a:solidFill>
                  <a:schemeClr val="tx1">
                    <a:lumMod val="75000"/>
                    <a:lumOff val="25000"/>
                  </a:schemeClr>
                </a:solidFill>
                <a:latin typeface="Roboto" panose="02000000000000000000" pitchFamily="2" charset="0"/>
                <a:ea typeface="Roboto" panose="02000000000000000000" pitchFamily="2" charset="0"/>
              </a:rPr>
              <a:t>With your portable Alpha credit score, issue your unique set of ERC20 loan tokens for each loan request </a:t>
            </a:r>
          </a:p>
          <a:p>
            <a:pPr marL="261938" indent="-198438">
              <a:lnSpc>
                <a:spcPts val="2000"/>
              </a:lnSpc>
              <a:spcAft>
                <a:spcPts val="900"/>
              </a:spcAft>
              <a:buFont typeface="Arial" panose="020B0604020202020204" pitchFamily="34" charset="0"/>
              <a:buChar char="•"/>
            </a:pPr>
            <a:r>
              <a:rPr lang="en-GB" sz="1600" dirty="0">
                <a:solidFill>
                  <a:schemeClr val="tx1">
                    <a:lumMod val="75000"/>
                    <a:lumOff val="25000"/>
                  </a:schemeClr>
                </a:solidFill>
                <a:latin typeface="Roboto" panose="02000000000000000000" pitchFamily="2" charset="0"/>
                <a:ea typeface="Roboto" panose="02000000000000000000" pitchFamily="2" charset="0"/>
              </a:rPr>
              <a:t>Trustless verification of issuer ID, loan tokens score and repayment terms on public &amp; private ledgers</a:t>
            </a:r>
          </a:p>
          <a:p>
            <a:pPr marL="261938" indent="-198438">
              <a:lnSpc>
                <a:spcPts val="2000"/>
              </a:lnSpc>
              <a:spcAft>
                <a:spcPts val="900"/>
              </a:spcAft>
              <a:buFont typeface="Arial" panose="020B0604020202020204" pitchFamily="34" charset="0"/>
              <a:buChar char="•"/>
            </a:pPr>
            <a:r>
              <a:rPr lang="en-GB" sz="1600" dirty="0">
                <a:solidFill>
                  <a:schemeClr val="tx1">
                    <a:lumMod val="75000"/>
                    <a:lumOff val="25000"/>
                  </a:schemeClr>
                </a:solidFill>
                <a:latin typeface="Roboto" panose="02000000000000000000" pitchFamily="2" charset="0"/>
                <a:ea typeface="Roboto" panose="02000000000000000000" pitchFamily="2" charset="0"/>
              </a:rPr>
              <a:t>Loan tokens are tradable</a:t>
            </a:r>
          </a:p>
        </p:txBody>
      </p:sp>
      <p:sp>
        <p:nvSpPr>
          <p:cNvPr id="11" name="Rectangle 10">
            <a:extLst>
              <a:ext uri="{FF2B5EF4-FFF2-40B4-BE49-F238E27FC236}">
                <a16:creationId xmlns:a16="http://schemas.microsoft.com/office/drawing/2014/main" id="{857D90A2-7FAF-4B97-BED3-493E53285B65}"/>
              </a:ext>
            </a:extLst>
          </p:cNvPr>
          <p:cNvSpPr/>
          <p:nvPr/>
        </p:nvSpPr>
        <p:spPr>
          <a:xfrm>
            <a:off x="8634214" y="1298201"/>
            <a:ext cx="1533001" cy="586058"/>
          </a:xfrm>
          <a:prstGeom prst="rect">
            <a:avLst/>
          </a:prstGeom>
        </p:spPr>
        <p:txBody>
          <a:bodyPr wrap="square">
            <a:spAutoFit/>
          </a:bodyPr>
          <a:lstStyle/>
          <a:p>
            <a:pPr marL="87313" algn="ctr">
              <a:lnSpc>
                <a:spcPts val="2000"/>
              </a:lnSpc>
              <a:spcAft>
                <a:spcPts val="600"/>
              </a:spcAft>
            </a:pPr>
            <a:r>
              <a:rPr lang="en-GB" sz="1400" b="1" i="1" u="sng" dirty="0">
                <a:solidFill>
                  <a:srgbClr val="00BC8F"/>
                </a:solidFill>
                <a:latin typeface="Roboto" panose="02000000000000000000" pitchFamily="2" charset="0"/>
                <a:ea typeface="Roboto" panose="02000000000000000000" pitchFamily="2" charset="0"/>
              </a:rPr>
              <a:t>Try the </a:t>
            </a:r>
            <a:r>
              <a:rPr lang="en-GB" sz="1400" b="1" i="1" u="sng" dirty="0" err="1">
                <a:solidFill>
                  <a:srgbClr val="00BC8F"/>
                </a:solidFill>
                <a:latin typeface="Roboto" panose="02000000000000000000" pitchFamily="2" charset="0"/>
                <a:ea typeface="Roboto" panose="02000000000000000000" pitchFamily="2" charset="0"/>
              </a:rPr>
              <a:t>testnet</a:t>
            </a:r>
            <a:r>
              <a:rPr lang="en-GB" sz="1400" b="1" i="1" u="sng" dirty="0">
                <a:solidFill>
                  <a:srgbClr val="00BC8F"/>
                </a:solidFill>
                <a:latin typeface="Roboto" panose="02000000000000000000" pitchFamily="2" charset="0"/>
                <a:ea typeface="Roboto" panose="02000000000000000000" pitchFamily="2" charset="0"/>
              </a:rPr>
              <a:t> dApp !</a:t>
            </a:r>
          </a:p>
        </p:txBody>
      </p:sp>
      <p:sp>
        <p:nvSpPr>
          <p:cNvPr id="37" name="Rectangle 36">
            <a:extLst>
              <a:ext uri="{FF2B5EF4-FFF2-40B4-BE49-F238E27FC236}">
                <a16:creationId xmlns:a16="http://schemas.microsoft.com/office/drawing/2014/main" id="{240C3FE0-1539-49B3-9281-C5FF5D5E9D79}"/>
              </a:ext>
            </a:extLst>
          </p:cNvPr>
          <p:cNvSpPr/>
          <p:nvPr/>
        </p:nvSpPr>
        <p:spPr>
          <a:xfrm>
            <a:off x="7239368" y="6333988"/>
            <a:ext cx="2480294" cy="307777"/>
          </a:xfrm>
          <a:prstGeom prst="rect">
            <a:avLst/>
          </a:prstGeom>
        </p:spPr>
        <p:txBody>
          <a:bodyPr wrap="none">
            <a:spAutoFit/>
          </a:bodyPr>
          <a:lstStyle/>
          <a:p>
            <a:r>
              <a:rPr lang="en-GB" sz="1400" i="1" dirty="0">
                <a:solidFill>
                  <a:srgbClr val="00BC8F"/>
                </a:solidFill>
              </a:rPr>
              <a:t>Learn more on the Meritt dApp </a:t>
            </a:r>
          </a:p>
        </p:txBody>
      </p:sp>
      <p:sp>
        <p:nvSpPr>
          <p:cNvPr id="38" name="Rectangle 37">
            <a:extLst>
              <a:ext uri="{FF2B5EF4-FFF2-40B4-BE49-F238E27FC236}">
                <a16:creationId xmlns:a16="http://schemas.microsoft.com/office/drawing/2014/main" id="{9716ABDC-17ED-439F-AD22-D50A2013FA18}"/>
              </a:ext>
            </a:extLst>
          </p:cNvPr>
          <p:cNvSpPr/>
          <p:nvPr/>
        </p:nvSpPr>
        <p:spPr>
          <a:xfrm>
            <a:off x="10167215" y="5571042"/>
            <a:ext cx="1409046" cy="646331"/>
          </a:xfrm>
          <a:prstGeom prst="rect">
            <a:avLst/>
          </a:prstGeom>
        </p:spPr>
        <p:txBody>
          <a:bodyPr wrap="square">
            <a:spAutoFit/>
          </a:bodyPr>
          <a:lstStyle/>
          <a:p>
            <a:r>
              <a:rPr lang="en-GB" i="1" dirty="0">
                <a:solidFill>
                  <a:srgbClr val="FF0000"/>
                </a:solidFill>
              </a:rPr>
              <a:t>See next page</a:t>
            </a:r>
          </a:p>
        </p:txBody>
      </p:sp>
      <p:cxnSp>
        <p:nvCxnSpPr>
          <p:cNvPr id="39" name="Straight Arrow Connector 38">
            <a:extLst>
              <a:ext uri="{FF2B5EF4-FFF2-40B4-BE49-F238E27FC236}">
                <a16:creationId xmlns:a16="http://schemas.microsoft.com/office/drawing/2014/main" id="{9CE38CC5-D8AF-4E5B-8689-D6BE47A6E21D}"/>
              </a:ext>
            </a:extLst>
          </p:cNvPr>
          <p:cNvCxnSpPr>
            <a:cxnSpLocks/>
          </p:cNvCxnSpPr>
          <p:nvPr/>
        </p:nvCxnSpPr>
        <p:spPr>
          <a:xfrm flipH="1">
            <a:off x="9274749" y="6010743"/>
            <a:ext cx="802895" cy="243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CD8DACB-BECE-4AFE-926F-F8052A6F6110}"/>
              </a:ext>
            </a:extLst>
          </p:cNvPr>
          <p:cNvCxnSpPr>
            <a:cxnSpLocks/>
          </p:cNvCxnSpPr>
          <p:nvPr/>
        </p:nvCxnSpPr>
        <p:spPr>
          <a:xfrm>
            <a:off x="9707305" y="6542910"/>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5F9D39C8-5A2F-4D56-AA63-394AB516DDA3}"/>
              </a:ext>
            </a:extLst>
          </p:cNvPr>
          <p:cNvPicPr>
            <a:picLocks noChangeAspect="1"/>
          </p:cNvPicPr>
          <p:nvPr/>
        </p:nvPicPr>
        <p:blipFill rotWithShape="1">
          <a:blip r:embed="rId3"/>
          <a:srcRect t="3835" b="3972"/>
          <a:stretch/>
        </p:blipFill>
        <p:spPr>
          <a:xfrm>
            <a:off x="907" y="2692400"/>
            <a:ext cx="342900" cy="1229396"/>
          </a:xfrm>
          <a:prstGeom prst="rect">
            <a:avLst/>
          </a:prstGeom>
        </p:spPr>
      </p:pic>
      <p:sp>
        <p:nvSpPr>
          <p:cNvPr id="22" name="Rectangle 21">
            <a:extLst>
              <a:ext uri="{FF2B5EF4-FFF2-40B4-BE49-F238E27FC236}">
                <a16:creationId xmlns:a16="http://schemas.microsoft.com/office/drawing/2014/main" id="{D12729E3-CD42-4B06-AEE3-63FD0F73567E}"/>
              </a:ext>
            </a:extLst>
          </p:cNvPr>
          <p:cNvSpPr/>
          <p:nvPr/>
        </p:nvSpPr>
        <p:spPr>
          <a:xfrm rot="19177794">
            <a:off x="745783" y="1457440"/>
            <a:ext cx="1244251"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OLD PAGE</a:t>
            </a:r>
            <a:endParaRPr lang="en-GB" dirty="0">
              <a:solidFill>
                <a:srgbClr val="FF0000"/>
              </a:solidFill>
            </a:endParaRPr>
          </a:p>
        </p:txBody>
      </p:sp>
      <p:sp>
        <p:nvSpPr>
          <p:cNvPr id="12" name="TextBox 11">
            <a:extLst>
              <a:ext uri="{FF2B5EF4-FFF2-40B4-BE49-F238E27FC236}">
                <a16:creationId xmlns:a16="http://schemas.microsoft.com/office/drawing/2014/main" id="{3F4AA77A-A444-49F9-97A9-CDE75A634091}"/>
              </a:ext>
            </a:extLst>
          </p:cNvPr>
          <p:cNvSpPr txBox="1"/>
          <p:nvPr/>
        </p:nvSpPr>
        <p:spPr>
          <a:xfrm>
            <a:off x="1987342" y="69631"/>
            <a:ext cx="8359816" cy="1107996"/>
          </a:xfrm>
          <a:prstGeom prst="rect">
            <a:avLst/>
          </a:prstGeom>
        </p:spPr>
        <p:txBody>
          <a:bodyPr wrap="square">
            <a:spAutoFit/>
          </a:bodyPr>
          <a:lstStyle>
            <a:defPPr>
              <a:defRPr lang="en-US"/>
            </a:defPPr>
            <a:lvl1pPr algn="ctr">
              <a:spcAft>
                <a:spcPts val="600"/>
              </a:spcAft>
              <a:defRPr sz="1600" b="1">
                <a:latin typeface="Roboto" panose="02000000000000000000" pitchFamily="2" charset="0"/>
                <a:ea typeface="Roboto" panose="02000000000000000000" pitchFamily="2" charset="0"/>
              </a:defRPr>
            </a:lvl1pPr>
          </a:lstStyle>
          <a:p>
            <a:pPr>
              <a:spcAft>
                <a:spcPts val="0"/>
              </a:spcAft>
            </a:pPr>
            <a:r>
              <a:rPr lang="en-GB" sz="2200" dirty="0">
                <a:solidFill>
                  <a:schemeClr val="tx1">
                    <a:lumMod val="75000"/>
                    <a:lumOff val="25000"/>
                  </a:schemeClr>
                </a:solidFill>
              </a:rPr>
              <a:t>Build your authenticated financial dataself, </a:t>
            </a:r>
          </a:p>
          <a:p>
            <a:pPr>
              <a:spcAft>
                <a:spcPts val="0"/>
              </a:spcAft>
            </a:pPr>
            <a:r>
              <a:rPr lang="en-GB" sz="2200" dirty="0">
                <a:solidFill>
                  <a:schemeClr val="tx1">
                    <a:lumMod val="75000"/>
                    <a:lumOff val="25000"/>
                  </a:schemeClr>
                </a:solidFill>
              </a:rPr>
              <a:t>access credit scorings and issue your blockchain loan tokens on the marketplace to request credit finance</a:t>
            </a:r>
          </a:p>
        </p:txBody>
      </p:sp>
      <p:sp>
        <p:nvSpPr>
          <p:cNvPr id="13" name="Rectangle 12">
            <a:extLst>
              <a:ext uri="{FF2B5EF4-FFF2-40B4-BE49-F238E27FC236}">
                <a16:creationId xmlns:a16="http://schemas.microsoft.com/office/drawing/2014/main" id="{33FEFBDF-E861-41C0-9FA9-8A46949E2108}"/>
              </a:ext>
            </a:extLst>
          </p:cNvPr>
          <p:cNvSpPr/>
          <p:nvPr/>
        </p:nvSpPr>
        <p:spPr>
          <a:xfrm>
            <a:off x="9693303" y="2727276"/>
            <a:ext cx="1267180" cy="523220"/>
          </a:xfrm>
          <a:prstGeom prst="rect">
            <a:avLst/>
          </a:prstGeom>
        </p:spPr>
        <p:txBody>
          <a:bodyPr wrap="square">
            <a:spAutoFit/>
          </a:bodyPr>
          <a:lstStyle/>
          <a:p>
            <a:pPr algn="ctr"/>
            <a:r>
              <a:rPr lang="en-GB" sz="1400" i="1" u="sng" dirty="0">
                <a:solidFill>
                  <a:srgbClr val="FF0000"/>
                </a:solidFill>
              </a:rPr>
              <a:t>Existing Link to </a:t>
            </a:r>
          </a:p>
          <a:p>
            <a:pPr algn="ctr"/>
            <a:r>
              <a:rPr lang="en-GB" sz="1400" i="1" u="sng" dirty="0">
                <a:solidFill>
                  <a:srgbClr val="FF0000"/>
                </a:solidFill>
              </a:rPr>
              <a:t>Meritt </a:t>
            </a:r>
            <a:r>
              <a:rPr lang="en-GB" sz="1400" i="1" u="sng" dirty="0" err="1">
                <a:solidFill>
                  <a:srgbClr val="FF0000"/>
                </a:solidFill>
              </a:rPr>
              <a:t>Dapp</a:t>
            </a:r>
            <a:endParaRPr lang="en-GB" sz="1400" i="1" u="sng" dirty="0">
              <a:solidFill>
                <a:srgbClr val="FF0000"/>
              </a:solidFill>
            </a:endParaRPr>
          </a:p>
        </p:txBody>
      </p:sp>
      <p:cxnSp>
        <p:nvCxnSpPr>
          <p:cNvPr id="14" name="Straight Arrow Connector 13">
            <a:extLst>
              <a:ext uri="{FF2B5EF4-FFF2-40B4-BE49-F238E27FC236}">
                <a16:creationId xmlns:a16="http://schemas.microsoft.com/office/drawing/2014/main" id="{D5DC8F75-41B7-4797-B9E1-131E906C00E4}"/>
              </a:ext>
            </a:extLst>
          </p:cNvPr>
          <p:cNvCxnSpPr>
            <a:cxnSpLocks/>
          </p:cNvCxnSpPr>
          <p:nvPr/>
        </p:nvCxnSpPr>
        <p:spPr>
          <a:xfrm flipH="1" flipV="1">
            <a:off x="9929555" y="1884259"/>
            <a:ext cx="461137" cy="901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157E15-F0C4-422C-8D08-61A138ECA9D4}"/>
              </a:ext>
            </a:extLst>
          </p:cNvPr>
          <p:cNvCxnSpPr>
            <a:cxnSpLocks/>
          </p:cNvCxnSpPr>
          <p:nvPr/>
        </p:nvCxnSpPr>
        <p:spPr>
          <a:xfrm flipV="1">
            <a:off x="2459038" y="534235"/>
            <a:ext cx="6908262" cy="58158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50C5DC3-E3EB-4F1E-96CE-374D559BE91E}"/>
              </a:ext>
            </a:extLst>
          </p:cNvPr>
          <p:cNvCxnSpPr>
            <a:cxnSpLocks/>
          </p:cNvCxnSpPr>
          <p:nvPr/>
        </p:nvCxnSpPr>
        <p:spPr>
          <a:xfrm>
            <a:off x="2722814" y="534234"/>
            <a:ext cx="7152648" cy="4977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4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DE33A282-E3DD-43AE-B100-DE61979C1904}"/>
              </a:ext>
            </a:extLst>
          </p:cNvPr>
          <p:cNvSpPr/>
          <p:nvPr/>
        </p:nvSpPr>
        <p:spPr>
          <a:xfrm>
            <a:off x="7324285" y="2086036"/>
            <a:ext cx="2454620" cy="3708249"/>
          </a:xfrm>
          <a:prstGeom prst="roundRect">
            <a:avLst>
              <a:gd name="adj" fmla="val 3604"/>
            </a:avLst>
          </a:prstGeom>
          <a:solidFill>
            <a:srgbClr val="00C092"/>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lIns="36000" rIns="108000" rtlCol="0" anchor="t" anchorCtr="0"/>
          <a:lstStyle/>
          <a:p>
            <a:pPr marL="63500" algn="ctr">
              <a:lnSpc>
                <a:spcPts val="2200"/>
              </a:lnSpc>
              <a:spcAft>
                <a:spcPts val="1200"/>
              </a:spcAft>
            </a:pPr>
            <a:r>
              <a:rPr lang="en-GB" sz="1500" b="1" dirty="0">
                <a:solidFill>
                  <a:schemeClr val="tx1">
                    <a:lumMod val="75000"/>
                    <a:lumOff val="25000"/>
                  </a:schemeClr>
                </a:solidFill>
                <a:latin typeface="Roboto" panose="02000000000000000000" pitchFamily="2" charset="0"/>
                <a:ea typeface="Roboto" panose="02000000000000000000" pitchFamily="2" charset="0"/>
              </a:rPr>
              <a:t>Investors, Lenders</a:t>
            </a:r>
          </a:p>
          <a:p>
            <a:pPr marL="63500" algn="ctr">
              <a:lnSpc>
                <a:spcPts val="2200"/>
              </a:lnSpc>
              <a:spcAft>
                <a:spcPts val="1200"/>
              </a:spcAft>
            </a:pPr>
            <a:endParaRPr lang="en-GB" sz="1500" dirty="0">
              <a:solidFill>
                <a:schemeClr val="tx1">
                  <a:lumMod val="75000"/>
                  <a:lumOff val="25000"/>
                </a:schemeClr>
              </a:solidFill>
              <a:latin typeface="Roboto" panose="02000000000000000000" pitchFamily="2" charset="0"/>
              <a:ea typeface="Roboto" panose="02000000000000000000" pitchFamily="2" charset="0"/>
            </a:endParaRPr>
          </a:p>
          <a:p>
            <a:pPr marL="63500">
              <a:lnSpc>
                <a:spcPts val="2200"/>
              </a:lnSpc>
              <a:spcAft>
                <a:spcPts val="1200"/>
              </a:spcAft>
            </a:pPr>
            <a:r>
              <a:rPr lang="en-GB" sz="1400" b="1" dirty="0">
                <a:solidFill>
                  <a:schemeClr val="tx1">
                    <a:lumMod val="75000"/>
                    <a:lumOff val="25000"/>
                  </a:schemeClr>
                </a:solidFill>
                <a:latin typeface="Roboto" panose="02000000000000000000" pitchFamily="2" charset="0"/>
                <a:ea typeface="Roboto" panose="02000000000000000000" pitchFamily="2" charset="0"/>
              </a:rPr>
              <a:t>To invest and lend :</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Select your risk/return profile &amp; geography </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Select individual or portfolios loan tokens</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Liquid secondary market with tradable loan tokens</a:t>
            </a:r>
          </a:p>
        </p:txBody>
      </p:sp>
      <p:sp>
        <p:nvSpPr>
          <p:cNvPr id="48" name="Rectangle: Rounded Corners 47">
            <a:extLst>
              <a:ext uri="{FF2B5EF4-FFF2-40B4-BE49-F238E27FC236}">
                <a16:creationId xmlns:a16="http://schemas.microsoft.com/office/drawing/2014/main" id="{41AA59C2-E199-4E90-B46E-E0E5388AED84}"/>
              </a:ext>
            </a:extLst>
          </p:cNvPr>
          <p:cNvSpPr/>
          <p:nvPr/>
        </p:nvSpPr>
        <p:spPr>
          <a:xfrm>
            <a:off x="2406020" y="918353"/>
            <a:ext cx="2454620" cy="3173587"/>
          </a:xfrm>
          <a:prstGeom prst="roundRect">
            <a:avLst>
              <a:gd name="adj" fmla="val 3604"/>
            </a:avLst>
          </a:prstGeom>
          <a:solidFill>
            <a:srgbClr val="00C092"/>
          </a:solid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t" anchorCtr="0"/>
          <a:lstStyle/>
          <a:p>
            <a:pPr marL="63500" algn="ctr">
              <a:lnSpc>
                <a:spcPts val="2200"/>
              </a:lnSpc>
              <a:spcAft>
                <a:spcPts val="1200"/>
              </a:spcAft>
            </a:pPr>
            <a:r>
              <a:rPr lang="en-GB" sz="1500" b="1" dirty="0">
                <a:solidFill>
                  <a:schemeClr val="tx1">
                    <a:lumMod val="75000"/>
                    <a:lumOff val="25000"/>
                  </a:schemeClr>
                </a:solidFill>
                <a:latin typeface="Roboto" panose="02000000000000000000" pitchFamily="2" charset="0"/>
                <a:ea typeface="Roboto" panose="02000000000000000000" pitchFamily="2" charset="0"/>
              </a:rPr>
              <a:t>Businesses, Individuals</a:t>
            </a:r>
          </a:p>
          <a:p>
            <a:pPr marL="63500">
              <a:lnSpc>
                <a:spcPts val="2200"/>
              </a:lnSpc>
              <a:spcAft>
                <a:spcPts val="1200"/>
              </a:spcAft>
            </a:pPr>
            <a:endParaRPr lang="en-GB" sz="1500" dirty="0">
              <a:solidFill>
                <a:schemeClr val="tx1">
                  <a:lumMod val="75000"/>
                  <a:lumOff val="25000"/>
                </a:schemeClr>
              </a:solidFill>
              <a:latin typeface="Roboto" panose="02000000000000000000" pitchFamily="2" charset="0"/>
              <a:ea typeface="Roboto" panose="02000000000000000000" pitchFamily="2" charset="0"/>
            </a:endParaRPr>
          </a:p>
          <a:p>
            <a:pPr marL="63500">
              <a:lnSpc>
                <a:spcPts val="2200"/>
              </a:lnSpc>
              <a:spcAft>
                <a:spcPts val="1200"/>
              </a:spcAft>
            </a:pPr>
            <a:r>
              <a:rPr lang="en-GB" sz="1400" b="1" dirty="0">
                <a:solidFill>
                  <a:schemeClr val="tx1">
                    <a:lumMod val="75000"/>
                    <a:lumOff val="25000"/>
                  </a:schemeClr>
                </a:solidFill>
                <a:latin typeface="Roboto" panose="02000000000000000000" pitchFamily="2" charset="0"/>
                <a:ea typeface="Roboto" panose="02000000000000000000" pitchFamily="2" charset="0"/>
              </a:rPr>
              <a:t>To request unsecured loans: </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Build your Bigdataself</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Request credit scorings</a:t>
            </a:r>
          </a:p>
          <a:p>
            <a:pPr marL="261938" indent="-198438">
              <a:lnSpc>
                <a:spcPts val="2200"/>
              </a:lnSpc>
              <a:spcAft>
                <a:spcPts val="1200"/>
              </a:spcAft>
              <a:buFont typeface="Arial" panose="020B0604020202020204" pitchFamily="34" charset="0"/>
              <a:buChar char="•"/>
            </a:pPr>
            <a:r>
              <a:rPr lang="en-GB" sz="1400" b="1" dirty="0">
                <a:solidFill>
                  <a:schemeClr val="bg1"/>
                </a:solidFill>
                <a:latin typeface="Roboto" panose="02000000000000000000" pitchFamily="2" charset="0"/>
                <a:ea typeface="Roboto" panose="02000000000000000000" pitchFamily="2" charset="0"/>
              </a:rPr>
              <a:t>Issue your authenticated blockchain loan tokens  on the marketplace</a:t>
            </a:r>
          </a:p>
        </p:txBody>
      </p:sp>
      <p:sp>
        <p:nvSpPr>
          <p:cNvPr id="37" name="Rectangle 36">
            <a:extLst>
              <a:ext uri="{FF2B5EF4-FFF2-40B4-BE49-F238E27FC236}">
                <a16:creationId xmlns:a16="http://schemas.microsoft.com/office/drawing/2014/main" id="{240C3FE0-1539-49B3-9281-C5FF5D5E9D79}"/>
              </a:ext>
            </a:extLst>
          </p:cNvPr>
          <p:cNvSpPr/>
          <p:nvPr/>
        </p:nvSpPr>
        <p:spPr>
          <a:xfrm>
            <a:off x="6872243" y="6319738"/>
            <a:ext cx="2480294" cy="307777"/>
          </a:xfrm>
          <a:prstGeom prst="rect">
            <a:avLst/>
          </a:prstGeom>
        </p:spPr>
        <p:txBody>
          <a:bodyPr wrap="none">
            <a:spAutoFit/>
          </a:bodyPr>
          <a:lstStyle/>
          <a:p>
            <a:r>
              <a:rPr lang="en-GB" sz="1400" i="1" dirty="0">
                <a:solidFill>
                  <a:srgbClr val="00BC8F"/>
                </a:solidFill>
              </a:rPr>
              <a:t>Learn more on the Meritt dApp </a:t>
            </a:r>
          </a:p>
        </p:txBody>
      </p:sp>
      <p:cxnSp>
        <p:nvCxnSpPr>
          <p:cNvPr id="40" name="Straight Arrow Connector 39">
            <a:extLst>
              <a:ext uri="{FF2B5EF4-FFF2-40B4-BE49-F238E27FC236}">
                <a16:creationId xmlns:a16="http://schemas.microsoft.com/office/drawing/2014/main" id="{ECD8DACB-BECE-4AFE-926F-F8052A6F6110}"/>
              </a:ext>
            </a:extLst>
          </p:cNvPr>
          <p:cNvCxnSpPr>
            <a:cxnSpLocks/>
          </p:cNvCxnSpPr>
          <p:nvPr/>
        </p:nvCxnSpPr>
        <p:spPr>
          <a:xfrm>
            <a:off x="9340180" y="6528660"/>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4007330-AB9E-4300-A0BD-F721FB65C5E6}"/>
              </a:ext>
            </a:extLst>
          </p:cNvPr>
          <p:cNvPicPr>
            <a:picLocks noChangeAspect="1"/>
          </p:cNvPicPr>
          <p:nvPr/>
        </p:nvPicPr>
        <p:blipFill rotWithShape="1">
          <a:blip r:embed="rId2"/>
          <a:srcRect b="2124"/>
          <a:stretch/>
        </p:blipFill>
        <p:spPr>
          <a:xfrm>
            <a:off x="-738" y="2638926"/>
            <a:ext cx="379346" cy="1318712"/>
          </a:xfrm>
          <a:prstGeom prst="rect">
            <a:avLst/>
          </a:prstGeom>
        </p:spPr>
      </p:pic>
      <p:pic>
        <p:nvPicPr>
          <p:cNvPr id="21" name="Picture 20">
            <a:extLst>
              <a:ext uri="{FF2B5EF4-FFF2-40B4-BE49-F238E27FC236}">
                <a16:creationId xmlns:a16="http://schemas.microsoft.com/office/drawing/2014/main" id="{D8AEF417-952F-4B3E-9C29-04C4E03CCDDA}"/>
              </a:ext>
            </a:extLst>
          </p:cNvPr>
          <p:cNvPicPr>
            <a:picLocks noChangeAspect="1"/>
          </p:cNvPicPr>
          <p:nvPr/>
        </p:nvPicPr>
        <p:blipFill>
          <a:blip r:embed="rId3"/>
          <a:stretch>
            <a:fillRect/>
          </a:stretch>
        </p:blipFill>
        <p:spPr>
          <a:xfrm>
            <a:off x="5050540" y="1191115"/>
            <a:ext cx="2104496" cy="4217498"/>
          </a:xfrm>
          <a:prstGeom prst="roundRect">
            <a:avLst>
              <a:gd name="adj" fmla="val 15731"/>
            </a:avLst>
          </a:prstGeom>
        </p:spPr>
      </p:pic>
      <p:grpSp>
        <p:nvGrpSpPr>
          <p:cNvPr id="4" name="Group 3">
            <a:extLst>
              <a:ext uri="{FF2B5EF4-FFF2-40B4-BE49-F238E27FC236}">
                <a16:creationId xmlns:a16="http://schemas.microsoft.com/office/drawing/2014/main" id="{24C78D19-BD68-4813-9A55-FB5AF95F87B7}"/>
              </a:ext>
            </a:extLst>
          </p:cNvPr>
          <p:cNvGrpSpPr/>
          <p:nvPr/>
        </p:nvGrpSpPr>
        <p:grpSpPr>
          <a:xfrm>
            <a:off x="3629017" y="1397412"/>
            <a:ext cx="566597" cy="330888"/>
            <a:chOff x="3654417" y="1816512"/>
            <a:chExt cx="566597" cy="330888"/>
          </a:xfrm>
        </p:grpSpPr>
        <p:grpSp>
          <p:nvGrpSpPr>
            <p:cNvPr id="19" name="Group 18">
              <a:extLst>
                <a:ext uri="{FF2B5EF4-FFF2-40B4-BE49-F238E27FC236}">
                  <a16:creationId xmlns:a16="http://schemas.microsoft.com/office/drawing/2014/main" id="{FD9AD2FF-5740-40BF-82E0-255BF6B6E6A5}"/>
                </a:ext>
              </a:extLst>
            </p:cNvPr>
            <p:cNvGrpSpPr/>
            <p:nvPr/>
          </p:nvGrpSpPr>
          <p:grpSpPr>
            <a:xfrm>
              <a:off x="3873023" y="1817566"/>
              <a:ext cx="138701" cy="329834"/>
              <a:chOff x="5571625" y="856369"/>
              <a:chExt cx="1222795" cy="3211992"/>
            </a:xfrm>
            <a:solidFill>
              <a:schemeClr val="tx1">
                <a:lumMod val="65000"/>
                <a:lumOff val="35000"/>
              </a:schemeClr>
            </a:solidFill>
          </p:grpSpPr>
          <p:sp>
            <p:nvSpPr>
              <p:cNvPr id="36" name="Oval 35">
                <a:extLst>
                  <a:ext uri="{FF2B5EF4-FFF2-40B4-BE49-F238E27FC236}">
                    <a16:creationId xmlns:a16="http://schemas.microsoft.com/office/drawing/2014/main" id="{CEEC5D85-226C-4413-9D1D-B995D21ABDEB}"/>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8" name="Rectangle: Rounded Corners 37">
                <a:extLst>
                  <a:ext uri="{FF2B5EF4-FFF2-40B4-BE49-F238E27FC236}">
                    <a16:creationId xmlns:a16="http://schemas.microsoft.com/office/drawing/2014/main" id="{54843B38-144F-4D4B-82FE-FF6E2EC6A3C8}"/>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9" name="Rectangle: Rounded Corners 38">
                <a:extLst>
                  <a:ext uri="{FF2B5EF4-FFF2-40B4-BE49-F238E27FC236}">
                    <a16:creationId xmlns:a16="http://schemas.microsoft.com/office/drawing/2014/main" id="{A43B5748-20AF-402D-9F05-2B0F575E96B7}"/>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1" name="Rectangle: Rounded Corners 40">
                <a:extLst>
                  <a:ext uri="{FF2B5EF4-FFF2-40B4-BE49-F238E27FC236}">
                    <a16:creationId xmlns:a16="http://schemas.microsoft.com/office/drawing/2014/main" id="{85FEBDD7-FA79-4E68-A12C-5EA5DF27A53D}"/>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42" name="Rectangle: Rounded Corners 41">
                <a:extLst>
                  <a:ext uri="{FF2B5EF4-FFF2-40B4-BE49-F238E27FC236}">
                    <a16:creationId xmlns:a16="http://schemas.microsoft.com/office/drawing/2014/main" id="{0B7F979F-2BC8-45AC-B1EA-2D1D82F83357}"/>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43" name="Rectangle: Rounded Corners 42">
                <a:extLst>
                  <a:ext uri="{FF2B5EF4-FFF2-40B4-BE49-F238E27FC236}">
                    <a16:creationId xmlns:a16="http://schemas.microsoft.com/office/drawing/2014/main" id="{4814BE90-9EEF-46EC-A28B-39BF8950DF5A}"/>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20" name="Group 19">
              <a:extLst>
                <a:ext uri="{FF2B5EF4-FFF2-40B4-BE49-F238E27FC236}">
                  <a16:creationId xmlns:a16="http://schemas.microsoft.com/office/drawing/2014/main" id="{5289C47B-50B6-49B4-BC6D-08D093181691}"/>
                </a:ext>
              </a:extLst>
            </p:cNvPr>
            <p:cNvGrpSpPr/>
            <p:nvPr/>
          </p:nvGrpSpPr>
          <p:grpSpPr>
            <a:xfrm>
              <a:off x="3654417" y="1817566"/>
              <a:ext cx="138701" cy="329834"/>
              <a:chOff x="5571625" y="856369"/>
              <a:chExt cx="1222795" cy="3211992"/>
            </a:xfrm>
            <a:solidFill>
              <a:schemeClr val="tx1"/>
            </a:solidFill>
          </p:grpSpPr>
          <p:sp>
            <p:nvSpPr>
              <p:cNvPr id="30" name="Oval 29">
                <a:extLst>
                  <a:ext uri="{FF2B5EF4-FFF2-40B4-BE49-F238E27FC236}">
                    <a16:creationId xmlns:a16="http://schemas.microsoft.com/office/drawing/2014/main" id="{45304559-6A60-433B-9E11-A885F8CBA02E}"/>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1" name="Rectangle: Rounded Corners 30">
                <a:extLst>
                  <a:ext uri="{FF2B5EF4-FFF2-40B4-BE49-F238E27FC236}">
                    <a16:creationId xmlns:a16="http://schemas.microsoft.com/office/drawing/2014/main" id="{5AE98AF6-8BD4-4CF7-828A-2F8ED7C66AE1}"/>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2" name="Rectangle: Rounded Corners 31">
                <a:extLst>
                  <a:ext uri="{FF2B5EF4-FFF2-40B4-BE49-F238E27FC236}">
                    <a16:creationId xmlns:a16="http://schemas.microsoft.com/office/drawing/2014/main" id="{5D381B74-6160-4F6C-9C0F-4840BC871393}"/>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3" name="Rectangle: Rounded Corners 32">
                <a:extLst>
                  <a:ext uri="{FF2B5EF4-FFF2-40B4-BE49-F238E27FC236}">
                    <a16:creationId xmlns:a16="http://schemas.microsoft.com/office/drawing/2014/main" id="{F9B6405A-7C25-4D2F-9A8F-1443D4C2D37F}"/>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34" name="Rectangle: Rounded Corners 33">
                <a:extLst>
                  <a:ext uri="{FF2B5EF4-FFF2-40B4-BE49-F238E27FC236}">
                    <a16:creationId xmlns:a16="http://schemas.microsoft.com/office/drawing/2014/main" id="{4C67B647-FBFA-42E0-AF57-B2850D7246F8}"/>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35" name="Rectangle: Rounded Corners 34">
                <a:extLst>
                  <a:ext uri="{FF2B5EF4-FFF2-40B4-BE49-F238E27FC236}">
                    <a16:creationId xmlns:a16="http://schemas.microsoft.com/office/drawing/2014/main" id="{47577E37-2A9F-4614-B333-FFBCCA38EBF4}"/>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22" name="Group 21">
              <a:extLst>
                <a:ext uri="{FF2B5EF4-FFF2-40B4-BE49-F238E27FC236}">
                  <a16:creationId xmlns:a16="http://schemas.microsoft.com/office/drawing/2014/main" id="{C536D70E-125E-4E7D-9F27-F841C6C8EBFE}"/>
                </a:ext>
              </a:extLst>
            </p:cNvPr>
            <p:cNvGrpSpPr/>
            <p:nvPr/>
          </p:nvGrpSpPr>
          <p:grpSpPr>
            <a:xfrm>
              <a:off x="4082313" y="1816512"/>
              <a:ext cx="138701" cy="329834"/>
              <a:chOff x="5571625" y="856369"/>
              <a:chExt cx="1222795" cy="3211992"/>
            </a:xfrm>
            <a:solidFill>
              <a:schemeClr val="bg1"/>
            </a:solidFill>
          </p:grpSpPr>
          <p:sp>
            <p:nvSpPr>
              <p:cNvPr id="24" name="Oval 23">
                <a:extLst>
                  <a:ext uri="{FF2B5EF4-FFF2-40B4-BE49-F238E27FC236}">
                    <a16:creationId xmlns:a16="http://schemas.microsoft.com/office/drawing/2014/main" id="{410F1266-8F81-4F44-BFDC-0B4750725791}"/>
                  </a:ext>
                </a:extLst>
              </p:cNvPr>
              <p:cNvSpPr/>
              <p:nvPr/>
            </p:nvSpPr>
            <p:spPr>
              <a:xfrm>
                <a:off x="5785527" y="856369"/>
                <a:ext cx="832444" cy="8067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5" name="Rectangle: Rounded Corners 24">
                <a:extLst>
                  <a:ext uri="{FF2B5EF4-FFF2-40B4-BE49-F238E27FC236}">
                    <a16:creationId xmlns:a16="http://schemas.microsoft.com/office/drawing/2014/main" id="{E94BD6B3-D234-470E-9BAF-7D7F630072D2}"/>
                  </a:ext>
                </a:extLst>
              </p:cNvPr>
              <p:cNvSpPr/>
              <p:nvPr/>
            </p:nvSpPr>
            <p:spPr>
              <a:xfrm>
                <a:off x="6628578" y="1783901"/>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6" name="Rectangle: Rounded Corners 25">
                <a:extLst>
                  <a:ext uri="{FF2B5EF4-FFF2-40B4-BE49-F238E27FC236}">
                    <a16:creationId xmlns:a16="http://schemas.microsoft.com/office/drawing/2014/main" id="{6EB9CC63-842F-42C1-B6CB-4BE5B2B396A8}"/>
                  </a:ext>
                </a:extLst>
              </p:cNvPr>
              <p:cNvSpPr/>
              <p:nvPr/>
            </p:nvSpPr>
            <p:spPr>
              <a:xfrm>
                <a:off x="5571625" y="1792425"/>
                <a:ext cx="165842" cy="12470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7" name="Rectangle: Rounded Corners 26">
                <a:extLst>
                  <a:ext uri="{FF2B5EF4-FFF2-40B4-BE49-F238E27FC236}">
                    <a16:creationId xmlns:a16="http://schemas.microsoft.com/office/drawing/2014/main" id="{1C310124-E752-4F15-AAB1-04100090FCFE}"/>
                  </a:ext>
                </a:extLst>
              </p:cNvPr>
              <p:cNvSpPr/>
              <p:nvPr/>
            </p:nvSpPr>
            <p:spPr>
              <a:xfrm>
                <a:off x="5884391" y="1776728"/>
                <a:ext cx="626471" cy="1446249"/>
              </a:xfrm>
              <a:prstGeom prst="roundRect">
                <a:avLst>
                  <a:gd name="adj" fmla="val 3231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28" name="Rectangle: Rounded Corners 27">
                <a:extLst>
                  <a:ext uri="{FF2B5EF4-FFF2-40B4-BE49-F238E27FC236}">
                    <a16:creationId xmlns:a16="http://schemas.microsoft.com/office/drawing/2014/main" id="{50F12E17-E4F9-4393-AFC2-4FD308B88EAA}"/>
                  </a:ext>
                </a:extLst>
              </p:cNvPr>
              <p:cNvSpPr/>
              <p:nvPr/>
            </p:nvSpPr>
            <p:spPr>
              <a:xfrm>
                <a:off x="5894690"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29" name="Rectangle: Rounded Corners 28">
                <a:extLst>
                  <a:ext uri="{FF2B5EF4-FFF2-40B4-BE49-F238E27FC236}">
                    <a16:creationId xmlns:a16="http://schemas.microsoft.com/office/drawing/2014/main" id="{FC11C3BF-D231-4740-88A9-EB651122A480}"/>
                  </a:ext>
                </a:extLst>
              </p:cNvPr>
              <p:cNvSpPr/>
              <p:nvPr/>
            </p:nvSpPr>
            <p:spPr>
              <a:xfrm>
                <a:off x="6280087" y="2984733"/>
                <a:ext cx="228174" cy="10836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pic>
        <p:nvPicPr>
          <p:cNvPr id="44" name="Picture 43">
            <a:extLst>
              <a:ext uri="{FF2B5EF4-FFF2-40B4-BE49-F238E27FC236}">
                <a16:creationId xmlns:a16="http://schemas.microsoft.com/office/drawing/2014/main" id="{8CF30FF9-CED3-426B-876B-0A3E38302AFE}"/>
              </a:ext>
            </a:extLst>
          </p:cNvPr>
          <p:cNvPicPr>
            <a:picLocks noChangeAspect="1"/>
          </p:cNvPicPr>
          <p:nvPr/>
        </p:nvPicPr>
        <p:blipFill>
          <a:blip r:embed="rId4"/>
          <a:stretch>
            <a:fillRect/>
          </a:stretch>
        </p:blipFill>
        <p:spPr>
          <a:xfrm>
            <a:off x="3091829" y="1395193"/>
            <a:ext cx="285289" cy="333107"/>
          </a:xfrm>
          <a:prstGeom prst="rect">
            <a:avLst/>
          </a:prstGeom>
        </p:spPr>
      </p:pic>
      <p:sp>
        <p:nvSpPr>
          <p:cNvPr id="46" name="TextBox 45">
            <a:extLst>
              <a:ext uri="{FF2B5EF4-FFF2-40B4-BE49-F238E27FC236}">
                <a16:creationId xmlns:a16="http://schemas.microsoft.com/office/drawing/2014/main" id="{ABDA8F95-5E27-4880-961D-50CC47DC770D}"/>
              </a:ext>
            </a:extLst>
          </p:cNvPr>
          <p:cNvSpPr txBox="1"/>
          <p:nvPr/>
        </p:nvSpPr>
        <p:spPr>
          <a:xfrm>
            <a:off x="2459038" y="183931"/>
            <a:ext cx="7416424" cy="369332"/>
          </a:xfrm>
          <a:prstGeom prst="rect">
            <a:avLst/>
          </a:prstGeom>
        </p:spPr>
        <p:txBody>
          <a:bodyPr wrap="square">
            <a:spAutoFit/>
          </a:bodyPr>
          <a:lstStyle>
            <a:defPPr>
              <a:defRPr lang="en-US"/>
            </a:defPPr>
            <a:lvl1pPr algn="ctr">
              <a:spcAft>
                <a:spcPts val="600"/>
              </a:spcAft>
              <a:defRPr sz="1600" b="1">
                <a:latin typeface="Roboto" panose="02000000000000000000" pitchFamily="2" charset="0"/>
                <a:ea typeface="Roboto" panose="02000000000000000000" pitchFamily="2" charset="0"/>
              </a:defRPr>
            </a:lvl1pPr>
          </a:lstStyle>
          <a:p>
            <a:pPr>
              <a:spcAft>
                <a:spcPts val="0"/>
              </a:spcAft>
            </a:pPr>
            <a:r>
              <a:rPr lang="en-GB" sz="1800" dirty="0">
                <a:solidFill>
                  <a:schemeClr val="tx1">
                    <a:lumMod val="75000"/>
                    <a:lumOff val="25000"/>
                  </a:schemeClr>
                </a:solidFill>
              </a:rPr>
              <a:t>Try the mobile application pilot on the test network !</a:t>
            </a:r>
          </a:p>
        </p:txBody>
      </p:sp>
      <p:cxnSp>
        <p:nvCxnSpPr>
          <p:cNvPr id="47" name="Straight Connector 46">
            <a:extLst>
              <a:ext uri="{FF2B5EF4-FFF2-40B4-BE49-F238E27FC236}">
                <a16:creationId xmlns:a16="http://schemas.microsoft.com/office/drawing/2014/main" id="{E55C4ABE-1F66-494E-92A9-4EB2AAB4CD8A}"/>
              </a:ext>
            </a:extLst>
          </p:cNvPr>
          <p:cNvCxnSpPr>
            <a:cxnSpLocks/>
          </p:cNvCxnSpPr>
          <p:nvPr/>
        </p:nvCxnSpPr>
        <p:spPr>
          <a:xfrm>
            <a:off x="2395538" y="2736954"/>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674268A-4801-4583-A4D5-8AED4D479957}"/>
              </a:ext>
            </a:extLst>
          </p:cNvPr>
          <p:cNvGrpSpPr/>
          <p:nvPr/>
        </p:nvGrpSpPr>
        <p:grpSpPr>
          <a:xfrm>
            <a:off x="7935182" y="2541592"/>
            <a:ext cx="469718" cy="375702"/>
            <a:chOff x="3963675" y="-1997749"/>
            <a:chExt cx="6937746" cy="6826721"/>
          </a:xfrm>
          <a:solidFill>
            <a:schemeClr val="tx1">
              <a:lumMod val="50000"/>
              <a:lumOff val="50000"/>
            </a:schemeClr>
          </a:solidFill>
        </p:grpSpPr>
        <p:grpSp>
          <p:nvGrpSpPr>
            <p:cNvPr id="51" name="Group 50">
              <a:extLst>
                <a:ext uri="{FF2B5EF4-FFF2-40B4-BE49-F238E27FC236}">
                  <a16:creationId xmlns:a16="http://schemas.microsoft.com/office/drawing/2014/main" id="{62AE4800-0FCB-4DD6-AFA9-815A725C16B6}"/>
                </a:ext>
              </a:extLst>
            </p:cNvPr>
            <p:cNvGrpSpPr/>
            <p:nvPr/>
          </p:nvGrpSpPr>
          <p:grpSpPr>
            <a:xfrm>
              <a:off x="3963675" y="3016697"/>
              <a:ext cx="1647288" cy="1788098"/>
              <a:chOff x="7581081" y="2050430"/>
              <a:chExt cx="1395362" cy="1534088"/>
            </a:xfrm>
            <a:grpFill/>
          </p:grpSpPr>
          <p:sp>
            <p:nvSpPr>
              <p:cNvPr id="88" name="Flowchart: Magnetic Disk 87">
                <a:extLst>
                  <a:ext uri="{FF2B5EF4-FFF2-40B4-BE49-F238E27FC236}">
                    <a16:creationId xmlns:a16="http://schemas.microsoft.com/office/drawing/2014/main" id="{FCF50E8C-4F9B-46F5-887D-289452C8ABC1}"/>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9" name="Flowchart: Magnetic Disk 88">
                <a:extLst>
                  <a:ext uri="{FF2B5EF4-FFF2-40B4-BE49-F238E27FC236}">
                    <a16:creationId xmlns:a16="http://schemas.microsoft.com/office/drawing/2014/main" id="{0FF16E85-71C7-494E-997A-5A9544E6BCC5}"/>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90" name="Flowchart: Magnetic Disk 89">
                <a:extLst>
                  <a:ext uri="{FF2B5EF4-FFF2-40B4-BE49-F238E27FC236}">
                    <a16:creationId xmlns:a16="http://schemas.microsoft.com/office/drawing/2014/main" id="{AACA5F2C-671F-4A3B-AAFF-C27BF6DEE3A8}"/>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2" name="Group 51">
              <a:extLst>
                <a:ext uri="{FF2B5EF4-FFF2-40B4-BE49-F238E27FC236}">
                  <a16:creationId xmlns:a16="http://schemas.microsoft.com/office/drawing/2014/main" id="{443E5105-551D-4539-B64E-B59A05B5E9E7}"/>
                </a:ext>
              </a:extLst>
            </p:cNvPr>
            <p:cNvGrpSpPr/>
            <p:nvPr/>
          </p:nvGrpSpPr>
          <p:grpSpPr>
            <a:xfrm>
              <a:off x="5727161" y="3022216"/>
              <a:ext cx="1647288" cy="1788098"/>
              <a:chOff x="7581081" y="2050430"/>
              <a:chExt cx="1395362" cy="1534088"/>
            </a:xfrm>
            <a:grpFill/>
          </p:grpSpPr>
          <p:sp>
            <p:nvSpPr>
              <p:cNvPr id="85" name="Flowchart: Magnetic Disk 84">
                <a:extLst>
                  <a:ext uri="{FF2B5EF4-FFF2-40B4-BE49-F238E27FC236}">
                    <a16:creationId xmlns:a16="http://schemas.microsoft.com/office/drawing/2014/main" id="{0C3C52B0-E41F-4FC6-81B1-566F8008C0BB}"/>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6" name="Flowchart: Magnetic Disk 85">
                <a:extLst>
                  <a:ext uri="{FF2B5EF4-FFF2-40B4-BE49-F238E27FC236}">
                    <a16:creationId xmlns:a16="http://schemas.microsoft.com/office/drawing/2014/main" id="{C7824FD4-7E82-4CE1-BBC1-42C250406EA5}"/>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7" name="Flowchart: Magnetic Disk 86">
                <a:extLst>
                  <a:ext uri="{FF2B5EF4-FFF2-40B4-BE49-F238E27FC236}">
                    <a16:creationId xmlns:a16="http://schemas.microsoft.com/office/drawing/2014/main" id="{91463ADB-BCAC-4DCD-8EA8-2CF8410676DD}"/>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3" name="Group 52">
              <a:extLst>
                <a:ext uri="{FF2B5EF4-FFF2-40B4-BE49-F238E27FC236}">
                  <a16:creationId xmlns:a16="http://schemas.microsoft.com/office/drawing/2014/main" id="{4F4F7094-C073-46FC-B4E4-8D0AA2FDB2FD}"/>
                </a:ext>
              </a:extLst>
            </p:cNvPr>
            <p:cNvGrpSpPr/>
            <p:nvPr/>
          </p:nvGrpSpPr>
          <p:grpSpPr>
            <a:xfrm>
              <a:off x="7490647" y="3035355"/>
              <a:ext cx="1647288" cy="1788098"/>
              <a:chOff x="7581081" y="2050430"/>
              <a:chExt cx="1395362" cy="1534088"/>
            </a:xfrm>
            <a:grpFill/>
          </p:grpSpPr>
          <p:sp>
            <p:nvSpPr>
              <p:cNvPr id="82" name="Flowchart: Magnetic Disk 81">
                <a:extLst>
                  <a:ext uri="{FF2B5EF4-FFF2-40B4-BE49-F238E27FC236}">
                    <a16:creationId xmlns:a16="http://schemas.microsoft.com/office/drawing/2014/main" id="{391838C1-19F6-46EF-B87A-1B17D5862B1B}"/>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3" name="Flowchart: Magnetic Disk 82">
                <a:extLst>
                  <a:ext uri="{FF2B5EF4-FFF2-40B4-BE49-F238E27FC236}">
                    <a16:creationId xmlns:a16="http://schemas.microsoft.com/office/drawing/2014/main" id="{1A730E60-03E4-48B8-9BC8-779F3F91045A}"/>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4" name="Flowchart: Magnetic Disk 83">
                <a:extLst>
                  <a:ext uri="{FF2B5EF4-FFF2-40B4-BE49-F238E27FC236}">
                    <a16:creationId xmlns:a16="http://schemas.microsoft.com/office/drawing/2014/main" id="{C68C0C0B-4C4D-42D1-8258-1CAB9D2C9D87}"/>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4" name="Group 53">
              <a:extLst>
                <a:ext uri="{FF2B5EF4-FFF2-40B4-BE49-F238E27FC236}">
                  <a16:creationId xmlns:a16="http://schemas.microsoft.com/office/drawing/2014/main" id="{E5B93AE6-126D-4ED0-93FF-5A29F1FAD035}"/>
                </a:ext>
              </a:extLst>
            </p:cNvPr>
            <p:cNvGrpSpPr/>
            <p:nvPr/>
          </p:nvGrpSpPr>
          <p:grpSpPr>
            <a:xfrm>
              <a:off x="9254133" y="3040874"/>
              <a:ext cx="1647288" cy="1788098"/>
              <a:chOff x="7581081" y="2050430"/>
              <a:chExt cx="1395362" cy="1534088"/>
            </a:xfrm>
            <a:grpFill/>
          </p:grpSpPr>
          <p:sp>
            <p:nvSpPr>
              <p:cNvPr id="79" name="Flowchart: Magnetic Disk 78">
                <a:extLst>
                  <a:ext uri="{FF2B5EF4-FFF2-40B4-BE49-F238E27FC236}">
                    <a16:creationId xmlns:a16="http://schemas.microsoft.com/office/drawing/2014/main" id="{C717AC20-3514-4A5B-B23B-DEA5DFD22F6A}"/>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0" name="Flowchart: Magnetic Disk 79">
                <a:extLst>
                  <a:ext uri="{FF2B5EF4-FFF2-40B4-BE49-F238E27FC236}">
                    <a16:creationId xmlns:a16="http://schemas.microsoft.com/office/drawing/2014/main" id="{724B0775-9E2C-46E7-BD85-D061E74065F2}"/>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81" name="Flowchart: Magnetic Disk 80">
                <a:extLst>
                  <a:ext uri="{FF2B5EF4-FFF2-40B4-BE49-F238E27FC236}">
                    <a16:creationId xmlns:a16="http://schemas.microsoft.com/office/drawing/2014/main" id="{1147707D-C8EF-4FE5-83A7-076E279E5C72}"/>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5" name="Group 54">
              <a:extLst>
                <a:ext uri="{FF2B5EF4-FFF2-40B4-BE49-F238E27FC236}">
                  <a16:creationId xmlns:a16="http://schemas.microsoft.com/office/drawing/2014/main" id="{80BA296F-5F86-49B9-93E1-CC52B571898A}"/>
                </a:ext>
              </a:extLst>
            </p:cNvPr>
            <p:cNvGrpSpPr/>
            <p:nvPr/>
          </p:nvGrpSpPr>
          <p:grpSpPr>
            <a:xfrm>
              <a:off x="4933751" y="1352709"/>
              <a:ext cx="1647288" cy="1788098"/>
              <a:chOff x="7581081" y="2050430"/>
              <a:chExt cx="1395362" cy="1534088"/>
            </a:xfrm>
            <a:grpFill/>
          </p:grpSpPr>
          <p:sp>
            <p:nvSpPr>
              <p:cNvPr id="76" name="Flowchart: Magnetic Disk 75">
                <a:extLst>
                  <a:ext uri="{FF2B5EF4-FFF2-40B4-BE49-F238E27FC236}">
                    <a16:creationId xmlns:a16="http://schemas.microsoft.com/office/drawing/2014/main" id="{F4E28414-5811-4229-9B2B-41BFC8146597}"/>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7" name="Flowchart: Magnetic Disk 76">
                <a:extLst>
                  <a:ext uri="{FF2B5EF4-FFF2-40B4-BE49-F238E27FC236}">
                    <a16:creationId xmlns:a16="http://schemas.microsoft.com/office/drawing/2014/main" id="{722F458E-1C46-4BD2-B261-DEC5205590D5}"/>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8" name="Flowchart: Magnetic Disk 77">
                <a:extLst>
                  <a:ext uri="{FF2B5EF4-FFF2-40B4-BE49-F238E27FC236}">
                    <a16:creationId xmlns:a16="http://schemas.microsoft.com/office/drawing/2014/main" id="{F8CD3317-C849-486F-B5CA-CA0E005D4B39}"/>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6" name="Group 55">
              <a:extLst>
                <a:ext uri="{FF2B5EF4-FFF2-40B4-BE49-F238E27FC236}">
                  <a16:creationId xmlns:a16="http://schemas.microsoft.com/office/drawing/2014/main" id="{29CC412A-6D99-4499-9992-6C3207E98475}"/>
                </a:ext>
              </a:extLst>
            </p:cNvPr>
            <p:cNvGrpSpPr/>
            <p:nvPr/>
          </p:nvGrpSpPr>
          <p:grpSpPr>
            <a:xfrm>
              <a:off x="6697237" y="1358228"/>
              <a:ext cx="1647288" cy="1788098"/>
              <a:chOff x="7581081" y="2050430"/>
              <a:chExt cx="1395362" cy="1534088"/>
            </a:xfrm>
            <a:grpFill/>
          </p:grpSpPr>
          <p:sp>
            <p:nvSpPr>
              <p:cNvPr id="73" name="Flowchart: Magnetic Disk 72">
                <a:extLst>
                  <a:ext uri="{FF2B5EF4-FFF2-40B4-BE49-F238E27FC236}">
                    <a16:creationId xmlns:a16="http://schemas.microsoft.com/office/drawing/2014/main" id="{9AD5B1E7-0905-4728-B8BD-95C9B56C31E5}"/>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4" name="Flowchart: Magnetic Disk 73">
                <a:extLst>
                  <a:ext uri="{FF2B5EF4-FFF2-40B4-BE49-F238E27FC236}">
                    <a16:creationId xmlns:a16="http://schemas.microsoft.com/office/drawing/2014/main" id="{01B37DB9-33C9-4694-BEB3-13F49644CABA}"/>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5" name="Flowchart: Magnetic Disk 74">
                <a:extLst>
                  <a:ext uri="{FF2B5EF4-FFF2-40B4-BE49-F238E27FC236}">
                    <a16:creationId xmlns:a16="http://schemas.microsoft.com/office/drawing/2014/main" id="{9CAF824C-B018-4C03-805E-B7D134C0CFE2}"/>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7" name="Group 56">
              <a:extLst>
                <a:ext uri="{FF2B5EF4-FFF2-40B4-BE49-F238E27FC236}">
                  <a16:creationId xmlns:a16="http://schemas.microsoft.com/office/drawing/2014/main" id="{3A845C7D-831D-4A34-AA7D-530BC815B1C0}"/>
                </a:ext>
              </a:extLst>
            </p:cNvPr>
            <p:cNvGrpSpPr/>
            <p:nvPr/>
          </p:nvGrpSpPr>
          <p:grpSpPr>
            <a:xfrm>
              <a:off x="8460723" y="1371367"/>
              <a:ext cx="1647288" cy="1788098"/>
              <a:chOff x="7581081" y="2050430"/>
              <a:chExt cx="1395362" cy="1534088"/>
            </a:xfrm>
            <a:grpFill/>
          </p:grpSpPr>
          <p:sp>
            <p:nvSpPr>
              <p:cNvPr id="70" name="Flowchart: Magnetic Disk 69">
                <a:extLst>
                  <a:ext uri="{FF2B5EF4-FFF2-40B4-BE49-F238E27FC236}">
                    <a16:creationId xmlns:a16="http://schemas.microsoft.com/office/drawing/2014/main" id="{8209AECD-7FCD-4ADF-A47B-3D05CC0E9A11}"/>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1" name="Flowchart: Magnetic Disk 70">
                <a:extLst>
                  <a:ext uri="{FF2B5EF4-FFF2-40B4-BE49-F238E27FC236}">
                    <a16:creationId xmlns:a16="http://schemas.microsoft.com/office/drawing/2014/main" id="{6B0BC36B-C916-4840-87C2-F52A4232DAD7}"/>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72" name="Flowchart: Magnetic Disk 71">
                <a:extLst>
                  <a:ext uri="{FF2B5EF4-FFF2-40B4-BE49-F238E27FC236}">
                    <a16:creationId xmlns:a16="http://schemas.microsoft.com/office/drawing/2014/main" id="{E22B655B-A5A6-4E35-8F0D-327A50E16EB8}"/>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8" name="Group 57">
              <a:extLst>
                <a:ext uri="{FF2B5EF4-FFF2-40B4-BE49-F238E27FC236}">
                  <a16:creationId xmlns:a16="http://schemas.microsoft.com/office/drawing/2014/main" id="{3CF17B21-AC4C-49B9-85F5-FAE8DA42D668}"/>
                </a:ext>
              </a:extLst>
            </p:cNvPr>
            <p:cNvGrpSpPr/>
            <p:nvPr/>
          </p:nvGrpSpPr>
          <p:grpSpPr>
            <a:xfrm>
              <a:off x="6058510" y="-340208"/>
              <a:ext cx="1647288" cy="1788098"/>
              <a:chOff x="7581081" y="2050430"/>
              <a:chExt cx="1395362" cy="1534088"/>
            </a:xfrm>
            <a:grpFill/>
          </p:grpSpPr>
          <p:sp>
            <p:nvSpPr>
              <p:cNvPr id="67" name="Flowchart: Magnetic Disk 66">
                <a:extLst>
                  <a:ext uri="{FF2B5EF4-FFF2-40B4-BE49-F238E27FC236}">
                    <a16:creationId xmlns:a16="http://schemas.microsoft.com/office/drawing/2014/main" id="{E20AB7CE-3EC9-4002-B17F-3A1D5056E8F7}"/>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8" name="Flowchart: Magnetic Disk 67">
                <a:extLst>
                  <a:ext uri="{FF2B5EF4-FFF2-40B4-BE49-F238E27FC236}">
                    <a16:creationId xmlns:a16="http://schemas.microsoft.com/office/drawing/2014/main" id="{CD5BB570-30F4-42E0-9460-99DA69EA3DB4}"/>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9" name="Flowchart: Magnetic Disk 68">
                <a:extLst>
                  <a:ext uri="{FF2B5EF4-FFF2-40B4-BE49-F238E27FC236}">
                    <a16:creationId xmlns:a16="http://schemas.microsoft.com/office/drawing/2014/main" id="{54283B54-C851-406F-AF30-736364DA95CB}"/>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59" name="Group 58">
              <a:extLst>
                <a:ext uri="{FF2B5EF4-FFF2-40B4-BE49-F238E27FC236}">
                  <a16:creationId xmlns:a16="http://schemas.microsoft.com/office/drawing/2014/main" id="{8BBDC7A9-661E-45CA-8CFE-D303C1E56BB9}"/>
                </a:ext>
              </a:extLst>
            </p:cNvPr>
            <p:cNvGrpSpPr/>
            <p:nvPr/>
          </p:nvGrpSpPr>
          <p:grpSpPr>
            <a:xfrm>
              <a:off x="7821996" y="-334689"/>
              <a:ext cx="1647288" cy="1788098"/>
              <a:chOff x="7581081" y="2050430"/>
              <a:chExt cx="1395362" cy="1534088"/>
            </a:xfrm>
            <a:grpFill/>
          </p:grpSpPr>
          <p:sp>
            <p:nvSpPr>
              <p:cNvPr id="64" name="Flowchart: Magnetic Disk 63">
                <a:extLst>
                  <a:ext uri="{FF2B5EF4-FFF2-40B4-BE49-F238E27FC236}">
                    <a16:creationId xmlns:a16="http://schemas.microsoft.com/office/drawing/2014/main" id="{AB21AB41-75CA-44A3-85D2-829887F2E90F}"/>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5" name="Flowchart: Magnetic Disk 64">
                <a:extLst>
                  <a:ext uri="{FF2B5EF4-FFF2-40B4-BE49-F238E27FC236}">
                    <a16:creationId xmlns:a16="http://schemas.microsoft.com/office/drawing/2014/main" id="{842D0AC5-D6C5-4BDE-8828-8B206929CC43}"/>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6" name="Flowchart: Magnetic Disk 65">
                <a:extLst>
                  <a:ext uri="{FF2B5EF4-FFF2-40B4-BE49-F238E27FC236}">
                    <a16:creationId xmlns:a16="http://schemas.microsoft.com/office/drawing/2014/main" id="{344B78DD-1D6F-4620-B673-1F46A1DBF7AB}"/>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nvGrpSpPr>
            <p:cNvPr id="60" name="Group 59">
              <a:extLst>
                <a:ext uri="{FF2B5EF4-FFF2-40B4-BE49-F238E27FC236}">
                  <a16:creationId xmlns:a16="http://schemas.microsoft.com/office/drawing/2014/main" id="{05041D2F-89B4-4509-8C75-23EC4EC11ADB}"/>
                </a:ext>
              </a:extLst>
            </p:cNvPr>
            <p:cNvGrpSpPr/>
            <p:nvPr/>
          </p:nvGrpSpPr>
          <p:grpSpPr>
            <a:xfrm>
              <a:off x="6940253" y="-1997749"/>
              <a:ext cx="1647288" cy="1788098"/>
              <a:chOff x="7581081" y="2050430"/>
              <a:chExt cx="1395362" cy="1534088"/>
            </a:xfrm>
            <a:grpFill/>
          </p:grpSpPr>
          <p:sp>
            <p:nvSpPr>
              <p:cNvPr id="61" name="Flowchart: Magnetic Disk 60">
                <a:extLst>
                  <a:ext uri="{FF2B5EF4-FFF2-40B4-BE49-F238E27FC236}">
                    <a16:creationId xmlns:a16="http://schemas.microsoft.com/office/drawing/2014/main" id="{76B19B00-8C31-425A-81FF-7ED018E345B5}"/>
                  </a:ext>
                </a:extLst>
              </p:cNvPr>
              <p:cNvSpPr/>
              <p:nvPr/>
            </p:nvSpPr>
            <p:spPr>
              <a:xfrm>
                <a:off x="7581081" y="2971994"/>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2" name="Flowchart: Magnetic Disk 61">
                <a:extLst>
                  <a:ext uri="{FF2B5EF4-FFF2-40B4-BE49-F238E27FC236}">
                    <a16:creationId xmlns:a16="http://schemas.microsoft.com/office/drawing/2014/main" id="{3DE61A5F-33C2-4224-B35C-77EFAC4F214D}"/>
                  </a:ext>
                </a:extLst>
              </p:cNvPr>
              <p:cNvSpPr/>
              <p:nvPr/>
            </p:nvSpPr>
            <p:spPr>
              <a:xfrm>
                <a:off x="7581081" y="2513042"/>
                <a:ext cx="1395362" cy="612525"/>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sp>
            <p:nvSpPr>
              <p:cNvPr id="63" name="Flowchart: Magnetic Disk 62">
                <a:extLst>
                  <a:ext uri="{FF2B5EF4-FFF2-40B4-BE49-F238E27FC236}">
                    <a16:creationId xmlns:a16="http://schemas.microsoft.com/office/drawing/2014/main" id="{50157934-ACA8-443F-8E9C-1A0B74889B78}"/>
                  </a:ext>
                </a:extLst>
              </p:cNvPr>
              <p:cNvSpPr/>
              <p:nvPr/>
            </p:nvSpPr>
            <p:spPr>
              <a:xfrm>
                <a:off x="7581081" y="2050430"/>
                <a:ext cx="1395362" cy="612524"/>
              </a:xfrm>
              <a:prstGeom prst="flowChartMagneticDisk">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dirty="0"/>
              </a:p>
            </p:txBody>
          </p:sp>
        </p:grpSp>
      </p:grpSp>
      <p:sp>
        <p:nvSpPr>
          <p:cNvPr id="101" name="Arrow: Down 100">
            <a:extLst>
              <a:ext uri="{FF2B5EF4-FFF2-40B4-BE49-F238E27FC236}">
                <a16:creationId xmlns:a16="http://schemas.microsoft.com/office/drawing/2014/main" id="{8FFA0158-83D4-474F-904A-26EC54E500BC}"/>
              </a:ext>
            </a:extLst>
          </p:cNvPr>
          <p:cNvSpPr/>
          <p:nvPr/>
        </p:nvSpPr>
        <p:spPr>
          <a:xfrm rot="5400000">
            <a:off x="7021488" y="3848920"/>
            <a:ext cx="307777" cy="227128"/>
          </a:xfrm>
          <a:prstGeom prst="down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sp>
        <p:nvSpPr>
          <p:cNvPr id="16" name="Arrow: Down 15">
            <a:extLst>
              <a:ext uri="{FF2B5EF4-FFF2-40B4-BE49-F238E27FC236}">
                <a16:creationId xmlns:a16="http://schemas.microsoft.com/office/drawing/2014/main" id="{51E62C83-5B4F-4A49-AF6F-031365135EC0}"/>
              </a:ext>
            </a:extLst>
          </p:cNvPr>
          <p:cNvSpPr/>
          <p:nvPr/>
        </p:nvSpPr>
        <p:spPr>
          <a:xfrm rot="16200000">
            <a:off x="4836315" y="2393035"/>
            <a:ext cx="328120" cy="230062"/>
          </a:xfrm>
          <a:prstGeom prst="down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918"/>
          </a:p>
        </p:txBody>
      </p:sp>
      <p:cxnSp>
        <p:nvCxnSpPr>
          <p:cNvPr id="102" name="Straight Arrow Connector 101">
            <a:extLst>
              <a:ext uri="{FF2B5EF4-FFF2-40B4-BE49-F238E27FC236}">
                <a16:creationId xmlns:a16="http://schemas.microsoft.com/office/drawing/2014/main" id="{995ABBEE-F404-4E32-A763-94C70A786CB9}"/>
              </a:ext>
            </a:extLst>
          </p:cNvPr>
          <p:cNvCxnSpPr>
            <a:cxnSpLocks/>
          </p:cNvCxnSpPr>
          <p:nvPr/>
        </p:nvCxnSpPr>
        <p:spPr>
          <a:xfrm>
            <a:off x="8582882" y="446910"/>
            <a:ext cx="444500" cy="0"/>
          </a:xfrm>
          <a:prstGeom prst="straightConnector1">
            <a:avLst/>
          </a:prstGeom>
          <a:ln w="38100">
            <a:solidFill>
              <a:srgbClr val="00BC8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172C3A0-858C-4346-A4B7-7394173F8F5B}"/>
              </a:ext>
            </a:extLst>
          </p:cNvPr>
          <p:cNvCxnSpPr>
            <a:cxnSpLocks/>
          </p:cNvCxnSpPr>
          <p:nvPr/>
        </p:nvCxnSpPr>
        <p:spPr>
          <a:xfrm>
            <a:off x="2420938" y="4412846"/>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CC2CC05-4091-42C9-BA3A-D18B0BF465FF}"/>
              </a:ext>
            </a:extLst>
          </p:cNvPr>
          <p:cNvCxnSpPr>
            <a:cxnSpLocks/>
          </p:cNvCxnSpPr>
          <p:nvPr/>
        </p:nvCxnSpPr>
        <p:spPr>
          <a:xfrm>
            <a:off x="9778905" y="860887"/>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D660922-174A-414E-8B2C-111974D12DEB}"/>
              </a:ext>
            </a:extLst>
          </p:cNvPr>
          <p:cNvGrpSpPr/>
          <p:nvPr/>
        </p:nvGrpSpPr>
        <p:grpSpPr>
          <a:xfrm>
            <a:off x="8641678" y="2565060"/>
            <a:ext cx="450224" cy="350903"/>
            <a:chOff x="8641678" y="2752512"/>
            <a:chExt cx="450224" cy="350903"/>
          </a:xfrm>
        </p:grpSpPr>
        <p:grpSp>
          <p:nvGrpSpPr>
            <p:cNvPr id="106" name="Group 105">
              <a:extLst>
                <a:ext uri="{FF2B5EF4-FFF2-40B4-BE49-F238E27FC236}">
                  <a16:creationId xmlns:a16="http://schemas.microsoft.com/office/drawing/2014/main" id="{AC580966-B2C3-4764-A24E-F7AACFF55408}"/>
                </a:ext>
              </a:extLst>
            </p:cNvPr>
            <p:cNvGrpSpPr/>
            <p:nvPr/>
          </p:nvGrpSpPr>
          <p:grpSpPr>
            <a:xfrm>
              <a:off x="8641678" y="2752512"/>
              <a:ext cx="450224" cy="350903"/>
              <a:chOff x="1691963" y="1720573"/>
              <a:chExt cx="3251528" cy="2534234"/>
            </a:xfrm>
            <a:solidFill>
              <a:schemeClr val="tx1">
                <a:lumMod val="65000"/>
                <a:lumOff val="35000"/>
              </a:schemeClr>
            </a:solidFill>
          </p:grpSpPr>
          <p:grpSp>
            <p:nvGrpSpPr>
              <p:cNvPr id="108" name="Group 107">
                <a:extLst>
                  <a:ext uri="{FF2B5EF4-FFF2-40B4-BE49-F238E27FC236}">
                    <a16:creationId xmlns:a16="http://schemas.microsoft.com/office/drawing/2014/main" id="{ED3624A1-7EDA-48EF-8D16-3C57A7DB647C}"/>
                  </a:ext>
                </a:extLst>
              </p:cNvPr>
              <p:cNvGrpSpPr/>
              <p:nvPr/>
            </p:nvGrpSpPr>
            <p:grpSpPr>
              <a:xfrm>
                <a:off x="1691963" y="1720573"/>
                <a:ext cx="3251528" cy="2534234"/>
                <a:chOff x="1691963" y="1720573"/>
                <a:chExt cx="3251528" cy="2534234"/>
              </a:xfrm>
              <a:grpFill/>
            </p:grpSpPr>
            <p:sp>
              <p:nvSpPr>
                <p:cNvPr id="110" name="Oval 109">
                  <a:extLst>
                    <a:ext uri="{FF2B5EF4-FFF2-40B4-BE49-F238E27FC236}">
                      <a16:creationId xmlns:a16="http://schemas.microsoft.com/office/drawing/2014/main" id="{F4558855-8CCB-4185-A028-697AAFEB94AB}"/>
                    </a:ext>
                  </a:extLst>
                </p:cNvPr>
                <p:cNvSpPr/>
                <p:nvPr/>
              </p:nvSpPr>
              <p:spPr>
                <a:xfrm>
                  <a:off x="1861928" y="2305212"/>
                  <a:ext cx="2822590" cy="1803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1" name="Oval 110">
                  <a:extLst>
                    <a:ext uri="{FF2B5EF4-FFF2-40B4-BE49-F238E27FC236}">
                      <a16:creationId xmlns:a16="http://schemas.microsoft.com/office/drawing/2014/main" id="{F5413FEB-2FEC-4E8C-803D-62A9693F2DC8}"/>
                    </a:ext>
                  </a:extLst>
                </p:cNvPr>
                <p:cNvSpPr/>
                <p:nvPr/>
              </p:nvSpPr>
              <p:spPr>
                <a:xfrm>
                  <a:off x="2496296" y="1720573"/>
                  <a:ext cx="800100" cy="693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2" name="Rectangle: Rounded Corners 111">
                  <a:extLst>
                    <a:ext uri="{FF2B5EF4-FFF2-40B4-BE49-F238E27FC236}">
                      <a16:creationId xmlns:a16="http://schemas.microsoft.com/office/drawing/2014/main" id="{6D420386-1ADB-4C09-8D20-11915AE0081F}"/>
                    </a:ext>
                  </a:extLst>
                </p:cNvPr>
                <p:cNvSpPr/>
                <p:nvPr/>
              </p:nvSpPr>
              <p:spPr>
                <a:xfrm>
                  <a:off x="4303411" y="3003781"/>
                  <a:ext cx="640080" cy="4829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3" name="Rectangle: Rounded Corners 112">
                  <a:extLst>
                    <a:ext uri="{FF2B5EF4-FFF2-40B4-BE49-F238E27FC236}">
                      <a16:creationId xmlns:a16="http://schemas.microsoft.com/office/drawing/2014/main" id="{F51DC5EE-CC5B-4CA5-B0DD-E24DFC240E3A}"/>
                    </a:ext>
                  </a:extLst>
                </p:cNvPr>
                <p:cNvSpPr/>
                <p:nvPr/>
              </p:nvSpPr>
              <p:spPr>
                <a:xfrm rot="6342868">
                  <a:off x="2246011" y="3687815"/>
                  <a:ext cx="640080" cy="4829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4" name="Rectangle: Rounded Corners 113">
                  <a:extLst>
                    <a:ext uri="{FF2B5EF4-FFF2-40B4-BE49-F238E27FC236}">
                      <a16:creationId xmlns:a16="http://schemas.microsoft.com/office/drawing/2014/main" id="{D63C992A-1957-409E-B2D4-3F8A0ABB18BD}"/>
                    </a:ext>
                  </a:extLst>
                </p:cNvPr>
                <p:cNvSpPr/>
                <p:nvPr/>
              </p:nvSpPr>
              <p:spPr>
                <a:xfrm rot="4347384">
                  <a:off x="3546097" y="3693308"/>
                  <a:ext cx="640080" cy="48291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5" name="Isosceles Triangle 114">
                  <a:extLst>
                    <a:ext uri="{FF2B5EF4-FFF2-40B4-BE49-F238E27FC236}">
                      <a16:creationId xmlns:a16="http://schemas.microsoft.com/office/drawing/2014/main" id="{84EBBC2E-56D2-4DD3-A5CA-A84B1D9B4501}"/>
                    </a:ext>
                  </a:extLst>
                </p:cNvPr>
                <p:cNvSpPr/>
                <p:nvPr/>
              </p:nvSpPr>
              <p:spPr>
                <a:xfrm rot="2751804">
                  <a:off x="3818874" y="1845904"/>
                  <a:ext cx="422718" cy="7744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6" name="Arrow: Circular 115">
                  <a:extLst>
                    <a:ext uri="{FF2B5EF4-FFF2-40B4-BE49-F238E27FC236}">
                      <a16:creationId xmlns:a16="http://schemas.microsoft.com/office/drawing/2014/main" id="{1A89ADEE-83CF-4529-815C-026828251214}"/>
                    </a:ext>
                  </a:extLst>
                </p:cNvPr>
                <p:cNvSpPr/>
                <p:nvPr/>
              </p:nvSpPr>
              <p:spPr>
                <a:xfrm rot="18481443">
                  <a:off x="1835281" y="2282671"/>
                  <a:ext cx="558516" cy="845152"/>
                </a:xfrm>
                <a:prstGeom prst="circularArrow">
                  <a:avLst>
                    <a:gd name="adj1" fmla="val 21402"/>
                    <a:gd name="adj2" fmla="val 1634964"/>
                    <a:gd name="adj3" fmla="val 17919960"/>
                    <a:gd name="adj4" fmla="val 10864897"/>
                    <a:gd name="adj5" fmla="val 107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tx1"/>
                    </a:solidFill>
                  </a:endParaRPr>
                </a:p>
              </p:txBody>
            </p:sp>
          </p:grpSp>
          <p:sp>
            <p:nvSpPr>
              <p:cNvPr id="109" name="Oval 108">
                <a:extLst>
                  <a:ext uri="{FF2B5EF4-FFF2-40B4-BE49-F238E27FC236}">
                    <a16:creationId xmlns:a16="http://schemas.microsoft.com/office/drawing/2014/main" id="{DF76490A-9B07-4B56-92FC-4E4CCEBDCBDF}"/>
                  </a:ext>
                </a:extLst>
              </p:cNvPr>
              <p:cNvSpPr/>
              <p:nvPr/>
            </p:nvSpPr>
            <p:spPr>
              <a:xfrm>
                <a:off x="4064606" y="3003781"/>
                <a:ext cx="352890" cy="29739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107" name="Freeform: Shape 106">
              <a:extLst>
                <a:ext uri="{FF2B5EF4-FFF2-40B4-BE49-F238E27FC236}">
                  <a16:creationId xmlns:a16="http://schemas.microsoft.com/office/drawing/2014/main" id="{B96DD39B-75AD-4994-8522-394ADA84050C}"/>
                </a:ext>
              </a:extLst>
            </p:cNvPr>
            <p:cNvSpPr/>
            <p:nvPr/>
          </p:nvSpPr>
          <p:spPr>
            <a:xfrm rot="20736355">
              <a:off x="8726894" y="2830800"/>
              <a:ext cx="162316" cy="19430"/>
            </a:xfrm>
            <a:custGeom>
              <a:avLst/>
              <a:gdLst>
                <a:gd name="connsiteX0" fmla="*/ 0 w 1439176"/>
                <a:gd name="connsiteY0" fmla="*/ 45432 h 261037"/>
                <a:gd name="connsiteX1" fmla="*/ 314325 w 1439176"/>
                <a:gd name="connsiteY1" fmla="*/ 7332 h 261037"/>
                <a:gd name="connsiteX2" fmla="*/ 581025 w 1439176"/>
                <a:gd name="connsiteY2" fmla="*/ 7332 h 261037"/>
                <a:gd name="connsiteX3" fmla="*/ 1028700 w 1439176"/>
                <a:gd name="connsiteY3" fmla="*/ 83532 h 261037"/>
                <a:gd name="connsiteX4" fmla="*/ 1400175 w 1439176"/>
                <a:gd name="connsiteY4" fmla="*/ 245457 h 261037"/>
                <a:gd name="connsiteX5" fmla="*/ 1409700 w 1439176"/>
                <a:gd name="connsiteY5" fmla="*/ 245457 h 26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9176" h="261037">
                  <a:moveTo>
                    <a:pt x="0" y="45432"/>
                  </a:moveTo>
                  <a:cubicBezTo>
                    <a:pt x="108744" y="29557"/>
                    <a:pt x="217488" y="13682"/>
                    <a:pt x="314325" y="7332"/>
                  </a:cubicBezTo>
                  <a:cubicBezTo>
                    <a:pt x="411162" y="982"/>
                    <a:pt x="461963" y="-5368"/>
                    <a:pt x="581025" y="7332"/>
                  </a:cubicBezTo>
                  <a:cubicBezTo>
                    <a:pt x="700087" y="20032"/>
                    <a:pt x="892175" y="43845"/>
                    <a:pt x="1028700" y="83532"/>
                  </a:cubicBezTo>
                  <a:cubicBezTo>
                    <a:pt x="1165225" y="123219"/>
                    <a:pt x="1400175" y="245457"/>
                    <a:pt x="1400175" y="245457"/>
                  </a:cubicBezTo>
                  <a:cubicBezTo>
                    <a:pt x="1463675" y="272444"/>
                    <a:pt x="1436687" y="258950"/>
                    <a:pt x="1409700" y="245457"/>
                  </a:cubicBezTo>
                </a:path>
              </a:pathLst>
            </a:custGeom>
            <a:solidFill>
              <a:schemeClr val="tx1">
                <a:lumMod val="65000"/>
                <a:lumOff val="35000"/>
              </a:schemeClr>
            </a:solidFill>
            <a:ln w="19050">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91" name="Left Brace 90">
            <a:extLst>
              <a:ext uri="{FF2B5EF4-FFF2-40B4-BE49-F238E27FC236}">
                <a16:creationId xmlns:a16="http://schemas.microsoft.com/office/drawing/2014/main" id="{A4115BDF-956F-44A2-9A07-16D93B8BF466}"/>
              </a:ext>
            </a:extLst>
          </p:cNvPr>
          <p:cNvSpPr/>
          <p:nvPr/>
        </p:nvSpPr>
        <p:spPr>
          <a:xfrm flipH="1">
            <a:off x="10891604" y="89008"/>
            <a:ext cx="349193" cy="6649723"/>
          </a:xfrm>
          <a:prstGeom prst="leftBrace">
            <a:avLst>
              <a:gd name="adj1" fmla="val 8333"/>
              <a:gd name="adj2" fmla="val 5150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2" name="Rectangle 91">
            <a:extLst>
              <a:ext uri="{FF2B5EF4-FFF2-40B4-BE49-F238E27FC236}">
                <a16:creationId xmlns:a16="http://schemas.microsoft.com/office/drawing/2014/main" id="{8F34D334-DEBC-4C74-9A94-7815A690AB67}"/>
              </a:ext>
            </a:extLst>
          </p:cNvPr>
          <p:cNvSpPr/>
          <p:nvPr/>
        </p:nvSpPr>
        <p:spPr>
          <a:xfrm>
            <a:off x="11198701" y="2925107"/>
            <a:ext cx="888385" cy="1200329"/>
          </a:xfrm>
          <a:prstGeom prst="rect">
            <a:avLst/>
          </a:prstGeom>
          <a:ln>
            <a:noFill/>
          </a:ln>
        </p:spPr>
        <p:txBody>
          <a:bodyPr wrap="none">
            <a:spAutoFit/>
          </a:bodyPr>
          <a:lstStyle/>
          <a:p>
            <a:r>
              <a:rPr lang="en-GB" b="1" dirty="0">
                <a:solidFill>
                  <a:srgbClr val="FF0000"/>
                </a:solidFill>
                <a:latin typeface="Roboto" panose="02000000000000000000" pitchFamily="2" charset="0"/>
                <a:ea typeface="Roboto" panose="02000000000000000000" pitchFamily="2" charset="0"/>
              </a:rPr>
              <a:t>All</a:t>
            </a:r>
          </a:p>
          <a:p>
            <a:r>
              <a:rPr lang="en-GB" b="1" dirty="0">
                <a:solidFill>
                  <a:srgbClr val="FF0000"/>
                </a:solidFill>
                <a:latin typeface="Roboto" panose="02000000000000000000" pitchFamily="2" charset="0"/>
                <a:ea typeface="Roboto" panose="02000000000000000000" pitchFamily="2" charset="0"/>
              </a:rPr>
              <a:t>In </a:t>
            </a:r>
          </a:p>
          <a:p>
            <a:r>
              <a:rPr lang="en-GB" b="1" dirty="0">
                <a:solidFill>
                  <a:srgbClr val="FF0000"/>
                </a:solidFill>
                <a:latin typeface="Roboto" panose="02000000000000000000" pitchFamily="2" charset="0"/>
                <a:ea typeface="Roboto" panose="02000000000000000000" pitchFamily="2" charset="0"/>
              </a:rPr>
              <a:t>One </a:t>
            </a:r>
          </a:p>
          <a:p>
            <a:r>
              <a:rPr lang="en-GB" b="1" dirty="0">
                <a:solidFill>
                  <a:srgbClr val="FF0000"/>
                </a:solidFill>
                <a:latin typeface="Roboto" panose="02000000000000000000" pitchFamily="2" charset="0"/>
                <a:ea typeface="Roboto" panose="02000000000000000000" pitchFamily="2" charset="0"/>
              </a:rPr>
              <a:t>screen</a:t>
            </a:r>
            <a:endParaRPr lang="en-GB" dirty="0">
              <a:solidFill>
                <a:srgbClr val="FF0000"/>
              </a:solidFill>
            </a:endParaRPr>
          </a:p>
        </p:txBody>
      </p:sp>
      <p:sp>
        <p:nvSpPr>
          <p:cNvPr id="93" name="Rectangle 92">
            <a:extLst>
              <a:ext uri="{FF2B5EF4-FFF2-40B4-BE49-F238E27FC236}">
                <a16:creationId xmlns:a16="http://schemas.microsoft.com/office/drawing/2014/main" id="{F8757270-44B5-49E5-B61C-4EEC590FEA92}"/>
              </a:ext>
            </a:extLst>
          </p:cNvPr>
          <p:cNvSpPr/>
          <p:nvPr/>
        </p:nvSpPr>
        <p:spPr>
          <a:xfrm>
            <a:off x="8873359" y="1356334"/>
            <a:ext cx="1267180" cy="523220"/>
          </a:xfrm>
          <a:prstGeom prst="rect">
            <a:avLst/>
          </a:prstGeom>
        </p:spPr>
        <p:txBody>
          <a:bodyPr wrap="square">
            <a:spAutoFit/>
          </a:bodyPr>
          <a:lstStyle/>
          <a:p>
            <a:pPr algn="ctr"/>
            <a:r>
              <a:rPr lang="en-GB" sz="1400" i="1" u="sng" dirty="0">
                <a:solidFill>
                  <a:srgbClr val="FF0000"/>
                </a:solidFill>
              </a:rPr>
              <a:t>Existing Link to </a:t>
            </a:r>
          </a:p>
          <a:p>
            <a:pPr algn="ctr"/>
            <a:r>
              <a:rPr lang="en-GB" sz="1400" i="1" u="sng" dirty="0">
                <a:solidFill>
                  <a:srgbClr val="FF0000"/>
                </a:solidFill>
              </a:rPr>
              <a:t>Meritt </a:t>
            </a:r>
            <a:r>
              <a:rPr lang="en-GB" sz="1400" i="1" u="sng" dirty="0" err="1">
                <a:solidFill>
                  <a:srgbClr val="FF0000"/>
                </a:solidFill>
              </a:rPr>
              <a:t>Dapp</a:t>
            </a:r>
            <a:endParaRPr lang="en-GB" sz="1400" i="1" u="sng" dirty="0">
              <a:solidFill>
                <a:srgbClr val="FF0000"/>
              </a:solidFill>
            </a:endParaRPr>
          </a:p>
        </p:txBody>
      </p:sp>
      <p:cxnSp>
        <p:nvCxnSpPr>
          <p:cNvPr id="94" name="Straight Arrow Connector 93">
            <a:extLst>
              <a:ext uri="{FF2B5EF4-FFF2-40B4-BE49-F238E27FC236}">
                <a16:creationId xmlns:a16="http://schemas.microsoft.com/office/drawing/2014/main" id="{EB508566-DF6D-4602-870B-886C0DE57330}"/>
              </a:ext>
            </a:extLst>
          </p:cNvPr>
          <p:cNvCxnSpPr>
            <a:cxnSpLocks/>
          </p:cNvCxnSpPr>
          <p:nvPr/>
        </p:nvCxnSpPr>
        <p:spPr>
          <a:xfrm flipH="1" flipV="1">
            <a:off x="9109611" y="513317"/>
            <a:ext cx="461137" cy="901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87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498ECB-7803-4C82-9C51-03CF4F6AE68C}"/>
              </a:ext>
            </a:extLst>
          </p:cNvPr>
          <p:cNvSpPr txBox="1"/>
          <p:nvPr/>
        </p:nvSpPr>
        <p:spPr>
          <a:xfrm>
            <a:off x="3221918" y="214015"/>
            <a:ext cx="5890664" cy="723275"/>
          </a:xfrm>
          <a:prstGeom prst="rect">
            <a:avLst/>
          </a:prstGeom>
        </p:spPr>
        <p:txBody>
          <a:bodyPr wrap="square">
            <a:spAutoFit/>
          </a:bodyPr>
          <a:lstStyle>
            <a:defPPr>
              <a:defRPr lang="en-US"/>
            </a:defPPr>
            <a:lvl1pPr algn="ctr">
              <a:spcAft>
                <a:spcPts val="600"/>
              </a:spcAft>
              <a:defRPr sz="1600" b="1">
                <a:latin typeface="Roboto" panose="02000000000000000000" pitchFamily="2" charset="0"/>
                <a:ea typeface="Roboto" panose="02000000000000000000" pitchFamily="2" charset="0"/>
              </a:defRPr>
            </a:lvl1pPr>
          </a:lstStyle>
          <a:p>
            <a:pPr>
              <a:tabLst>
                <a:tab pos="6100763" algn="l"/>
              </a:tabLst>
            </a:pPr>
            <a:r>
              <a:rPr lang="en-GB" sz="1800" dirty="0">
                <a:solidFill>
                  <a:schemeClr val="tx1">
                    <a:lumMod val="75000"/>
                    <a:lumOff val="25000"/>
                  </a:schemeClr>
                </a:solidFill>
              </a:rPr>
              <a:t>Build your </a:t>
            </a:r>
            <a:r>
              <a:rPr lang="en-GB" sz="1800" dirty="0">
                <a:solidFill>
                  <a:srgbClr val="FF0000"/>
                </a:solidFill>
              </a:rPr>
              <a:t>Bigdataself</a:t>
            </a:r>
            <a:r>
              <a:rPr lang="en-GB" sz="1800" dirty="0">
                <a:solidFill>
                  <a:schemeClr val="tx1">
                    <a:lumMod val="75000"/>
                    <a:lumOff val="25000"/>
                  </a:schemeClr>
                </a:solidFill>
              </a:rPr>
              <a:t> and </a:t>
            </a:r>
          </a:p>
          <a:p>
            <a:pPr>
              <a:tabLst>
                <a:tab pos="6100763" algn="l"/>
              </a:tabLst>
            </a:pPr>
            <a:r>
              <a:rPr lang="en-GB" sz="1800" dirty="0">
                <a:solidFill>
                  <a:schemeClr val="tx1">
                    <a:lumMod val="75000"/>
                    <a:lumOff val="25000"/>
                  </a:schemeClr>
                </a:solidFill>
              </a:rPr>
              <a:t>issue loan tokens to request finance</a:t>
            </a:r>
          </a:p>
        </p:txBody>
      </p:sp>
      <p:pic>
        <p:nvPicPr>
          <p:cNvPr id="25" name="Picture 24">
            <a:extLst>
              <a:ext uri="{FF2B5EF4-FFF2-40B4-BE49-F238E27FC236}">
                <a16:creationId xmlns:a16="http://schemas.microsoft.com/office/drawing/2014/main" id="{63CCAE8A-C08E-4EF3-91BA-F8086C7B04CC}"/>
              </a:ext>
            </a:extLst>
          </p:cNvPr>
          <p:cNvPicPr>
            <a:picLocks noChangeAspect="1"/>
          </p:cNvPicPr>
          <p:nvPr/>
        </p:nvPicPr>
        <p:blipFill rotWithShape="1">
          <a:blip r:embed="rId3"/>
          <a:srcRect t="3835" b="3972"/>
          <a:stretch/>
        </p:blipFill>
        <p:spPr>
          <a:xfrm>
            <a:off x="907" y="2692400"/>
            <a:ext cx="342900" cy="1229396"/>
          </a:xfrm>
          <a:prstGeom prst="rect">
            <a:avLst/>
          </a:prstGeom>
        </p:spPr>
      </p:pic>
      <p:sp>
        <p:nvSpPr>
          <p:cNvPr id="23" name="Rectangle 22">
            <a:extLst>
              <a:ext uri="{FF2B5EF4-FFF2-40B4-BE49-F238E27FC236}">
                <a16:creationId xmlns:a16="http://schemas.microsoft.com/office/drawing/2014/main" id="{FD883D8D-AB99-4A53-B3A1-5ABDE7CBFC0A}"/>
              </a:ext>
            </a:extLst>
          </p:cNvPr>
          <p:cNvSpPr/>
          <p:nvPr/>
        </p:nvSpPr>
        <p:spPr>
          <a:xfrm rot="19177794">
            <a:off x="652008" y="1457440"/>
            <a:ext cx="1431802" cy="369332"/>
          </a:xfrm>
          <a:prstGeom prst="rect">
            <a:avLst/>
          </a:prstGeom>
        </p:spPr>
        <p:txBody>
          <a:bodyPr wrap="none">
            <a:spAutoFit/>
          </a:bodyPr>
          <a:lstStyle/>
          <a:p>
            <a:r>
              <a:rPr lang="en-GB" i="1" dirty="0">
                <a:solidFill>
                  <a:srgbClr val="FF0000"/>
                </a:solidFill>
                <a:latin typeface="Roboto Medium" panose="02000000000000000000" pitchFamily="2" charset="0"/>
                <a:ea typeface="Roboto Medium" panose="02000000000000000000" pitchFamily="2" charset="0"/>
              </a:rPr>
              <a:t>SAME PAGE</a:t>
            </a:r>
            <a:endParaRPr lang="en-GB" dirty="0">
              <a:solidFill>
                <a:srgbClr val="FF0000"/>
              </a:solidFill>
            </a:endParaRPr>
          </a:p>
        </p:txBody>
      </p:sp>
      <p:cxnSp>
        <p:nvCxnSpPr>
          <p:cNvPr id="29" name="Straight Arrow Connector 28">
            <a:extLst>
              <a:ext uri="{FF2B5EF4-FFF2-40B4-BE49-F238E27FC236}">
                <a16:creationId xmlns:a16="http://schemas.microsoft.com/office/drawing/2014/main" id="{6BB85878-0AF9-4501-9A01-5653174059E4}"/>
              </a:ext>
            </a:extLst>
          </p:cNvPr>
          <p:cNvCxnSpPr>
            <a:cxnSpLocks/>
          </p:cNvCxnSpPr>
          <p:nvPr/>
        </p:nvCxnSpPr>
        <p:spPr>
          <a:xfrm flipH="1">
            <a:off x="8769376" y="1717100"/>
            <a:ext cx="11616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19B0E7A-C93A-47A0-956C-7314F27952EF}"/>
              </a:ext>
            </a:extLst>
          </p:cNvPr>
          <p:cNvSpPr/>
          <p:nvPr/>
        </p:nvSpPr>
        <p:spPr>
          <a:xfrm>
            <a:off x="3771335" y="1466929"/>
            <a:ext cx="5150502" cy="7954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GB" sz="1600" b="1"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Available building blocks </a:t>
            </a:r>
            <a:r>
              <a:rPr lang="en-GB" sz="1600" dirty="0">
                <a:solidFill>
                  <a:schemeClr val="tx1">
                    <a:lumMod val="75000"/>
                    <a:lumOff val="25000"/>
                  </a:schemeClr>
                </a:solidFill>
                <a:latin typeface="Roboto" panose="02000000000000000000" pitchFamily="2" charset="0"/>
                <a:ea typeface="Roboto" panose="02000000000000000000" pitchFamily="2" charset="0"/>
                <a:cs typeface="Courier New" panose="02070309020205020404" pitchFamily="49" charset="0"/>
              </a:rPr>
              <a:t>for </a:t>
            </a:r>
            <a:r>
              <a:rPr lang="en-GB" sz="1600" dirty="0">
                <a:solidFill>
                  <a:srgbClr val="FF0000"/>
                </a:solidFill>
                <a:latin typeface="Roboto" panose="02000000000000000000" pitchFamily="2" charset="0"/>
                <a:ea typeface="Roboto" panose="02000000000000000000" pitchFamily="2" charset="0"/>
                <a:cs typeface="Courier New" panose="02070309020205020404" pitchFamily="49" charset="0"/>
              </a:rPr>
              <a:t>your </a:t>
            </a:r>
            <a:r>
              <a:rPr lang="en-GB" sz="1600" b="1" dirty="0">
                <a:solidFill>
                  <a:srgbClr val="FF0000"/>
                </a:solidFill>
                <a:latin typeface="Roboto" panose="02000000000000000000" pitchFamily="2" charset="0"/>
                <a:ea typeface="Roboto" panose="02000000000000000000" pitchFamily="2" charset="0"/>
              </a:rPr>
              <a:t>verifiable </a:t>
            </a:r>
            <a:r>
              <a:rPr lang="en-GB" sz="1600" dirty="0">
                <a:solidFill>
                  <a:srgbClr val="FF0000"/>
                </a:solidFill>
                <a:latin typeface="Roboto" panose="02000000000000000000" pitchFamily="2" charset="0"/>
                <a:ea typeface="Roboto" panose="02000000000000000000" pitchFamily="2" charset="0"/>
                <a:cs typeface="Courier New" panose="02070309020205020404" pitchFamily="49" charset="0"/>
              </a:rPr>
              <a:t>loan token</a:t>
            </a:r>
          </a:p>
        </p:txBody>
      </p:sp>
      <p:pic>
        <p:nvPicPr>
          <p:cNvPr id="38" name="Picture 37">
            <a:extLst>
              <a:ext uri="{FF2B5EF4-FFF2-40B4-BE49-F238E27FC236}">
                <a16:creationId xmlns:a16="http://schemas.microsoft.com/office/drawing/2014/main" id="{457AE473-2BA6-4E17-94EE-814D5A4E1B9A}"/>
              </a:ext>
            </a:extLst>
          </p:cNvPr>
          <p:cNvPicPr>
            <a:picLocks noChangeAspect="1"/>
          </p:cNvPicPr>
          <p:nvPr/>
        </p:nvPicPr>
        <p:blipFill>
          <a:blip r:embed="rId4"/>
          <a:stretch>
            <a:fillRect/>
          </a:stretch>
        </p:blipFill>
        <p:spPr>
          <a:xfrm>
            <a:off x="3088435" y="1592263"/>
            <a:ext cx="620003" cy="516669"/>
          </a:xfrm>
          <a:prstGeom prst="rect">
            <a:avLst/>
          </a:prstGeom>
        </p:spPr>
      </p:pic>
      <p:sp>
        <p:nvSpPr>
          <p:cNvPr id="39" name="Rectangle: Rounded Corners 38">
            <a:extLst>
              <a:ext uri="{FF2B5EF4-FFF2-40B4-BE49-F238E27FC236}">
                <a16:creationId xmlns:a16="http://schemas.microsoft.com/office/drawing/2014/main" id="{9DD4B96C-54A5-4735-AF1B-1FB6DCA410C0}"/>
              </a:ext>
            </a:extLst>
          </p:cNvPr>
          <p:cNvSpPr/>
          <p:nvPr/>
        </p:nvSpPr>
        <p:spPr>
          <a:xfrm>
            <a:off x="2532064" y="1468022"/>
            <a:ext cx="6956509" cy="4503757"/>
          </a:xfrm>
          <a:prstGeom prst="roundRect">
            <a:avLst>
              <a:gd name="adj" fmla="val 2454"/>
            </a:avLst>
          </a:prstGeom>
          <a:noFill/>
          <a:ln>
            <a:solidFill>
              <a:srgbClr val="00B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solidFill>
                <a:schemeClr val="tx1">
                  <a:lumMod val="75000"/>
                  <a:lumOff val="25000"/>
                </a:schemeClr>
              </a:solidFill>
            </a:endParaRPr>
          </a:p>
        </p:txBody>
      </p:sp>
      <p:grpSp>
        <p:nvGrpSpPr>
          <p:cNvPr id="51" name="Group 50">
            <a:extLst>
              <a:ext uri="{FF2B5EF4-FFF2-40B4-BE49-F238E27FC236}">
                <a16:creationId xmlns:a16="http://schemas.microsoft.com/office/drawing/2014/main" id="{FCD7D8F2-8529-4826-AF16-74D632EAA448}"/>
              </a:ext>
            </a:extLst>
          </p:cNvPr>
          <p:cNvGrpSpPr/>
          <p:nvPr/>
        </p:nvGrpSpPr>
        <p:grpSpPr>
          <a:xfrm>
            <a:off x="3956405" y="2234345"/>
            <a:ext cx="4965431" cy="3643384"/>
            <a:chOff x="3787962" y="1849316"/>
            <a:chExt cx="4965431" cy="3643384"/>
          </a:xfrm>
        </p:grpSpPr>
        <p:graphicFrame>
          <p:nvGraphicFramePr>
            <p:cNvPr id="52" name="Diagram 51">
              <a:extLst>
                <a:ext uri="{FF2B5EF4-FFF2-40B4-BE49-F238E27FC236}">
                  <a16:creationId xmlns:a16="http://schemas.microsoft.com/office/drawing/2014/main" id="{1F7A3A18-2802-4B3C-88A4-3B04116A285C}"/>
                </a:ext>
              </a:extLst>
            </p:cNvPr>
            <p:cNvGraphicFramePr/>
            <p:nvPr>
              <p:extLst>
                <p:ext uri="{D42A27DB-BD31-4B8C-83A1-F6EECF244321}">
                  <p14:modId xmlns:p14="http://schemas.microsoft.com/office/powerpoint/2010/main" val="2776136840"/>
                </p:ext>
              </p:extLst>
            </p:nvPr>
          </p:nvGraphicFramePr>
          <p:xfrm>
            <a:off x="3787962" y="1849316"/>
            <a:ext cx="4152632" cy="36433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3" name="Rectangle 52">
              <a:extLst>
                <a:ext uri="{FF2B5EF4-FFF2-40B4-BE49-F238E27FC236}">
                  <a16:creationId xmlns:a16="http://schemas.microsoft.com/office/drawing/2014/main" id="{EE88AC39-759B-41B0-9A6A-0F4C1F98DD28}"/>
                </a:ext>
              </a:extLst>
            </p:cNvPr>
            <p:cNvSpPr/>
            <p:nvPr/>
          </p:nvSpPr>
          <p:spPr>
            <a:xfrm>
              <a:off x="6391194" y="3806645"/>
              <a:ext cx="1248120" cy="1015663"/>
            </a:xfrm>
            <a:prstGeom prst="rect">
              <a:avLst/>
            </a:prstGeom>
          </p:spPr>
          <p:txBody>
            <a:bodyPr wrap="square">
              <a:spAutoFit/>
            </a:bodyPr>
            <a:lstStyle/>
            <a:p>
              <a:pPr lvl="0"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3.</a:t>
              </a:r>
            </a:p>
            <a:p>
              <a:pPr lvl="0"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Voting or communication</a:t>
              </a:r>
            </a:p>
            <a:p>
              <a:pPr lvl="0"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with token holders ?</a:t>
              </a:r>
            </a:p>
          </p:txBody>
        </p:sp>
        <p:sp>
          <p:nvSpPr>
            <p:cNvPr id="54" name="Rectangle 53">
              <a:extLst>
                <a:ext uri="{FF2B5EF4-FFF2-40B4-BE49-F238E27FC236}">
                  <a16:creationId xmlns:a16="http://schemas.microsoft.com/office/drawing/2014/main" id="{A102B659-C103-4178-AC49-47DFB87E2A00}"/>
                </a:ext>
              </a:extLst>
            </p:cNvPr>
            <p:cNvSpPr/>
            <p:nvPr/>
          </p:nvSpPr>
          <p:spPr>
            <a:xfrm>
              <a:off x="5282958" y="4388137"/>
              <a:ext cx="1248120" cy="1015663"/>
            </a:xfrm>
            <a:prstGeom prst="rect">
              <a:avLst/>
            </a:prstGeom>
          </p:spPr>
          <p:txBody>
            <a:bodyPr wrap="square">
              <a:spAutoFit/>
            </a:bodyPr>
            <a:lstStyle/>
            <a:p>
              <a:pPr lvl="0"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4. Token distribution: private off-chain or public on-chain ?</a:t>
              </a:r>
            </a:p>
          </p:txBody>
        </p:sp>
        <p:sp>
          <p:nvSpPr>
            <p:cNvPr id="56" name="Rectangle 55">
              <a:extLst>
                <a:ext uri="{FF2B5EF4-FFF2-40B4-BE49-F238E27FC236}">
                  <a16:creationId xmlns:a16="http://schemas.microsoft.com/office/drawing/2014/main" id="{117C7531-0484-4B45-A920-92CD7EBD66A9}"/>
                </a:ext>
              </a:extLst>
            </p:cNvPr>
            <p:cNvSpPr/>
            <p:nvPr/>
          </p:nvSpPr>
          <p:spPr>
            <a:xfrm>
              <a:off x="4086792" y="2485166"/>
              <a:ext cx="1317358" cy="892552"/>
            </a:xfrm>
            <a:prstGeom prst="rect">
              <a:avLst/>
            </a:prstGeom>
          </p:spPr>
          <p:txBody>
            <a:bodyPr wrap="square">
              <a:spAutoFit/>
            </a:bodyPr>
            <a:lstStyle/>
            <a:p>
              <a:pPr algn="ctr">
                <a:lnSpc>
                  <a:spcPct val="15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6.</a:t>
              </a:r>
            </a:p>
            <a:p>
              <a:pPr algn="ctr">
                <a:lnSpc>
                  <a:spcPct val="15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Authenticated </a:t>
              </a:r>
              <a:r>
                <a:rPr lang="en-GB" sz="1200" b="1" dirty="0">
                  <a:solidFill>
                    <a:srgbClr val="FF0000"/>
                  </a:solidFill>
                  <a:latin typeface="Roboto" panose="02000000000000000000" pitchFamily="2" charset="0"/>
                  <a:ea typeface="Roboto" panose="02000000000000000000" pitchFamily="2" charset="0"/>
                </a:rPr>
                <a:t>Bigdataself</a:t>
              </a:r>
            </a:p>
          </p:txBody>
        </p:sp>
        <p:sp>
          <p:nvSpPr>
            <p:cNvPr id="57" name="Rectangle 56">
              <a:extLst>
                <a:ext uri="{FF2B5EF4-FFF2-40B4-BE49-F238E27FC236}">
                  <a16:creationId xmlns:a16="http://schemas.microsoft.com/office/drawing/2014/main" id="{2157327A-A0C6-4778-BE7D-74CE4B6401A2}"/>
                </a:ext>
              </a:extLst>
            </p:cNvPr>
            <p:cNvSpPr/>
            <p:nvPr/>
          </p:nvSpPr>
          <p:spPr>
            <a:xfrm>
              <a:off x="6894360" y="1983812"/>
              <a:ext cx="1859033" cy="461665"/>
            </a:xfrm>
            <a:prstGeom prst="rect">
              <a:avLst/>
            </a:prstGeom>
          </p:spPr>
          <p:txBody>
            <a:bodyPr wrap="square">
              <a:spAutoFit/>
            </a:bodyPr>
            <a:lstStyle/>
            <a:p>
              <a:r>
                <a:rPr lang="en-GB" sz="1200" i="1" dirty="0">
                  <a:solidFill>
                    <a:schemeClr val="tx1">
                      <a:lumMod val="75000"/>
                      <a:lumOff val="25000"/>
                    </a:schemeClr>
                  </a:solidFill>
                </a:rPr>
                <a:t>Hover on the blocks to</a:t>
              </a:r>
            </a:p>
            <a:p>
              <a:r>
                <a:rPr lang="en-GB" sz="1200" i="1" dirty="0">
                  <a:solidFill>
                    <a:schemeClr val="tx1">
                      <a:lumMod val="75000"/>
                      <a:lumOff val="25000"/>
                    </a:schemeClr>
                  </a:solidFill>
                </a:rPr>
                <a:t>learn how they work!</a:t>
              </a:r>
            </a:p>
          </p:txBody>
        </p:sp>
        <p:sp>
          <p:nvSpPr>
            <p:cNvPr id="58" name="Rectangle 57">
              <a:extLst>
                <a:ext uri="{FF2B5EF4-FFF2-40B4-BE49-F238E27FC236}">
                  <a16:creationId xmlns:a16="http://schemas.microsoft.com/office/drawing/2014/main" id="{0FFBFC63-0BE9-4D81-B6C9-12C8486613ED}"/>
                </a:ext>
              </a:extLst>
            </p:cNvPr>
            <p:cNvSpPr/>
            <p:nvPr/>
          </p:nvSpPr>
          <p:spPr>
            <a:xfrm>
              <a:off x="5331777" y="1864795"/>
              <a:ext cx="1164010" cy="1015663"/>
            </a:xfrm>
            <a:prstGeom prst="rect">
              <a:avLst/>
            </a:prstGeom>
          </p:spPr>
          <p:txBody>
            <a:bodyPr wrap="square">
              <a:spAutoFit/>
            </a:bodyPr>
            <a:lstStyle/>
            <a:p>
              <a:pPr lvl="0" algn="ctr" defTabSz="622300">
                <a:spcBef>
                  <a:spcPct val="0"/>
                </a:spcBef>
              </a:pPr>
              <a:r>
                <a:rPr lang="en-GB" sz="1200" b="1" dirty="0">
                  <a:solidFill>
                    <a:schemeClr val="tx1">
                      <a:lumMod val="75000"/>
                      <a:lumOff val="25000"/>
                    </a:schemeClr>
                  </a:solidFill>
                  <a:latin typeface="Roboto" panose="02000000000000000000" pitchFamily="2" charset="0"/>
                  <a:ea typeface="Roboto" panose="02000000000000000000" pitchFamily="2" charset="0"/>
                </a:rPr>
                <a:t>1.</a:t>
              </a:r>
            </a:p>
            <a:p>
              <a:pPr lvl="0" algn="ctr" defTabSz="622300">
                <a:spcBef>
                  <a:spcPct val="0"/>
                </a:spcBef>
              </a:pPr>
              <a:r>
                <a:rPr lang="en-GB" sz="1200" b="1" dirty="0">
                  <a:solidFill>
                    <a:schemeClr val="tx1">
                      <a:lumMod val="75000"/>
                      <a:lumOff val="25000"/>
                    </a:schemeClr>
                  </a:solidFill>
                  <a:latin typeface="Roboto" panose="02000000000000000000" pitchFamily="2" charset="0"/>
                  <a:ea typeface="Roboto" panose="02000000000000000000" pitchFamily="2" charset="0"/>
                </a:rPr>
                <a:t>Loan token trading: public or private ?</a:t>
              </a:r>
            </a:p>
          </p:txBody>
        </p:sp>
        <p:sp>
          <p:nvSpPr>
            <p:cNvPr id="59" name="Rectangle 58">
              <a:extLst>
                <a:ext uri="{FF2B5EF4-FFF2-40B4-BE49-F238E27FC236}">
                  <a16:creationId xmlns:a16="http://schemas.microsoft.com/office/drawing/2014/main" id="{F771C57F-5A27-4A10-99D1-6CA5BA5A409A}"/>
                </a:ext>
              </a:extLst>
            </p:cNvPr>
            <p:cNvSpPr/>
            <p:nvPr/>
          </p:nvSpPr>
          <p:spPr>
            <a:xfrm>
              <a:off x="6448608" y="2532002"/>
              <a:ext cx="1158692" cy="1015663"/>
            </a:xfrm>
            <a:prstGeom prst="rect">
              <a:avLst/>
            </a:prstGeom>
          </p:spPr>
          <p:txBody>
            <a:bodyPr wrap="square">
              <a:spAutoFit/>
            </a:bodyPr>
            <a:lstStyle/>
            <a:p>
              <a:pPr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2.</a:t>
              </a:r>
            </a:p>
            <a:p>
              <a:pPr algn="ctr">
                <a:lnSpc>
                  <a:spcPct val="100000"/>
                </a:lnSpc>
              </a:pPr>
              <a:r>
                <a:rPr lang="en-GB" sz="1200" b="1" dirty="0">
                  <a:solidFill>
                    <a:schemeClr val="tx1">
                      <a:lumMod val="75000"/>
                      <a:lumOff val="25000"/>
                    </a:schemeClr>
                  </a:solidFill>
                  <a:latin typeface="Roboto" panose="02000000000000000000" pitchFamily="2" charset="0"/>
                  <a:ea typeface="Roboto" panose="02000000000000000000" pitchFamily="2" charset="0"/>
                </a:rPr>
                <a:t>Repayments to loan token buyers (Lenders)</a:t>
              </a:r>
            </a:p>
          </p:txBody>
        </p:sp>
      </p:grpSp>
      <p:sp>
        <p:nvSpPr>
          <p:cNvPr id="21" name="Rectangle 20">
            <a:extLst>
              <a:ext uri="{FF2B5EF4-FFF2-40B4-BE49-F238E27FC236}">
                <a16:creationId xmlns:a16="http://schemas.microsoft.com/office/drawing/2014/main" id="{09A50951-222C-41F6-8679-6FBE37246286}"/>
              </a:ext>
            </a:extLst>
          </p:cNvPr>
          <p:cNvSpPr/>
          <p:nvPr/>
        </p:nvSpPr>
        <p:spPr>
          <a:xfrm>
            <a:off x="959867" y="310001"/>
            <a:ext cx="1267180" cy="523220"/>
          </a:xfrm>
          <a:prstGeom prst="rect">
            <a:avLst/>
          </a:prstGeom>
        </p:spPr>
        <p:txBody>
          <a:bodyPr wrap="square">
            <a:spAutoFit/>
          </a:bodyPr>
          <a:lstStyle/>
          <a:p>
            <a:pPr algn="ctr"/>
            <a:r>
              <a:rPr lang="en-GB" sz="1400" i="1" u="sng" dirty="0">
                <a:solidFill>
                  <a:srgbClr val="FF0000"/>
                </a:solidFill>
              </a:rPr>
              <a:t>Learn more page 1</a:t>
            </a:r>
          </a:p>
        </p:txBody>
      </p:sp>
      <p:cxnSp>
        <p:nvCxnSpPr>
          <p:cNvPr id="31" name="Straight Arrow Connector 30">
            <a:extLst>
              <a:ext uri="{FF2B5EF4-FFF2-40B4-BE49-F238E27FC236}">
                <a16:creationId xmlns:a16="http://schemas.microsoft.com/office/drawing/2014/main" id="{06C8B0F9-5DC4-49AF-AF13-91C90EC2C8DA}"/>
              </a:ext>
            </a:extLst>
          </p:cNvPr>
          <p:cNvCxnSpPr>
            <a:cxnSpLocks/>
          </p:cNvCxnSpPr>
          <p:nvPr/>
        </p:nvCxnSpPr>
        <p:spPr>
          <a:xfrm flipH="1" flipV="1">
            <a:off x="8146842" y="549003"/>
            <a:ext cx="1831479" cy="1109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3EEB93-E86C-4364-AAB1-14212E6E9457}"/>
              </a:ext>
            </a:extLst>
          </p:cNvPr>
          <p:cNvCxnSpPr>
            <a:cxnSpLocks/>
          </p:cNvCxnSpPr>
          <p:nvPr/>
        </p:nvCxnSpPr>
        <p:spPr>
          <a:xfrm flipV="1">
            <a:off x="3998998" y="3761113"/>
            <a:ext cx="564744" cy="6093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B428102-F490-4790-8AC8-A7697F226C32}"/>
              </a:ext>
            </a:extLst>
          </p:cNvPr>
          <p:cNvSpPr/>
          <p:nvPr/>
        </p:nvSpPr>
        <p:spPr>
          <a:xfrm>
            <a:off x="857598" y="3424862"/>
            <a:ext cx="1471718" cy="1015663"/>
          </a:xfrm>
          <a:prstGeom prst="rect">
            <a:avLst/>
          </a:prstGeom>
        </p:spPr>
        <p:txBody>
          <a:bodyPr wrap="square">
            <a:spAutoFit/>
          </a:bodyPr>
          <a:lstStyle/>
          <a:p>
            <a:pPr algn="ctr"/>
            <a:r>
              <a:rPr lang="en-GB" sz="2000" b="1" i="1" u="sng" dirty="0">
                <a:solidFill>
                  <a:srgbClr val="FF0000"/>
                </a:solidFill>
              </a:rPr>
              <a:t> </a:t>
            </a:r>
          </a:p>
          <a:p>
            <a:pPr algn="ctr"/>
            <a:r>
              <a:rPr lang="en-GB" sz="2000" b="1" i="1" u="sng" dirty="0">
                <a:solidFill>
                  <a:srgbClr val="FF0000"/>
                </a:solidFill>
              </a:rPr>
              <a:t>Text change  in red</a:t>
            </a:r>
          </a:p>
        </p:txBody>
      </p:sp>
      <p:sp>
        <p:nvSpPr>
          <p:cNvPr id="24" name="Rectangle 23">
            <a:extLst>
              <a:ext uri="{FF2B5EF4-FFF2-40B4-BE49-F238E27FC236}">
                <a16:creationId xmlns:a16="http://schemas.microsoft.com/office/drawing/2014/main" id="{3FD9FE78-B16E-44EE-A52B-A8B23108C715}"/>
              </a:ext>
            </a:extLst>
          </p:cNvPr>
          <p:cNvSpPr/>
          <p:nvPr/>
        </p:nvSpPr>
        <p:spPr>
          <a:xfrm>
            <a:off x="9978320" y="1156785"/>
            <a:ext cx="1471718" cy="707886"/>
          </a:xfrm>
          <a:prstGeom prst="rect">
            <a:avLst/>
          </a:prstGeom>
        </p:spPr>
        <p:txBody>
          <a:bodyPr wrap="square">
            <a:spAutoFit/>
          </a:bodyPr>
          <a:lstStyle/>
          <a:p>
            <a:pPr algn="ctr"/>
            <a:r>
              <a:rPr lang="en-GB" sz="2000" i="1" dirty="0">
                <a:solidFill>
                  <a:srgbClr val="FF0000"/>
                </a:solidFill>
              </a:rPr>
              <a:t> </a:t>
            </a:r>
          </a:p>
          <a:p>
            <a:pPr algn="ctr"/>
            <a:r>
              <a:rPr lang="en-GB" sz="2000" i="1" dirty="0">
                <a:solidFill>
                  <a:srgbClr val="FF0000"/>
                </a:solidFill>
              </a:rPr>
              <a:t>formatting</a:t>
            </a:r>
          </a:p>
        </p:txBody>
      </p:sp>
      <p:cxnSp>
        <p:nvCxnSpPr>
          <p:cNvPr id="22" name="Straight Connector 21">
            <a:extLst>
              <a:ext uri="{FF2B5EF4-FFF2-40B4-BE49-F238E27FC236}">
                <a16:creationId xmlns:a16="http://schemas.microsoft.com/office/drawing/2014/main" id="{AEEDC18A-FB37-4E60-B764-9C81AD748B98}"/>
              </a:ext>
            </a:extLst>
          </p:cNvPr>
          <p:cNvCxnSpPr>
            <a:cxnSpLocks/>
          </p:cNvCxnSpPr>
          <p:nvPr/>
        </p:nvCxnSpPr>
        <p:spPr>
          <a:xfrm>
            <a:off x="2433638" y="3227614"/>
            <a:ext cx="0" cy="5950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7FAD83-BF8F-4DD6-9580-913008DE9757}"/>
              </a:ext>
            </a:extLst>
          </p:cNvPr>
          <p:cNvCxnSpPr>
            <a:cxnSpLocks/>
          </p:cNvCxnSpPr>
          <p:nvPr/>
        </p:nvCxnSpPr>
        <p:spPr>
          <a:xfrm>
            <a:off x="9778905" y="2947243"/>
            <a:ext cx="0" cy="12337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57A6CD6-25A0-435E-96DA-CD9379C50C72}"/>
              </a:ext>
            </a:extLst>
          </p:cNvPr>
          <p:cNvSpPr/>
          <p:nvPr/>
        </p:nvSpPr>
        <p:spPr>
          <a:xfrm>
            <a:off x="10131351" y="4422259"/>
            <a:ext cx="1295547" cy="369332"/>
          </a:xfrm>
          <a:prstGeom prst="rect">
            <a:avLst/>
          </a:prstGeom>
        </p:spPr>
        <p:txBody>
          <a:bodyPr wrap="none">
            <a:spAutoFit/>
          </a:bodyPr>
          <a:lstStyle/>
          <a:p>
            <a:r>
              <a:rPr lang="en-GB" b="1" strike="sngStrike" dirty="0">
                <a:solidFill>
                  <a:srgbClr val="FF0000"/>
                </a:solidFill>
                <a:latin typeface="Roboto" panose="02000000000000000000" pitchFamily="2" charset="0"/>
                <a:ea typeface="Roboto" panose="02000000000000000000" pitchFamily="2" charset="0"/>
              </a:rPr>
              <a:t>&amp; </a:t>
            </a:r>
            <a:r>
              <a:rPr lang="en-GB" b="1" strike="sngStrike" dirty="0" err="1">
                <a:solidFill>
                  <a:srgbClr val="FF0000"/>
                </a:solidFill>
                <a:latin typeface="Roboto" panose="02000000000000000000" pitchFamily="2" charset="0"/>
                <a:ea typeface="Roboto" panose="02000000000000000000" pitchFamily="2" charset="0"/>
              </a:rPr>
              <a:t>dataself</a:t>
            </a:r>
            <a:r>
              <a:rPr lang="en-GB" b="1" strike="sngStrike" dirty="0">
                <a:solidFill>
                  <a:srgbClr val="FF0000"/>
                </a:solidFill>
                <a:latin typeface="Roboto" panose="02000000000000000000" pitchFamily="2" charset="0"/>
                <a:ea typeface="Roboto" panose="02000000000000000000" pitchFamily="2" charset="0"/>
              </a:rPr>
              <a:t> </a:t>
            </a:r>
            <a:endParaRPr lang="en-GB" strike="sngStrike" dirty="0">
              <a:solidFill>
                <a:srgbClr val="FF0000"/>
              </a:solidFill>
            </a:endParaRPr>
          </a:p>
        </p:txBody>
      </p:sp>
      <p:cxnSp>
        <p:nvCxnSpPr>
          <p:cNvPr id="27" name="Straight Arrow Connector 26">
            <a:extLst>
              <a:ext uri="{FF2B5EF4-FFF2-40B4-BE49-F238E27FC236}">
                <a16:creationId xmlns:a16="http://schemas.microsoft.com/office/drawing/2014/main" id="{EE72CA77-A445-4910-86C3-523E45CDE275}"/>
              </a:ext>
            </a:extLst>
          </p:cNvPr>
          <p:cNvCxnSpPr>
            <a:cxnSpLocks/>
          </p:cNvCxnSpPr>
          <p:nvPr/>
        </p:nvCxnSpPr>
        <p:spPr>
          <a:xfrm flipH="1" flipV="1">
            <a:off x="6463169" y="4056037"/>
            <a:ext cx="3606066" cy="539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519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24209</TotalTime>
  <Words>3534</Words>
  <Application>Microsoft Office PowerPoint</Application>
  <PresentationFormat>Widescreen</PresentationFormat>
  <Paragraphs>526</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Dubai</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dc:creator>
  <cp:lastModifiedBy>H Lax</cp:lastModifiedBy>
  <cp:revision>2525</cp:revision>
  <dcterms:created xsi:type="dcterms:W3CDTF">2018-05-09T12:36:10Z</dcterms:created>
  <dcterms:modified xsi:type="dcterms:W3CDTF">2019-03-21T16:48:40Z</dcterms:modified>
</cp:coreProperties>
</file>