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4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 Carraway" userId="ffd1c0cb0e466bd7" providerId="LiveId" clId="{EB75145E-B5B7-442F-B018-7ECF733075B1}"/>
    <pc:docChg chg="modSld">
      <pc:chgData name="Evan Carraway" userId="ffd1c0cb0e466bd7" providerId="LiveId" clId="{EB75145E-B5B7-442F-B018-7ECF733075B1}" dt="2019-12-03T03:35:20.477" v="42" actId="1038"/>
      <pc:docMkLst>
        <pc:docMk/>
      </pc:docMkLst>
      <pc:sldChg chg="modSp">
        <pc:chgData name="Evan Carraway" userId="ffd1c0cb0e466bd7" providerId="LiveId" clId="{EB75145E-B5B7-442F-B018-7ECF733075B1}" dt="2019-12-03T03:35:20.477" v="42" actId="1038"/>
        <pc:sldMkLst>
          <pc:docMk/>
          <pc:sldMk cId="2513430964" sldId="263"/>
        </pc:sldMkLst>
        <pc:picChg chg="mod">
          <ac:chgData name="Evan Carraway" userId="ffd1c0cb0e466bd7" providerId="LiveId" clId="{EB75145E-B5B7-442F-B018-7ECF733075B1}" dt="2019-12-03T03:35:18.348" v="30" actId="1037"/>
          <ac:picMkLst>
            <pc:docMk/>
            <pc:sldMk cId="2513430964" sldId="263"/>
            <ac:picMk id="7" creationId="{DAD93823-5C9B-4EE0-881D-E93477E5006D}"/>
          </ac:picMkLst>
        </pc:picChg>
        <pc:picChg chg="mod">
          <ac:chgData name="Evan Carraway" userId="ffd1c0cb0e466bd7" providerId="LiveId" clId="{EB75145E-B5B7-442F-B018-7ECF733075B1}" dt="2019-12-03T03:35:20.477" v="42" actId="1038"/>
          <ac:picMkLst>
            <pc:docMk/>
            <pc:sldMk cId="2513430964" sldId="263"/>
            <ac:picMk id="10" creationId="{26376C5F-DF58-4015-88BF-359BB8D40482}"/>
          </ac:picMkLst>
        </pc:picChg>
      </pc:sldChg>
      <pc:sldChg chg="modSp">
        <pc:chgData name="Evan Carraway" userId="ffd1c0cb0e466bd7" providerId="LiveId" clId="{EB75145E-B5B7-442F-B018-7ECF733075B1}" dt="2019-12-03T03:35:12.683" v="20" actId="1038"/>
        <pc:sldMkLst>
          <pc:docMk/>
          <pc:sldMk cId="2098850188" sldId="264"/>
        </pc:sldMkLst>
        <pc:spChg chg="mod">
          <ac:chgData name="Evan Carraway" userId="ffd1c0cb0e466bd7" providerId="LiveId" clId="{EB75145E-B5B7-442F-B018-7ECF733075B1}" dt="2019-12-03T03:35:12.683" v="20" actId="1038"/>
          <ac:spMkLst>
            <pc:docMk/>
            <pc:sldMk cId="2098850188" sldId="264"/>
            <ac:spMk id="5" creationId="{8A1BBC5A-14A8-4905-96F1-A061746E5595}"/>
          </ac:spMkLst>
        </pc:spChg>
        <pc:picChg chg="mod">
          <ac:chgData name="Evan Carraway" userId="ffd1c0cb0e466bd7" providerId="LiveId" clId="{EB75145E-B5B7-442F-B018-7ECF733075B1}" dt="2019-12-03T03:35:12.683" v="20" actId="1038"/>
          <ac:picMkLst>
            <pc:docMk/>
            <pc:sldMk cId="2098850188" sldId="264"/>
            <ac:picMk id="8" creationId="{068650A2-F24C-4B06-961E-DC0934F536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9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080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5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6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2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79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3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7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6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9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9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69A619-1975-45C4-A674-D3E7E5CDCA9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AE26F-7977-471E-9102-3ADD041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7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7D9F-1D7F-4BAD-BF76-A9AC230CF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Using Computer Vision Methods to Predict Building Density Measurements </a:t>
            </a:r>
            <a:br>
              <a:rPr lang="en-US" sz="3200" dirty="0"/>
            </a:br>
            <a:r>
              <a:rPr lang="en-US" sz="3200" dirty="0"/>
              <a:t>Using Geospatial Image Classification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730AF-9851-486B-A507-5CBA51416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Carraway &amp; Dan Stevens</a:t>
            </a:r>
          </a:p>
        </p:txBody>
      </p:sp>
    </p:spTree>
    <p:extLst>
      <p:ext uri="{BB962C8B-B14F-4D97-AF65-F5344CB8AC3E}">
        <p14:creationId xmlns:p14="http://schemas.microsoft.com/office/powerpoint/2010/main" val="296439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FE5C-241A-4B31-B75D-DB047ED2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D27D-C3C4-4379-929C-8C858D29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 Information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Capturing, storing, manipulating, and analyzing spatial or geographic data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Google Maps, location tracking,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7CA4B-9354-4153-866C-5759E6B899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0" y="2028826"/>
            <a:ext cx="5029200" cy="41097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C7CD6-18C1-4513-8D4E-F6D663183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066926"/>
            <a:ext cx="3902822" cy="403352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How would you classify this image?</a:t>
            </a:r>
          </a:p>
          <a:p>
            <a:endParaRPr lang="en-US" sz="1800" dirty="0"/>
          </a:p>
          <a:p>
            <a:r>
              <a:rPr lang="en-US" sz="1800" dirty="0"/>
              <a:t>Given this image and historic images what could you explain?</a:t>
            </a:r>
          </a:p>
          <a:p>
            <a:endParaRPr lang="en-US" sz="1800" dirty="0"/>
          </a:p>
          <a:p>
            <a:r>
              <a:rPr lang="en-US" sz="1800" dirty="0"/>
              <a:t>Can you train a model to differentiate between this urban block and a forested area?</a:t>
            </a:r>
          </a:p>
          <a:p>
            <a:endParaRPr lang="en-US" sz="1800" dirty="0"/>
          </a:p>
          <a:p>
            <a:r>
              <a:rPr lang="en-US" sz="1800" dirty="0"/>
              <a:t>How can we use the building density to accomplish this?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BEEA5AF-74BA-47C0-9D77-891726DD5BF0}"/>
              </a:ext>
            </a:extLst>
          </p:cNvPr>
          <p:cNvSpPr txBox="1">
            <a:spLocks/>
          </p:cNvSpPr>
          <p:nvPr/>
        </p:nvSpPr>
        <p:spPr>
          <a:xfrm>
            <a:off x="645740" y="452718"/>
            <a:ext cx="9404723" cy="6521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61381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C7CD6-18C1-4513-8D4E-F6D663183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1975" y="1691005"/>
            <a:ext cx="3994041" cy="4591049"/>
          </a:xfrm>
        </p:spPr>
        <p:txBody>
          <a:bodyPr>
            <a:normAutofit/>
          </a:bodyPr>
          <a:lstStyle/>
          <a:p>
            <a:r>
              <a:rPr lang="en-US" sz="1800" dirty="0"/>
              <a:t>Limited the scope of training/testing area to just Virginia, Maryland, and the District of Columbia</a:t>
            </a:r>
          </a:p>
          <a:p>
            <a:endParaRPr lang="en-US" sz="1800" dirty="0"/>
          </a:p>
          <a:p>
            <a:r>
              <a:rPr lang="en-US" sz="1800" dirty="0"/>
              <a:t>Defined regions split by geographic coordinates in order to ensure train/test set is balanced</a:t>
            </a:r>
          </a:p>
          <a:p>
            <a:endParaRPr lang="en-US" sz="1800" dirty="0"/>
          </a:p>
          <a:p>
            <a:r>
              <a:rPr lang="en-US" sz="1800" dirty="0"/>
              <a:t>Over sampled urban areas to achieve better distribution of densities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30BD3C-1727-40CE-AC31-A6BADBAE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1558417"/>
            <a:ext cx="6298183" cy="47236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60AEBF-6B52-4FED-8FB9-2C8306BAA1E0}"/>
              </a:ext>
            </a:extLst>
          </p:cNvPr>
          <p:cNvSpPr/>
          <p:nvPr/>
        </p:nvSpPr>
        <p:spPr>
          <a:xfrm>
            <a:off x="561975" y="513556"/>
            <a:ext cx="44470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Problem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7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4392-6588-4B5D-9950-08FBE678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</a:t>
            </a:r>
          </a:p>
        </p:txBody>
      </p:sp>
      <p:pic>
        <p:nvPicPr>
          <p:cNvPr id="1028" name="Picture 4" descr="Building Polygons">
            <a:extLst>
              <a:ext uri="{FF2B5EF4-FFF2-40B4-BE49-F238E27FC236}">
                <a16:creationId xmlns:a16="http://schemas.microsoft.com/office/drawing/2014/main" id="{59DF3E1D-FC3C-448A-935B-FE14F0FFE5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89" y="1436734"/>
            <a:ext cx="4254242" cy="362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CD425DD-C059-4191-933D-379B3F435059}"/>
              </a:ext>
            </a:extLst>
          </p:cNvPr>
          <p:cNvSpPr txBox="1">
            <a:spLocks/>
          </p:cNvSpPr>
          <p:nvPr/>
        </p:nvSpPr>
        <p:spPr>
          <a:xfrm>
            <a:off x="5462096" y="1436734"/>
            <a:ext cx="5672629" cy="28955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/>
              <a:t>Select, clip and calculate area of building polygons at a random location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Divide by total area to label image with building density</a:t>
            </a:r>
          </a:p>
          <a:p>
            <a:endParaRPr lang="en-US" sz="18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C3EAE1F-8D71-48E6-9717-6D5AD2053901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066" y="3573630"/>
            <a:ext cx="1307155" cy="140053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3C8D829-6469-490C-B2AF-62A683C9581B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91086" y="3628905"/>
            <a:ext cx="1400529" cy="1319411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522F6E5-2A3B-4704-9257-33CAFE39AB19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2937" y="5068699"/>
            <a:ext cx="1319411" cy="1400529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34E3093-F490-4F0E-A76B-E7BC2EA22989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543901" y="5083415"/>
            <a:ext cx="1307155" cy="14005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8D0961-D774-483E-9BBB-92F53FA2FD99}"/>
              </a:ext>
            </a:extLst>
          </p:cNvPr>
          <p:cNvSpPr/>
          <p:nvPr/>
        </p:nvSpPr>
        <p:spPr>
          <a:xfrm>
            <a:off x="1800598" y="55814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Augment images through flipping and rotation</a:t>
            </a:r>
          </a:p>
          <a:p>
            <a:endParaRPr lang="en-US" dirty="0"/>
          </a:p>
          <a:p>
            <a:r>
              <a:rPr lang="en-US" dirty="0"/>
              <a:t>Resize and add/remove noise depending 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0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587E-7894-4C1A-A723-AA032FAF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89E2-116B-41A0-BFD6-1A318AF31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</a:p>
          <a:p>
            <a:pPr lvl="1"/>
            <a:r>
              <a:rPr lang="en-US" dirty="0"/>
              <a:t>Good for classification problems</a:t>
            </a:r>
          </a:p>
          <a:p>
            <a:pPr lvl="1"/>
            <a:r>
              <a:rPr lang="en-US" dirty="0"/>
              <a:t>Can easily tweak parameters to have n neurons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Convolutional Neural Network</a:t>
            </a:r>
          </a:p>
          <a:p>
            <a:pPr lvl="1"/>
            <a:r>
              <a:rPr lang="en-US" dirty="0"/>
              <a:t>Can be used for classification problems</a:t>
            </a:r>
          </a:p>
          <a:p>
            <a:pPr lvl="1"/>
            <a:r>
              <a:rPr lang="en-US" dirty="0"/>
              <a:t>Good at analyzing images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7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B3E0-AB5F-4AE2-8BA1-7ABCE3DD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40" y="452718"/>
            <a:ext cx="9404723" cy="1400530"/>
          </a:xfrm>
        </p:spPr>
        <p:txBody>
          <a:bodyPr/>
          <a:lstStyle/>
          <a:p>
            <a:r>
              <a:rPr lang="en-US" dirty="0"/>
              <a:t>Methods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1A8A3-FE18-45E7-B010-10FA70AD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280160"/>
            <a:ext cx="4396338" cy="1201102"/>
          </a:xfrm>
        </p:spPr>
        <p:txBody>
          <a:bodyPr/>
          <a:lstStyle/>
          <a:p>
            <a:r>
              <a:rPr lang="en-US" dirty="0"/>
              <a:t>MLP</a:t>
            </a:r>
          </a:p>
          <a:p>
            <a:r>
              <a:rPr lang="en-US" dirty="0"/>
              <a:t>MSE - 0.00272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BBC5A-14A8-4905-96F1-A061746E5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7445" y="1367624"/>
            <a:ext cx="4396339" cy="1113638"/>
          </a:xfrm>
        </p:spPr>
        <p:txBody>
          <a:bodyPr/>
          <a:lstStyle/>
          <a:p>
            <a:r>
              <a:rPr lang="en-US" dirty="0"/>
              <a:t>CNN</a:t>
            </a:r>
          </a:p>
          <a:p>
            <a:r>
              <a:rPr lang="en-US" dirty="0"/>
              <a:t>MSE – 0.00147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0E618D-6223-42C5-BD8A-32A9D680BC1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737049"/>
            <a:ext cx="4395787" cy="329684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8650A2-F24C-4B06-961E-DC0934F53691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25" y="2737048"/>
            <a:ext cx="4395788" cy="329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79DC-BC75-4668-8DA3-BF349A2A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93823-5C9B-4EE0-881D-E93477E5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808163"/>
            <a:ext cx="4091258" cy="42074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376C5F-DF58-4015-88BF-359BB8D4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743" y="1808163"/>
            <a:ext cx="4010035" cy="42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3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5E1E-7365-42A4-8335-2234D653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Algorithm to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2F8E7-5946-4589-97F1-49CE7465E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App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94125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228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Using Computer Vision Methods to Predict Building Density Measurements  Using Geospatial Image Classification  </vt:lpstr>
      <vt:lpstr>Introduction</vt:lpstr>
      <vt:lpstr>PowerPoint Presentation</vt:lpstr>
      <vt:lpstr>PowerPoint Presentation</vt:lpstr>
      <vt:lpstr>Data Prep</vt:lpstr>
      <vt:lpstr>Methods Selected</vt:lpstr>
      <vt:lpstr>Methods (Cont.)</vt:lpstr>
      <vt:lpstr>Application</vt:lpstr>
      <vt:lpstr>Applying Algorithm to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Computer Vision Methods to Predict Building Density Measurements  Using Geospatial Image Classification  </dc:title>
  <dc:creator>Stevens, Dan [USA]</dc:creator>
  <cp:lastModifiedBy>Evan Carraway</cp:lastModifiedBy>
  <cp:revision>10</cp:revision>
  <dcterms:created xsi:type="dcterms:W3CDTF">2019-12-02T22:23:17Z</dcterms:created>
  <dcterms:modified xsi:type="dcterms:W3CDTF">2019-12-03T03:35:29Z</dcterms:modified>
</cp:coreProperties>
</file>