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68" r:id="rId5"/>
    <p:sldId id="261" r:id="rId6"/>
    <p:sldId id="270" r:id="rId7"/>
    <p:sldId id="271" r:id="rId8"/>
    <p:sldId id="272" r:id="rId9"/>
    <p:sldId id="274" r:id="rId10"/>
    <p:sldId id="273" r:id="rId11"/>
    <p:sldId id="275" r:id="rId12"/>
    <p:sldId id="276" r:id="rId13"/>
    <p:sldId id="277" r:id="rId14"/>
    <p:sldId id="278" r:id="rId15"/>
    <p:sldId id="262"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0FFC-1F8B-4410-B885-3B5D11B150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66F05F-BF88-4CC0-9E52-5303722B15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BD09A7-AE8E-4CBB-BAE8-0FEC1CE923C7}"/>
              </a:ext>
            </a:extLst>
          </p:cNvPr>
          <p:cNvSpPr>
            <a:spLocks noGrp="1"/>
          </p:cNvSpPr>
          <p:nvPr>
            <p:ph type="dt" sz="half" idx="10"/>
          </p:nvPr>
        </p:nvSpPr>
        <p:spPr/>
        <p:txBody>
          <a:bodyPr/>
          <a:lstStyle/>
          <a:p>
            <a:fld id="{1857BDF0-8554-496B-B158-7D38AC247330}" type="datetimeFigureOut">
              <a:rPr lang="en-US" smtClean="0"/>
              <a:t>10/30/2019</a:t>
            </a:fld>
            <a:endParaRPr lang="en-US"/>
          </a:p>
        </p:txBody>
      </p:sp>
      <p:sp>
        <p:nvSpPr>
          <p:cNvPr id="5" name="Footer Placeholder 4">
            <a:extLst>
              <a:ext uri="{FF2B5EF4-FFF2-40B4-BE49-F238E27FC236}">
                <a16:creationId xmlns:a16="http://schemas.microsoft.com/office/drawing/2014/main" id="{725E69A2-303D-48AD-A1DD-C2EAA1C4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EAE76-C56D-4A4A-BA06-3F87D4439090}"/>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3741922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C89B0-E02E-448B-9505-1CC6A84E01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77AADE-A2CA-47DB-BE44-C7DECD41F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E714C-F4F8-4DBF-A9A9-1E94C0C105FA}"/>
              </a:ext>
            </a:extLst>
          </p:cNvPr>
          <p:cNvSpPr>
            <a:spLocks noGrp="1"/>
          </p:cNvSpPr>
          <p:nvPr>
            <p:ph type="dt" sz="half" idx="10"/>
          </p:nvPr>
        </p:nvSpPr>
        <p:spPr/>
        <p:txBody>
          <a:bodyPr/>
          <a:lstStyle/>
          <a:p>
            <a:fld id="{1857BDF0-8554-496B-B158-7D38AC247330}" type="datetimeFigureOut">
              <a:rPr lang="en-US" smtClean="0"/>
              <a:t>10/30/2019</a:t>
            </a:fld>
            <a:endParaRPr lang="en-US"/>
          </a:p>
        </p:txBody>
      </p:sp>
      <p:sp>
        <p:nvSpPr>
          <p:cNvPr id="5" name="Footer Placeholder 4">
            <a:extLst>
              <a:ext uri="{FF2B5EF4-FFF2-40B4-BE49-F238E27FC236}">
                <a16:creationId xmlns:a16="http://schemas.microsoft.com/office/drawing/2014/main" id="{1CAC8E13-454C-42E1-9E39-6E9EB5EDF4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D01D4-3AA4-46DF-80DF-AA472343062C}"/>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21195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A7797-709E-4F2A-9843-7F4D5496EF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C3927C-4F3D-4F0F-8D05-C600ED0808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859BE-FA22-4F8A-9F22-1CE0148C60B9}"/>
              </a:ext>
            </a:extLst>
          </p:cNvPr>
          <p:cNvSpPr>
            <a:spLocks noGrp="1"/>
          </p:cNvSpPr>
          <p:nvPr>
            <p:ph type="dt" sz="half" idx="10"/>
          </p:nvPr>
        </p:nvSpPr>
        <p:spPr/>
        <p:txBody>
          <a:bodyPr/>
          <a:lstStyle/>
          <a:p>
            <a:fld id="{1857BDF0-8554-496B-B158-7D38AC247330}" type="datetimeFigureOut">
              <a:rPr lang="en-US" smtClean="0"/>
              <a:t>10/30/2019</a:t>
            </a:fld>
            <a:endParaRPr lang="en-US"/>
          </a:p>
        </p:txBody>
      </p:sp>
      <p:sp>
        <p:nvSpPr>
          <p:cNvPr id="5" name="Footer Placeholder 4">
            <a:extLst>
              <a:ext uri="{FF2B5EF4-FFF2-40B4-BE49-F238E27FC236}">
                <a16:creationId xmlns:a16="http://schemas.microsoft.com/office/drawing/2014/main" id="{F8CE95A0-E08A-4D8F-9CF7-091DDDF39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68DC8-9D93-4D14-A2E3-EA2313887BD8}"/>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230341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00A9-ED62-4247-8372-4DACC7234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1E2A7B-63A7-46AB-B600-21D4116D3C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E8F42-6DC8-44EC-9389-7B5CFD63F152}"/>
              </a:ext>
            </a:extLst>
          </p:cNvPr>
          <p:cNvSpPr>
            <a:spLocks noGrp="1"/>
          </p:cNvSpPr>
          <p:nvPr>
            <p:ph type="dt" sz="half" idx="10"/>
          </p:nvPr>
        </p:nvSpPr>
        <p:spPr/>
        <p:txBody>
          <a:bodyPr/>
          <a:lstStyle/>
          <a:p>
            <a:fld id="{1857BDF0-8554-496B-B158-7D38AC247330}" type="datetimeFigureOut">
              <a:rPr lang="en-US" smtClean="0"/>
              <a:t>10/30/2019</a:t>
            </a:fld>
            <a:endParaRPr lang="en-US"/>
          </a:p>
        </p:txBody>
      </p:sp>
      <p:sp>
        <p:nvSpPr>
          <p:cNvPr id="5" name="Footer Placeholder 4">
            <a:extLst>
              <a:ext uri="{FF2B5EF4-FFF2-40B4-BE49-F238E27FC236}">
                <a16:creationId xmlns:a16="http://schemas.microsoft.com/office/drawing/2014/main" id="{02DE4D88-EEAF-4403-8994-1CD7AEDF3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027FE-EB43-4C2C-8834-C8816BC36EE1}"/>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91627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CD75-08B3-4A14-AC9C-7D4786B198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27D072-D82B-44FF-85B8-DBB1D8B13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DA11CD-EE20-4FCA-8902-1B328B8FC7BE}"/>
              </a:ext>
            </a:extLst>
          </p:cNvPr>
          <p:cNvSpPr>
            <a:spLocks noGrp="1"/>
          </p:cNvSpPr>
          <p:nvPr>
            <p:ph type="dt" sz="half" idx="10"/>
          </p:nvPr>
        </p:nvSpPr>
        <p:spPr/>
        <p:txBody>
          <a:bodyPr/>
          <a:lstStyle/>
          <a:p>
            <a:fld id="{1857BDF0-8554-496B-B158-7D38AC247330}" type="datetimeFigureOut">
              <a:rPr lang="en-US" smtClean="0"/>
              <a:t>10/30/2019</a:t>
            </a:fld>
            <a:endParaRPr lang="en-US"/>
          </a:p>
        </p:txBody>
      </p:sp>
      <p:sp>
        <p:nvSpPr>
          <p:cNvPr id="5" name="Footer Placeholder 4">
            <a:extLst>
              <a:ext uri="{FF2B5EF4-FFF2-40B4-BE49-F238E27FC236}">
                <a16:creationId xmlns:a16="http://schemas.microsoft.com/office/drawing/2014/main" id="{3B810683-5ADB-4696-B116-5B625C787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F789F-86BC-446E-B42D-DEC5823848E8}"/>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387385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788C-1230-4D98-8780-D7721968B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99BA83-5895-4ACF-AFFB-3505604F5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D46B1F-9AB1-456F-A8F8-9946C6A0E3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22FD57-604B-4917-B9CD-086CB95C2C56}"/>
              </a:ext>
            </a:extLst>
          </p:cNvPr>
          <p:cNvSpPr>
            <a:spLocks noGrp="1"/>
          </p:cNvSpPr>
          <p:nvPr>
            <p:ph type="dt" sz="half" idx="10"/>
          </p:nvPr>
        </p:nvSpPr>
        <p:spPr/>
        <p:txBody>
          <a:bodyPr/>
          <a:lstStyle/>
          <a:p>
            <a:fld id="{1857BDF0-8554-496B-B158-7D38AC247330}" type="datetimeFigureOut">
              <a:rPr lang="en-US" smtClean="0"/>
              <a:t>10/30/2019</a:t>
            </a:fld>
            <a:endParaRPr lang="en-US"/>
          </a:p>
        </p:txBody>
      </p:sp>
      <p:sp>
        <p:nvSpPr>
          <p:cNvPr id="6" name="Footer Placeholder 5">
            <a:extLst>
              <a:ext uri="{FF2B5EF4-FFF2-40B4-BE49-F238E27FC236}">
                <a16:creationId xmlns:a16="http://schemas.microsoft.com/office/drawing/2014/main" id="{454772B6-EF83-4012-AF08-C30E76FD4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68110-4F65-4C5E-9A63-5B839DC0AC90}"/>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300835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2D779-AC2E-4C5E-8EE8-B93E59B5E9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D3D410-B81A-48A7-B378-8BC51E68C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82230-6494-4AFF-BF65-394CC0E717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47F109-4118-401E-8858-69EC33776B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EDB52-9DC8-42C1-8467-46061E63E3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5AB787-44CF-4666-BE0C-5F1185641EAC}"/>
              </a:ext>
            </a:extLst>
          </p:cNvPr>
          <p:cNvSpPr>
            <a:spLocks noGrp="1"/>
          </p:cNvSpPr>
          <p:nvPr>
            <p:ph type="dt" sz="half" idx="10"/>
          </p:nvPr>
        </p:nvSpPr>
        <p:spPr/>
        <p:txBody>
          <a:bodyPr/>
          <a:lstStyle/>
          <a:p>
            <a:fld id="{1857BDF0-8554-496B-B158-7D38AC247330}" type="datetimeFigureOut">
              <a:rPr lang="en-US" smtClean="0"/>
              <a:t>10/30/2019</a:t>
            </a:fld>
            <a:endParaRPr lang="en-US"/>
          </a:p>
        </p:txBody>
      </p:sp>
      <p:sp>
        <p:nvSpPr>
          <p:cNvPr id="8" name="Footer Placeholder 7">
            <a:extLst>
              <a:ext uri="{FF2B5EF4-FFF2-40B4-BE49-F238E27FC236}">
                <a16:creationId xmlns:a16="http://schemas.microsoft.com/office/drawing/2014/main" id="{5FBAC170-FBF9-448D-A4B8-AADB1D7E0C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017941-DEBB-4638-91A7-9C99D2D4FC7D}"/>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2428008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46EF-27D6-467C-8CED-AE2BCB906D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FFCC8F-D030-4538-8812-605E163D6251}"/>
              </a:ext>
            </a:extLst>
          </p:cNvPr>
          <p:cNvSpPr>
            <a:spLocks noGrp="1"/>
          </p:cNvSpPr>
          <p:nvPr>
            <p:ph type="dt" sz="half" idx="10"/>
          </p:nvPr>
        </p:nvSpPr>
        <p:spPr/>
        <p:txBody>
          <a:bodyPr/>
          <a:lstStyle/>
          <a:p>
            <a:fld id="{1857BDF0-8554-496B-B158-7D38AC247330}" type="datetimeFigureOut">
              <a:rPr lang="en-US" smtClean="0"/>
              <a:t>10/30/2019</a:t>
            </a:fld>
            <a:endParaRPr lang="en-US"/>
          </a:p>
        </p:txBody>
      </p:sp>
      <p:sp>
        <p:nvSpPr>
          <p:cNvPr id="4" name="Footer Placeholder 3">
            <a:extLst>
              <a:ext uri="{FF2B5EF4-FFF2-40B4-BE49-F238E27FC236}">
                <a16:creationId xmlns:a16="http://schemas.microsoft.com/office/drawing/2014/main" id="{323AE99B-BB20-4903-855F-55213268F0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A1886C-6BDC-47D4-BCC4-199C798A098B}"/>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353803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04D8D9-B8BD-4769-A8AB-8F8185D8AD25}"/>
              </a:ext>
            </a:extLst>
          </p:cNvPr>
          <p:cNvSpPr>
            <a:spLocks noGrp="1"/>
          </p:cNvSpPr>
          <p:nvPr>
            <p:ph type="dt" sz="half" idx="10"/>
          </p:nvPr>
        </p:nvSpPr>
        <p:spPr/>
        <p:txBody>
          <a:bodyPr/>
          <a:lstStyle/>
          <a:p>
            <a:fld id="{1857BDF0-8554-496B-B158-7D38AC247330}" type="datetimeFigureOut">
              <a:rPr lang="en-US" smtClean="0"/>
              <a:t>10/30/2019</a:t>
            </a:fld>
            <a:endParaRPr lang="en-US"/>
          </a:p>
        </p:txBody>
      </p:sp>
      <p:sp>
        <p:nvSpPr>
          <p:cNvPr id="3" name="Footer Placeholder 2">
            <a:extLst>
              <a:ext uri="{FF2B5EF4-FFF2-40B4-BE49-F238E27FC236}">
                <a16:creationId xmlns:a16="http://schemas.microsoft.com/office/drawing/2014/main" id="{D57CCC2A-73B4-443F-ACE4-DFB214D7CF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464D3E-7457-4505-AC88-8DDB9E2DC05A}"/>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1140338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62C0-0FF1-4F72-B47C-0923297AB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AD29EE-DD68-4532-B32C-A9A230C7DD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EAF1B3-E00A-40BC-A118-E7A75F2CF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7711DA-3C4D-4A18-9AE3-FD2112DC3CFE}"/>
              </a:ext>
            </a:extLst>
          </p:cNvPr>
          <p:cNvSpPr>
            <a:spLocks noGrp="1"/>
          </p:cNvSpPr>
          <p:nvPr>
            <p:ph type="dt" sz="half" idx="10"/>
          </p:nvPr>
        </p:nvSpPr>
        <p:spPr/>
        <p:txBody>
          <a:bodyPr/>
          <a:lstStyle/>
          <a:p>
            <a:fld id="{1857BDF0-8554-496B-B158-7D38AC247330}" type="datetimeFigureOut">
              <a:rPr lang="en-US" smtClean="0"/>
              <a:t>10/30/2019</a:t>
            </a:fld>
            <a:endParaRPr lang="en-US"/>
          </a:p>
        </p:txBody>
      </p:sp>
      <p:sp>
        <p:nvSpPr>
          <p:cNvPr id="6" name="Footer Placeholder 5">
            <a:extLst>
              <a:ext uri="{FF2B5EF4-FFF2-40B4-BE49-F238E27FC236}">
                <a16:creationId xmlns:a16="http://schemas.microsoft.com/office/drawing/2014/main" id="{5ACFC248-83CA-4308-AF9E-003B1637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80225-37C8-4C21-BC89-80E8E8712D6E}"/>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74980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762B-CE0D-43F0-AEC4-A6D8422C4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CBABF9-5EC3-4E91-BBD3-3CBE8E1D1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6ABC56-2A39-45D7-937D-AA2D271B8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EBD291-C4A0-4305-BB4F-C71E386CE9C6}"/>
              </a:ext>
            </a:extLst>
          </p:cNvPr>
          <p:cNvSpPr>
            <a:spLocks noGrp="1"/>
          </p:cNvSpPr>
          <p:nvPr>
            <p:ph type="dt" sz="half" idx="10"/>
          </p:nvPr>
        </p:nvSpPr>
        <p:spPr/>
        <p:txBody>
          <a:bodyPr/>
          <a:lstStyle/>
          <a:p>
            <a:fld id="{1857BDF0-8554-496B-B158-7D38AC247330}" type="datetimeFigureOut">
              <a:rPr lang="en-US" smtClean="0"/>
              <a:t>10/30/2019</a:t>
            </a:fld>
            <a:endParaRPr lang="en-US"/>
          </a:p>
        </p:txBody>
      </p:sp>
      <p:sp>
        <p:nvSpPr>
          <p:cNvPr id="6" name="Footer Placeholder 5">
            <a:extLst>
              <a:ext uri="{FF2B5EF4-FFF2-40B4-BE49-F238E27FC236}">
                <a16:creationId xmlns:a16="http://schemas.microsoft.com/office/drawing/2014/main" id="{5AF5B5DA-4669-400D-9F57-A742D2752C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B2514-EF87-48E6-9EA1-5614EBAC1EEF}"/>
              </a:ext>
            </a:extLst>
          </p:cNvPr>
          <p:cNvSpPr>
            <a:spLocks noGrp="1"/>
          </p:cNvSpPr>
          <p:nvPr>
            <p:ph type="sldNum" sz="quarter" idx="12"/>
          </p:nvPr>
        </p:nvSpPr>
        <p:spPr/>
        <p:txBody>
          <a:bodyPr/>
          <a:lstStyle/>
          <a:p>
            <a:fld id="{12EBF6DC-9C34-4C32-AE8B-455DE287DEFD}" type="slidenum">
              <a:rPr lang="en-US" smtClean="0"/>
              <a:t>‹#›</a:t>
            </a:fld>
            <a:endParaRPr lang="en-US"/>
          </a:p>
        </p:txBody>
      </p:sp>
    </p:spTree>
    <p:extLst>
      <p:ext uri="{BB962C8B-B14F-4D97-AF65-F5344CB8AC3E}">
        <p14:creationId xmlns:p14="http://schemas.microsoft.com/office/powerpoint/2010/main" val="105791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9B4FF-F738-407D-80A8-C7078EC78A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372CD3-4844-4415-9509-A6882C75FD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E0309-DE3D-40C4-86A5-7A21463E61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57BDF0-8554-496B-B158-7D38AC247330}" type="datetimeFigureOut">
              <a:rPr lang="en-US" smtClean="0"/>
              <a:t>10/30/2019</a:t>
            </a:fld>
            <a:endParaRPr lang="en-US"/>
          </a:p>
        </p:txBody>
      </p:sp>
      <p:sp>
        <p:nvSpPr>
          <p:cNvPr id="5" name="Footer Placeholder 4">
            <a:extLst>
              <a:ext uri="{FF2B5EF4-FFF2-40B4-BE49-F238E27FC236}">
                <a16:creationId xmlns:a16="http://schemas.microsoft.com/office/drawing/2014/main" id="{58FA8500-25CB-4D41-B4E1-381478EC31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B47D0D-62E7-4DEF-BBE3-67A1695D4D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BF6DC-9C34-4C32-AE8B-455DE287DEFD}" type="slidenum">
              <a:rPr lang="en-US" smtClean="0"/>
              <a:t>‹#›</a:t>
            </a:fld>
            <a:endParaRPr lang="en-US"/>
          </a:p>
        </p:txBody>
      </p:sp>
    </p:spTree>
    <p:extLst>
      <p:ext uri="{BB962C8B-B14F-4D97-AF65-F5344CB8AC3E}">
        <p14:creationId xmlns:p14="http://schemas.microsoft.com/office/powerpoint/2010/main" val="53348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42" y="0"/>
            <a:ext cx="12192000" cy="6858000"/>
          </a:xfrm>
          <a:prstGeom prst="rect">
            <a:avLst/>
          </a:prstGeom>
        </p:spPr>
      </p:pic>
      <p:sp>
        <p:nvSpPr>
          <p:cNvPr id="5" name="TextBox 4">
            <a:extLst>
              <a:ext uri="{FF2B5EF4-FFF2-40B4-BE49-F238E27FC236}">
                <a16:creationId xmlns:a16="http://schemas.microsoft.com/office/drawing/2014/main" id="{B9F2B51A-C2E2-4804-B580-1DBA2E87F2D2}"/>
              </a:ext>
            </a:extLst>
          </p:cNvPr>
          <p:cNvSpPr txBox="1"/>
          <p:nvPr/>
        </p:nvSpPr>
        <p:spPr>
          <a:xfrm>
            <a:off x="238539" y="1876508"/>
            <a:ext cx="4134678" cy="369332"/>
          </a:xfrm>
          <a:prstGeom prst="rect">
            <a:avLst/>
          </a:prstGeom>
          <a:noFill/>
        </p:spPr>
        <p:txBody>
          <a:bodyPr wrap="square" rtlCol="0">
            <a:spAutoFit/>
          </a:bodyPr>
          <a:lstStyle/>
          <a:p>
            <a:endParaRPr lang="en-US" dirty="0">
              <a:latin typeface="Norican" panose="02000504000000020004"/>
            </a:endParaRPr>
          </a:p>
        </p:txBody>
      </p:sp>
      <p:sp>
        <p:nvSpPr>
          <p:cNvPr id="6" name="TextBox 5">
            <a:extLst>
              <a:ext uri="{FF2B5EF4-FFF2-40B4-BE49-F238E27FC236}">
                <a16:creationId xmlns:a16="http://schemas.microsoft.com/office/drawing/2014/main" id="{5C22D83D-563D-45EE-9693-489D40DB073A}"/>
              </a:ext>
            </a:extLst>
          </p:cNvPr>
          <p:cNvSpPr txBox="1"/>
          <p:nvPr/>
        </p:nvSpPr>
        <p:spPr>
          <a:xfrm>
            <a:off x="302150" y="715616"/>
            <a:ext cx="4222142" cy="2339102"/>
          </a:xfrm>
          <a:prstGeom prst="rect">
            <a:avLst/>
          </a:prstGeom>
          <a:noFill/>
        </p:spPr>
        <p:txBody>
          <a:bodyPr wrap="square" rtlCol="0">
            <a:spAutoFit/>
          </a:bodyPr>
          <a:lstStyle/>
          <a:p>
            <a:r>
              <a:rPr lang="en-US" sz="3200" b="1" i="1" dirty="0">
                <a:solidFill>
                  <a:schemeClr val="bg1"/>
                </a:solidFill>
                <a:latin typeface="Norican"/>
              </a:rPr>
              <a:t>A Machine Learning Approach to Analyze the Statistics of Football Players</a:t>
            </a:r>
            <a:endParaRPr lang="en-IN" sz="3200" b="1" i="1" dirty="0">
              <a:solidFill>
                <a:schemeClr val="bg1"/>
              </a:solidFill>
              <a:latin typeface="Norican" panose="02000504000000020004"/>
            </a:endParaRPr>
          </a:p>
          <a:p>
            <a:endParaRPr lang="en-US" dirty="0">
              <a:latin typeface="Norican" panose="02000504000000020004"/>
            </a:endParaRPr>
          </a:p>
        </p:txBody>
      </p:sp>
      <p:sp>
        <p:nvSpPr>
          <p:cNvPr id="7" name="TextBox 6">
            <a:extLst>
              <a:ext uri="{FF2B5EF4-FFF2-40B4-BE49-F238E27FC236}">
                <a16:creationId xmlns:a16="http://schemas.microsoft.com/office/drawing/2014/main" id="{435A20F1-EBE5-468A-AD45-93DE94F7D17C}"/>
              </a:ext>
            </a:extLst>
          </p:cNvPr>
          <p:cNvSpPr txBox="1"/>
          <p:nvPr/>
        </p:nvSpPr>
        <p:spPr>
          <a:xfrm>
            <a:off x="3506525" y="3228233"/>
            <a:ext cx="4762832" cy="1477328"/>
          </a:xfrm>
          <a:prstGeom prst="rect">
            <a:avLst/>
          </a:prstGeom>
          <a:noFill/>
        </p:spPr>
        <p:txBody>
          <a:bodyPr wrap="square" rtlCol="0">
            <a:spAutoFit/>
          </a:bodyPr>
          <a:lstStyle/>
          <a:p>
            <a:r>
              <a:rPr lang="en-US" sz="2400" b="1" dirty="0">
                <a:solidFill>
                  <a:schemeClr val="bg1"/>
                </a:solidFill>
              </a:rPr>
              <a:t>Debayan Das(19MCA0070)</a:t>
            </a:r>
          </a:p>
          <a:p>
            <a:r>
              <a:rPr lang="en-US" sz="2400" b="1" dirty="0">
                <a:solidFill>
                  <a:schemeClr val="bg1"/>
                </a:solidFill>
              </a:rPr>
              <a:t>Anish Si(19MCA0199)</a:t>
            </a:r>
          </a:p>
          <a:p>
            <a:r>
              <a:rPr lang="en-US" sz="2400" b="1" dirty="0" err="1">
                <a:solidFill>
                  <a:schemeClr val="bg1"/>
                </a:solidFill>
              </a:rPr>
              <a:t>Soumitra</a:t>
            </a:r>
            <a:r>
              <a:rPr lang="en-US" sz="2400" b="1" dirty="0">
                <a:solidFill>
                  <a:schemeClr val="bg1"/>
                </a:solidFill>
              </a:rPr>
              <a:t> Das(19MCA0233)</a:t>
            </a:r>
          </a:p>
          <a:p>
            <a:endParaRPr lang="en-US" dirty="0"/>
          </a:p>
        </p:txBody>
      </p:sp>
      <p:sp>
        <p:nvSpPr>
          <p:cNvPr id="8" name="TextBox 7">
            <a:extLst>
              <a:ext uri="{FF2B5EF4-FFF2-40B4-BE49-F238E27FC236}">
                <a16:creationId xmlns:a16="http://schemas.microsoft.com/office/drawing/2014/main" id="{9168FCA3-C2D9-4103-8E51-2DE9B01257B5}"/>
              </a:ext>
            </a:extLst>
          </p:cNvPr>
          <p:cNvSpPr txBox="1"/>
          <p:nvPr/>
        </p:nvSpPr>
        <p:spPr>
          <a:xfrm>
            <a:off x="3323645" y="5319423"/>
            <a:ext cx="5724939" cy="830997"/>
          </a:xfrm>
          <a:prstGeom prst="rect">
            <a:avLst/>
          </a:prstGeom>
          <a:noFill/>
        </p:spPr>
        <p:txBody>
          <a:bodyPr wrap="square" rtlCol="0">
            <a:spAutoFit/>
          </a:bodyPr>
          <a:lstStyle/>
          <a:p>
            <a:pPr algn="ctr"/>
            <a:r>
              <a:rPr lang="en-US" sz="2400" b="1" dirty="0">
                <a:solidFill>
                  <a:schemeClr val="bg1"/>
                </a:solidFill>
                <a:latin typeface="Norican" panose="02000504000000020004"/>
              </a:rPr>
              <a:t>Master of Computer Application</a:t>
            </a:r>
          </a:p>
          <a:p>
            <a:pPr algn="ctr"/>
            <a:r>
              <a:rPr lang="en-US" sz="2400" b="1" dirty="0">
                <a:solidFill>
                  <a:schemeClr val="bg1"/>
                </a:solidFill>
                <a:latin typeface="Norican" panose="02000504000000020004"/>
              </a:rPr>
              <a:t>Vellore Institute of Technology, Vellore</a:t>
            </a:r>
          </a:p>
        </p:txBody>
      </p:sp>
    </p:spTree>
    <p:extLst>
      <p:ext uri="{BB962C8B-B14F-4D97-AF65-F5344CB8AC3E}">
        <p14:creationId xmlns:p14="http://schemas.microsoft.com/office/powerpoint/2010/main" val="1950682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graphicFrame>
        <p:nvGraphicFramePr>
          <p:cNvPr id="3" name="Table 4">
            <a:extLst>
              <a:ext uri="{FF2B5EF4-FFF2-40B4-BE49-F238E27FC236}">
                <a16:creationId xmlns:a16="http://schemas.microsoft.com/office/drawing/2014/main" id="{BAF9528B-DDAB-45F4-8BD8-10BA88514A9B}"/>
              </a:ext>
            </a:extLst>
          </p:cNvPr>
          <p:cNvGraphicFramePr>
            <a:graphicFrameLocks noGrp="1"/>
          </p:cNvGraphicFramePr>
          <p:nvPr>
            <p:extLst>
              <p:ext uri="{D42A27DB-BD31-4B8C-83A1-F6EECF244321}">
                <p14:modId xmlns:p14="http://schemas.microsoft.com/office/powerpoint/2010/main" val="4243324547"/>
              </p:ext>
            </p:extLst>
          </p:nvPr>
        </p:nvGraphicFramePr>
        <p:xfrm>
          <a:off x="1918563" y="2368406"/>
          <a:ext cx="8354874" cy="2121188"/>
        </p:xfrm>
        <a:graphic>
          <a:graphicData uri="http://schemas.openxmlformats.org/drawingml/2006/table">
            <a:tbl>
              <a:tblPr firstRow="1" bandRow="1">
                <a:tableStyleId>{5C22544A-7EE6-4342-B048-85BDC9FD1C3A}</a:tableStyleId>
              </a:tblPr>
              <a:tblGrid>
                <a:gridCol w="1392479">
                  <a:extLst>
                    <a:ext uri="{9D8B030D-6E8A-4147-A177-3AD203B41FA5}">
                      <a16:colId xmlns:a16="http://schemas.microsoft.com/office/drawing/2014/main" val="3745175467"/>
                    </a:ext>
                  </a:extLst>
                </a:gridCol>
                <a:gridCol w="1392479">
                  <a:extLst>
                    <a:ext uri="{9D8B030D-6E8A-4147-A177-3AD203B41FA5}">
                      <a16:colId xmlns:a16="http://schemas.microsoft.com/office/drawing/2014/main" val="1102549170"/>
                    </a:ext>
                  </a:extLst>
                </a:gridCol>
                <a:gridCol w="1392479">
                  <a:extLst>
                    <a:ext uri="{9D8B030D-6E8A-4147-A177-3AD203B41FA5}">
                      <a16:colId xmlns:a16="http://schemas.microsoft.com/office/drawing/2014/main" val="4123515723"/>
                    </a:ext>
                  </a:extLst>
                </a:gridCol>
                <a:gridCol w="1392479">
                  <a:extLst>
                    <a:ext uri="{9D8B030D-6E8A-4147-A177-3AD203B41FA5}">
                      <a16:colId xmlns:a16="http://schemas.microsoft.com/office/drawing/2014/main" val="3171060917"/>
                    </a:ext>
                  </a:extLst>
                </a:gridCol>
                <a:gridCol w="1392479">
                  <a:extLst>
                    <a:ext uri="{9D8B030D-6E8A-4147-A177-3AD203B41FA5}">
                      <a16:colId xmlns:a16="http://schemas.microsoft.com/office/drawing/2014/main" val="1268940521"/>
                    </a:ext>
                  </a:extLst>
                </a:gridCol>
                <a:gridCol w="1392479">
                  <a:extLst>
                    <a:ext uri="{9D8B030D-6E8A-4147-A177-3AD203B41FA5}">
                      <a16:colId xmlns:a16="http://schemas.microsoft.com/office/drawing/2014/main" val="3835644490"/>
                    </a:ext>
                  </a:extLst>
                </a:gridCol>
              </a:tblGrid>
              <a:tr h="1053280">
                <a:tc>
                  <a:txBody>
                    <a:bodyPr/>
                    <a:lstStyle/>
                    <a:p>
                      <a:pPr marL="0" marR="0" algn="just">
                        <a:spcBef>
                          <a:spcPts val="750"/>
                        </a:spcBef>
                        <a:spcAft>
                          <a:spcPts val="1500"/>
                        </a:spcAft>
                      </a:pPr>
                      <a:r>
                        <a:rPr lang="en-US" sz="2400" dirty="0">
                          <a:effectLst/>
                          <a:latin typeface="Norican"/>
                          <a:ea typeface="Times New Roman" panose="02020603050405020304" pitchFamily="18" charset="0"/>
                        </a:rPr>
                        <a:t>Model</a:t>
                      </a:r>
                    </a:p>
                  </a:txBody>
                  <a:tcPr marL="68580" marR="68580" marT="0" marB="0"/>
                </a:tc>
                <a:tc>
                  <a:txBody>
                    <a:bodyPr/>
                    <a:lstStyle/>
                    <a:p>
                      <a:pPr marL="0" marR="0" algn="just">
                        <a:spcBef>
                          <a:spcPts val="0"/>
                        </a:spcBef>
                        <a:spcAft>
                          <a:spcPts val="0"/>
                        </a:spcAft>
                      </a:pPr>
                      <a:r>
                        <a:rPr lang="en-US" sz="2400">
                          <a:solidFill>
                            <a:srgbClr val="000000"/>
                          </a:solidFill>
                          <a:effectLst/>
                          <a:latin typeface="Norican"/>
                          <a:ea typeface="SimSun" panose="02010600030101010101" pitchFamily="2" charset="-122"/>
                        </a:rPr>
                        <a:t>Mins</a:t>
                      </a:r>
                      <a:endParaRPr lang="en-US" sz="2400">
                        <a:effectLst/>
                        <a:latin typeface="Norican"/>
                        <a:ea typeface="SimSun" panose="02010600030101010101" pitchFamily="2" charset="-122"/>
                      </a:endParaRPr>
                    </a:p>
                  </a:txBody>
                  <a:tcPr marL="68580" marR="68580" marT="0" marB="0" anchor="b"/>
                </a:tc>
                <a:tc>
                  <a:txBody>
                    <a:bodyPr/>
                    <a:lstStyle/>
                    <a:p>
                      <a:pPr marL="0" marR="0" algn="just">
                        <a:spcBef>
                          <a:spcPts val="0"/>
                        </a:spcBef>
                        <a:spcAft>
                          <a:spcPts val="0"/>
                        </a:spcAft>
                      </a:pPr>
                      <a:r>
                        <a:rPr lang="en-US" sz="2400">
                          <a:solidFill>
                            <a:srgbClr val="000000"/>
                          </a:solidFill>
                          <a:effectLst/>
                          <a:latin typeface="Norican"/>
                          <a:ea typeface="SimSun" panose="02010600030101010101" pitchFamily="2" charset="-122"/>
                        </a:rPr>
                        <a:t>Rating</a:t>
                      </a:r>
                      <a:endParaRPr lang="en-US" sz="2400">
                        <a:effectLst/>
                        <a:latin typeface="Norican"/>
                        <a:ea typeface="SimSun" panose="02010600030101010101" pitchFamily="2" charset="-122"/>
                      </a:endParaRPr>
                    </a:p>
                  </a:txBody>
                  <a:tcPr marL="68580" marR="68580" marT="0" marB="0" anchor="b"/>
                </a:tc>
                <a:tc>
                  <a:txBody>
                    <a:bodyPr/>
                    <a:lstStyle/>
                    <a:p>
                      <a:pPr marL="0" marR="0" algn="just">
                        <a:spcBef>
                          <a:spcPts val="0"/>
                        </a:spcBef>
                        <a:spcAft>
                          <a:spcPts val="0"/>
                        </a:spcAft>
                      </a:pPr>
                      <a:r>
                        <a:rPr lang="en-US" sz="2400">
                          <a:solidFill>
                            <a:srgbClr val="000000"/>
                          </a:solidFill>
                          <a:effectLst/>
                          <a:latin typeface="Norican"/>
                          <a:ea typeface="SimSun" panose="02010600030101010101" pitchFamily="2" charset="-122"/>
                        </a:rPr>
                        <a:t>Market Value</a:t>
                      </a:r>
                      <a:endParaRPr lang="en-US" sz="2400">
                        <a:effectLst/>
                        <a:latin typeface="Norican"/>
                        <a:ea typeface="SimSun" panose="02010600030101010101" pitchFamily="2" charset="-122"/>
                      </a:endParaRPr>
                    </a:p>
                  </a:txBody>
                  <a:tcPr marL="68580" marR="68580" marT="0" marB="0" anchor="b"/>
                </a:tc>
                <a:tc>
                  <a:txBody>
                    <a:bodyPr/>
                    <a:lstStyle/>
                    <a:p>
                      <a:pPr marL="0" marR="0" algn="just">
                        <a:spcBef>
                          <a:spcPts val="0"/>
                        </a:spcBef>
                        <a:spcAft>
                          <a:spcPts val="0"/>
                        </a:spcAft>
                      </a:pPr>
                      <a:r>
                        <a:rPr lang="en-US" sz="2400">
                          <a:solidFill>
                            <a:srgbClr val="000000"/>
                          </a:solidFill>
                          <a:effectLst/>
                          <a:latin typeface="Norican"/>
                          <a:ea typeface="SimSun" panose="02010600030101010101" pitchFamily="2" charset="-122"/>
                        </a:rPr>
                        <a:t>Fee</a:t>
                      </a:r>
                      <a:endParaRPr lang="en-US" sz="2400">
                        <a:effectLst/>
                        <a:latin typeface="Norican"/>
                        <a:ea typeface="SimSun" panose="02010600030101010101" pitchFamily="2" charset="-122"/>
                      </a:endParaRPr>
                    </a:p>
                  </a:txBody>
                  <a:tcPr marL="68580" marR="68580" marT="0" marB="0" anchor="b"/>
                </a:tc>
                <a:tc>
                  <a:txBody>
                    <a:bodyPr/>
                    <a:lstStyle/>
                    <a:p>
                      <a:pPr marL="0" marR="0" algn="just">
                        <a:spcBef>
                          <a:spcPts val="0"/>
                        </a:spcBef>
                        <a:spcAft>
                          <a:spcPts val="0"/>
                        </a:spcAft>
                      </a:pPr>
                      <a:r>
                        <a:rPr lang="en-US" sz="2400">
                          <a:solidFill>
                            <a:srgbClr val="000000"/>
                          </a:solidFill>
                          <a:effectLst/>
                          <a:latin typeface="Norican"/>
                          <a:ea typeface="SimSun" panose="02010600030101010101" pitchFamily="2" charset="-122"/>
                        </a:rPr>
                        <a:t>Class</a:t>
                      </a:r>
                      <a:endParaRPr lang="en-US" sz="2400">
                        <a:effectLst/>
                        <a:latin typeface="Norican"/>
                        <a:ea typeface="SimSun" panose="02010600030101010101" pitchFamily="2" charset="-122"/>
                      </a:endParaRPr>
                    </a:p>
                  </a:txBody>
                  <a:tcPr marL="68580" marR="68580" marT="0" marB="0" anchor="b"/>
                </a:tc>
                <a:extLst>
                  <a:ext uri="{0D108BD9-81ED-4DB2-BD59-A6C34878D82A}">
                    <a16:rowId xmlns:a16="http://schemas.microsoft.com/office/drawing/2014/main" val="3615433048"/>
                  </a:ext>
                </a:extLst>
              </a:tr>
              <a:tr h="533954">
                <a:tc>
                  <a:txBody>
                    <a:bodyPr/>
                    <a:lstStyle/>
                    <a:p>
                      <a:pPr marL="0" marR="0" algn="just">
                        <a:spcBef>
                          <a:spcPts val="750"/>
                        </a:spcBef>
                        <a:spcAft>
                          <a:spcPts val="1500"/>
                        </a:spcAft>
                      </a:pPr>
                      <a:r>
                        <a:rPr lang="en-US" sz="2400">
                          <a:effectLst/>
                          <a:latin typeface="Norican"/>
                          <a:ea typeface="Times New Roman" panose="02020603050405020304" pitchFamily="18" charset="0"/>
                        </a:rPr>
                        <a:t>SVM</a:t>
                      </a:r>
                    </a:p>
                  </a:txBody>
                  <a:tcPr marL="68580" marR="68580" marT="0" marB="0"/>
                </a:tc>
                <a:tc>
                  <a:txBody>
                    <a:bodyPr/>
                    <a:lstStyle/>
                    <a:p>
                      <a:pPr marL="0" marR="0" algn="r">
                        <a:spcBef>
                          <a:spcPts val="1200"/>
                        </a:spcBef>
                        <a:spcAft>
                          <a:spcPts val="0"/>
                        </a:spcAft>
                      </a:pPr>
                      <a:r>
                        <a:rPr lang="en-US" sz="2400">
                          <a:solidFill>
                            <a:srgbClr val="000000"/>
                          </a:solidFill>
                          <a:effectLst/>
                          <a:latin typeface="Norican"/>
                          <a:ea typeface="SimSun" panose="02010600030101010101" pitchFamily="2" charset="-122"/>
                          <a:cs typeface="Times New Roman" panose="02020603050405020304" pitchFamily="18" charset="0"/>
                        </a:rPr>
                        <a:t>1416</a:t>
                      </a:r>
                      <a:endParaRPr lang="en-US" sz="2400">
                        <a:effectLst/>
                        <a:latin typeface="Norican"/>
                        <a:ea typeface="SimSun" panose="02010600030101010101" pitchFamily="2" charset="-122"/>
                      </a:endParaRPr>
                    </a:p>
                  </a:txBody>
                  <a:tcPr marL="68580" marR="68580" marT="0" marB="0" anchor="ctr"/>
                </a:tc>
                <a:tc>
                  <a:txBody>
                    <a:bodyPr/>
                    <a:lstStyle/>
                    <a:p>
                      <a:pPr marL="0" marR="0" algn="r">
                        <a:spcBef>
                          <a:spcPts val="1200"/>
                        </a:spcBef>
                        <a:spcAft>
                          <a:spcPts val="0"/>
                        </a:spcAft>
                      </a:pPr>
                      <a:r>
                        <a:rPr lang="en-US" sz="2400">
                          <a:solidFill>
                            <a:srgbClr val="000000"/>
                          </a:solidFill>
                          <a:effectLst/>
                          <a:latin typeface="Norican"/>
                          <a:ea typeface="SimSun" panose="02010600030101010101" pitchFamily="2" charset="-122"/>
                          <a:cs typeface="Times New Roman" panose="02020603050405020304" pitchFamily="18" charset="0"/>
                        </a:rPr>
                        <a:t>6.49</a:t>
                      </a:r>
                      <a:endParaRPr lang="en-US" sz="2400">
                        <a:effectLst/>
                        <a:latin typeface="Norican"/>
                        <a:ea typeface="SimSun" panose="02010600030101010101" pitchFamily="2" charset="-122"/>
                      </a:endParaRPr>
                    </a:p>
                  </a:txBody>
                  <a:tcPr marL="68580" marR="68580" marT="0" marB="0" anchor="ctr"/>
                </a:tc>
                <a:tc>
                  <a:txBody>
                    <a:bodyPr/>
                    <a:lstStyle/>
                    <a:p>
                      <a:pPr marL="0" marR="0" algn="r">
                        <a:spcBef>
                          <a:spcPts val="1200"/>
                        </a:spcBef>
                        <a:spcAft>
                          <a:spcPts val="0"/>
                        </a:spcAft>
                      </a:pPr>
                      <a:r>
                        <a:rPr lang="en-US" sz="2400">
                          <a:solidFill>
                            <a:srgbClr val="000000"/>
                          </a:solidFill>
                          <a:effectLst/>
                          <a:latin typeface="Norican"/>
                          <a:ea typeface="SimSun" panose="02010600030101010101" pitchFamily="2" charset="-122"/>
                          <a:cs typeface="Times New Roman" panose="02020603050405020304" pitchFamily="18" charset="0"/>
                        </a:rPr>
                        <a:t>1.350000</a:t>
                      </a:r>
                      <a:endParaRPr lang="en-US" sz="2400">
                        <a:effectLst/>
                        <a:latin typeface="Norican"/>
                        <a:ea typeface="SimSun" panose="02010600030101010101" pitchFamily="2" charset="-122"/>
                      </a:endParaRPr>
                    </a:p>
                  </a:txBody>
                  <a:tcPr marL="68580" marR="68580" marT="0" marB="0" anchor="ctr"/>
                </a:tc>
                <a:tc>
                  <a:txBody>
                    <a:bodyPr/>
                    <a:lstStyle/>
                    <a:p>
                      <a:pPr marL="0" marR="0" algn="r">
                        <a:spcBef>
                          <a:spcPts val="1200"/>
                        </a:spcBef>
                        <a:spcAft>
                          <a:spcPts val="0"/>
                        </a:spcAft>
                      </a:pPr>
                      <a:r>
                        <a:rPr lang="en-US" sz="2400">
                          <a:solidFill>
                            <a:srgbClr val="000000"/>
                          </a:solidFill>
                          <a:effectLst/>
                          <a:latin typeface="Norican"/>
                          <a:ea typeface="SimSun" panose="02010600030101010101" pitchFamily="2" charset="-122"/>
                          <a:cs typeface="Times New Roman" panose="02020603050405020304" pitchFamily="18" charset="0"/>
                        </a:rPr>
                        <a:t>2.25</a:t>
                      </a:r>
                      <a:endParaRPr lang="en-US" sz="2400">
                        <a:effectLst/>
                        <a:latin typeface="Norican"/>
                        <a:ea typeface="SimSun" panose="02010600030101010101" pitchFamily="2" charset="-122"/>
                      </a:endParaRPr>
                    </a:p>
                  </a:txBody>
                  <a:tcPr marL="68580" marR="68580" marT="0" marB="0" anchor="ctr"/>
                </a:tc>
                <a:tc>
                  <a:txBody>
                    <a:bodyPr/>
                    <a:lstStyle/>
                    <a:p>
                      <a:pPr marL="0" marR="0" algn="r">
                        <a:spcBef>
                          <a:spcPts val="1200"/>
                        </a:spcBef>
                        <a:spcAft>
                          <a:spcPts val="0"/>
                        </a:spcAft>
                      </a:pPr>
                      <a:r>
                        <a:rPr lang="en-US" sz="2400">
                          <a:solidFill>
                            <a:srgbClr val="000000"/>
                          </a:solidFill>
                          <a:effectLst/>
                          <a:latin typeface="Norican"/>
                          <a:ea typeface="SimSun" panose="02010600030101010101" pitchFamily="2" charset="-122"/>
                          <a:cs typeface="Times New Roman" panose="02020603050405020304" pitchFamily="18" charset="0"/>
                        </a:rPr>
                        <a:t>1</a:t>
                      </a:r>
                      <a:endParaRPr lang="en-US" sz="2400">
                        <a:effectLst/>
                        <a:latin typeface="Norican"/>
                        <a:ea typeface="SimSun" panose="02010600030101010101" pitchFamily="2" charset="-122"/>
                      </a:endParaRPr>
                    </a:p>
                  </a:txBody>
                  <a:tcPr marL="68580" marR="68580" marT="0" marB="0" anchor="ctr"/>
                </a:tc>
                <a:extLst>
                  <a:ext uri="{0D108BD9-81ED-4DB2-BD59-A6C34878D82A}">
                    <a16:rowId xmlns:a16="http://schemas.microsoft.com/office/drawing/2014/main" val="3253034214"/>
                  </a:ext>
                </a:extLst>
              </a:tr>
              <a:tr h="533954">
                <a:tc>
                  <a:txBody>
                    <a:bodyPr/>
                    <a:lstStyle/>
                    <a:p>
                      <a:pPr marL="0" marR="0" algn="just">
                        <a:spcBef>
                          <a:spcPts val="750"/>
                        </a:spcBef>
                        <a:spcAft>
                          <a:spcPts val="1500"/>
                        </a:spcAft>
                      </a:pPr>
                      <a:r>
                        <a:rPr lang="en-US" sz="2400">
                          <a:effectLst/>
                          <a:latin typeface="Norican"/>
                          <a:ea typeface="Times New Roman" panose="02020603050405020304" pitchFamily="18" charset="0"/>
                        </a:rPr>
                        <a:t>KNN</a:t>
                      </a:r>
                    </a:p>
                  </a:txBody>
                  <a:tcPr marL="68580" marR="68580" marT="0" marB="0"/>
                </a:tc>
                <a:tc>
                  <a:txBody>
                    <a:bodyPr/>
                    <a:lstStyle/>
                    <a:p>
                      <a:pPr marL="0" marR="0" algn="r">
                        <a:spcBef>
                          <a:spcPts val="1200"/>
                        </a:spcBef>
                        <a:spcAft>
                          <a:spcPts val="0"/>
                        </a:spcAft>
                      </a:pPr>
                      <a:r>
                        <a:rPr lang="en-US" sz="2400">
                          <a:solidFill>
                            <a:srgbClr val="000000"/>
                          </a:solidFill>
                          <a:effectLst/>
                          <a:latin typeface="Norican"/>
                          <a:ea typeface="SimSun" panose="02010600030101010101" pitchFamily="2" charset="-122"/>
                          <a:cs typeface="Times New Roman" panose="02020603050405020304" pitchFamily="18" charset="0"/>
                        </a:rPr>
                        <a:t>1416</a:t>
                      </a:r>
                      <a:endParaRPr lang="en-US" sz="2400">
                        <a:effectLst/>
                        <a:latin typeface="Norican"/>
                        <a:ea typeface="SimSun" panose="02010600030101010101" pitchFamily="2" charset="-122"/>
                      </a:endParaRPr>
                    </a:p>
                  </a:txBody>
                  <a:tcPr marL="68580" marR="68580" marT="0" marB="0" anchor="ctr"/>
                </a:tc>
                <a:tc>
                  <a:txBody>
                    <a:bodyPr/>
                    <a:lstStyle/>
                    <a:p>
                      <a:pPr marL="0" marR="0" algn="r">
                        <a:spcBef>
                          <a:spcPts val="1200"/>
                        </a:spcBef>
                        <a:spcAft>
                          <a:spcPts val="0"/>
                        </a:spcAft>
                      </a:pPr>
                      <a:r>
                        <a:rPr lang="en-US" sz="2400">
                          <a:solidFill>
                            <a:srgbClr val="000000"/>
                          </a:solidFill>
                          <a:effectLst/>
                          <a:latin typeface="Norican"/>
                          <a:ea typeface="SimSun" panose="02010600030101010101" pitchFamily="2" charset="-122"/>
                          <a:cs typeface="Times New Roman" panose="02020603050405020304" pitchFamily="18" charset="0"/>
                        </a:rPr>
                        <a:t>6.49</a:t>
                      </a:r>
                      <a:endParaRPr lang="en-US" sz="2400">
                        <a:effectLst/>
                        <a:latin typeface="Norican"/>
                        <a:ea typeface="SimSun" panose="02010600030101010101" pitchFamily="2" charset="-122"/>
                      </a:endParaRPr>
                    </a:p>
                  </a:txBody>
                  <a:tcPr marL="68580" marR="68580" marT="0" marB="0" anchor="ctr"/>
                </a:tc>
                <a:tc>
                  <a:txBody>
                    <a:bodyPr/>
                    <a:lstStyle/>
                    <a:p>
                      <a:pPr marL="0" marR="0" algn="r">
                        <a:spcBef>
                          <a:spcPts val="1200"/>
                        </a:spcBef>
                        <a:spcAft>
                          <a:spcPts val="0"/>
                        </a:spcAft>
                      </a:pPr>
                      <a:r>
                        <a:rPr lang="en-US" sz="2400">
                          <a:solidFill>
                            <a:srgbClr val="000000"/>
                          </a:solidFill>
                          <a:effectLst/>
                          <a:latin typeface="Norican"/>
                          <a:ea typeface="SimSun" panose="02010600030101010101" pitchFamily="2" charset="-122"/>
                          <a:cs typeface="Times New Roman" panose="02020603050405020304" pitchFamily="18" charset="0"/>
                        </a:rPr>
                        <a:t>1.350000</a:t>
                      </a:r>
                      <a:endParaRPr lang="en-US" sz="2400">
                        <a:effectLst/>
                        <a:latin typeface="Norican"/>
                        <a:ea typeface="SimSun" panose="02010600030101010101" pitchFamily="2" charset="-122"/>
                      </a:endParaRPr>
                    </a:p>
                  </a:txBody>
                  <a:tcPr marL="68580" marR="68580" marT="0" marB="0" anchor="ctr"/>
                </a:tc>
                <a:tc>
                  <a:txBody>
                    <a:bodyPr/>
                    <a:lstStyle/>
                    <a:p>
                      <a:pPr marL="0" marR="0" algn="r">
                        <a:spcBef>
                          <a:spcPts val="1200"/>
                        </a:spcBef>
                        <a:spcAft>
                          <a:spcPts val="0"/>
                        </a:spcAft>
                      </a:pPr>
                      <a:r>
                        <a:rPr lang="en-US" sz="2400" dirty="0">
                          <a:solidFill>
                            <a:srgbClr val="000000"/>
                          </a:solidFill>
                          <a:effectLst/>
                          <a:latin typeface="Norican"/>
                          <a:ea typeface="SimSun" panose="02010600030101010101" pitchFamily="2" charset="-122"/>
                          <a:cs typeface="Times New Roman" panose="02020603050405020304" pitchFamily="18" charset="0"/>
                        </a:rPr>
                        <a:t>2.25</a:t>
                      </a:r>
                      <a:endParaRPr lang="en-US" sz="2400" dirty="0">
                        <a:effectLst/>
                        <a:latin typeface="Norican"/>
                        <a:ea typeface="SimSun" panose="02010600030101010101" pitchFamily="2" charset="-122"/>
                      </a:endParaRPr>
                    </a:p>
                  </a:txBody>
                  <a:tcPr marL="68580" marR="68580" marT="0" marB="0" anchor="ctr"/>
                </a:tc>
                <a:tc>
                  <a:txBody>
                    <a:bodyPr/>
                    <a:lstStyle/>
                    <a:p>
                      <a:pPr marL="0" marR="0" algn="r">
                        <a:spcBef>
                          <a:spcPts val="1200"/>
                        </a:spcBef>
                        <a:spcAft>
                          <a:spcPts val="0"/>
                        </a:spcAft>
                      </a:pPr>
                      <a:r>
                        <a:rPr lang="en-US" sz="2400" dirty="0">
                          <a:solidFill>
                            <a:srgbClr val="000000"/>
                          </a:solidFill>
                          <a:effectLst/>
                          <a:latin typeface="Norican"/>
                          <a:ea typeface="SimSun" panose="02010600030101010101" pitchFamily="2" charset="-122"/>
                          <a:cs typeface="Times New Roman" panose="02020603050405020304" pitchFamily="18" charset="0"/>
                        </a:rPr>
                        <a:t>1</a:t>
                      </a:r>
                      <a:endParaRPr lang="en-US" sz="2400" dirty="0">
                        <a:effectLst/>
                        <a:latin typeface="Norican"/>
                        <a:ea typeface="SimSun" panose="02010600030101010101" pitchFamily="2" charset="-122"/>
                      </a:endParaRPr>
                    </a:p>
                  </a:txBody>
                  <a:tcPr marL="68580" marR="68580" marT="0" marB="0" anchor="ctr"/>
                </a:tc>
                <a:extLst>
                  <a:ext uri="{0D108BD9-81ED-4DB2-BD59-A6C34878D82A}">
                    <a16:rowId xmlns:a16="http://schemas.microsoft.com/office/drawing/2014/main" val="3661106953"/>
                  </a:ext>
                </a:extLst>
              </a:tr>
            </a:tbl>
          </a:graphicData>
        </a:graphic>
      </p:graphicFrame>
      <p:sp>
        <p:nvSpPr>
          <p:cNvPr id="6" name="Rectangle 5">
            <a:extLst>
              <a:ext uri="{FF2B5EF4-FFF2-40B4-BE49-F238E27FC236}">
                <a16:creationId xmlns:a16="http://schemas.microsoft.com/office/drawing/2014/main" id="{D6F74EC0-C83C-4561-BFAA-BCFF6B7C310B}"/>
              </a:ext>
            </a:extLst>
          </p:cNvPr>
          <p:cNvSpPr/>
          <p:nvPr/>
        </p:nvSpPr>
        <p:spPr>
          <a:xfrm>
            <a:off x="1918563" y="1143870"/>
            <a:ext cx="8137864" cy="830997"/>
          </a:xfrm>
          <a:prstGeom prst="rect">
            <a:avLst/>
          </a:prstGeom>
        </p:spPr>
        <p:txBody>
          <a:bodyPr wrap="square">
            <a:spAutoFit/>
          </a:bodyPr>
          <a:lstStyle/>
          <a:p>
            <a:pPr algn="just">
              <a:spcBef>
                <a:spcPts val="750"/>
              </a:spcBef>
              <a:spcAft>
                <a:spcPts val="1500"/>
              </a:spcAft>
            </a:pPr>
            <a:r>
              <a:rPr lang="en-US" sz="2400" dirty="0">
                <a:solidFill>
                  <a:schemeClr val="bg1"/>
                </a:solidFill>
                <a:latin typeface="Norican"/>
                <a:ea typeface="Times New Roman" panose="02020603050405020304" pitchFamily="18" charset="0"/>
              </a:rPr>
              <a:t>For a given value the </a:t>
            </a:r>
            <a:r>
              <a:rPr lang="en-US" sz="2400" dirty="0" err="1">
                <a:solidFill>
                  <a:schemeClr val="bg1"/>
                </a:solidFill>
                <a:latin typeface="Norican"/>
                <a:ea typeface="Times New Roman" panose="02020603050405020304" pitchFamily="18" charset="0"/>
              </a:rPr>
              <a:t>predction</a:t>
            </a:r>
            <a:r>
              <a:rPr lang="en-US" sz="2400" dirty="0">
                <a:solidFill>
                  <a:schemeClr val="bg1"/>
                </a:solidFill>
                <a:latin typeface="Norican"/>
                <a:ea typeface="Times New Roman" panose="02020603050405020304" pitchFamily="18" charset="0"/>
              </a:rPr>
              <a:t> of both the models are showed in table below:</a:t>
            </a:r>
            <a:endParaRPr lang="en-US" sz="2400" dirty="0">
              <a:solidFill>
                <a:schemeClr val="bg1"/>
              </a:solidFill>
              <a:effectLst/>
              <a:latin typeface="Norican"/>
              <a:ea typeface="Times New Roman" panose="02020603050405020304" pitchFamily="18" charset="0"/>
            </a:endParaRPr>
          </a:p>
        </p:txBody>
      </p:sp>
    </p:spTree>
    <p:extLst>
      <p:ext uri="{BB962C8B-B14F-4D97-AF65-F5344CB8AC3E}">
        <p14:creationId xmlns:p14="http://schemas.microsoft.com/office/powerpoint/2010/main" val="139671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Rectangle 1">
            <a:extLst>
              <a:ext uri="{FF2B5EF4-FFF2-40B4-BE49-F238E27FC236}">
                <a16:creationId xmlns:a16="http://schemas.microsoft.com/office/drawing/2014/main" id="{B0BBE21D-8482-4B5F-9133-D38DDBB6488A}"/>
              </a:ext>
            </a:extLst>
          </p:cNvPr>
          <p:cNvSpPr/>
          <p:nvPr/>
        </p:nvSpPr>
        <p:spPr>
          <a:xfrm>
            <a:off x="1032768" y="824274"/>
            <a:ext cx="9957786" cy="830997"/>
          </a:xfrm>
          <a:prstGeom prst="rect">
            <a:avLst/>
          </a:prstGeom>
        </p:spPr>
        <p:txBody>
          <a:bodyPr wrap="square">
            <a:spAutoFit/>
          </a:bodyPr>
          <a:lstStyle/>
          <a:p>
            <a:pPr algn="just">
              <a:spcBef>
                <a:spcPts val="750"/>
              </a:spcBef>
              <a:spcAft>
                <a:spcPts val="1500"/>
              </a:spcAft>
            </a:pPr>
            <a:r>
              <a:rPr lang="en-US" sz="2400" dirty="0">
                <a:solidFill>
                  <a:schemeClr val="bg1"/>
                </a:solidFill>
                <a:latin typeface="Norican"/>
                <a:ea typeface="Times New Roman" panose="02020603050405020304" pitchFamily="18" charset="0"/>
              </a:rPr>
              <a:t>Fig.1 and Fig.2 gives the plot of original class vs predicted class for both the models SVM and KNN respectively.</a:t>
            </a:r>
            <a:endParaRPr lang="en-US" sz="2400" dirty="0">
              <a:solidFill>
                <a:schemeClr val="bg1"/>
              </a:solidFill>
              <a:effectLst/>
              <a:latin typeface="Norican"/>
              <a:ea typeface="Times New Roman" panose="02020603050405020304" pitchFamily="18" charset="0"/>
            </a:endParaRPr>
          </a:p>
        </p:txBody>
      </p:sp>
      <p:pic>
        <p:nvPicPr>
          <p:cNvPr id="7" name="Picture 6">
            <a:extLst>
              <a:ext uri="{FF2B5EF4-FFF2-40B4-BE49-F238E27FC236}">
                <a16:creationId xmlns:a16="http://schemas.microsoft.com/office/drawing/2014/main" id="{1743A78D-6C39-412E-A66A-82E04906CF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342" y="1853841"/>
            <a:ext cx="4725477" cy="3150318"/>
          </a:xfrm>
          <a:prstGeom prst="rect">
            <a:avLst/>
          </a:prstGeom>
        </p:spPr>
      </p:pic>
      <p:pic>
        <p:nvPicPr>
          <p:cNvPr id="9" name="Picture 8">
            <a:extLst>
              <a:ext uri="{FF2B5EF4-FFF2-40B4-BE49-F238E27FC236}">
                <a16:creationId xmlns:a16="http://schemas.microsoft.com/office/drawing/2014/main" id="{41055426-80C1-4CD4-8C3E-1D7B923D3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8593" y="1853841"/>
            <a:ext cx="4725477" cy="3150318"/>
          </a:xfrm>
          <a:prstGeom prst="rect">
            <a:avLst/>
          </a:prstGeom>
        </p:spPr>
      </p:pic>
      <p:sp>
        <p:nvSpPr>
          <p:cNvPr id="10" name="TextBox 9">
            <a:extLst>
              <a:ext uri="{FF2B5EF4-FFF2-40B4-BE49-F238E27FC236}">
                <a16:creationId xmlns:a16="http://schemas.microsoft.com/office/drawing/2014/main" id="{257F7691-3D2C-4385-A141-9C43AB72FECE}"/>
              </a:ext>
            </a:extLst>
          </p:cNvPr>
          <p:cNvSpPr txBox="1"/>
          <p:nvPr/>
        </p:nvSpPr>
        <p:spPr>
          <a:xfrm>
            <a:off x="1315574" y="4965620"/>
            <a:ext cx="9078496" cy="1200329"/>
          </a:xfrm>
          <a:prstGeom prst="rect">
            <a:avLst/>
          </a:prstGeom>
          <a:noFill/>
        </p:spPr>
        <p:txBody>
          <a:bodyPr wrap="square" rtlCol="0">
            <a:spAutoFit/>
          </a:bodyPr>
          <a:lstStyle/>
          <a:p>
            <a:r>
              <a:rPr lang="en-US" sz="2400" dirty="0">
                <a:solidFill>
                  <a:schemeClr val="bg1"/>
                </a:solidFill>
                <a:latin typeface="Norican"/>
              </a:rPr>
              <a:t>                     fig1                                                                     fig2</a:t>
            </a:r>
          </a:p>
          <a:p>
            <a:endParaRPr lang="en-US" sz="2400" dirty="0">
              <a:solidFill>
                <a:schemeClr val="bg1"/>
              </a:solidFill>
              <a:latin typeface="Norican"/>
            </a:endParaRPr>
          </a:p>
          <a:p>
            <a:r>
              <a:rPr lang="en-US" sz="2400" dirty="0">
                <a:solidFill>
                  <a:schemeClr val="bg1"/>
                </a:solidFill>
                <a:latin typeface="Norican"/>
              </a:rPr>
              <a:t>                *the overlapping points signify the errors in predicting </a:t>
            </a:r>
          </a:p>
        </p:txBody>
      </p:sp>
    </p:spTree>
    <p:extLst>
      <p:ext uri="{BB962C8B-B14F-4D97-AF65-F5344CB8AC3E}">
        <p14:creationId xmlns:p14="http://schemas.microsoft.com/office/powerpoint/2010/main" val="3165310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D977647-D97B-425E-8783-81F95D7D1767}"/>
              </a:ext>
            </a:extLst>
          </p:cNvPr>
          <p:cNvSpPr/>
          <p:nvPr/>
        </p:nvSpPr>
        <p:spPr>
          <a:xfrm>
            <a:off x="1715242" y="1133736"/>
            <a:ext cx="8945731" cy="1125949"/>
          </a:xfrm>
          <a:prstGeom prst="rect">
            <a:avLst/>
          </a:prstGeom>
        </p:spPr>
        <p:txBody>
          <a:bodyPr wrap="square">
            <a:spAutoFit/>
          </a:bodyPr>
          <a:lstStyle/>
          <a:p>
            <a:pPr algn="just">
              <a:spcBef>
                <a:spcPts val="750"/>
              </a:spcBef>
              <a:spcAft>
                <a:spcPts val="1500"/>
              </a:spcAft>
            </a:pPr>
            <a:r>
              <a:rPr lang="en-US" sz="2400" b="1" dirty="0">
                <a:solidFill>
                  <a:schemeClr val="bg1"/>
                </a:solidFill>
                <a:latin typeface="Norican"/>
                <a:ea typeface="Times New Roman" panose="02020603050405020304" pitchFamily="18" charset="0"/>
              </a:rPr>
              <a:t>C. Comparison &amp; Analysis:</a:t>
            </a:r>
          </a:p>
          <a:p>
            <a:pPr algn="just">
              <a:spcBef>
                <a:spcPts val="750"/>
              </a:spcBef>
              <a:spcAft>
                <a:spcPts val="1500"/>
              </a:spcAft>
            </a:pPr>
            <a:r>
              <a:rPr lang="en-US" sz="2400" dirty="0">
                <a:solidFill>
                  <a:schemeClr val="bg1"/>
                </a:solidFill>
                <a:latin typeface="Norican"/>
                <a:ea typeface="Times New Roman" panose="02020603050405020304" pitchFamily="18" charset="0"/>
              </a:rPr>
              <a:t>The table below gives the model score of both the models:</a:t>
            </a:r>
          </a:p>
        </p:txBody>
      </p:sp>
      <p:graphicFrame>
        <p:nvGraphicFramePr>
          <p:cNvPr id="6" name="Table 5">
            <a:extLst>
              <a:ext uri="{FF2B5EF4-FFF2-40B4-BE49-F238E27FC236}">
                <a16:creationId xmlns:a16="http://schemas.microsoft.com/office/drawing/2014/main" id="{E1DB0735-2C89-4F38-A68E-48BAE55521EC}"/>
              </a:ext>
            </a:extLst>
          </p:cNvPr>
          <p:cNvGraphicFramePr>
            <a:graphicFrameLocks noGrp="1"/>
          </p:cNvGraphicFramePr>
          <p:nvPr>
            <p:extLst>
              <p:ext uri="{D42A27DB-BD31-4B8C-83A1-F6EECF244321}">
                <p14:modId xmlns:p14="http://schemas.microsoft.com/office/powerpoint/2010/main" val="923133969"/>
              </p:ext>
            </p:extLst>
          </p:nvPr>
        </p:nvGraphicFramePr>
        <p:xfrm>
          <a:off x="2566391" y="3024676"/>
          <a:ext cx="6568730" cy="2288760"/>
        </p:xfrm>
        <a:graphic>
          <a:graphicData uri="http://schemas.openxmlformats.org/drawingml/2006/table">
            <a:tbl>
              <a:tblPr firstRow="1" firstCol="1" bandRow="1">
                <a:tableStyleId>{5C22544A-7EE6-4342-B048-85BDC9FD1C3A}</a:tableStyleId>
              </a:tblPr>
              <a:tblGrid>
                <a:gridCol w="3284365">
                  <a:extLst>
                    <a:ext uri="{9D8B030D-6E8A-4147-A177-3AD203B41FA5}">
                      <a16:colId xmlns:a16="http://schemas.microsoft.com/office/drawing/2014/main" val="3559217728"/>
                    </a:ext>
                  </a:extLst>
                </a:gridCol>
                <a:gridCol w="3284365">
                  <a:extLst>
                    <a:ext uri="{9D8B030D-6E8A-4147-A177-3AD203B41FA5}">
                      <a16:colId xmlns:a16="http://schemas.microsoft.com/office/drawing/2014/main" val="2008014378"/>
                    </a:ext>
                  </a:extLst>
                </a:gridCol>
              </a:tblGrid>
              <a:tr h="762920">
                <a:tc>
                  <a:txBody>
                    <a:bodyPr/>
                    <a:lstStyle/>
                    <a:p>
                      <a:pPr marL="0" marR="0" algn="just">
                        <a:spcBef>
                          <a:spcPts val="0"/>
                        </a:spcBef>
                        <a:spcAft>
                          <a:spcPts val="0"/>
                        </a:spcAft>
                      </a:pPr>
                      <a:r>
                        <a:rPr lang="en-US" sz="2400">
                          <a:effectLst/>
                          <a:latin typeface="Norican"/>
                        </a:rPr>
                        <a:t>Model</a:t>
                      </a:r>
                      <a:endParaRPr lang="en-US" sz="2400">
                        <a:effectLst/>
                        <a:latin typeface="Norican"/>
                        <a:ea typeface="SimSun" panose="02010600030101010101" pitchFamily="2" charset="-122"/>
                      </a:endParaRPr>
                    </a:p>
                  </a:txBody>
                  <a:tcPr marL="68580" marR="68580" marT="0" marB="0"/>
                </a:tc>
                <a:tc>
                  <a:txBody>
                    <a:bodyPr/>
                    <a:lstStyle/>
                    <a:p>
                      <a:pPr marL="0" marR="0" algn="just">
                        <a:spcBef>
                          <a:spcPts val="0"/>
                        </a:spcBef>
                        <a:spcAft>
                          <a:spcPts val="0"/>
                        </a:spcAft>
                      </a:pPr>
                      <a:r>
                        <a:rPr lang="en-US" sz="2400">
                          <a:effectLst/>
                          <a:latin typeface="Norican"/>
                        </a:rPr>
                        <a:t>Model Score</a:t>
                      </a:r>
                      <a:endParaRPr lang="en-US" sz="2400">
                        <a:effectLst/>
                        <a:latin typeface="Norican"/>
                        <a:ea typeface="SimSun" panose="02010600030101010101" pitchFamily="2" charset="-122"/>
                      </a:endParaRPr>
                    </a:p>
                  </a:txBody>
                  <a:tcPr marL="68580" marR="68580" marT="0" marB="0"/>
                </a:tc>
                <a:extLst>
                  <a:ext uri="{0D108BD9-81ED-4DB2-BD59-A6C34878D82A}">
                    <a16:rowId xmlns:a16="http://schemas.microsoft.com/office/drawing/2014/main" val="1009709132"/>
                  </a:ext>
                </a:extLst>
              </a:tr>
              <a:tr h="762920">
                <a:tc>
                  <a:txBody>
                    <a:bodyPr/>
                    <a:lstStyle/>
                    <a:p>
                      <a:pPr marL="0" marR="0" algn="just">
                        <a:spcBef>
                          <a:spcPts val="0"/>
                        </a:spcBef>
                        <a:spcAft>
                          <a:spcPts val="0"/>
                        </a:spcAft>
                      </a:pPr>
                      <a:r>
                        <a:rPr lang="en-US" sz="2400">
                          <a:effectLst/>
                          <a:latin typeface="Norican"/>
                        </a:rPr>
                        <a:t>SVM</a:t>
                      </a:r>
                      <a:endParaRPr lang="en-US" sz="2400">
                        <a:effectLst/>
                        <a:latin typeface="Norican"/>
                        <a:ea typeface="SimSun" panose="02010600030101010101" pitchFamily="2" charset="-122"/>
                      </a:endParaRPr>
                    </a:p>
                  </a:txBody>
                  <a:tcPr marL="68580" marR="68580" marT="0" marB="0"/>
                </a:tc>
                <a:tc>
                  <a:txBody>
                    <a:bodyPr/>
                    <a:lstStyle/>
                    <a:p>
                      <a:pPr marL="0" marR="0" algn="just">
                        <a:spcBef>
                          <a:spcPts val="0"/>
                        </a:spcBef>
                        <a:spcAft>
                          <a:spcPts val="0"/>
                        </a:spcAft>
                      </a:pPr>
                      <a:r>
                        <a:rPr lang="en-US" sz="2400">
                          <a:effectLst/>
                          <a:latin typeface="Norican"/>
                        </a:rPr>
                        <a:t>0.8203389830508474</a:t>
                      </a:r>
                      <a:endParaRPr lang="en-US" sz="2400">
                        <a:effectLst/>
                        <a:latin typeface="Norican"/>
                        <a:ea typeface="SimSun" panose="02010600030101010101" pitchFamily="2" charset="-122"/>
                      </a:endParaRPr>
                    </a:p>
                  </a:txBody>
                  <a:tcPr marL="68580" marR="68580" marT="0" marB="0"/>
                </a:tc>
                <a:extLst>
                  <a:ext uri="{0D108BD9-81ED-4DB2-BD59-A6C34878D82A}">
                    <a16:rowId xmlns:a16="http://schemas.microsoft.com/office/drawing/2014/main" val="415967160"/>
                  </a:ext>
                </a:extLst>
              </a:tr>
              <a:tr h="762920">
                <a:tc>
                  <a:txBody>
                    <a:bodyPr/>
                    <a:lstStyle/>
                    <a:p>
                      <a:pPr marL="0" marR="0" algn="just">
                        <a:spcBef>
                          <a:spcPts val="0"/>
                        </a:spcBef>
                        <a:spcAft>
                          <a:spcPts val="0"/>
                        </a:spcAft>
                      </a:pPr>
                      <a:r>
                        <a:rPr lang="en-US" sz="2400">
                          <a:effectLst/>
                          <a:latin typeface="Norican"/>
                        </a:rPr>
                        <a:t>KNN</a:t>
                      </a:r>
                      <a:endParaRPr lang="en-US" sz="2400">
                        <a:effectLst/>
                        <a:latin typeface="Norican"/>
                        <a:ea typeface="SimSun" panose="02010600030101010101" pitchFamily="2" charset="-122"/>
                      </a:endParaRPr>
                    </a:p>
                  </a:txBody>
                  <a:tcPr marL="68580" marR="68580" marT="0" marB="0"/>
                </a:tc>
                <a:tc>
                  <a:txBody>
                    <a:bodyPr/>
                    <a:lstStyle/>
                    <a:p>
                      <a:pPr marL="0" marR="0" algn="just">
                        <a:spcBef>
                          <a:spcPts val="0"/>
                        </a:spcBef>
                        <a:spcAft>
                          <a:spcPts val="0"/>
                        </a:spcAft>
                      </a:pPr>
                      <a:r>
                        <a:rPr lang="en-US" sz="2400" dirty="0">
                          <a:effectLst/>
                          <a:latin typeface="Norican"/>
                        </a:rPr>
                        <a:t>0.8067796610169492</a:t>
                      </a:r>
                      <a:endParaRPr lang="en-US" sz="2400" dirty="0">
                        <a:effectLst/>
                        <a:latin typeface="Norican"/>
                        <a:ea typeface="SimSun" panose="02010600030101010101" pitchFamily="2" charset="-122"/>
                      </a:endParaRPr>
                    </a:p>
                  </a:txBody>
                  <a:tcPr marL="68580" marR="68580" marT="0" marB="0"/>
                </a:tc>
                <a:extLst>
                  <a:ext uri="{0D108BD9-81ED-4DB2-BD59-A6C34878D82A}">
                    <a16:rowId xmlns:a16="http://schemas.microsoft.com/office/drawing/2014/main" val="3029455714"/>
                  </a:ext>
                </a:extLst>
              </a:tr>
            </a:tbl>
          </a:graphicData>
        </a:graphic>
      </p:graphicFrame>
    </p:spTree>
    <p:extLst>
      <p:ext uri="{BB962C8B-B14F-4D97-AF65-F5344CB8AC3E}">
        <p14:creationId xmlns:p14="http://schemas.microsoft.com/office/powerpoint/2010/main" val="363275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3" name="Rectangle 2">
            <a:extLst>
              <a:ext uri="{FF2B5EF4-FFF2-40B4-BE49-F238E27FC236}">
                <a16:creationId xmlns:a16="http://schemas.microsoft.com/office/drawing/2014/main" id="{BFD44B60-976E-4043-BC04-086EABCD8989}"/>
              </a:ext>
            </a:extLst>
          </p:cNvPr>
          <p:cNvSpPr/>
          <p:nvPr/>
        </p:nvSpPr>
        <p:spPr>
          <a:xfrm>
            <a:off x="1258680" y="1767562"/>
            <a:ext cx="9657053" cy="3046988"/>
          </a:xfrm>
          <a:prstGeom prst="rect">
            <a:avLst/>
          </a:prstGeom>
        </p:spPr>
        <p:txBody>
          <a:bodyPr wrap="square">
            <a:spAutoFit/>
          </a:bodyPr>
          <a:lstStyle/>
          <a:p>
            <a:pPr algn="just"/>
            <a:r>
              <a:rPr lang="en-US" sz="2400" dirty="0">
                <a:solidFill>
                  <a:schemeClr val="bg1"/>
                </a:solidFill>
                <a:latin typeface="Norican"/>
                <a:ea typeface="Times New Roman" panose="02020603050405020304" pitchFamily="18" charset="0"/>
              </a:rPr>
              <a:t>By comparing both the algorithms we got that SVM gives better accuracy than KNN</a:t>
            </a:r>
            <a:endParaRPr lang="en-US" sz="2400" dirty="0">
              <a:solidFill>
                <a:schemeClr val="bg1"/>
              </a:solidFill>
              <a:latin typeface="Norican"/>
              <a:ea typeface="SimSun" panose="02010600030101010101" pitchFamily="2" charset="-122"/>
            </a:endParaRPr>
          </a:p>
          <a:p>
            <a:pPr algn="just"/>
            <a:r>
              <a:rPr lang="en-US" sz="2400" dirty="0">
                <a:solidFill>
                  <a:schemeClr val="bg1"/>
                </a:solidFill>
                <a:latin typeface="Norican"/>
                <a:ea typeface="Times New Roman" panose="02020603050405020304" pitchFamily="18" charset="0"/>
              </a:rPr>
              <a:t> </a:t>
            </a:r>
            <a:endParaRPr lang="en-US" sz="2400" dirty="0">
              <a:solidFill>
                <a:schemeClr val="bg1"/>
              </a:solidFill>
              <a:latin typeface="Norican"/>
              <a:ea typeface="SimSun" panose="02010600030101010101" pitchFamily="2" charset="-122"/>
            </a:endParaRPr>
          </a:p>
          <a:p>
            <a:pPr algn="just"/>
            <a:r>
              <a:rPr lang="en-US" sz="2400" dirty="0">
                <a:solidFill>
                  <a:schemeClr val="bg1"/>
                </a:solidFill>
                <a:latin typeface="Norican"/>
                <a:ea typeface="Times New Roman" panose="02020603050405020304" pitchFamily="18" charset="0"/>
              </a:rPr>
              <a:t>We also found that on the basis of our dataset, SVM model gives the best accuracy with ‘Linear’ Kernel, regularization value(C) 1.0, gamma value 0.01.</a:t>
            </a:r>
            <a:endParaRPr lang="en-US" sz="2400" dirty="0">
              <a:solidFill>
                <a:schemeClr val="bg1"/>
              </a:solidFill>
              <a:latin typeface="Norican"/>
              <a:ea typeface="SimSun" panose="02010600030101010101" pitchFamily="2" charset="-122"/>
            </a:endParaRPr>
          </a:p>
          <a:p>
            <a:pPr algn="just"/>
            <a:r>
              <a:rPr lang="en-US" sz="2400" dirty="0">
                <a:solidFill>
                  <a:schemeClr val="bg1"/>
                </a:solidFill>
                <a:latin typeface="Norican"/>
                <a:ea typeface="Times New Roman" panose="02020603050405020304" pitchFamily="18" charset="0"/>
              </a:rPr>
              <a:t> </a:t>
            </a:r>
            <a:endParaRPr lang="en-US" sz="2400" dirty="0">
              <a:solidFill>
                <a:schemeClr val="bg1"/>
              </a:solidFill>
              <a:latin typeface="Norican"/>
              <a:ea typeface="SimSun" panose="02010600030101010101" pitchFamily="2" charset="-122"/>
            </a:endParaRPr>
          </a:p>
          <a:p>
            <a:pPr algn="just"/>
            <a:r>
              <a:rPr lang="en-US" sz="2400" dirty="0">
                <a:solidFill>
                  <a:schemeClr val="bg1"/>
                </a:solidFill>
                <a:latin typeface="Norican"/>
                <a:ea typeface="Times New Roman" panose="02020603050405020304" pitchFamily="18" charset="0"/>
              </a:rPr>
              <a:t>Also based on our dataset KNN model gives the best accuracy with ‘Hamming’ distance and K-value=100.</a:t>
            </a:r>
            <a:endParaRPr lang="en-US" sz="2400" dirty="0">
              <a:solidFill>
                <a:schemeClr val="bg1"/>
              </a:solidFill>
              <a:latin typeface="Norican"/>
              <a:ea typeface="SimSun" panose="02010600030101010101" pitchFamily="2" charset="-122"/>
            </a:endParaRPr>
          </a:p>
        </p:txBody>
      </p:sp>
    </p:spTree>
    <p:extLst>
      <p:ext uri="{BB962C8B-B14F-4D97-AF65-F5344CB8AC3E}">
        <p14:creationId xmlns:p14="http://schemas.microsoft.com/office/powerpoint/2010/main" val="507816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Tree>
    <p:extLst>
      <p:ext uri="{BB962C8B-B14F-4D97-AF65-F5344CB8AC3E}">
        <p14:creationId xmlns:p14="http://schemas.microsoft.com/office/powerpoint/2010/main" val="417178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3" name="Rectangle 2">
            <a:extLst>
              <a:ext uri="{FF2B5EF4-FFF2-40B4-BE49-F238E27FC236}">
                <a16:creationId xmlns:a16="http://schemas.microsoft.com/office/drawing/2014/main" id="{6214EBBD-D2D7-425E-B40E-5B4A76B91F1C}"/>
              </a:ext>
            </a:extLst>
          </p:cNvPr>
          <p:cNvSpPr/>
          <p:nvPr/>
        </p:nvSpPr>
        <p:spPr>
          <a:xfrm>
            <a:off x="1019092" y="1003111"/>
            <a:ext cx="10153816" cy="4234749"/>
          </a:xfrm>
          <a:prstGeom prst="rect">
            <a:avLst/>
          </a:prstGeom>
        </p:spPr>
        <p:txBody>
          <a:bodyPr wrap="square">
            <a:spAutoFit/>
          </a:bodyPr>
          <a:lstStyle/>
          <a:p>
            <a:pPr>
              <a:lnSpc>
                <a:spcPct val="107000"/>
              </a:lnSpc>
              <a:spcAft>
                <a:spcPts val="800"/>
              </a:spcAft>
            </a:pPr>
            <a:r>
              <a:rPr lang="en-US" sz="2000" b="1" dirty="0">
                <a:solidFill>
                  <a:schemeClr val="bg1"/>
                </a:solidFill>
                <a:latin typeface="Norican" panose="02000504000000020004"/>
                <a:ea typeface="Calibri" panose="020F0502020204030204" pitchFamily="34" charset="0"/>
                <a:cs typeface="Times New Roman" panose="02020603050405020304" pitchFamily="18" charset="0"/>
              </a:rPr>
              <a:t>Conclusion:</a:t>
            </a:r>
          </a:p>
          <a:p>
            <a:pPr>
              <a:lnSpc>
                <a:spcPct val="107000"/>
              </a:lnSpc>
              <a:spcAft>
                <a:spcPts val="800"/>
              </a:spcAft>
            </a:pPr>
            <a:endParaRPr lang="en-US" sz="2000" dirty="0">
              <a:solidFill>
                <a:schemeClr val="bg1"/>
              </a:solidFill>
              <a:effectLst/>
              <a:latin typeface="Norican" panose="02000504000000020004"/>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chemeClr val="bg1"/>
                </a:solidFill>
                <a:latin typeface="Norican" panose="02000504000000020004"/>
                <a:ea typeface="Calibri" panose="020F0502020204030204" pitchFamily="34" charset="0"/>
                <a:cs typeface="Times New Roman" panose="02020603050405020304" pitchFamily="18" charset="0"/>
              </a:rPr>
              <a:t>Though the aim of the project was to evaluate how the machine learning algorithms work on the sport dataset, there are other applications too, such as predicting match outcome, predicting the scores etc. The approach will be helpful for the coaches to make more firm decisions about the team and make the squad stronger and perform in a better way. However, precision is the factor upon which someone could infer and create new knowledge on how to making more firm decisions. We will be glad if our approach really helps someone. Though we proposed the model to be applied on the data of last five years for now we have implemented the model on the data of one year and we have now worked on the four features of the five that we have proposed. In future projects we will increase the size of the dataset and will focus on to increase the related features.</a:t>
            </a:r>
            <a:endParaRPr lang="en-US" sz="2000" dirty="0">
              <a:solidFill>
                <a:schemeClr val="bg1"/>
              </a:solidFill>
              <a:effectLst/>
              <a:latin typeface="Norican" panose="02000504000000020004"/>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8911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5" name="TextBox 4">
            <a:extLst>
              <a:ext uri="{FF2B5EF4-FFF2-40B4-BE49-F238E27FC236}">
                <a16:creationId xmlns:a16="http://schemas.microsoft.com/office/drawing/2014/main" id="{238F5B9A-C705-4DE3-9F63-9F5D73BB8AB5}"/>
              </a:ext>
            </a:extLst>
          </p:cNvPr>
          <p:cNvSpPr txBox="1"/>
          <p:nvPr/>
        </p:nvSpPr>
        <p:spPr>
          <a:xfrm>
            <a:off x="347729" y="2846231"/>
            <a:ext cx="8113691" cy="1446550"/>
          </a:xfrm>
          <a:prstGeom prst="rect">
            <a:avLst/>
          </a:prstGeom>
          <a:noFill/>
        </p:spPr>
        <p:txBody>
          <a:bodyPr wrap="square" rtlCol="0">
            <a:spAutoFit/>
          </a:bodyPr>
          <a:lstStyle/>
          <a:p>
            <a:pPr algn="ctr"/>
            <a:r>
              <a:rPr lang="en-US" sz="8800" dirty="0">
                <a:solidFill>
                  <a:schemeClr val="bg1"/>
                </a:solidFill>
                <a:latin typeface="Norican"/>
              </a:rPr>
              <a:t>Thank You</a:t>
            </a:r>
            <a:endParaRPr lang="en-IN" sz="8800" dirty="0">
              <a:solidFill>
                <a:schemeClr val="bg1"/>
              </a:solidFill>
              <a:latin typeface="Norican"/>
            </a:endParaRPr>
          </a:p>
        </p:txBody>
      </p:sp>
    </p:spTree>
    <p:extLst>
      <p:ext uri="{BB962C8B-B14F-4D97-AF65-F5344CB8AC3E}">
        <p14:creationId xmlns:p14="http://schemas.microsoft.com/office/powerpoint/2010/main" val="58010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3" name="TextBox 2">
            <a:extLst>
              <a:ext uri="{FF2B5EF4-FFF2-40B4-BE49-F238E27FC236}">
                <a16:creationId xmlns:a16="http://schemas.microsoft.com/office/drawing/2014/main" id="{61DC29F5-F2ED-402F-89B9-4BF98E67311E}"/>
              </a:ext>
            </a:extLst>
          </p:cNvPr>
          <p:cNvSpPr txBox="1"/>
          <p:nvPr/>
        </p:nvSpPr>
        <p:spPr>
          <a:xfrm>
            <a:off x="373713" y="1765191"/>
            <a:ext cx="11449878" cy="3293209"/>
          </a:xfrm>
          <a:prstGeom prst="rect">
            <a:avLst/>
          </a:prstGeom>
          <a:noFill/>
        </p:spPr>
        <p:txBody>
          <a:bodyPr wrap="square" rtlCol="0">
            <a:spAutoFit/>
          </a:bodyPr>
          <a:lstStyle/>
          <a:p>
            <a:r>
              <a:rPr lang="en-US" sz="2400" b="1" dirty="0">
                <a:solidFill>
                  <a:schemeClr val="bg1"/>
                </a:solidFill>
                <a:latin typeface="Norican" panose="02000504000000020004"/>
              </a:rPr>
              <a:t>Introduction:</a:t>
            </a:r>
          </a:p>
          <a:p>
            <a:endParaRPr lang="en-US" sz="2400" dirty="0">
              <a:solidFill>
                <a:schemeClr val="bg1"/>
              </a:solidFill>
              <a:latin typeface="Norican" panose="02000504000000020004"/>
            </a:endParaRPr>
          </a:p>
          <a:p>
            <a:r>
              <a:rPr lang="en-US" sz="2000" dirty="0">
                <a:solidFill>
                  <a:schemeClr val="bg1"/>
                </a:solidFill>
                <a:latin typeface="Norican" panose="02000504000000020004"/>
              </a:rPr>
              <a:t> </a:t>
            </a:r>
          </a:p>
          <a:p>
            <a:r>
              <a:rPr lang="en-US" sz="2000" dirty="0">
                <a:solidFill>
                  <a:schemeClr val="bg1"/>
                </a:solidFill>
                <a:latin typeface="Norican" panose="02000504000000020004"/>
              </a:rPr>
              <a:t>	Prediction system is now widely used all over the world in variety of fields such as stock market, crime analytics, online shopping, sports data analysis etc. So it has big impact on fields where prediction is an integral part of the job. In the field if the sports of the system can be used for betting, for a player to improve his game, for coaches to analyze the performance of the squad and enhance the game plan. As a result machine learning is a highly trending topic in the field of analyzing the sports data. </a:t>
            </a:r>
          </a:p>
          <a:p>
            <a:r>
              <a:rPr lang="en-US" sz="2000" dirty="0">
                <a:solidFill>
                  <a:schemeClr val="bg1"/>
                </a:solidFill>
                <a:latin typeface="Norican" panose="02000504000000020004"/>
              </a:rPr>
              <a:t> </a:t>
            </a:r>
          </a:p>
          <a:p>
            <a:r>
              <a:rPr lang="en-US" sz="2000" dirty="0">
                <a:solidFill>
                  <a:schemeClr val="bg1"/>
                </a:solidFill>
                <a:latin typeface="Norican" panose="02000504000000020004"/>
              </a:rPr>
              <a:t>	</a:t>
            </a:r>
          </a:p>
        </p:txBody>
      </p:sp>
    </p:spTree>
    <p:extLst>
      <p:ext uri="{BB962C8B-B14F-4D97-AF65-F5344CB8AC3E}">
        <p14:creationId xmlns:p14="http://schemas.microsoft.com/office/powerpoint/2010/main" val="29006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66F108B9-9896-42EB-A2B8-256BB6D9C274}"/>
              </a:ext>
            </a:extLst>
          </p:cNvPr>
          <p:cNvSpPr txBox="1"/>
          <p:nvPr/>
        </p:nvSpPr>
        <p:spPr>
          <a:xfrm>
            <a:off x="691762" y="1280161"/>
            <a:ext cx="10233329" cy="4093428"/>
          </a:xfrm>
          <a:prstGeom prst="rect">
            <a:avLst/>
          </a:prstGeom>
          <a:noFill/>
        </p:spPr>
        <p:txBody>
          <a:bodyPr wrap="square" rtlCol="0">
            <a:spAutoFit/>
          </a:bodyPr>
          <a:lstStyle/>
          <a:p>
            <a:r>
              <a:rPr lang="en-US" sz="2000" b="1" dirty="0">
                <a:solidFill>
                  <a:schemeClr val="bg1"/>
                </a:solidFill>
                <a:latin typeface="Norican" panose="02000504000000020004"/>
              </a:rPr>
              <a:t>Previous Work:</a:t>
            </a:r>
          </a:p>
          <a:p>
            <a:endParaRPr lang="en-US" sz="2000" b="1" dirty="0">
              <a:solidFill>
                <a:schemeClr val="bg1"/>
              </a:solidFill>
              <a:latin typeface="Norican" panose="02000504000000020004"/>
            </a:endParaRPr>
          </a:p>
          <a:p>
            <a:r>
              <a:rPr lang="en-US" sz="2000" dirty="0">
                <a:solidFill>
                  <a:schemeClr val="bg1"/>
                </a:solidFill>
                <a:latin typeface="Norican" panose="02000504000000020004"/>
              </a:rPr>
              <a:t>Previously none have worked on the problem we are going through. Most of them have predicted the match outcome based on the performance of the various teams throughout the world. The models used by them were the various classification machine learning algorithms such as SVM, KNN, Random Forest, Naïve Bays model and a few have implemented Neural Network. </a:t>
            </a:r>
          </a:p>
          <a:p>
            <a:endParaRPr lang="en-US" sz="2000" dirty="0">
              <a:solidFill>
                <a:schemeClr val="bg1"/>
              </a:solidFill>
              <a:latin typeface="Norican" panose="02000504000000020004"/>
            </a:endParaRPr>
          </a:p>
          <a:p>
            <a:endParaRPr lang="en-US" sz="2000" dirty="0">
              <a:solidFill>
                <a:schemeClr val="bg1"/>
              </a:solidFill>
              <a:latin typeface="Norican" panose="02000504000000020004"/>
            </a:endParaRPr>
          </a:p>
          <a:p>
            <a:r>
              <a:rPr lang="en-US" sz="2000" b="1" dirty="0">
                <a:solidFill>
                  <a:schemeClr val="bg1"/>
                </a:solidFill>
                <a:latin typeface="Norican" panose="02000504000000020004"/>
              </a:rPr>
              <a:t>Our Work:</a:t>
            </a:r>
          </a:p>
          <a:p>
            <a:endParaRPr lang="en-US" sz="2000" b="1" dirty="0">
              <a:solidFill>
                <a:schemeClr val="bg1"/>
              </a:solidFill>
              <a:latin typeface="Norican" panose="02000504000000020004"/>
            </a:endParaRPr>
          </a:p>
          <a:p>
            <a:r>
              <a:rPr lang="en-US" sz="2000" dirty="0">
                <a:solidFill>
                  <a:schemeClr val="bg1"/>
                </a:solidFill>
                <a:latin typeface="Norican" panose="02000504000000020004"/>
              </a:rPr>
              <a:t>In our case we will the data of the performance of the players and will decide </a:t>
            </a:r>
            <a:r>
              <a:rPr lang="en-US" sz="2000" dirty="0" err="1">
                <a:solidFill>
                  <a:schemeClr val="bg1"/>
                </a:solidFill>
                <a:latin typeface="Norican" panose="02000504000000020004"/>
              </a:rPr>
              <a:t>wheather</a:t>
            </a:r>
            <a:r>
              <a:rPr lang="en-US" sz="2000" dirty="0">
                <a:solidFill>
                  <a:schemeClr val="bg1"/>
                </a:solidFill>
                <a:latin typeface="Norican" panose="02000504000000020004"/>
              </a:rPr>
              <a:t> they will be retained by their team or not. For this purpose we will use the supervised machine learning algorithms.</a:t>
            </a:r>
          </a:p>
        </p:txBody>
      </p:sp>
    </p:spTree>
    <p:extLst>
      <p:ext uri="{BB962C8B-B14F-4D97-AF65-F5344CB8AC3E}">
        <p14:creationId xmlns:p14="http://schemas.microsoft.com/office/powerpoint/2010/main" val="335701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5" name="Rectangle 4">
            <a:extLst>
              <a:ext uri="{FF2B5EF4-FFF2-40B4-BE49-F238E27FC236}">
                <a16:creationId xmlns:a16="http://schemas.microsoft.com/office/drawing/2014/main" id="{14562325-36D9-47BB-8C01-DE74B4FC9E04}"/>
              </a:ext>
            </a:extLst>
          </p:cNvPr>
          <p:cNvSpPr/>
          <p:nvPr/>
        </p:nvSpPr>
        <p:spPr>
          <a:xfrm>
            <a:off x="707666" y="1789042"/>
            <a:ext cx="1812897" cy="15266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Dataset </a:t>
            </a:r>
          </a:p>
          <a:p>
            <a:pPr algn="ctr"/>
            <a:r>
              <a:rPr lang="en-US" dirty="0">
                <a:solidFill>
                  <a:schemeClr val="accent1">
                    <a:lumMod val="50000"/>
                  </a:schemeClr>
                </a:solidFill>
              </a:rPr>
              <a:t>&amp; </a:t>
            </a:r>
          </a:p>
          <a:p>
            <a:pPr algn="ctr"/>
            <a:r>
              <a:rPr lang="en-US" dirty="0">
                <a:solidFill>
                  <a:schemeClr val="accent1">
                    <a:lumMod val="50000"/>
                  </a:schemeClr>
                </a:solidFill>
              </a:rPr>
              <a:t>Preprocess</a:t>
            </a:r>
          </a:p>
        </p:txBody>
      </p:sp>
      <p:sp>
        <p:nvSpPr>
          <p:cNvPr id="6" name="Rectangle 5">
            <a:extLst>
              <a:ext uri="{FF2B5EF4-FFF2-40B4-BE49-F238E27FC236}">
                <a16:creationId xmlns:a16="http://schemas.microsoft.com/office/drawing/2014/main" id="{C6EC6FBE-E0FD-4DD6-AFD5-8A595C687F52}"/>
              </a:ext>
            </a:extLst>
          </p:cNvPr>
          <p:cNvSpPr/>
          <p:nvPr/>
        </p:nvSpPr>
        <p:spPr>
          <a:xfrm>
            <a:off x="3315694" y="2051437"/>
            <a:ext cx="2369489" cy="104957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Features Extraction</a:t>
            </a:r>
          </a:p>
        </p:txBody>
      </p:sp>
      <p:sp>
        <p:nvSpPr>
          <p:cNvPr id="7" name="Rectangle 6">
            <a:extLst>
              <a:ext uri="{FF2B5EF4-FFF2-40B4-BE49-F238E27FC236}">
                <a16:creationId xmlns:a16="http://schemas.microsoft.com/office/drawing/2014/main" id="{284B740B-E612-4707-86CB-8D8736BBC199}"/>
              </a:ext>
            </a:extLst>
          </p:cNvPr>
          <p:cNvSpPr/>
          <p:nvPr/>
        </p:nvSpPr>
        <p:spPr>
          <a:xfrm>
            <a:off x="6567779" y="1447138"/>
            <a:ext cx="2242268" cy="219456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nSpc>
                <a:spcPct val="107000"/>
              </a:lnSpc>
              <a:spcBef>
                <a:spcPts val="0"/>
              </a:spcBef>
              <a:spcAft>
                <a:spcPts val="0"/>
              </a:spcAft>
              <a:buFont typeface="+mj-lt"/>
              <a:buAutoNum type="arabicPeriod"/>
            </a:pPr>
            <a:r>
              <a:rPr lang="en-US"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Buying clause</a:t>
            </a:r>
          </a:p>
          <a:p>
            <a:pPr marL="342900" marR="0" lvl="0" indent="-342900">
              <a:lnSpc>
                <a:spcPct val="107000"/>
              </a:lnSpc>
              <a:spcBef>
                <a:spcPts val="0"/>
              </a:spcBef>
              <a:spcAft>
                <a:spcPts val="0"/>
              </a:spcAft>
              <a:buFont typeface="+mj-lt"/>
              <a:buAutoNum type="arabicPeriod"/>
            </a:pPr>
            <a:r>
              <a:rPr lang="en-US"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Performance (Rating)</a:t>
            </a:r>
          </a:p>
          <a:p>
            <a:pPr marL="342900" marR="0" lvl="0" indent="-342900">
              <a:lnSpc>
                <a:spcPct val="107000"/>
              </a:lnSpc>
              <a:spcBef>
                <a:spcPts val="0"/>
              </a:spcBef>
              <a:spcAft>
                <a:spcPts val="0"/>
              </a:spcAft>
              <a:buFont typeface="+mj-lt"/>
              <a:buAutoNum type="arabicPeriod"/>
            </a:pPr>
            <a:r>
              <a:rPr lang="en-US"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Market value</a:t>
            </a:r>
          </a:p>
          <a:p>
            <a:pPr marL="342900" marR="0" lvl="0" indent="-342900">
              <a:lnSpc>
                <a:spcPct val="107000"/>
              </a:lnSpc>
              <a:spcBef>
                <a:spcPts val="0"/>
              </a:spcBef>
              <a:spcAft>
                <a:spcPts val="0"/>
              </a:spcAft>
              <a:buFont typeface="+mj-lt"/>
              <a:buAutoNum type="arabicPeriod"/>
            </a:pPr>
            <a:r>
              <a:rPr lang="en-US"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International performance</a:t>
            </a:r>
          </a:p>
          <a:p>
            <a:pPr marL="342900" marR="0" lvl="0" indent="-342900">
              <a:lnSpc>
                <a:spcPct val="107000"/>
              </a:lnSpc>
              <a:spcBef>
                <a:spcPts val="0"/>
              </a:spcBef>
              <a:spcAft>
                <a:spcPts val="800"/>
              </a:spcAft>
              <a:buFont typeface="+mj-lt"/>
              <a:buAutoNum type="arabicPeriod"/>
            </a:pPr>
            <a:r>
              <a:rPr lang="en-US"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Playing time</a:t>
            </a:r>
          </a:p>
        </p:txBody>
      </p:sp>
      <p:sp>
        <p:nvSpPr>
          <p:cNvPr id="8" name="Rectangle 7">
            <a:extLst>
              <a:ext uri="{FF2B5EF4-FFF2-40B4-BE49-F238E27FC236}">
                <a16:creationId xmlns:a16="http://schemas.microsoft.com/office/drawing/2014/main" id="{E4475ECD-0A9A-4640-A73E-AA0AD19279AA}"/>
              </a:ext>
            </a:extLst>
          </p:cNvPr>
          <p:cNvSpPr/>
          <p:nvPr/>
        </p:nvSpPr>
        <p:spPr>
          <a:xfrm>
            <a:off x="9597224" y="2369485"/>
            <a:ext cx="2109746" cy="62020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Metric</a:t>
            </a:r>
          </a:p>
        </p:txBody>
      </p:sp>
      <p:sp>
        <p:nvSpPr>
          <p:cNvPr id="11" name="Arrow: Right 10">
            <a:extLst>
              <a:ext uri="{FF2B5EF4-FFF2-40B4-BE49-F238E27FC236}">
                <a16:creationId xmlns:a16="http://schemas.microsoft.com/office/drawing/2014/main" id="{832FA435-1F53-4387-8B11-66C1BD8A2321}"/>
              </a:ext>
            </a:extLst>
          </p:cNvPr>
          <p:cNvSpPr/>
          <p:nvPr/>
        </p:nvSpPr>
        <p:spPr>
          <a:xfrm>
            <a:off x="2520563" y="2345632"/>
            <a:ext cx="795131" cy="484632"/>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2CCAFD66-5C71-4D27-AA17-B9B23B2DB388}"/>
              </a:ext>
            </a:extLst>
          </p:cNvPr>
          <p:cNvSpPr/>
          <p:nvPr/>
        </p:nvSpPr>
        <p:spPr>
          <a:xfrm>
            <a:off x="5738192" y="2345632"/>
            <a:ext cx="795131" cy="484632"/>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0E276B83-FEB4-468B-B347-91D2C165D72F}"/>
              </a:ext>
            </a:extLst>
          </p:cNvPr>
          <p:cNvSpPr/>
          <p:nvPr/>
        </p:nvSpPr>
        <p:spPr>
          <a:xfrm>
            <a:off x="8807396" y="2468879"/>
            <a:ext cx="795131" cy="484632"/>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CD73F11-F31E-483D-AD9A-49677E95E850}"/>
              </a:ext>
            </a:extLst>
          </p:cNvPr>
          <p:cNvSpPr/>
          <p:nvPr/>
        </p:nvSpPr>
        <p:spPr>
          <a:xfrm>
            <a:off x="834887" y="5120639"/>
            <a:ext cx="1630017" cy="47707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Metric</a:t>
            </a:r>
          </a:p>
        </p:txBody>
      </p:sp>
      <p:cxnSp>
        <p:nvCxnSpPr>
          <p:cNvPr id="16" name="Straight Arrow Connector 15">
            <a:extLst>
              <a:ext uri="{FF2B5EF4-FFF2-40B4-BE49-F238E27FC236}">
                <a16:creationId xmlns:a16="http://schemas.microsoft.com/office/drawing/2014/main" id="{4F5DA795-1BB5-4DAA-8208-E73BCAD71C0C}"/>
              </a:ext>
            </a:extLst>
          </p:cNvPr>
          <p:cNvCxnSpPr/>
          <p:nvPr/>
        </p:nvCxnSpPr>
        <p:spPr>
          <a:xfrm>
            <a:off x="1637970" y="4325510"/>
            <a:ext cx="0" cy="79512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 name="TextBox 16">
            <a:extLst>
              <a:ext uri="{FF2B5EF4-FFF2-40B4-BE49-F238E27FC236}">
                <a16:creationId xmlns:a16="http://schemas.microsoft.com/office/drawing/2014/main" id="{F1379008-1AE2-447E-98F8-B468F9CA85E6}"/>
              </a:ext>
            </a:extLst>
          </p:cNvPr>
          <p:cNvSpPr txBox="1"/>
          <p:nvPr/>
        </p:nvSpPr>
        <p:spPr>
          <a:xfrm>
            <a:off x="341896" y="3705309"/>
            <a:ext cx="2560329" cy="1200329"/>
          </a:xfrm>
          <a:prstGeom prst="rect">
            <a:avLst/>
          </a:prstGeom>
          <a:noFill/>
        </p:spPr>
        <p:txBody>
          <a:bodyPr wrap="square" rtlCol="0">
            <a:spAutoFit/>
          </a:bodyPr>
          <a:lstStyle/>
          <a:p>
            <a:pPr algn="ctr"/>
            <a:r>
              <a:rPr lang="en-US" dirty="0">
                <a:solidFill>
                  <a:schemeClr val="bg1"/>
                </a:solidFill>
              </a:rPr>
              <a:t>Apply Machine Learning Techniques</a:t>
            </a:r>
          </a:p>
          <a:p>
            <a:pPr algn="ctr"/>
            <a:endParaRPr lang="en-US" dirty="0">
              <a:solidFill>
                <a:schemeClr val="bg1"/>
              </a:solidFill>
            </a:endParaRPr>
          </a:p>
          <a:p>
            <a:pPr algn="ctr"/>
            <a:r>
              <a:rPr lang="en-US" dirty="0">
                <a:solidFill>
                  <a:schemeClr val="bg1"/>
                </a:solidFill>
              </a:rPr>
              <a:t>SVM    KNN</a:t>
            </a:r>
          </a:p>
        </p:txBody>
      </p:sp>
      <p:sp>
        <p:nvSpPr>
          <p:cNvPr id="18" name="Rectangle 17">
            <a:extLst>
              <a:ext uri="{FF2B5EF4-FFF2-40B4-BE49-F238E27FC236}">
                <a16:creationId xmlns:a16="http://schemas.microsoft.com/office/drawing/2014/main" id="{72C31D40-5694-4D3A-B2EC-CE286644F583}"/>
              </a:ext>
            </a:extLst>
          </p:cNvPr>
          <p:cNvSpPr/>
          <p:nvPr/>
        </p:nvSpPr>
        <p:spPr>
          <a:xfrm>
            <a:off x="3568823" y="4758431"/>
            <a:ext cx="2116347" cy="126950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Classification:</a:t>
            </a:r>
          </a:p>
          <a:p>
            <a:pPr algn="ctr"/>
            <a:r>
              <a:rPr lang="en-US" dirty="0">
                <a:solidFill>
                  <a:schemeClr val="accent5">
                    <a:lumMod val="50000"/>
                  </a:schemeClr>
                </a:solidFill>
              </a:rPr>
              <a:t> 3 Classes</a:t>
            </a:r>
          </a:p>
        </p:txBody>
      </p:sp>
      <p:sp>
        <p:nvSpPr>
          <p:cNvPr id="19" name="Rectangle 18">
            <a:extLst>
              <a:ext uri="{FF2B5EF4-FFF2-40B4-BE49-F238E27FC236}">
                <a16:creationId xmlns:a16="http://schemas.microsoft.com/office/drawing/2014/main" id="{90D7E54A-AF3C-4A88-B24D-EC18620DDA52}"/>
              </a:ext>
            </a:extLst>
          </p:cNvPr>
          <p:cNvSpPr/>
          <p:nvPr/>
        </p:nvSpPr>
        <p:spPr>
          <a:xfrm>
            <a:off x="6791417" y="4252404"/>
            <a:ext cx="2654424" cy="213064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nSpc>
                <a:spcPct val="107000"/>
              </a:lnSpc>
              <a:spcBef>
                <a:spcPts val="0"/>
              </a:spcBef>
              <a:spcAft>
                <a:spcPts val="0"/>
              </a:spcAft>
              <a:buFont typeface="+mj-lt"/>
              <a:buAutoNum type="arabicPeriod"/>
              <a:tabLst>
                <a:tab pos="4714240" algn="l"/>
              </a:tabLst>
            </a:pP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Who should be retained by the club</a:t>
            </a:r>
            <a:endParaRPr lang="en-US" sz="16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714240" algn="l"/>
              </a:tabLst>
            </a:pP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Who should be sold</a:t>
            </a:r>
            <a:endParaRPr lang="en-US" sz="16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714240" algn="l"/>
              </a:tabLst>
            </a:pPr>
            <a:r>
              <a:rPr lang="en-US"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Who should be taken under strict guidance of the coach</a:t>
            </a:r>
            <a:endParaRPr lang="en-US" sz="16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Arrow: Right 20">
            <a:extLst>
              <a:ext uri="{FF2B5EF4-FFF2-40B4-BE49-F238E27FC236}">
                <a16:creationId xmlns:a16="http://schemas.microsoft.com/office/drawing/2014/main" id="{0C9B7FC0-FD6A-4475-9009-F63E981D51EF}"/>
              </a:ext>
            </a:extLst>
          </p:cNvPr>
          <p:cNvSpPr/>
          <p:nvPr/>
        </p:nvSpPr>
        <p:spPr>
          <a:xfrm>
            <a:off x="5868636" y="5116862"/>
            <a:ext cx="795131" cy="484632"/>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Arrow: Right 21">
            <a:extLst>
              <a:ext uri="{FF2B5EF4-FFF2-40B4-BE49-F238E27FC236}">
                <a16:creationId xmlns:a16="http://schemas.microsoft.com/office/drawing/2014/main" id="{FB8E2FD8-8234-461C-8015-E0DD1A9A85D4}"/>
              </a:ext>
            </a:extLst>
          </p:cNvPr>
          <p:cNvSpPr/>
          <p:nvPr/>
        </p:nvSpPr>
        <p:spPr>
          <a:xfrm>
            <a:off x="2596181" y="5120639"/>
            <a:ext cx="795131" cy="484632"/>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F7FF5A86-5DDF-4E9B-8F77-C582E87B0EEB}"/>
              </a:ext>
            </a:extLst>
          </p:cNvPr>
          <p:cNvSpPr txBox="1"/>
          <p:nvPr/>
        </p:nvSpPr>
        <p:spPr>
          <a:xfrm>
            <a:off x="565623" y="486568"/>
            <a:ext cx="2461661" cy="461665"/>
          </a:xfrm>
          <a:prstGeom prst="rect">
            <a:avLst/>
          </a:prstGeom>
          <a:noFill/>
        </p:spPr>
        <p:txBody>
          <a:bodyPr wrap="square" rtlCol="0">
            <a:spAutoFit/>
          </a:bodyPr>
          <a:lstStyle/>
          <a:p>
            <a:r>
              <a:rPr lang="en-US" sz="2400" b="1" dirty="0">
                <a:solidFill>
                  <a:schemeClr val="bg1"/>
                </a:solidFill>
                <a:latin typeface="Norican" panose="02000504000000020004"/>
              </a:rPr>
              <a:t>Work Flowchart:</a:t>
            </a:r>
          </a:p>
        </p:txBody>
      </p:sp>
    </p:spTree>
    <p:extLst>
      <p:ext uri="{BB962C8B-B14F-4D97-AF65-F5344CB8AC3E}">
        <p14:creationId xmlns:p14="http://schemas.microsoft.com/office/powerpoint/2010/main" val="269640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C472ACEF-940C-47DD-9D4B-A9E6754106DE}"/>
              </a:ext>
            </a:extLst>
          </p:cNvPr>
          <p:cNvSpPr txBox="1"/>
          <p:nvPr/>
        </p:nvSpPr>
        <p:spPr>
          <a:xfrm>
            <a:off x="1598214" y="1852655"/>
            <a:ext cx="9684688" cy="3693319"/>
          </a:xfrm>
          <a:prstGeom prst="rect">
            <a:avLst/>
          </a:prstGeom>
          <a:noFill/>
        </p:spPr>
        <p:txBody>
          <a:bodyPr wrap="square" rtlCol="0">
            <a:spAutoFit/>
          </a:bodyPr>
          <a:lstStyle/>
          <a:p>
            <a:r>
              <a:rPr lang="en-US" sz="2400" b="1" dirty="0">
                <a:solidFill>
                  <a:schemeClr val="bg1"/>
                </a:solidFill>
                <a:latin typeface="Norican"/>
              </a:rPr>
              <a:t>Work Phases:</a:t>
            </a:r>
          </a:p>
          <a:p>
            <a:endParaRPr lang="en-US" sz="2400" dirty="0">
              <a:solidFill>
                <a:schemeClr val="bg1"/>
              </a:solidFill>
              <a:latin typeface="Norican"/>
            </a:endParaRPr>
          </a:p>
          <a:p>
            <a:r>
              <a:rPr lang="en-US" sz="2400" i="1" dirty="0">
                <a:solidFill>
                  <a:schemeClr val="bg1"/>
                </a:solidFill>
                <a:latin typeface="Norican"/>
              </a:rPr>
              <a:t>Phase 1: </a:t>
            </a:r>
            <a:r>
              <a:rPr lang="en-US" sz="2400" dirty="0">
                <a:solidFill>
                  <a:schemeClr val="bg1"/>
                </a:solidFill>
                <a:latin typeface="Norican"/>
              </a:rPr>
              <a:t>Data Collection</a:t>
            </a:r>
          </a:p>
          <a:p>
            <a:endParaRPr lang="en-US" sz="2400" dirty="0">
              <a:solidFill>
                <a:schemeClr val="bg1"/>
              </a:solidFill>
              <a:latin typeface="Norican"/>
            </a:endParaRPr>
          </a:p>
          <a:p>
            <a:r>
              <a:rPr lang="en-US" sz="2400" i="1" dirty="0">
                <a:solidFill>
                  <a:schemeClr val="bg1"/>
                </a:solidFill>
                <a:latin typeface="Norican"/>
              </a:rPr>
              <a:t>Phase 2: Preprocess</a:t>
            </a:r>
            <a:endParaRPr lang="en-US" sz="2400" dirty="0">
              <a:solidFill>
                <a:schemeClr val="bg1"/>
              </a:solidFill>
              <a:latin typeface="Norican"/>
            </a:endParaRPr>
          </a:p>
          <a:p>
            <a:endParaRPr lang="en-US" sz="2400" dirty="0">
              <a:solidFill>
                <a:schemeClr val="bg1"/>
              </a:solidFill>
              <a:latin typeface="Norican"/>
            </a:endParaRPr>
          </a:p>
          <a:p>
            <a:r>
              <a:rPr lang="en-US" sz="2400" i="1" dirty="0">
                <a:solidFill>
                  <a:schemeClr val="bg1"/>
                </a:solidFill>
                <a:latin typeface="Norican"/>
              </a:rPr>
              <a:t>Phase 3: Features Extraction</a:t>
            </a:r>
            <a:endParaRPr lang="en-US" sz="2400" dirty="0">
              <a:solidFill>
                <a:schemeClr val="bg1"/>
              </a:solidFill>
              <a:latin typeface="Norican"/>
            </a:endParaRPr>
          </a:p>
          <a:p>
            <a:endParaRPr lang="en-US" sz="2400" dirty="0">
              <a:solidFill>
                <a:schemeClr val="bg1"/>
              </a:solidFill>
              <a:latin typeface="Norican"/>
            </a:endParaRPr>
          </a:p>
          <a:p>
            <a:r>
              <a:rPr lang="en-US" sz="2400" i="1" dirty="0">
                <a:solidFill>
                  <a:schemeClr val="bg1"/>
                </a:solidFill>
                <a:latin typeface="Norican"/>
              </a:rPr>
              <a:t>Phase 4: Classification</a:t>
            </a:r>
            <a:endParaRPr lang="en-US" sz="2400" dirty="0">
              <a:solidFill>
                <a:schemeClr val="bg1"/>
              </a:solidFill>
              <a:latin typeface="Norican"/>
            </a:endParaRPr>
          </a:p>
          <a:p>
            <a:endParaRPr lang="en-US" dirty="0"/>
          </a:p>
        </p:txBody>
      </p:sp>
    </p:spTree>
    <p:extLst>
      <p:ext uri="{BB962C8B-B14F-4D97-AF65-F5344CB8AC3E}">
        <p14:creationId xmlns:p14="http://schemas.microsoft.com/office/powerpoint/2010/main" val="57405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3" name="TextBox 2">
            <a:extLst>
              <a:ext uri="{FF2B5EF4-FFF2-40B4-BE49-F238E27FC236}">
                <a16:creationId xmlns:a16="http://schemas.microsoft.com/office/drawing/2014/main" id="{B3B554A3-3321-4537-976A-073D5737194E}"/>
              </a:ext>
            </a:extLst>
          </p:cNvPr>
          <p:cNvSpPr txBox="1"/>
          <p:nvPr/>
        </p:nvSpPr>
        <p:spPr>
          <a:xfrm>
            <a:off x="532659" y="1420429"/>
            <a:ext cx="11230253" cy="4524315"/>
          </a:xfrm>
          <a:prstGeom prst="rect">
            <a:avLst/>
          </a:prstGeom>
          <a:noFill/>
        </p:spPr>
        <p:txBody>
          <a:bodyPr wrap="square" rtlCol="0">
            <a:spAutoFit/>
          </a:bodyPr>
          <a:lstStyle/>
          <a:p>
            <a:r>
              <a:rPr lang="en-US" sz="2400" b="1" dirty="0">
                <a:solidFill>
                  <a:schemeClr val="bg1"/>
                </a:solidFill>
                <a:latin typeface="Norican"/>
              </a:rPr>
              <a:t>Data Collection:</a:t>
            </a:r>
          </a:p>
          <a:p>
            <a:r>
              <a:rPr lang="en-US" sz="2400" dirty="0">
                <a:solidFill>
                  <a:schemeClr val="bg1"/>
                </a:solidFill>
                <a:latin typeface="Norican"/>
              </a:rPr>
              <a:t>The data is collected from the two websites whoscored.com and transfermarket.co.uk by </a:t>
            </a:r>
            <a:r>
              <a:rPr lang="en-US" sz="2400" dirty="0" err="1">
                <a:solidFill>
                  <a:schemeClr val="bg1"/>
                </a:solidFill>
                <a:latin typeface="Norican"/>
              </a:rPr>
              <a:t>webscraping</a:t>
            </a:r>
            <a:r>
              <a:rPr lang="en-US" sz="2400" dirty="0">
                <a:solidFill>
                  <a:schemeClr val="bg1"/>
                </a:solidFill>
                <a:latin typeface="Norican"/>
              </a:rPr>
              <a:t> method and stored into excel sheets. The records are collected for last 5 years of Europe’s top 5 leagues. We took the players’ performance statistics, market value and both buying and selling cost of the players.</a:t>
            </a:r>
          </a:p>
          <a:p>
            <a:endParaRPr lang="en-US" sz="2400" b="1" dirty="0">
              <a:solidFill>
                <a:schemeClr val="bg1"/>
              </a:solidFill>
              <a:latin typeface="Norican"/>
            </a:endParaRPr>
          </a:p>
          <a:p>
            <a:r>
              <a:rPr lang="en-US" sz="2400" b="1" dirty="0">
                <a:solidFill>
                  <a:schemeClr val="bg1"/>
                </a:solidFill>
                <a:latin typeface="Norican"/>
              </a:rPr>
              <a:t>Preprocess:</a:t>
            </a:r>
          </a:p>
          <a:p>
            <a:r>
              <a:rPr lang="en-US" sz="2400" dirty="0">
                <a:solidFill>
                  <a:schemeClr val="bg1"/>
                </a:solidFill>
                <a:latin typeface="Norican"/>
              </a:rPr>
              <a:t>From the collected records we have extracted only those columns that we need for our work. Then we removed all the unnecessary details from the datasets keeping only those we need. </a:t>
            </a:r>
          </a:p>
          <a:p>
            <a:endParaRPr lang="en-US" sz="2400" b="1" dirty="0">
              <a:solidFill>
                <a:schemeClr val="bg1"/>
              </a:solidFill>
              <a:latin typeface="Norican"/>
            </a:endParaRPr>
          </a:p>
          <a:p>
            <a:endParaRPr lang="en-US" sz="2400" b="1" dirty="0">
              <a:solidFill>
                <a:schemeClr val="bg1"/>
              </a:solidFill>
              <a:latin typeface="Norican"/>
            </a:endParaRPr>
          </a:p>
        </p:txBody>
      </p:sp>
    </p:spTree>
    <p:extLst>
      <p:ext uri="{BB962C8B-B14F-4D97-AF65-F5344CB8AC3E}">
        <p14:creationId xmlns:p14="http://schemas.microsoft.com/office/powerpoint/2010/main" val="311873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3" name="TextBox 2">
            <a:extLst>
              <a:ext uri="{FF2B5EF4-FFF2-40B4-BE49-F238E27FC236}">
                <a16:creationId xmlns:a16="http://schemas.microsoft.com/office/drawing/2014/main" id="{B3B554A3-3321-4537-976A-073D5737194E}"/>
              </a:ext>
            </a:extLst>
          </p:cNvPr>
          <p:cNvSpPr txBox="1"/>
          <p:nvPr/>
        </p:nvSpPr>
        <p:spPr>
          <a:xfrm>
            <a:off x="532659" y="905528"/>
            <a:ext cx="11230253" cy="4893647"/>
          </a:xfrm>
          <a:prstGeom prst="rect">
            <a:avLst/>
          </a:prstGeom>
          <a:noFill/>
        </p:spPr>
        <p:txBody>
          <a:bodyPr wrap="square" rtlCol="0">
            <a:spAutoFit/>
          </a:bodyPr>
          <a:lstStyle/>
          <a:p>
            <a:r>
              <a:rPr lang="en-US" sz="2400" b="1" dirty="0">
                <a:solidFill>
                  <a:schemeClr val="bg1"/>
                </a:solidFill>
                <a:latin typeface="Norican"/>
              </a:rPr>
              <a:t>Features Extraction:</a:t>
            </a:r>
          </a:p>
          <a:p>
            <a:r>
              <a:rPr lang="en-US" sz="2400" dirty="0">
                <a:solidFill>
                  <a:schemeClr val="bg1"/>
                </a:solidFill>
                <a:latin typeface="Norican"/>
              </a:rPr>
              <a:t>Then all the records are first merged year wise for all the five leagues to get the all the data we need get the features together. Then all the records that we got for each year are merged together to get the final dataset. From this </a:t>
            </a:r>
            <a:r>
              <a:rPr lang="en-US" sz="2400" dirty="0" err="1">
                <a:solidFill>
                  <a:schemeClr val="bg1"/>
                </a:solidFill>
                <a:latin typeface="Norican"/>
              </a:rPr>
              <a:t>datset</a:t>
            </a:r>
            <a:r>
              <a:rPr lang="en-US" sz="2400" dirty="0">
                <a:solidFill>
                  <a:schemeClr val="bg1"/>
                </a:solidFill>
                <a:latin typeface="Norican"/>
              </a:rPr>
              <a:t> we got all the five features that we need to build our metric.</a:t>
            </a:r>
          </a:p>
          <a:p>
            <a:endParaRPr lang="en-US" sz="2400" b="1" dirty="0">
              <a:solidFill>
                <a:schemeClr val="bg1"/>
              </a:solidFill>
              <a:latin typeface="Norican"/>
            </a:endParaRPr>
          </a:p>
          <a:p>
            <a:r>
              <a:rPr lang="en-US" sz="2400" b="1" dirty="0">
                <a:solidFill>
                  <a:schemeClr val="bg1"/>
                </a:solidFill>
                <a:latin typeface="Norican"/>
              </a:rPr>
              <a:t>Classification:</a:t>
            </a:r>
          </a:p>
          <a:p>
            <a:r>
              <a:rPr lang="en-US" sz="2400" dirty="0">
                <a:solidFill>
                  <a:schemeClr val="bg1"/>
                </a:solidFill>
                <a:latin typeface="Norican"/>
              </a:rPr>
              <a:t>First the dataset is divided into 2 parts. 80% data is used for training the models. 20% is used for testing purpose. Two supervised machine learning algorithms has been for the classification purpose. SVM and KNN models are applied on the training dataset and then the testing dataset is used for the evaluation purpose. The models thus trained predicted the class of the player based on the data given.</a:t>
            </a:r>
          </a:p>
          <a:p>
            <a:endParaRPr lang="en-US" sz="2400" b="1" dirty="0">
              <a:solidFill>
                <a:schemeClr val="bg1"/>
              </a:solidFill>
              <a:latin typeface="Norican"/>
            </a:endParaRPr>
          </a:p>
        </p:txBody>
      </p:sp>
    </p:spTree>
    <p:extLst>
      <p:ext uri="{BB962C8B-B14F-4D97-AF65-F5344CB8AC3E}">
        <p14:creationId xmlns:p14="http://schemas.microsoft.com/office/powerpoint/2010/main" val="36367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9FB895A9-36FF-4DB0-AF6D-9FC873E115B7}"/>
              </a:ext>
            </a:extLst>
          </p:cNvPr>
          <p:cNvSpPr txBox="1"/>
          <p:nvPr/>
        </p:nvSpPr>
        <p:spPr>
          <a:xfrm>
            <a:off x="967666" y="923278"/>
            <a:ext cx="10085033" cy="1938992"/>
          </a:xfrm>
          <a:prstGeom prst="rect">
            <a:avLst/>
          </a:prstGeom>
          <a:noFill/>
        </p:spPr>
        <p:txBody>
          <a:bodyPr wrap="square" rtlCol="0">
            <a:spAutoFit/>
          </a:bodyPr>
          <a:lstStyle/>
          <a:p>
            <a:r>
              <a:rPr lang="en-US" sz="2400" b="1" dirty="0">
                <a:solidFill>
                  <a:schemeClr val="bg1"/>
                </a:solidFill>
                <a:latin typeface="Norican" panose="02000504000000020004"/>
              </a:rPr>
              <a:t>Dataset Description:</a:t>
            </a:r>
          </a:p>
          <a:p>
            <a:r>
              <a:rPr lang="en-US" sz="2400" dirty="0">
                <a:solidFill>
                  <a:schemeClr val="bg1"/>
                </a:solidFill>
                <a:latin typeface="Norican" panose="02000504000000020004"/>
              </a:rPr>
              <a:t>The final dataset is a CSV </a:t>
            </a:r>
            <a:r>
              <a:rPr lang="en-US" sz="2400">
                <a:solidFill>
                  <a:schemeClr val="bg1"/>
                </a:solidFill>
                <a:latin typeface="Norican" panose="02000504000000020004"/>
              </a:rPr>
              <a:t>file containing 1472 </a:t>
            </a:r>
            <a:r>
              <a:rPr lang="en-US" sz="2400" dirty="0">
                <a:solidFill>
                  <a:schemeClr val="bg1"/>
                </a:solidFill>
                <a:latin typeface="Norican" panose="02000504000000020004"/>
              </a:rPr>
              <a:t>rows. It gives information about the players. The description of the attributes are given in table.</a:t>
            </a:r>
          </a:p>
          <a:p>
            <a:endParaRPr lang="en-US" sz="2400" dirty="0">
              <a:solidFill>
                <a:schemeClr val="bg1"/>
              </a:solidFill>
              <a:latin typeface="Norican" panose="02000504000000020004"/>
            </a:endParaRPr>
          </a:p>
          <a:p>
            <a:endParaRPr lang="en-US" sz="2400" dirty="0">
              <a:solidFill>
                <a:schemeClr val="bg1"/>
              </a:solidFill>
              <a:latin typeface="Norican" panose="02000504000000020004"/>
            </a:endParaRPr>
          </a:p>
        </p:txBody>
      </p:sp>
      <p:graphicFrame>
        <p:nvGraphicFramePr>
          <p:cNvPr id="5" name="Table 5">
            <a:extLst>
              <a:ext uri="{FF2B5EF4-FFF2-40B4-BE49-F238E27FC236}">
                <a16:creationId xmlns:a16="http://schemas.microsoft.com/office/drawing/2014/main" id="{158AB915-BF32-435A-A058-70DC30A2DB88}"/>
              </a:ext>
            </a:extLst>
          </p:cNvPr>
          <p:cNvGraphicFramePr>
            <a:graphicFrameLocks noGrp="1"/>
          </p:cNvGraphicFramePr>
          <p:nvPr>
            <p:extLst>
              <p:ext uri="{D42A27DB-BD31-4B8C-83A1-F6EECF244321}">
                <p14:modId xmlns:p14="http://schemas.microsoft.com/office/powerpoint/2010/main" val="4259883528"/>
              </p:ext>
            </p:extLst>
          </p:nvPr>
        </p:nvGraphicFramePr>
        <p:xfrm>
          <a:off x="1552605" y="2610035"/>
          <a:ext cx="8128000" cy="3045042"/>
        </p:xfrm>
        <a:graphic>
          <a:graphicData uri="http://schemas.openxmlformats.org/drawingml/2006/table">
            <a:tbl>
              <a:tblPr firstRow="1" bandRow="1">
                <a:tableStyleId>{5C22544A-7EE6-4342-B048-85BDC9FD1C3A}</a:tableStyleId>
              </a:tblPr>
              <a:tblGrid>
                <a:gridCol w="1998463">
                  <a:extLst>
                    <a:ext uri="{9D8B030D-6E8A-4147-A177-3AD203B41FA5}">
                      <a16:colId xmlns:a16="http://schemas.microsoft.com/office/drawing/2014/main" val="1630450326"/>
                    </a:ext>
                  </a:extLst>
                </a:gridCol>
                <a:gridCol w="6129537">
                  <a:extLst>
                    <a:ext uri="{9D8B030D-6E8A-4147-A177-3AD203B41FA5}">
                      <a16:colId xmlns:a16="http://schemas.microsoft.com/office/drawing/2014/main" val="2236647143"/>
                    </a:ext>
                  </a:extLst>
                </a:gridCol>
              </a:tblGrid>
              <a:tr h="507507">
                <a:tc>
                  <a:txBody>
                    <a:bodyPr/>
                    <a:lstStyle/>
                    <a:p>
                      <a:pPr marL="0" marR="0" algn="ctr">
                        <a:spcBef>
                          <a:spcPts val="750"/>
                        </a:spcBef>
                        <a:spcAft>
                          <a:spcPts val="1500"/>
                        </a:spcAft>
                      </a:pPr>
                      <a:r>
                        <a:rPr lang="en-US" sz="2000" dirty="0">
                          <a:effectLst/>
                          <a:latin typeface="Norican" panose="02000504000000020004"/>
                          <a:ea typeface="Times New Roman" panose="02020603050405020304" pitchFamily="18" charset="0"/>
                        </a:rPr>
                        <a:t>Attributes</a:t>
                      </a:r>
                    </a:p>
                  </a:txBody>
                  <a:tcPr marL="68580" marR="68580" marT="0" marB="0"/>
                </a:tc>
                <a:tc>
                  <a:txBody>
                    <a:bodyPr/>
                    <a:lstStyle/>
                    <a:p>
                      <a:pPr marL="0" marR="0" algn="ctr">
                        <a:spcBef>
                          <a:spcPts val="750"/>
                        </a:spcBef>
                        <a:spcAft>
                          <a:spcPts val="1500"/>
                        </a:spcAft>
                      </a:pPr>
                      <a:r>
                        <a:rPr lang="en-US" sz="2000" dirty="0">
                          <a:effectLst/>
                          <a:latin typeface="Norican" panose="02000504000000020004"/>
                          <a:ea typeface="Times New Roman" panose="02020603050405020304" pitchFamily="18" charset="0"/>
                        </a:rPr>
                        <a:t>Description</a:t>
                      </a:r>
                    </a:p>
                  </a:txBody>
                  <a:tcPr marL="68580" marR="68580" marT="0" marB="0"/>
                </a:tc>
                <a:extLst>
                  <a:ext uri="{0D108BD9-81ED-4DB2-BD59-A6C34878D82A}">
                    <a16:rowId xmlns:a16="http://schemas.microsoft.com/office/drawing/2014/main" val="558907135"/>
                  </a:ext>
                </a:extLst>
              </a:tr>
              <a:tr h="507507">
                <a:tc>
                  <a:txBody>
                    <a:bodyPr/>
                    <a:lstStyle/>
                    <a:p>
                      <a:pPr marL="0" marR="0" algn="l">
                        <a:spcBef>
                          <a:spcPts val="750"/>
                        </a:spcBef>
                        <a:spcAft>
                          <a:spcPts val="1500"/>
                        </a:spcAft>
                      </a:pPr>
                      <a:r>
                        <a:rPr lang="en-US" sz="2000" dirty="0">
                          <a:effectLst/>
                          <a:latin typeface="Norican" panose="02000504000000020004"/>
                          <a:ea typeface="Times New Roman" panose="02020603050405020304" pitchFamily="18" charset="0"/>
                        </a:rPr>
                        <a:t>Mins</a:t>
                      </a:r>
                    </a:p>
                  </a:txBody>
                  <a:tcPr marL="68580" marR="68580" marT="0" marB="0"/>
                </a:tc>
                <a:tc>
                  <a:txBody>
                    <a:bodyPr/>
                    <a:lstStyle/>
                    <a:p>
                      <a:pPr marL="0" marR="0" algn="l">
                        <a:spcBef>
                          <a:spcPts val="750"/>
                        </a:spcBef>
                        <a:spcAft>
                          <a:spcPts val="1500"/>
                        </a:spcAft>
                      </a:pPr>
                      <a:r>
                        <a:rPr lang="en-US" sz="2000" dirty="0">
                          <a:effectLst/>
                          <a:latin typeface="Norican" panose="02000504000000020004"/>
                          <a:ea typeface="Times New Roman" panose="02020603050405020304" pitchFamily="18" charset="0"/>
                        </a:rPr>
                        <a:t>The playing time of the players</a:t>
                      </a:r>
                    </a:p>
                  </a:txBody>
                  <a:tcPr marL="68580" marR="68580" marT="0" marB="0"/>
                </a:tc>
                <a:extLst>
                  <a:ext uri="{0D108BD9-81ED-4DB2-BD59-A6C34878D82A}">
                    <a16:rowId xmlns:a16="http://schemas.microsoft.com/office/drawing/2014/main" val="1148116640"/>
                  </a:ext>
                </a:extLst>
              </a:tr>
              <a:tr h="507507">
                <a:tc>
                  <a:txBody>
                    <a:bodyPr/>
                    <a:lstStyle/>
                    <a:p>
                      <a:pPr marL="0" marR="0" algn="l">
                        <a:spcBef>
                          <a:spcPts val="750"/>
                        </a:spcBef>
                        <a:spcAft>
                          <a:spcPts val="1500"/>
                        </a:spcAft>
                      </a:pPr>
                      <a:r>
                        <a:rPr lang="en-US" sz="2000" dirty="0">
                          <a:effectLst/>
                          <a:latin typeface="Norican" panose="02000504000000020004"/>
                          <a:ea typeface="Times New Roman" panose="02020603050405020304" pitchFamily="18" charset="0"/>
                        </a:rPr>
                        <a:t>Rating</a:t>
                      </a:r>
                    </a:p>
                  </a:txBody>
                  <a:tcPr marL="68580" marR="68580" marT="0" marB="0"/>
                </a:tc>
                <a:tc>
                  <a:txBody>
                    <a:bodyPr/>
                    <a:lstStyle/>
                    <a:p>
                      <a:pPr marL="0" marR="0" algn="l">
                        <a:spcBef>
                          <a:spcPts val="750"/>
                        </a:spcBef>
                        <a:spcAft>
                          <a:spcPts val="1500"/>
                        </a:spcAft>
                      </a:pPr>
                      <a:r>
                        <a:rPr lang="en-US" sz="2000" dirty="0">
                          <a:effectLst/>
                          <a:latin typeface="Norican" panose="02000504000000020004"/>
                          <a:ea typeface="Times New Roman" panose="02020603050405020304" pitchFamily="18" charset="0"/>
                        </a:rPr>
                        <a:t>The performance of the player out of 10</a:t>
                      </a:r>
                    </a:p>
                  </a:txBody>
                  <a:tcPr marL="68580" marR="68580" marT="0" marB="0"/>
                </a:tc>
                <a:extLst>
                  <a:ext uri="{0D108BD9-81ED-4DB2-BD59-A6C34878D82A}">
                    <a16:rowId xmlns:a16="http://schemas.microsoft.com/office/drawing/2014/main" val="2170022839"/>
                  </a:ext>
                </a:extLst>
              </a:tr>
              <a:tr h="507507">
                <a:tc>
                  <a:txBody>
                    <a:bodyPr/>
                    <a:lstStyle/>
                    <a:p>
                      <a:pPr marL="0" marR="0" algn="l">
                        <a:spcBef>
                          <a:spcPts val="750"/>
                        </a:spcBef>
                        <a:spcAft>
                          <a:spcPts val="1500"/>
                        </a:spcAft>
                      </a:pPr>
                      <a:r>
                        <a:rPr lang="en-US" sz="2000" dirty="0">
                          <a:effectLst/>
                          <a:latin typeface="Norican" panose="02000504000000020004"/>
                          <a:ea typeface="Times New Roman" panose="02020603050405020304" pitchFamily="18" charset="0"/>
                        </a:rPr>
                        <a:t>Market Value</a:t>
                      </a:r>
                    </a:p>
                  </a:txBody>
                  <a:tcPr marL="68580" marR="68580" marT="0" marB="0"/>
                </a:tc>
                <a:tc>
                  <a:txBody>
                    <a:bodyPr/>
                    <a:lstStyle/>
                    <a:p>
                      <a:pPr marL="0" marR="0" algn="l">
                        <a:spcBef>
                          <a:spcPts val="750"/>
                        </a:spcBef>
                        <a:spcAft>
                          <a:spcPts val="1500"/>
                        </a:spcAft>
                      </a:pPr>
                      <a:r>
                        <a:rPr lang="en-US" sz="2000">
                          <a:effectLst/>
                          <a:latin typeface="Norican" panose="02000504000000020004"/>
                          <a:ea typeface="Times New Roman" panose="02020603050405020304" pitchFamily="18" charset="0"/>
                        </a:rPr>
                        <a:t>The market value of the player</a:t>
                      </a:r>
                    </a:p>
                  </a:txBody>
                  <a:tcPr marL="68580" marR="68580" marT="0" marB="0"/>
                </a:tc>
                <a:extLst>
                  <a:ext uri="{0D108BD9-81ED-4DB2-BD59-A6C34878D82A}">
                    <a16:rowId xmlns:a16="http://schemas.microsoft.com/office/drawing/2014/main" val="2462014374"/>
                  </a:ext>
                </a:extLst>
              </a:tr>
              <a:tr h="507507">
                <a:tc>
                  <a:txBody>
                    <a:bodyPr/>
                    <a:lstStyle/>
                    <a:p>
                      <a:pPr marL="0" marR="0" algn="l">
                        <a:spcBef>
                          <a:spcPts val="750"/>
                        </a:spcBef>
                        <a:spcAft>
                          <a:spcPts val="1500"/>
                        </a:spcAft>
                      </a:pPr>
                      <a:r>
                        <a:rPr lang="en-US" sz="2000" dirty="0">
                          <a:effectLst/>
                          <a:latin typeface="Norican" panose="02000504000000020004"/>
                          <a:ea typeface="Times New Roman" panose="02020603050405020304" pitchFamily="18" charset="0"/>
                        </a:rPr>
                        <a:t>Fee</a:t>
                      </a:r>
                    </a:p>
                  </a:txBody>
                  <a:tcPr marL="68580" marR="68580" marT="0" marB="0"/>
                </a:tc>
                <a:tc>
                  <a:txBody>
                    <a:bodyPr/>
                    <a:lstStyle/>
                    <a:p>
                      <a:pPr marL="0" marR="0" algn="l">
                        <a:spcBef>
                          <a:spcPts val="750"/>
                        </a:spcBef>
                        <a:spcAft>
                          <a:spcPts val="1500"/>
                        </a:spcAft>
                      </a:pPr>
                      <a:r>
                        <a:rPr lang="en-US" sz="2000" dirty="0">
                          <a:effectLst/>
                          <a:latin typeface="Norican" panose="02000504000000020004"/>
                          <a:ea typeface="Times New Roman" panose="02020603050405020304" pitchFamily="18" charset="0"/>
                        </a:rPr>
                        <a:t>The buyout clause of the player</a:t>
                      </a:r>
                    </a:p>
                  </a:txBody>
                  <a:tcPr marL="68580" marR="68580" marT="0" marB="0"/>
                </a:tc>
                <a:extLst>
                  <a:ext uri="{0D108BD9-81ED-4DB2-BD59-A6C34878D82A}">
                    <a16:rowId xmlns:a16="http://schemas.microsoft.com/office/drawing/2014/main" val="181841081"/>
                  </a:ext>
                </a:extLst>
              </a:tr>
              <a:tr h="507507">
                <a:tc>
                  <a:txBody>
                    <a:bodyPr/>
                    <a:lstStyle/>
                    <a:p>
                      <a:pPr marL="0" marR="0" algn="l">
                        <a:spcBef>
                          <a:spcPts val="750"/>
                        </a:spcBef>
                        <a:spcAft>
                          <a:spcPts val="1500"/>
                        </a:spcAft>
                      </a:pPr>
                      <a:r>
                        <a:rPr lang="en-US" sz="2000">
                          <a:effectLst/>
                          <a:latin typeface="Norican" panose="02000504000000020004"/>
                          <a:ea typeface="Times New Roman" panose="02020603050405020304" pitchFamily="18" charset="0"/>
                        </a:rPr>
                        <a:t>Class</a:t>
                      </a:r>
                    </a:p>
                  </a:txBody>
                  <a:tcPr marL="68580" marR="68580" marT="0" marB="0"/>
                </a:tc>
                <a:tc>
                  <a:txBody>
                    <a:bodyPr/>
                    <a:lstStyle/>
                    <a:p>
                      <a:pPr marL="0" marR="0" algn="l">
                        <a:spcBef>
                          <a:spcPts val="750"/>
                        </a:spcBef>
                        <a:spcAft>
                          <a:spcPts val="1500"/>
                        </a:spcAft>
                      </a:pPr>
                      <a:r>
                        <a:rPr lang="en-US" sz="2000" dirty="0">
                          <a:effectLst/>
                          <a:latin typeface="Norican" panose="02000504000000020004"/>
                          <a:ea typeface="Times New Roman" panose="02020603050405020304" pitchFamily="18" charset="0"/>
                        </a:rPr>
                        <a:t>The class of the player</a:t>
                      </a:r>
                    </a:p>
                  </a:txBody>
                  <a:tcPr marL="68580" marR="68580" marT="0" marB="0"/>
                </a:tc>
                <a:extLst>
                  <a:ext uri="{0D108BD9-81ED-4DB2-BD59-A6C34878D82A}">
                    <a16:rowId xmlns:a16="http://schemas.microsoft.com/office/drawing/2014/main" val="266322311"/>
                  </a:ext>
                </a:extLst>
              </a:tr>
            </a:tbl>
          </a:graphicData>
        </a:graphic>
      </p:graphicFrame>
    </p:spTree>
    <p:extLst>
      <p:ext uri="{BB962C8B-B14F-4D97-AF65-F5344CB8AC3E}">
        <p14:creationId xmlns:p14="http://schemas.microsoft.com/office/powerpoint/2010/main" val="137187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EABE1-757B-49D2-AE8E-C4BBC5B6151C}"/>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tretch>
            <a:fillRect/>
          </a:stretch>
        </p:blipFill>
        <p:spPr>
          <a:xfrm>
            <a:off x="-8793" y="0"/>
            <a:ext cx="12192000" cy="6858000"/>
          </a:xfrm>
          <a:prstGeom prst="rect">
            <a:avLst/>
          </a:prstGeom>
        </p:spPr>
      </p:pic>
      <p:sp>
        <p:nvSpPr>
          <p:cNvPr id="2" name="TextBox 1">
            <a:extLst>
              <a:ext uri="{FF2B5EF4-FFF2-40B4-BE49-F238E27FC236}">
                <a16:creationId xmlns:a16="http://schemas.microsoft.com/office/drawing/2014/main" id="{00EE0CA0-AD98-464D-8E27-AD6C7786BB50}"/>
              </a:ext>
            </a:extLst>
          </p:cNvPr>
          <p:cNvSpPr txBox="1"/>
          <p:nvPr/>
        </p:nvSpPr>
        <p:spPr>
          <a:xfrm>
            <a:off x="861134" y="980982"/>
            <a:ext cx="9428085" cy="1938992"/>
          </a:xfrm>
          <a:prstGeom prst="rect">
            <a:avLst/>
          </a:prstGeom>
          <a:noFill/>
        </p:spPr>
        <p:txBody>
          <a:bodyPr wrap="square" rtlCol="0">
            <a:spAutoFit/>
          </a:bodyPr>
          <a:lstStyle/>
          <a:p>
            <a:r>
              <a:rPr lang="en-US" sz="2400" b="1" dirty="0">
                <a:solidFill>
                  <a:schemeClr val="bg1"/>
                </a:solidFill>
                <a:latin typeface="Norican"/>
              </a:rPr>
              <a:t>Classification:</a:t>
            </a:r>
          </a:p>
          <a:p>
            <a:r>
              <a:rPr lang="en-US" sz="2400" dirty="0">
                <a:solidFill>
                  <a:schemeClr val="bg1"/>
                </a:solidFill>
                <a:latin typeface="Norican"/>
              </a:rPr>
              <a:t>The data given to the models can be classified into 3 classes: 0, 1, 2. These are described in table below.</a:t>
            </a:r>
          </a:p>
          <a:p>
            <a:endParaRPr lang="en-US" sz="2400" dirty="0">
              <a:solidFill>
                <a:schemeClr val="bg1"/>
              </a:solidFill>
              <a:latin typeface="Norican"/>
            </a:endParaRPr>
          </a:p>
          <a:p>
            <a:endParaRPr lang="en-US" sz="2400" b="1" dirty="0">
              <a:solidFill>
                <a:schemeClr val="bg1"/>
              </a:solidFill>
              <a:latin typeface="Norican"/>
            </a:endParaRPr>
          </a:p>
        </p:txBody>
      </p:sp>
      <p:graphicFrame>
        <p:nvGraphicFramePr>
          <p:cNvPr id="3" name="Table 2">
            <a:extLst>
              <a:ext uri="{FF2B5EF4-FFF2-40B4-BE49-F238E27FC236}">
                <a16:creationId xmlns:a16="http://schemas.microsoft.com/office/drawing/2014/main" id="{8FDA2510-49FE-4E05-9BE2-A40417E0028F}"/>
              </a:ext>
            </a:extLst>
          </p:cNvPr>
          <p:cNvGraphicFramePr>
            <a:graphicFrameLocks noGrp="1"/>
          </p:cNvGraphicFramePr>
          <p:nvPr>
            <p:extLst>
              <p:ext uri="{D42A27DB-BD31-4B8C-83A1-F6EECF244321}">
                <p14:modId xmlns:p14="http://schemas.microsoft.com/office/powerpoint/2010/main" val="1061406618"/>
              </p:ext>
            </p:extLst>
          </p:nvPr>
        </p:nvGraphicFramePr>
        <p:xfrm>
          <a:off x="2391728" y="2553585"/>
          <a:ext cx="7390957" cy="3323433"/>
        </p:xfrm>
        <a:graphic>
          <a:graphicData uri="http://schemas.openxmlformats.org/drawingml/2006/table">
            <a:tbl>
              <a:tblPr firstRow="1" firstCol="1" bandRow="1">
                <a:tableStyleId>{5C22544A-7EE6-4342-B048-85BDC9FD1C3A}</a:tableStyleId>
              </a:tblPr>
              <a:tblGrid>
                <a:gridCol w="1517787">
                  <a:extLst>
                    <a:ext uri="{9D8B030D-6E8A-4147-A177-3AD203B41FA5}">
                      <a16:colId xmlns:a16="http://schemas.microsoft.com/office/drawing/2014/main" val="1004023547"/>
                    </a:ext>
                  </a:extLst>
                </a:gridCol>
                <a:gridCol w="5873170">
                  <a:extLst>
                    <a:ext uri="{9D8B030D-6E8A-4147-A177-3AD203B41FA5}">
                      <a16:colId xmlns:a16="http://schemas.microsoft.com/office/drawing/2014/main" val="1549403751"/>
                    </a:ext>
                  </a:extLst>
                </a:gridCol>
              </a:tblGrid>
              <a:tr h="742284">
                <a:tc>
                  <a:txBody>
                    <a:bodyPr/>
                    <a:lstStyle/>
                    <a:p>
                      <a:pPr marL="0" marR="0" algn="just">
                        <a:spcBef>
                          <a:spcPts val="750"/>
                        </a:spcBef>
                        <a:spcAft>
                          <a:spcPts val="1500"/>
                        </a:spcAft>
                      </a:pPr>
                      <a:r>
                        <a:rPr lang="en-US" sz="2400">
                          <a:effectLst/>
                          <a:latin typeface="Norican" panose="02000504000000020004"/>
                        </a:rPr>
                        <a:t>Class</a:t>
                      </a:r>
                      <a:endParaRPr lang="en-US" sz="2400">
                        <a:effectLst/>
                        <a:latin typeface="Norican" panose="02000504000000020004"/>
                        <a:ea typeface="Times New Roman" panose="02020603050405020304" pitchFamily="18" charset="0"/>
                      </a:endParaRPr>
                    </a:p>
                  </a:txBody>
                  <a:tcPr marL="68580" marR="68580" marT="0" marB="0"/>
                </a:tc>
                <a:tc>
                  <a:txBody>
                    <a:bodyPr/>
                    <a:lstStyle/>
                    <a:p>
                      <a:pPr marL="0" marR="0" algn="just">
                        <a:spcBef>
                          <a:spcPts val="750"/>
                        </a:spcBef>
                        <a:spcAft>
                          <a:spcPts val="1500"/>
                        </a:spcAft>
                      </a:pPr>
                      <a:r>
                        <a:rPr lang="en-US" sz="2400">
                          <a:effectLst/>
                          <a:latin typeface="Norican" panose="02000504000000020004"/>
                        </a:rPr>
                        <a:t>Descrtiption</a:t>
                      </a:r>
                      <a:endParaRPr lang="en-US" sz="2400">
                        <a:effectLst/>
                        <a:latin typeface="Norican" panose="02000504000000020004"/>
                        <a:ea typeface="Times New Roman" panose="02020603050405020304" pitchFamily="18" charset="0"/>
                      </a:endParaRPr>
                    </a:p>
                  </a:txBody>
                  <a:tcPr marL="68580" marR="68580" marT="0" marB="0"/>
                </a:tc>
                <a:extLst>
                  <a:ext uri="{0D108BD9-81ED-4DB2-BD59-A6C34878D82A}">
                    <a16:rowId xmlns:a16="http://schemas.microsoft.com/office/drawing/2014/main" val="4287718783"/>
                  </a:ext>
                </a:extLst>
              </a:tr>
              <a:tr h="742284">
                <a:tc>
                  <a:txBody>
                    <a:bodyPr/>
                    <a:lstStyle/>
                    <a:p>
                      <a:pPr marL="0" marR="0" algn="just">
                        <a:spcBef>
                          <a:spcPts val="750"/>
                        </a:spcBef>
                        <a:spcAft>
                          <a:spcPts val="1500"/>
                        </a:spcAft>
                      </a:pPr>
                      <a:r>
                        <a:rPr lang="en-US" sz="2400">
                          <a:effectLst/>
                          <a:latin typeface="Norican" panose="02000504000000020004"/>
                        </a:rPr>
                        <a:t>0</a:t>
                      </a:r>
                      <a:endParaRPr lang="en-US" sz="2400">
                        <a:effectLst/>
                        <a:latin typeface="Norican" panose="02000504000000020004"/>
                        <a:ea typeface="Times New Roman" panose="02020603050405020304" pitchFamily="18" charset="0"/>
                      </a:endParaRPr>
                    </a:p>
                  </a:txBody>
                  <a:tcPr marL="68580" marR="68580" marT="0" marB="0"/>
                </a:tc>
                <a:tc>
                  <a:txBody>
                    <a:bodyPr/>
                    <a:lstStyle/>
                    <a:p>
                      <a:pPr marL="0" marR="0" algn="just">
                        <a:spcBef>
                          <a:spcPts val="750"/>
                        </a:spcBef>
                        <a:spcAft>
                          <a:spcPts val="1500"/>
                        </a:spcAft>
                      </a:pPr>
                      <a:r>
                        <a:rPr lang="en-US" sz="2400">
                          <a:effectLst/>
                          <a:latin typeface="Norican" panose="02000504000000020004"/>
                        </a:rPr>
                        <a:t>The player should be sold</a:t>
                      </a:r>
                      <a:endParaRPr lang="en-US" sz="2400">
                        <a:effectLst/>
                        <a:latin typeface="Norican" panose="02000504000000020004"/>
                        <a:ea typeface="Times New Roman" panose="02020603050405020304" pitchFamily="18" charset="0"/>
                      </a:endParaRPr>
                    </a:p>
                  </a:txBody>
                  <a:tcPr marL="68580" marR="68580" marT="0" marB="0"/>
                </a:tc>
                <a:extLst>
                  <a:ext uri="{0D108BD9-81ED-4DB2-BD59-A6C34878D82A}">
                    <a16:rowId xmlns:a16="http://schemas.microsoft.com/office/drawing/2014/main" val="178089074"/>
                  </a:ext>
                </a:extLst>
              </a:tr>
              <a:tr h="844050">
                <a:tc>
                  <a:txBody>
                    <a:bodyPr/>
                    <a:lstStyle/>
                    <a:p>
                      <a:pPr marL="0" marR="0" algn="just">
                        <a:spcBef>
                          <a:spcPts val="750"/>
                        </a:spcBef>
                        <a:spcAft>
                          <a:spcPts val="1500"/>
                        </a:spcAft>
                      </a:pPr>
                      <a:r>
                        <a:rPr lang="en-US" sz="2400">
                          <a:effectLst/>
                          <a:latin typeface="Norican" panose="02000504000000020004"/>
                        </a:rPr>
                        <a:t>1 </a:t>
                      </a:r>
                      <a:endParaRPr lang="en-US" sz="2400">
                        <a:effectLst/>
                        <a:latin typeface="Norican" panose="02000504000000020004"/>
                        <a:ea typeface="Times New Roman" panose="02020603050405020304" pitchFamily="18" charset="0"/>
                      </a:endParaRPr>
                    </a:p>
                  </a:txBody>
                  <a:tcPr marL="68580" marR="68580" marT="0" marB="0"/>
                </a:tc>
                <a:tc>
                  <a:txBody>
                    <a:bodyPr/>
                    <a:lstStyle/>
                    <a:p>
                      <a:pPr marL="0" marR="0" algn="just">
                        <a:spcBef>
                          <a:spcPts val="750"/>
                        </a:spcBef>
                        <a:spcAft>
                          <a:spcPts val="1500"/>
                        </a:spcAft>
                      </a:pPr>
                      <a:r>
                        <a:rPr lang="en-US" sz="2400">
                          <a:effectLst/>
                          <a:latin typeface="Norican" panose="02000504000000020004"/>
                        </a:rPr>
                        <a:t>The player should be retained</a:t>
                      </a:r>
                      <a:endParaRPr lang="en-US" sz="2400">
                        <a:effectLst/>
                        <a:latin typeface="Norican" panose="02000504000000020004"/>
                        <a:ea typeface="Times New Roman" panose="02020603050405020304" pitchFamily="18" charset="0"/>
                      </a:endParaRPr>
                    </a:p>
                  </a:txBody>
                  <a:tcPr marL="68580" marR="68580" marT="0" marB="0"/>
                </a:tc>
                <a:extLst>
                  <a:ext uri="{0D108BD9-81ED-4DB2-BD59-A6C34878D82A}">
                    <a16:rowId xmlns:a16="http://schemas.microsoft.com/office/drawing/2014/main" val="791550126"/>
                  </a:ext>
                </a:extLst>
              </a:tr>
              <a:tr h="994815">
                <a:tc>
                  <a:txBody>
                    <a:bodyPr/>
                    <a:lstStyle/>
                    <a:p>
                      <a:pPr marL="0" marR="0" algn="just">
                        <a:spcBef>
                          <a:spcPts val="750"/>
                        </a:spcBef>
                        <a:spcAft>
                          <a:spcPts val="1500"/>
                        </a:spcAft>
                      </a:pPr>
                      <a:r>
                        <a:rPr lang="en-US" sz="2400">
                          <a:effectLst/>
                          <a:latin typeface="Norican" panose="02000504000000020004"/>
                        </a:rPr>
                        <a:t>2</a:t>
                      </a:r>
                      <a:endParaRPr lang="en-US" sz="2400">
                        <a:effectLst/>
                        <a:latin typeface="Norican" panose="02000504000000020004"/>
                        <a:ea typeface="Times New Roman" panose="02020603050405020304" pitchFamily="18" charset="0"/>
                      </a:endParaRPr>
                    </a:p>
                  </a:txBody>
                  <a:tcPr marL="68580" marR="68580" marT="0" marB="0"/>
                </a:tc>
                <a:tc>
                  <a:txBody>
                    <a:bodyPr/>
                    <a:lstStyle/>
                    <a:p>
                      <a:pPr marL="0" marR="0" algn="just">
                        <a:spcBef>
                          <a:spcPts val="750"/>
                        </a:spcBef>
                        <a:spcAft>
                          <a:spcPts val="1500"/>
                        </a:spcAft>
                      </a:pPr>
                      <a:r>
                        <a:rPr lang="en-US" sz="2400" dirty="0">
                          <a:effectLst/>
                          <a:latin typeface="Norican" panose="02000504000000020004"/>
                        </a:rPr>
                        <a:t>The player should be given another chance</a:t>
                      </a:r>
                      <a:endParaRPr lang="en-US" sz="2400" dirty="0">
                        <a:effectLst/>
                        <a:latin typeface="Norican" panose="02000504000000020004"/>
                        <a:ea typeface="Times New Roman" panose="02020603050405020304" pitchFamily="18" charset="0"/>
                      </a:endParaRPr>
                    </a:p>
                  </a:txBody>
                  <a:tcPr marL="68580" marR="68580" marT="0" marB="0"/>
                </a:tc>
                <a:extLst>
                  <a:ext uri="{0D108BD9-81ED-4DB2-BD59-A6C34878D82A}">
                    <a16:rowId xmlns:a16="http://schemas.microsoft.com/office/drawing/2014/main" val="695881270"/>
                  </a:ext>
                </a:extLst>
              </a:tr>
            </a:tbl>
          </a:graphicData>
        </a:graphic>
      </p:graphicFrame>
    </p:spTree>
    <p:extLst>
      <p:ext uri="{BB962C8B-B14F-4D97-AF65-F5344CB8AC3E}">
        <p14:creationId xmlns:p14="http://schemas.microsoft.com/office/powerpoint/2010/main" val="650222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TotalTime>
  <Words>866</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Norican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Debayan Das</dc:creator>
  <cp:lastModifiedBy>Debayan Das</cp:lastModifiedBy>
  <cp:revision>24</cp:revision>
  <dcterms:created xsi:type="dcterms:W3CDTF">2019-10-08T11:26:02Z</dcterms:created>
  <dcterms:modified xsi:type="dcterms:W3CDTF">2019-10-30T06:02:48Z</dcterms:modified>
</cp:coreProperties>
</file>