
<file path=[Content_Types].xml><?xml version="1.0" encoding="utf-8"?>
<Types xmlns="http://schemas.openxmlformats.org/package/2006/content-types">
  <Default Extension="jpeg" ContentType="image/jpe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70" r:id="rId5"/>
    <p:sldId id="261" r:id="rId6"/>
    <p:sldId id="260" r:id="rId7"/>
    <p:sldId id="265" r:id="rId8"/>
    <p:sldId id="264" r:id="rId9"/>
    <p:sldId id="263"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0FFC-1F8B-4410-B885-3B5D11B150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66F05F-BF88-4CC0-9E52-5303722B15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BD09A7-AE8E-4CBB-BAE8-0FEC1CE923C7}"/>
              </a:ext>
            </a:extLst>
          </p:cNvPr>
          <p:cNvSpPr>
            <a:spLocks noGrp="1"/>
          </p:cNvSpPr>
          <p:nvPr>
            <p:ph type="dt" sz="half" idx="10"/>
          </p:nvPr>
        </p:nvSpPr>
        <p:spPr/>
        <p:txBody>
          <a:bodyPr/>
          <a:lstStyle/>
          <a:p>
            <a:fld id="{1857BDF0-8554-496B-B158-7D38AC247330}" type="datetimeFigureOut">
              <a:rPr lang="en-US" smtClean="0"/>
              <a:t>3/15/2020</a:t>
            </a:fld>
            <a:endParaRPr lang="en-US"/>
          </a:p>
        </p:txBody>
      </p:sp>
      <p:sp>
        <p:nvSpPr>
          <p:cNvPr id="5" name="Footer Placeholder 4">
            <a:extLst>
              <a:ext uri="{FF2B5EF4-FFF2-40B4-BE49-F238E27FC236}">
                <a16:creationId xmlns:a16="http://schemas.microsoft.com/office/drawing/2014/main" id="{725E69A2-303D-48AD-A1DD-C2EAA1C4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EAE76-C56D-4A4A-BA06-3F87D4439090}"/>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3741922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C89B0-E02E-448B-9505-1CC6A84E01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77AADE-A2CA-47DB-BE44-C7DECD41F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E714C-F4F8-4DBF-A9A9-1E94C0C105FA}"/>
              </a:ext>
            </a:extLst>
          </p:cNvPr>
          <p:cNvSpPr>
            <a:spLocks noGrp="1"/>
          </p:cNvSpPr>
          <p:nvPr>
            <p:ph type="dt" sz="half" idx="10"/>
          </p:nvPr>
        </p:nvSpPr>
        <p:spPr/>
        <p:txBody>
          <a:bodyPr/>
          <a:lstStyle/>
          <a:p>
            <a:fld id="{1857BDF0-8554-496B-B158-7D38AC247330}" type="datetimeFigureOut">
              <a:rPr lang="en-US" smtClean="0"/>
              <a:t>3/15/2020</a:t>
            </a:fld>
            <a:endParaRPr lang="en-US"/>
          </a:p>
        </p:txBody>
      </p:sp>
      <p:sp>
        <p:nvSpPr>
          <p:cNvPr id="5" name="Footer Placeholder 4">
            <a:extLst>
              <a:ext uri="{FF2B5EF4-FFF2-40B4-BE49-F238E27FC236}">
                <a16:creationId xmlns:a16="http://schemas.microsoft.com/office/drawing/2014/main" id="{1CAC8E13-454C-42E1-9E39-6E9EB5EDF4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D01D4-3AA4-46DF-80DF-AA472343062C}"/>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21195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A7797-709E-4F2A-9843-7F4D5496EF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C3927C-4F3D-4F0F-8D05-C600ED0808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859BE-FA22-4F8A-9F22-1CE0148C60B9}"/>
              </a:ext>
            </a:extLst>
          </p:cNvPr>
          <p:cNvSpPr>
            <a:spLocks noGrp="1"/>
          </p:cNvSpPr>
          <p:nvPr>
            <p:ph type="dt" sz="half" idx="10"/>
          </p:nvPr>
        </p:nvSpPr>
        <p:spPr/>
        <p:txBody>
          <a:bodyPr/>
          <a:lstStyle/>
          <a:p>
            <a:fld id="{1857BDF0-8554-496B-B158-7D38AC247330}" type="datetimeFigureOut">
              <a:rPr lang="en-US" smtClean="0"/>
              <a:t>3/15/2020</a:t>
            </a:fld>
            <a:endParaRPr lang="en-US"/>
          </a:p>
        </p:txBody>
      </p:sp>
      <p:sp>
        <p:nvSpPr>
          <p:cNvPr id="5" name="Footer Placeholder 4">
            <a:extLst>
              <a:ext uri="{FF2B5EF4-FFF2-40B4-BE49-F238E27FC236}">
                <a16:creationId xmlns:a16="http://schemas.microsoft.com/office/drawing/2014/main" id="{F8CE95A0-E08A-4D8F-9CF7-091DDDF39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68DC8-9D93-4D14-A2E3-EA2313887BD8}"/>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230341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00A9-ED62-4247-8372-4DACC7234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1E2A7B-63A7-46AB-B600-21D4116D3C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E8F42-6DC8-44EC-9389-7B5CFD63F152}"/>
              </a:ext>
            </a:extLst>
          </p:cNvPr>
          <p:cNvSpPr>
            <a:spLocks noGrp="1"/>
          </p:cNvSpPr>
          <p:nvPr>
            <p:ph type="dt" sz="half" idx="10"/>
          </p:nvPr>
        </p:nvSpPr>
        <p:spPr/>
        <p:txBody>
          <a:bodyPr/>
          <a:lstStyle/>
          <a:p>
            <a:fld id="{1857BDF0-8554-496B-B158-7D38AC247330}" type="datetimeFigureOut">
              <a:rPr lang="en-US" smtClean="0"/>
              <a:t>3/15/2020</a:t>
            </a:fld>
            <a:endParaRPr lang="en-US"/>
          </a:p>
        </p:txBody>
      </p:sp>
      <p:sp>
        <p:nvSpPr>
          <p:cNvPr id="5" name="Footer Placeholder 4">
            <a:extLst>
              <a:ext uri="{FF2B5EF4-FFF2-40B4-BE49-F238E27FC236}">
                <a16:creationId xmlns:a16="http://schemas.microsoft.com/office/drawing/2014/main" id="{02DE4D88-EEAF-4403-8994-1CD7AEDF3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027FE-EB43-4C2C-8834-C8816BC36EE1}"/>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91627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CD75-08B3-4A14-AC9C-7D4786B198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27D072-D82B-44FF-85B8-DBB1D8B13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DA11CD-EE20-4FCA-8902-1B328B8FC7BE}"/>
              </a:ext>
            </a:extLst>
          </p:cNvPr>
          <p:cNvSpPr>
            <a:spLocks noGrp="1"/>
          </p:cNvSpPr>
          <p:nvPr>
            <p:ph type="dt" sz="half" idx="10"/>
          </p:nvPr>
        </p:nvSpPr>
        <p:spPr/>
        <p:txBody>
          <a:bodyPr/>
          <a:lstStyle/>
          <a:p>
            <a:fld id="{1857BDF0-8554-496B-B158-7D38AC247330}" type="datetimeFigureOut">
              <a:rPr lang="en-US" smtClean="0"/>
              <a:t>3/15/2020</a:t>
            </a:fld>
            <a:endParaRPr lang="en-US"/>
          </a:p>
        </p:txBody>
      </p:sp>
      <p:sp>
        <p:nvSpPr>
          <p:cNvPr id="5" name="Footer Placeholder 4">
            <a:extLst>
              <a:ext uri="{FF2B5EF4-FFF2-40B4-BE49-F238E27FC236}">
                <a16:creationId xmlns:a16="http://schemas.microsoft.com/office/drawing/2014/main" id="{3B810683-5ADB-4696-B116-5B625C787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F789F-86BC-446E-B42D-DEC5823848E8}"/>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387385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788C-1230-4D98-8780-D7721968B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99BA83-5895-4ACF-AFFB-3505604F5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D46B1F-9AB1-456F-A8F8-9946C6A0E3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22FD57-604B-4917-B9CD-086CB95C2C56}"/>
              </a:ext>
            </a:extLst>
          </p:cNvPr>
          <p:cNvSpPr>
            <a:spLocks noGrp="1"/>
          </p:cNvSpPr>
          <p:nvPr>
            <p:ph type="dt" sz="half" idx="10"/>
          </p:nvPr>
        </p:nvSpPr>
        <p:spPr/>
        <p:txBody>
          <a:bodyPr/>
          <a:lstStyle/>
          <a:p>
            <a:fld id="{1857BDF0-8554-496B-B158-7D38AC247330}" type="datetimeFigureOut">
              <a:rPr lang="en-US" smtClean="0"/>
              <a:t>3/15/2020</a:t>
            </a:fld>
            <a:endParaRPr lang="en-US"/>
          </a:p>
        </p:txBody>
      </p:sp>
      <p:sp>
        <p:nvSpPr>
          <p:cNvPr id="6" name="Footer Placeholder 5">
            <a:extLst>
              <a:ext uri="{FF2B5EF4-FFF2-40B4-BE49-F238E27FC236}">
                <a16:creationId xmlns:a16="http://schemas.microsoft.com/office/drawing/2014/main" id="{454772B6-EF83-4012-AF08-C30E76FD4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68110-4F65-4C5E-9A63-5B839DC0AC90}"/>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300835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2D779-AC2E-4C5E-8EE8-B93E59B5E9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D3D410-B81A-48A7-B378-8BC51E68C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82230-6494-4AFF-BF65-394CC0E717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47F109-4118-401E-8858-69EC33776B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EDB52-9DC8-42C1-8467-46061E63E3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5AB787-44CF-4666-BE0C-5F1185641EAC}"/>
              </a:ext>
            </a:extLst>
          </p:cNvPr>
          <p:cNvSpPr>
            <a:spLocks noGrp="1"/>
          </p:cNvSpPr>
          <p:nvPr>
            <p:ph type="dt" sz="half" idx="10"/>
          </p:nvPr>
        </p:nvSpPr>
        <p:spPr/>
        <p:txBody>
          <a:bodyPr/>
          <a:lstStyle/>
          <a:p>
            <a:fld id="{1857BDF0-8554-496B-B158-7D38AC247330}" type="datetimeFigureOut">
              <a:rPr lang="en-US" smtClean="0"/>
              <a:t>3/15/2020</a:t>
            </a:fld>
            <a:endParaRPr lang="en-US"/>
          </a:p>
        </p:txBody>
      </p:sp>
      <p:sp>
        <p:nvSpPr>
          <p:cNvPr id="8" name="Footer Placeholder 7">
            <a:extLst>
              <a:ext uri="{FF2B5EF4-FFF2-40B4-BE49-F238E27FC236}">
                <a16:creationId xmlns:a16="http://schemas.microsoft.com/office/drawing/2014/main" id="{5FBAC170-FBF9-448D-A4B8-AADB1D7E0C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017941-DEBB-4638-91A7-9C99D2D4FC7D}"/>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2428008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46EF-27D6-467C-8CED-AE2BCB906D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FFCC8F-D030-4538-8812-605E163D6251}"/>
              </a:ext>
            </a:extLst>
          </p:cNvPr>
          <p:cNvSpPr>
            <a:spLocks noGrp="1"/>
          </p:cNvSpPr>
          <p:nvPr>
            <p:ph type="dt" sz="half" idx="10"/>
          </p:nvPr>
        </p:nvSpPr>
        <p:spPr/>
        <p:txBody>
          <a:bodyPr/>
          <a:lstStyle/>
          <a:p>
            <a:fld id="{1857BDF0-8554-496B-B158-7D38AC247330}" type="datetimeFigureOut">
              <a:rPr lang="en-US" smtClean="0"/>
              <a:t>3/15/2020</a:t>
            </a:fld>
            <a:endParaRPr lang="en-US"/>
          </a:p>
        </p:txBody>
      </p:sp>
      <p:sp>
        <p:nvSpPr>
          <p:cNvPr id="4" name="Footer Placeholder 3">
            <a:extLst>
              <a:ext uri="{FF2B5EF4-FFF2-40B4-BE49-F238E27FC236}">
                <a16:creationId xmlns:a16="http://schemas.microsoft.com/office/drawing/2014/main" id="{323AE99B-BB20-4903-855F-55213268F0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A1886C-6BDC-47D4-BCC4-199C798A098B}"/>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353803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04D8D9-B8BD-4769-A8AB-8F8185D8AD25}"/>
              </a:ext>
            </a:extLst>
          </p:cNvPr>
          <p:cNvSpPr>
            <a:spLocks noGrp="1"/>
          </p:cNvSpPr>
          <p:nvPr>
            <p:ph type="dt" sz="half" idx="10"/>
          </p:nvPr>
        </p:nvSpPr>
        <p:spPr/>
        <p:txBody>
          <a:bodyPr/>
          <a:lstStyle/>
          <a:p>
            <a:fld id="{1857BDF0-8554-496B-B158-7D38AC247330}" type="datetimeFigureOut">
              <a:rPr lang="en-US" smtClean="0"/>
              <a:t>3/15/2020</a:t>
            </a:fld>
            <a:endParaRPr lang="en-US"/>
          </a:p>
        </p:txBody>
      </p:sp>
      <p:sp>
        <p:nvSpPr>
          <p:cNvPr id="3" name="Footer Placeholder 2">
            <a:extLst>
              <a:ext uri="{FF2B5EF4-FFF2-40B4-BE49-F238E27FC236}">
                <a16:creationId xmlns:a16="http://schemas.microsoft.com/office/drawing/2014/main" id="{D57CCC2A-73B4-443F-ACE4-DFB214D7CF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464D3E-7457-4505-AC88-8DDB9E2DC05A}"/>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1140338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62C0-0FF1-4F72-B47C-0923297AB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AD29EE-DD68-4532-B32C-A9A230C7DD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EAF1B3-E00A-40BC-A118-E7A75F2CF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7711DA-3C4D-4A18-9AE3-FD2112DC3CFE}"/>
              </a:ext>
            </a:extLst>
          </p:cNvPr>
          <p:cNvSpPr>
            <a:spLocks noGrp="1"/>
          </p:cNvSpPr>
          <p:nvPr>
            <p:ph type="dt" sz="half" idx="10"/>
          </p:nvPr>
        </p:nvSpPr>
        <p:spPr/>
        <p:txBody>
          <a:bodyPr/>
          <a:lstStyle/>
          <a:p>
            <a:fld id="{1857BDF0-8554-496B-B158-7D38AC247330}" type="datetimeFigureOut">
              <a:rPr lang="en-US" smtClean="0"/>
              <a:t>3/15/2020</a:t>
            </a:fld>
            <a:endParaRPr lang="en-US"/>
          </a:p>
        </p:txBody>
      </p:sp>
      <p:sp>
        <p:nvSpPr>
          <p:cNvPr id="6" name="Footer Placeholder 5">
            <a:extLst>
              <a:ext uri="{FF2B5EF4-FFF2-40B4-BE49-F238E27FC236}">
                <a16:creationId xmlns:a16="http://schemas.microsoft.com/office/drawing/2014/main" id="{5ACFC248-83CA-4308-AF9E-003B1637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80225-37C8-4C21-BC89-80E8E8712D6E}"/>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74980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762B-CE0D-43F0-AEC4-A6D8422C4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CBABF9-5EC3-4E91-BBD3-3CBE8E1D1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6ABC56-2A39-45D7-937D-AA2D271B8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EBD291-C4A0-4305-BB4F-C71E386CE9C6}"/>
              </a:ext>
            </a:extLst>
          </p:cNvPr>
          <p:cNvSpPr>
            <a:spLocks noGrp="1"/>
          </p:cNvSpPr>
          <p:nvPr>
            <p:ph type="dt" sz="half" idx="10"/>
          </p:nvPr>
        </p:nvSpPr>
        <p:spPr/>
        <p:txBody>
          <a:bodyPr/>
          <a:lstStyle/>
          <a:p>
            <a:fld id="{1857BDF0-8554-496B-B158-7D38AC247330}" type="datetimeFigureOut">
              <a:rPr lang="en-US" smtClean="0"/>
              <a:t>3/15/2020</a:t>
            </a:fld>
            <a:endParaRPr lang="en-US"/>
          </a:p>
        </p:txBody>
      </p:sp>
      <p:sp>
        <p:nvSpPr>
          <p:cNvPr id="6" name="Footer Placeholder 5">
            <a:extLst>
              <a:ext uri="{FF2B5EF4-FFF2-40B4-BE49-F238E27FC236}">
                <a16:creationId xmlns:a16="http://schemas.microsoft.com/office/drawing/2014/main" id="{5AF5B5DA-4669-400D-9F57-A742D2752C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B2514-EF87-48E6-9EA1-5614EBAC1EEF}"/>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105791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9B4FF-F738-407D-80A8-C7078EC78A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372CD3-4844-4415-9509-A6882C75FD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E0309-DE3D-40C4-86A5-7A21463E61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57BDF0-8554-496B-B158-7D38AC247330}" type="datetimeFigureOut">
              <a:rPr lang="en-US" smtClean="0"/>
              <a:t>3/15/2020</a:t>
            </a:fld>
            <a:endParaRPr lang="en-US"/>
          </a:p>
        </p:txBody>
      </p:sp>
      <p:sp>
        <p:nvSpPr>
          <p:cNvPr id="5" name="Footer Placeholder 4">
            <a:extLst>
              <a:ext uri="{FF2B5EF4-FFF2-40B4-BE49-F238E27FC236}">
                <a16:creationId xmlns:a16="http://schemas.microsoft.com/office/drawing/2014/main" id="{58FA8500-25CB-4D41-B4E1-381478EC31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B47D0D-62E7-4DEF-BBE3-67A1695D4D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BF6DC-9C34-4C32-AE8B-455DE287DEFD}" type="slidenum">
              <a:rPr lang="en-US" smtClean="0"/>
              <a:t>‹#›</a:t>
            </a:fld>
            <a:endParaRPr lang="en-US"/>
          </a:p>
        </p:txBody>
      </p:sp>
    </p:spTree>
    <p:extLst>
      <p:ext uri="{BB962C8B-B14F-4D97-AF65-F5344CB8AC3E}">
        <p14:creationId xmlns:p14="http://schemas.microsoft.com/office/powerpoint/2010/main" val="53348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42" y="0"/>
            <a:ext cx="12192000" cy="6858000"/>
          </a:xfrm>
          <a:prstGeom prst="rect">
            <a:avLst/>
          </a:prstGeom>
        </p:spPr>
      </p:pic>
      <p:sp>
        <p:nvSpPr>
          <p:cNvPr id="5" name="TextBox 4">
            <a:extLst>
              <a:ext uri="{FF2B5EF4-FFF2-40B4-BE49-F238E27FC236}">
                <a16:creationId xmlns:a16="http://schemas.microsoft.com/office/drawing/2014/main" id="{B9F2B51A-C2E2-4804-B580-1DBA2E87F2D2}"/>
              </a:ext>
            </a:extLst>
          </p:cNvPr>
          <p:cNvSpPr txBox="1"/>
          <p:nvPr/>
        </p:nvSpPr>
        <p:spPr>
          <a:xfrm>
            <a:off x="238539" y="1876508"/>
            <a:ext cx="4134678" cy="369332"/>
          </a:xfrm>
          <a:prstGeom prst="rect">
            <a:avLst/>
          </a:prstGeom>
          <a:noFill/>
        </p:spPr>
        <p:txBody>
          <a:bodyPr wrap="square" rtlCol="0">
            <a:spAutoFit/>
          </a:bodyPr>
          <a:lstStyle/>
          <a:p>
            <a:endParaRPr lang="en-US" dirty="0">
              <a:latin typeface="Norican" panose="02000504000000020004"/>
            </a:endParaRPr>
          </a:p>
        </p:txBody>
      </p:sp>
      <p:sp>
        <p:nvSpPr>
          <p:cNvPr id="6" name="TextBox 5">
            <a:extLst>
              <a:ext uri="{FF2B5EF4-FFF2-40B4-BE49-F238E27FC236}">
                <a16:creationId xmlns:a16="http://schemas.microsoft.com/office/drawing/2014/main" id="{5C22D83D-563D-45EE-9693-489D40DB073A}"/>
              </a:ext>
            </a:extLst>
          </p:cNvPr>
          <p:cNvSpPr txBox="1"/>
          <p:nvPr/>
        </p:nvSpPr>
        <p:spPr>
          <a:xfrm>
            <a:off x="302150" y="715616"/>
            <a:ext cx="4762832" cy="1846659"/>
          </a:xfrm>
          <a:prstGeom prst="rect">
            <a:avLst/>
          </a:prstGeom>
          <a:noFill/>
        </p:spPr>
        <p:txBody>
          <a:bodyPr wrap="square" rtlCol="0">
            <a:spAutoFit/>
          </a:bodyPr>
          <a:lstStyle/>
          <a:p>
            <a:r>
              <a:rPr lang="en-US" sz="3200" b="1" i="1" dirty="0">
                <a:solidFill>
                  <a:schemeClr val="bg1"/>
                </a:solidFill>
                <a:latin typeface="Norican"/>
              </a:rPr>
              <a:t>Sign Language Detection and Conversion to Text Using CNN and OpenCV</a:t>
            </a:r>
            <a:endParaRPr lang="en-IN" sz="3200" b="1" i="1" dirty="0">
              <a:solidFill>
                <a:schemeClr val="bg1"/>
              </a:solidFill>
              <a:latin typeface="Norican" panose="02000504000000020004"/>
            </a:endParaRPr>
          </a:p>
          <a:p>
            <a:endParaRPr lang="en-US" dirty="0">
              <a:latin typeface="Norican" panose="02000504000000020004"/>
            </a:endParaRPr>
          </a:p>
        </p:txBody>
      </p:sp>
      <p:sp>
        <p:nvSpPr>
          <p:cNvPr id="7" name="TextBox 6">
            <a:extLst>
              <a:ext uri="{FF2B5EF4-FFF2-40B4-BE49-F238E27FC236}">
                <a16:creationId xmlns:a16="http://schemas.microsoft.com/office/drawing/2014/main" id="{435A20F1-EBE5-468A-AD45-93DE94F7D17C}"/>
              </a:ext>
            </a:extLst>
          </p:cNvPr>
          <p:cNvSpPr txBox="1"/>
          <p:nvPr/>
        </p:nvSpPr>
        <p:spPr>
          <a:xfrm>
            <a:off x="3506525" y="3796404"/>
            <a:ext cx="4762832" cy="461665"/>
          </a:xfrm>
          <a:prstGeom prst="rect">
            <a:avLst/>
          </a:prstGeom>
          <a:noFill/>
        </p:spPr>
        <p:txBody>
          <a:bodyPr wrap="square" rtlCol="0">
            <a:spAutoFit/>
          </a:bodyPr>
          <a:lstStyle/>
          <a:p>
            <a:r>
              <a:rPr lang="en-US" sz="2400" b="1" dirty="0">
                <a:solidFill>
                  <a:schemeClr val="bg1"/>
                </a:solidFill>
              </a:rPr>
              <a:t>Debayan Das(19MCA0070)</a:t>
            </a:r>
          </a:p>
        </p:txBody>
      </p:sp>
      <p:sp>
        <p:nvSpPr>
          <p:cNvPr id="8" name="TextBox 7">
            <a:extLst>
              <a:ext uri="{FF2B5EF4-FFF2-40B4-BE49-F238E27FC236}">
                <a16:creationId xmlns:a16="http://schemas.microsoft.com/office/drawing/2014/main" id="{9168FCA3-C2D9-4103-8E51-2DE9B01257B5}"/>
              </a:ext>
            </a:extLst>
          </p:cNvPr>
          <p:cNvSpPr txBox="1"/>
          <p:nvPr/>
        </p:nvSpPr>
        <p:spPr>
          <a:xfrm>
            <a:off x="3323645" y="5319423"/>
            <a:ext cx="5724939" cy="830997"/>
          </a:xfrm>
          <a:prstGeom prst="rect">
            <a:avLst/>
          </a:prstGeom>
          <a:noFill/>
        </p:spPr>
        <p:txBody>
          <a:bodyPr wrap="square" rtlCol="0">
            <a:spAutoFit/>
          </a:bodyPr>
          <a:lstStyle/>
          <a:p>
            <a:pPr algn="ctr"/>
            <a:r>
              <a:rPr lang="en-US" sz="2400" b="1" dirty="0">
                <a:solidFill>
                  <a:schemeClr val="bg1"/>
                </a:solidFill>
                <a:latin typeface="Norican" panose="02000504000000020004"/>
              </a:rPr>
              <a:t>Master of Computer Application</a:t>
            </a:r>
          </a:p>
          <a:p>
            <a:pPr algn="ctr"/>
            <a:r>
              <a:rPr lang="en-US" sz="2400" b="1" dirty="0">
                <a:solidFill>
                  <a:schemeClr val="bg1"/>
                </a:solidFill>
                <a:latin typeface="Norican" panose="02000504000000020004"/>
              </a:rPr>
              <a:t>Vellore Institute of Technology, Vellore</a:t>
            </a:r>
          </a:p>
        </p:txBody>
      </p:sp>
    </p:spTree>
    <p:extLst>
      <p:ext uri="{BB962C8B-B14F-4D97-AF65-F5344CB8AC3E}">
        <p14:creationId xmlns:p14="http://schemas.microsoft.com/office/powerpoint/2010/main" val="1950682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5" name="TextBox 4">
            <a:extLst>
              <a:ext uri="{FF2B5EF4-FFF2-40B4-BE49-F238E27FC236}">
                <a16:creationId xmlns:a16="http://schemas.microsoft.com/office/drawing/2014/main" id="{238F5B9A-C705-4DE3-9F63-9F5D73BB8AB5}"/>
              </a:ext>
            </a:extLst>
          </p:cNvPr>
          <p:cNvSpPr txBox="1"/>
          <p:nvPr/>
        </p:nvSpPr>
        <p:spPr>
          <a:xfrm>
            <a:off x="347729" y="2846231"/>
            <a:ext cx="8113691" cy="1446550"/>
          </a:xfrm>
          <a:prstGeom prst="rect">
            <a:avLst/>
          </a:prstGeom>
          <a:noFill/>
        </p:spPr>
        <p:txBody>
          <a:bodyPr wrap="square" rtlCol="0">
            <a:spAutoFit/>
          </a:bodyPr>
          <a:lstStyle/>
          <a:p>
            <a:pPr algn="ctr"/>
            <a:r>
              <a:rPr lang="en-US" sz="8800" dirty="0">
                <a:solidFill>
                  <a:schemeClr val="bg1"/>
                </a:solidFill>
                <a:latin typeface="Norican"/>
              </a:rPr>
              <a:t>Thank You</a:t>
            </a:r>
            <a:endParaRPr lang="en-IN" sz="8800" dirty="0">
              <a:solidFill>
                <a:schemeClr val="bg1"/>
              </a:solidFill>
              <a:latin typeface="Norican"/>
            </a:endParaRPr>
          </a:p>
        </p:txBody>
      </p:sp>
    </p:spTree>
    <p:extLst>
      <p:ext uri="{BB962C8B-B14F-4D97-AF65-F5344CB8AC3E}">
        <p14:creationId xmlns:p14="http://schemas.microsoft.com/office/powerpoint/2010/main" val="58010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3" name="TextBox 2">
            <a:extLst>
              <a:ext uri="{FF2B5EF4-FFF2-40B4-BE49-F238E27FC236}">
                <a16:creationId xmlns:a16="http://schemas.microsoft.com/office/drawing/2014/main" id="{61DC29F5-F2ED-402F-89B9-4BF98E67311E}"/>
              </a:ext>
            </a:extLst>
          </p:cNvPr>
          <p:cNvSpPr txBox="1"/>
          <p:nvPr/>
        </p:nvSpPr>
        <p:spPr>
          <a:xfrm>
            <a:off x="373713" y="1765191"/>
            <a:ext cx="11449878" cy="2677656"/>
          </a:xfrm>
          <a:prstGeom prst="rect">
            <a:avLst/>
          </a:prstGeom>
          <a:noFill/>
        </p:spPr>
        <p:txBody>
          <a:bodyPr wrap="square" rtlCol="0">
            <a:spAutoFit/>
          </a:bodyPr>
          <a:lstStyle/>
          <a:p>
            <a:r>
              <a:rPr lang="en-US" sz="2400" b="1" dirty="0">
                <a:solidFill>
                  <a:schemeClr val="bg1"/>
                </a:solidFill>
                <a:latin typeface="Norican" panose="02000504000000020004"/>
              </a:rPr>
              <a:t>Problem Description:</a:t>
            </a:r>
          </a:p>
          <a:p>
            <a:endParaRPr lang="en-US" sz="2400" dirty="0">
              <a:solidFill>
                <a:schemeClr val="bg1"/>
              </a:solidFill>
              <a:latin typeface="Norican" panose="02000504000000020004"/>
            </a:endParaRPr>
          </a:p>
          <a:p>
            <a:r>
              <a:rPr lang="en-US" sz="2000" dirty="0">
                <a:solidFill>
                  <a:schemeClr val="bg1"/>
                </a:solidFill>
                <a:latin typeface="Norican" panose="02000504000000020004"/>
              </a:rPr>
              <a:t> </a:t>
            </a:r>
          </a:p>
          <a:p>
            <a:r>
              <a:rPr lang="en-US" sz="2000" dirty="0">
                <a:solidFill>
                  <a:schemeClr val="bg1"/>
                </a:solidFill>
                <a:latin typeface="Norican" panose="02000504000000020004"/>
              </a:rPr>
              <a:t>	 This paper focuses on making an interface between the normal people and that deaf and dumb people with the help of computer vision. To do so first a classification model is built to identify the sign alphabet using CNN and then for real time application the hand gesture sign is detected using OpenCV and fed to the model to make the final prediction. And after recognition it is converted to text for further use. </a:t>
            </a:r>
          </a:p>
          <a:p>
            <a:r>
              <a:rPr lang="en-US" sz="2000" dirty="0">
                <a:solidFill>
                  <a:schemeClr val="bg1"/>
                </a:solidFill>
                <a:latin typeface="Norican" panose="02000504000000020004"/>
              </a:rPr>
              <a:t>	</a:t>
            </a:r>
          </a:p>
        </p:txBody>
      </p:sp>
    </p:spTree>
    <p:extLst>
      <p:ext uri="{BB962C8B-B14F-4D97-AF65-F5344CB8AC3E}">
        <p14:creationId xmlns:p14="http://schemas.microsoft.com/office/powerpoint/2010/main" val="29006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66F108B9-9896-42EB-A2B8-256BB6D9C274}"/>
              </a:ext>
            </a:extLst>
          </p:cNvPr>
          <p:cNvSpPr txBox="1"/>
          <p:nvPr/>
        </p:nvSpPr>
        <p:spPr>
          <a:xfrm>
            <a:off x="691762" y="1280161"/>
            <a:ext cx="10233329" cy="3785652"/>
          </a:xfrm>
          <a:prstGeom prst="rect">
            <a:avLst/>
          </a:prstGeom>
          <a:noFill/>
        </p:spPr>
        <p:txBody>
          <a:bodyPr wrap="square" rtlCol="0">
            <a:spAutoFit/>
          </a:bodyPr>
          <a:lstStyle/>
          <a:p>
            <a:r>
              <a:rPr lang="en-US" sz="2000" b="1" dirty="0">
                <a:solidFill>
                  <a:schemeClr val="bg1"/>
                </a:solidFill>
                <a:latin typeface="Norican" panose="02000504000000020004"/>
              </a:rPr>
              <a:t>Previous Work:</a:t>
            </a:r>
          </a:p>
          <a:p>
            <a:endParaRPr lang="en-US" sz="2000" b="1" dirty="0">
              <a:solidFill>
                <a:schemeClr val="bg1"/>
              </a:solidFill>
              <a:latin typeface="Norican" panose="02000504000000020004"/>
            </a:endParaRPr>
          </a:p>
          <a:p>
            <a:r>
              <a:rPr lang="en-US" sz="2000" dirty="0">
                <a:solidFill>
                  <a:schemeClr val="bg1"/>
                </a:solidFill>
                <a:latin typeface="Norican" panose="02000504000000020004"/>
              </a:rPr>
              <a:t>In the previous researches we found either of CNN or OpenCV is used to recognize sign language. Using CNN the classification model gets better accuracy whereas using OpenCV image processing features the application becomes real time but in this case accuracy is less and using CNN the application does not become real time it stays static.</a:t>
            </a:r>
          </a:p>
          <a:p>
            <a:endParaRPr lang="en-US" sz="2000" dirty="0">
              <a:solidFill>
                <a:schemeClr val="bg1"/>
              </a:solidFill>
              <a:latin typeface="Norican" panose="02000504000000020004"/>
            </a:endParaRPr>
          </a:p>
          <a:p>
            <a:r>
              <a:rPr lang="en-US" sz="2000" b="1" dirty="0">
                <a:solidFill>
                  <a:schemeClr val="bg1"/>
                </a:solidFill>
                <a:latin typeface="Norican" panose="02000504000000020004"/>
              </a:rPr>
              <a:t>Our Work:</a:t>
            </a:r>
          </a:p>
          <a:p>
            <a:endParaRPr lang="en-US" sz="2000" b="1" dirty="0">
              <a:solidFill>
                <a:schemeClr val="bg1"/>
              </a:solidFill>
              <a:latin typeface="Norican" panose="02000504000000020004"/>
            </a:endParaRPr>
          </a:p>
          <a:p>
            <a:r>
              <a:rPr lang="en-US" sz="2000" dirty="0">
                <a:solidFill>
                  <a:schemeClr val="bg1"/>
                </a:solidFill>
                <a:latin typeface="Norican" panose="02000504000000020004"/>
              </a:rPr>
              <a:t>In our case we tried to merge the advantages of both the processes. Using CNN we are getting better accuracy and using OpenCV the application becomes real time that will be helpful for the society. </a:t>
            </a:r>
          </a:p>
        </p:txBody>
      </p:sp>
    </p:spTree>
    <p:extLst>
      <p:ext uri="{BB962C8B-B14F-4D97-AF65-F5344CB8AC3E}">
        <p14:creationId xmlns:p14="http://schemas.microsoft.com/office/powerpoint/2010/main" val="335701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66F108B9-9896-42EB-A2B8-256BB6D9C274}"/>
              </a:ext>
            </a:extLst>
          </p:cNvPr>
          <p:cNvSpPr txBox="1"/>
          <p:nvPr/>
        </p:nvSpPr>
        <p:spPr>
          <a:xfrm>
            <a:off x="691762" y="2452012"/>
            <a:ext cx="10233329" cy="1323439"/>
          </a:xfrm>
          <a:prstGeom prst="rect">
            <a:avLst/>
          </a:prstGeom>
          <a:noFill/>
        </p:spPr>
        <p:txBody>
          <a:bodyPr wrap="square" rtlCol="0">
            <a:spAutoFit/>
          </a:bodyPr>
          <a:lstStyle/>
          <a:p>
            <a:r>
              <a:rPr lang="en-US" sz="2000" b="1" dirty="0">
                <a:solidFill>
                  <a:schemeClr val="bg1"/>
                </a:solidFill>
                <a:latin typeface="Norican" panose="02000504000000020004"/>
              </a:rPr>
              <a:t>Dataset Description:</a:t>
            </a:r>
          </a:p>
          <a:p>
            <a:endParaRPr lang="en-US" sz="2000" b="1" dirty="0">
              <a:solidFill>
                <a:schemeClr val="bg1"/>
              </a:solidFill>
              <a:latin typeface="Norican" panose="02000504000000020004"/>
            </a:endParaRPr>
          </a:p>
          <a:p>
            <a:r>
              <a:rPr lang="en-US" sz="2000" dirty="0">
                <a:solidFill>
                  <a:schemeClr val="bg1"/>
                </a:solidFill>
                <a:latin typeface="Norican" panose="02000504000000020004"/>
              </a:rPr>
              <a:t>The dataset is the American Sign Language dataset that is collected from Kaggle datasets. The dataset contain 1825 images that are already labeled in 36 classes A-Z[26] and 0-9[10]. </a:t>
            </a:r>
          </a:p>
        </p:txBody>
      </p:sp>
    </p:spTree>
    <p:extLst>
      <p:ext uri="{BB962C8B-B14F-4D97-AF65-F5344CB8AC3E}">
        <p14:creationId xmlns:p14="http://schemas.microsoft.com/office/powerpoint/2010/main" val="1980417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C472ACEF-940C-47DD-9D4B-A9E6754106DE}"/>
              </a:ext>
            </a:extLst>
          </p:cNvPr>
          <p:cNvSpPr txBox="1"/>
          <p:nvPr/>
        </p:nvSpPr>
        <p:spPr>
          <a:xfrm>
            <a:off x="1447293" y="556515"/>
            <a:ext cx="9684688" cy="830997"/>
          </a:xfrm>
          <a:prstGeom prst="rect">
            <a:avLst/>
          </a:prstGeom>
          <a:noFill/>
        </p:spPr>
        <p:txBody>
          <a:bodyPr wrap="square" rtlCol="0">
            <a:spAutoFit/>
          </a:bodyPr>
          <a:lstStyle/>
          <a:p>
            <a:r>
              <a:rPr lang="en-US" sz="2400" b="1" dirty="0">
                <a:solidFill>
                  <a:schemeClr val="bg1"/>
                </a:solidFill>
                <a:latin typeface="Norican"/>
              </a:rPr>
              <a:t>Work Plan:</a:t>
            </a:r>
          </a:p>
          <a:p>
            <a:endParaRPr lang="en-US" sz="2400" dirty="0">
              <a:solidFill>
                <a:schemeClr val="bg1"/>
              </a:solidFill>
              <a:latin typeface="Norican"/>
            </a:endParaRPr>
          </a:p>
        </p:txBody>
      </p:sp>
      <p:pic>
        <p:nvPicPr>
          <p:cNvPr id="5" name="Picture 4">
            <a:extLst>
              <a:ext uri="{FF2B5EF4-FFF2-40B4-BE49-F238E27FC236}">
                <a16:creationId xmlns:a16="http://schemas.microsoft.com/office/drawing/2014/main" id="{9E6C3BF9-CAF9-437F-8633-7607691A36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2347" y="1304851"/>
            <a:ext cx="8936670" cy="5081897"/>
          </a:xfrm>
          <a:prstGeom prst="rect">
            <a:avLst/>
          </a:prstGeom>
        </p:spPr>
      </p:pic>
    </p:spTree>
    <p:extLst>
      <p:ext uri="{BB962C8B-B14F-4D97-AF65-F5344CB8AC3E}">
        <p14:creationId xmlns:p14="http://schemas.microsoft.com/office/powerpoint/2010/main" val="57405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249AF49A-5E93-41F0-AB18-FED8B3420954}"/>
              </a:ext>
            </a:extLst>
          </p:cNvPr>
          <p:cNvSpPr txBox="1"/>
          <p:nvPr/>
        </p:nvSpPr>
        <p:spPr>
          <a:xfrm>
            <a:off x="2083242" y="1853503"/>
            <a:ext cx="7323151" cy="3539430"/>
          </a:xfrm>
          <a:prstGeom prst="rect">
            <a:avLst/>
          </a:prstGeom>
          <a:noFill/>
        </p:spPr>
        <p:txBody>
          <a:bodyPr wrap="square" rtlCol="0">
            <a:spAutoFit/>
          </a:bodyPr>
          <a:lstStyle/>
          <a:p>
            <a:r>
              <a:rPr lang="en-US" sz="2800" b="1" dirty="0">
                <a:solidFill>
                  <a:schemeClr val="bg1"/>
                </a:solidFill>
                <a:latin typeface="Norican"/>
              </a:rPr>
              <a:t>Module Description:</a:t>
            </a:r>
          </a:p>
          <a:p>
            <a:endParaRPr lang="en-US" sz="2800" dirty="0">
              <a:solidFill>
                <a:schemeClr val="bg1"/>
              </a:solidFill>
              <a:latin typeface="Norican"/>
            </a:endParaRPr>
          </a:p>
          <a:p>
            <a:r>
              <a:rPr lang="en-US" sz="2800" dirty="0">
                <a:solidFill>
                  <a:schemeClr val="bg1"/>
                </a:solidFill>
                <a:latin typeface="Norican"/>
              </a:rPr>
              <a:t>The modules for the project are:</a:t>
            </a:r>
          </a:p>
          <a:p>
            <a:endParaRPr lang="en-US" sz="2800" dirty="0">
              <a:solidFill>
                <a:schemeClr val="bg1"/>
              </a:solidFill>
              <a:latin typeface="Norican"/>
            </a:endParaRPr>
          </a:p>
          <a:p>
            <a:pPr marL="742950" lvl="1" indent="-285750">
              <a:buFont typeface="Arial" panose="020B0604020202020204" pitchFamily="34" charset="0"/>
              <a:buChar char="•"/>
            </a:pPr>
            <a:r>
              <a:rPr lang="en-US" sz="2800" dirty="0">
                <a:solidFill>
                  <a:schemeClr val="bg1"/>
                </a:solidFill>
                <a:latin typeface="Norican"/>
              </a:rPr>
              <a:t>Preprocessing</a:t>
            </a:r>
          </a:p>
          <a:p>
            <a:pPr marL="742950" lvl="1" indent="-285750">
              <a:buFont typeface="Arial" panose="020B0604020202020204" pitchFamily="34" charset="0"/>
              <a:buChar char="•"/>
            </a:pPr>
            <a:r>
              <a:rPr lang="en-US" sz="2800" dirty="0">
                <a:solidFill>
                  <a:schemeClr val="bg1"/>
                </a:solidFill>
                <a:latin typeface="Norican"/>
              </a:rPr>
              <a:t>Training the CNN model</a:t>
            </a:r>
          </a:p>
          <a:p>
            <a:pPr marL="742950" lvl="1" indent="-285750">
              <a:buFont typeface="Arial" panose="020B0604020202020204" pitchFamily="34" charset="0"/>
              <a:buChar char="•"/>
            </a:pPr>
            <a:r>
              <a:rPr lang="en-US" sz="2800" dirty="0">
                <a:solidFill>
                  <a:schemeClr val="bg1"/>
                </a:solidFill>
                <a:latin typeface="Norican"/>
              </a:rPr>
              <a:t>Making the Interface</a:t>
            </a:r>
          </a:p>
          <a:p>
            <a:endParaRPr lang="en-US" sz="2800" dirty="0">
              <a:solidFill>
                <a:schemeClr val="bg1"/>
              </a:solidFill>
              <a:latin typeface="Norican"/>
            </a:endParaRPr>
          </a:p>
        </p:txBody>
      </p:sp>
    </p:spTree>
    <p:extLst>
      <p:ext uri="{BB962C8B-B14F-4D97-AF65-F5344CB8AC3E}">
        <p14:creationId xmlns:p14="http://schemas.microsoft.com/office/powerpoint/2010/main" val="413000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Rectangle 1">
            <a:extLst>
              <a:ext uri="{FF2B5EF4-FFF2-40B4-BE49-F238E27FC236}">
                <a16:creationId xmlns:a16="http://schemas.microsoft.com/office/drawing/2014/main" id="{37E46D9A-FE4D-4FA4-AF61-FC94F9BA176B}"/>
              </a:ext>
            </a:extLst>
          </p:cNvPr>
          <p:cNvSpPr/>
          <p:nvPr/>
        </p:nvSpPr>
        <p:spPr>
          <a:xfrm>
            <a:off x="789831" y="1817508"/>
            <a:ext cx="9697940" cy="3236207"/>
          </a:xfrm>
          <a:prstGeom prst="rect">
            <a:avLst/>
          </a:prstGeom>
        </p:spPr>
        <p:txBody>
          <a:bodyPr wrap="square">
            <a:spAutoFit/>
          </a:bodyPr>
          <a:lstStyle/>
          <a:p>
            <a:pPr>
              <a:lnSpc>
                <a:spcPct val="107000"/>
              </a:lnSpc>
            </a:pPr>
            <a:r>
              <a:rPr lang="en-US"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bg1"/>
                </a:solidFill>
                <a:latin typeface="Norican"/>
                <a:ea typeface="Calibri" panose="020F0502020204030204" pitchFamily="34" charset="0"/>
                <a:cs typeface="Times New Roman" panose="02020603050405020304" pitchFamily="18" charset="0"/>
              </a:rPr>
              <a:t>Preprocessing:</a:t>
            </a:r>
          </a:p>
          <a:p>
            <a:pPr>
              <a:lnSpc>
                <a:spcPct val="107000"/>
              </a:lnSpc>
            </a:pPr>
            <a:endParaRPr lang="en-US" sz="2400" dirty="0">
              <a:solidFill>
                <a:schemeClr val="bg1"/>
              </a:solidFill>
              <a:effectLst/>
              <a:latin typeface="Norican"/>
              <a:ea typeface="Calibri" panose="020F0502020204030204" pitchFamily="34" charset="0"/>
              <a:cs typeface="Times New Roman" panose="02020603050405020304" pitchFamily="18" charset="0"/>
            </a:endParaRPr>
          </a:p>
          <a:p>
            <a:pPr marL="457200">
              <a:lnSpc>
                <a:spcPct val="107000"/>
              </a:lnSpc>
              <a:spcAft>
                <a:spcPts val="800"/>
              </a:spcAft>
            </a:pPr>
            <a:r>
              <a:rPr lang="en-US" sz="2400" dirty="0">
                <a:solidFill>
                  <a:schemeClr val="bg1"/>
                </a:solidFill>
                <a:latin typeface="Norican"/>
                <a:ea typeface="Calibri" panose="020F0502020204030204" pitchFamily="34" charset="0"/>
                <a:cs typeface="Times New Roman" panose="02020603050405020304" pitchFamily="18" charset="0"/>
              </a:rPr>
              <a:t>The first task is to preprocess the images. In order to do so first a background of dark is pasted around all the images and the images are converted to ‘RGB’ format to make the image channels similar. Next all the images are transformed to similar dimension 400x400. At the end images are saved but while saving the images extension of the images are changed to .jpeg from .</a:t>
            </a:r>
            <a:r>
              <a:rPr lang="en-US" sz="2400" dirty="0" err="1">
                <a:solidFill>
                  <a:schemeClr val="bg1"/>
                </a:solidFill>
                <a:latin typeface="Norican"/>
                <a:ea typeface="Calibri" panose="020F0502020204030204" pitchFamily="34" charset="0"/>
                <a:cs typeface="Times New Roman" panose="02020603050405020304" pitchFamily="18" charset="0"/>
              </a:rPr>
              <a:t>png</a:t>
            </a:r>
            <a:r>
              <a:rPr lang="en-US" sz="2400" dirty="0">
                <a:solidFill>
                  <a:schemeClr val="bg1"/>
                </a:solidFill>
                <a:latin typeface="Norican"/>
                <a:ea typeface="Calibri" panose="020F0502020204030204" pitchFamily="34" charset="0"/>
                <a:cs typeface="Times New Roman" panose="02020603050405020304" pitchFamily="18" charset="0"/>
              </a:rPr>
              <a:t>.</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725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6766C94A-40F0-42B2-9B0A-8E057D58D61F}"/>
              </a:ext>
            </a:extLst>
          </p:cNvPr>
          <p:cNvSpPr txBox="1"/>
          <p:nvPr/>
        </p:nvSpPr>
        <p:spPr>
          <a:xfrm>
            <a:off x="1129086" y="1640127"/>
            <a:ext cx="9525662" cy="3477875"/>
          </a:xfrm>
          <a:prstGeom prst="rect">
            <a:avLst/>
          </a:prstGeom>
          <a:noFill/>
        </p:spPr>
        <p:txBody>
          <a:bodyPr wrap="square" rtlCol="0">
            <a:spAutoFit/>
          </a:bodyPr>
          <a:lstStyle/>
          <a:p>
            <a:pPr lvl="0"/>
            <a:r>
              <a:rPr lang="en-US" sz="2000" b="1" dirty="0">
                <a:solidFill>
                  <a:schemeClr val="bg1"/>
                </a:solidFill>
                <a:latin typeface="Norican"/>
              </a:rPr>
              <a:t>Training the CNN model:</a:t>
            </a:r>
          </a:p>
          <a:p>
            <a:pPr lvl="0"/>
            <a:endParaRPr lang="en-US" sz="2000" dirty="0">
              <a:solidFill>
                <a:schemeClr val="bg1"/>
              </a:solidFill>
              <a:latin typeface="Norican"/>
            </a:endParaRPr>
          </a:p>
          <a:p>
            <a:r>
              <a:rPr lang="en-US" sz="2000" dirty="0">
                <a:solidFill>
                  <a:schemeClr val="bg1"/>
                </a:solidFill>
                <a:latin typeface="Norican"/>
              </a:rPr>
              <a:t>In the second step the CNN model is trained with the images which are classified to 36 classes (A-Z and 0-9) previously.</a:t>
            </a:r>
          </a:p>
          <a:p>
            <a:r>
              <a:rPr lang="en-US" sz="2000" dirty="0">
                <a:solidFill>
                  <a:schemeClr val="bg1"/>
                </a:solidFill>
                <a:latin typeface="Norican"/>
              </a:rPr>
              <a:t> </a:t>
            </a:r>
          </a:p>
          <a:p>
            <a:pPr lvl="0"/>
            <a:r>
              <a:rPr lang="en-US" sz="2000" b="1" dirty="0">
                <a:solidFill>
                  <a:schemeClr val="bg1"/>
                </a:solidFill>
                <a:latin typeface="Norican"/>
              </a:rPr>
              <a:t>Making the Interface:</a:t>
            </a:r>
          </a:p>
          <a:p>
            <a:pPr lvl="0"/>
            <a:endParaRPr lang="en-US" sz="2000" dirty="0">
              <a:solidFill>
                <a:schemeClr val="bg1"/>
              </a:solidFill>
              <a:latin typeface="Norican"/>
            </a:endParaRPr>
          </a:p>
          <a:p>
            <a:r>
              <a:rPr lang="en-US" sz="2000" dirty="0">
                <a:solidFill>
                  <a:schemeClr val="bg1"/>
                </a:solidFill>
                <a:latin typeface="Norican"/>
              </a:rPr>
              <a:t>The 3rd step is to make the interface that will interpret the sign language and will convert to text. This will be made using OpenCV library of python. The image will be captured and will be made ready so that it can be fade to the CNN model and the output of the model will be displayed in the screen.</a:t>
            </a:r>
            <a:endParaRPr lang="en-US" dirty="0"/>
          </a:p>
        </p:txBody>
      </p:sp>
    </p:spTree>
    <p:extLst>
      <p:ext uri="{BB962C8B-B14F-4D97-AF65-F5344CB8AC3E}">
        <p14:creationId xmlns:p14="http://schemas.microsoft.com/office/powerpoint/2010/main" val="411606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1C1ED194-6060-47D8-AA30-4432A361E2A1}"/>
              </a:ext>
            </a:extLst>
          </p:cNvPr>
          <p:cNvSpPr txBox="1"/>
          <p:nvPr/>
        </p:nvSpPr>
        <p:spPr>
          <a:xfrm>
            <a:off x="5343277" y="24649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A3133D08-E6A4-40BB-A37E-BF92E5D66EE3}"/>
              </a:ext>
            </a:extLst>
          </p:cNvPr>
          <p:cNvSpPr txBox="1"/>
          <p:nvPr/>
        </p:nvSpPr>
        <p:spPr>
          <a:xfrm>
            <a:off x="938254" y="2425148"/>
            <a:ext cx="1900362" cy="1272209"/>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E28B5B5A-B04F-4063-94CA-951B7BA04C83}"/>
              </a:ext>
            </a:extLst>
          </p:cNvPr>
          <p:cNvSpPr txBox="1"/>
          <p:nvPr/>
        </p:nvSpPr>
        <p:spPr>
          <a:xfrm>
            <a:off x="719092" y="2051747"/>
            <a:ext cx="10919534" cy="2831544"/>
          </a:xfrm>
          <a:prstGeom prst="rect">
            <a:avLst/>
          </a:prstGeom>
          <a:noFill/>
        </p:spPr>
        <p:txBody>
          <a:bodyPr wrap="square" rtlCol="0">
            <a:spAutoFit/>
          </a:bodyPr>
          <a:lstStyle/>
          <a:p>
            <a:pPr lvl="0"/>
            <a:r>
              <a:rPr lang="en-US" sz="2000" b="1" dirty="0">
                <a:solidFill>
                  <a:schemeClr val="bg1"/>
                </a:solidFill>
                <a:latin typeface="Norican"/>
              </a:rPr>
              <a:t>Work Progress:</a:t>
            </a:r>
          </a:p>
          <a:p>
            <a:pPr lvl="0"/>
            <a:endParaRPr lang="en-US" sz="2000" dirty="0">
              <a:solidFill>
                <a:schemeClr val="bg1"/>
              </a:solidFill>
              <a:latin typeface="Norican"/>
            </a:endParaRPr>
          </a:p>
          <a:p>
            <a:r>
              <a:rPr lang="en-US" sz="2000" dirty="0">
                <a:solidFill>
                  <a:schemeClr val="bg1"/>
                </a:solidFill>
                <a:latin typeface="Norican"/>
              </a:rPr>
              <a:t>Till now the first two modules have been completed. The images are preprocessed and the classifier model is trained with the processed images. The model is giving almost 99% accuracy.  The CNN model contain total 9 layers. First two are two convolution layers followed by 1 </a:t>
            </a:r>
            <a:r>
              <a:rPr lang="en-US" sz="2000" dirty="0" err="1">
                <a:solidFill>
                  <a:schemeClr val="bg1"/>
                </a:solidFill>
                <a:latin typeface="Norican"/>
              </a:rPr>
              <a:t>maxpool</a:t>
            </a:r>
            <a:r>
              <a:rPr lang="en-US" sz="2000" dirty="0">
                <a:solidFill>
                  <a:schemeClr val="bg1"/>
                </a:solidFill>
                <a:latin typeface="Norican"/>
              </a:rPr>
              <a:t> layer. Then again two convolution layer followed by 1 </a:t>
            </a:r>
            <a:r>
              <a:rPr lang="en-US" sz="2000" dirty="0" err="1">
                <a:solidFill>
                  <a:schemeClr val="bg1"/>
                </a:solidFill>
                <a:latin typeface="Norican"/>
              </a:rPr>
              <a:t>maxpool</a:t>
            </a:r>
            <a:r>
              <a:rPr lang="en-US" sz="2000" dirty="0">
                <a:solidFill>
                  <a:schemeClr val="bg1"/>
                </a:solidFill>
                <a:latin typeface="Norican"/>
              </a:rPr>
              <a:t> layer. Then there is on flatten layer which is followed by two fully connected layer(dense). For optimizing the model stochastic gradient descent(SGD) method is used and the model is trained for 10 epochs.</a:t>
            </a:r>
          </a:p>
          <a:p>
            <a:endParaRPr lang="en-US" dirty="0"/>
          </a:p>
        </p:txBody>
      </p:sp>
    </p:spTree>
    <p:extLst>
      <p:ext uri="{BB962C8B-B14F-4D97-AF65-F5344CB8AC3E}">
        <p14:creationId xmlns:p14="http://schemas.microsoft.com/office/powerpoint/2010/main" val="3205791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556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Norican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Debayan Das</dc:creator>
  <cp:lastModifiedBy>Debayan Das</cp:lastModifiedBy>
  <cp:revision>18</cp:revision>
  <dcterms:created xsi:type="dcterms:W3CDTF">2019-10-08T11:26:02Z</dcterms:created>
  <dcterms:modified xsi:type="dcterms:W3CDTF">2020-03-15T09:59:29Z</dcterms:modified>
</cp:coreProperties>
</file>