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32" r:id="rId3"/>
    <p:sldId id="350" r:id="rId4"/>
    <p:sldId id="351" r:id="rId5"/>
    <p:sldId id="352" r:id="rId6"/>
    <p:sldId id="353" r:id="rId7"/>
    <p:sldId id="354" r:id="rId8"/>
    <p:sldId id="355" r:id="rId9"/>
    <p:sldId id="357" r:id="rId10"/>
    <p:sldId id="358" r:id="rId11"/>
    <p:sldId id="359" r:id="rId12"/>
    <p:sldId id="360" r:id="rId13"/>
    <p:sldId id="361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A2C8DC-C5EE-4A09-BCF9-B33ECFDDD378}">
          <p14:sldIdLst>
            <p14:sldId id="256"/>
            <p14:sldId id="332"/>
            <p14:sldId id="350"/>
            <p14:sldId id="351"/>
            <p14:sldId id="352"/>
            <p14:sldId id="353"/>
            <p14:sldId id="354"/>
            <p14:sldId id="355"/>
            <p14:sldId id="357"/>
            <p14:sldId id="358"/>
            <p14:sldId id="359"/>
            <p14:sldId id="360"/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Duc Tien" initials="NDT" lastIdx="2" clrIdx="0">
    <p:extLst>
      <p:ext uri="{19B8F6BF-5375-455C-9EA6-DF929625EA0E}">
        <p15:presenceInfo xmlns:p15="http://schemas.microsoft.com/office/powerpoint/2012/main" userId="S-1-12-1-490888966-1225478901-224002207-39198625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00"/>
    <a:srgbClr val="0000FF"/>
    <a:srgbClr val="CC0000"/>
    <a:srgbClr val="EFA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464" autoAdjust="0"/>
  </p:normalViewPr>
  <p:slideViewPr>
    <p:cSldViewPr>
      <p:cViewPr varScale="1">
        <p:scale>
          <a:sx n="71" d="100"/>
          <a:sy n="71" d="100"/>
        </p:scale>
        <p:origin x="41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760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Tin đại cương – Tin học văn phòng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soict.hust.edu.vn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752D2C8-BDAA-C846-93DE-8024D750D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914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Tin đại cương – Tin học văn phòng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2018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/>
              <a:t>c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soict.hust.edu.vn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FEAD6D3-E3A6-4306-A906-2CB27FEAA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075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GVHS: Giáo viên h</a:t>
            </a:r>
            <a:r>
              <a:rPr lang="vi-VN"/>
              <a:t>ư</a:t>
            </a:r>
            <a:r>
              <a:rPr lang="en-US"/>
              <a:t>ớng dẫn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232533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© SoICT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49287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ơ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458200" cy="731837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983163"/>
          </a:xfrm>
        </p:spPr>
        <p:txBody>
          <a:bodyPr>
            <a:normAutofit/>
          </a:bodyPr>
          <a:lstStyle>
            <a:lvl1pPr marL="342900" indent="-342900">
              <a:buClr>
                <a:srgbClr val="3366FF"/>
              </a:buClr>
              <a:buSzPct val="100000"/>
              <a:buFont typeface="Wingdings" charset="2"/>
              <a:buChar char="§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F0000"/>
              </a:buClr>
              <a:buFont typeface="Wingdings" charset="2"/>
              <a:buChar char="§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0000FF"/>
              </a:buClr>
              <a:buFont typeface="Arial"/>
              <a:buChar char="•"/>
              <a:defRPr sz="180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492875"/>
            <a:ext cx="2133600" cy="365125"/>
          </a:xfrm>
        </p:spPr>
        <p:txBody>
          <a:bodyPr/>
          <a:lstStyle/>
          <a:p>
            <a:r>
              <a:rPr lang="en-US"/>
              <a:t>© SoICT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92875"/>
            <a:ext cx="16764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cột đ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2310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© SoICT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5612" y="6492875"/>
            <a:ext cx="3428975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A0BA82-4AAE-4757-91C5-53468BEC639E}"/>
              </a:ext>
            </a:extLst>
          </p:cNvPr>
          <p:cNvCxnSpPr>
            <a:cxnSpLocks/>
          </p:cNvCxnSpPr>
          <p:nvPr userDrawn="1"/>
        </p:nvCxnSpPr>
        <p:spPr>
          <a:xfrm>
            <a:off x="4571194" y="1219202"/>
            <a:ext cx="0" cy="491569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cột lệ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2310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2819398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1403" y="1219202"/>
            <a:ext cx="5105397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© SoICT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8" y="6492875"/>
            <a:ext cx="342897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A0BA82-4AAE-4757-91C5-53468BEC639E}"/>
              </a:ext>
            </a:extLst>
          </p:cNvPr>
          <p:cNvCxnSpPr>
            <a:cxnSpLocks/>
          </p:cNvCxnSpPr>
          <p:nvPr userDrawn="1"/>
        </p:nvCxnSpPr>
        <p:spPr>
          <a:xfrm>
            <a:off x="3429000" y="1210470"/>
            <a:ext cx="0" cy="491569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06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© SoICT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492875"/>
            <a:ext cx="3505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4E161F-08FD-454E-9C08-1EC1C5B446AF}"/>
              </a:ext>
            </a:extLst>
          </p:cNvPr>
          <p:cNvSpPr txBox="1">
            <a:spLocks/>
          </p:cNvSpPr>
          <p:nvPr userDrawn="1"/>
        </p:nvSpPr>
        <p:spPr>
          <a:xfrm>
            <a:off x="-896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9ABAF-B69B-4985-AA14-292E331AB1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327984"/>
            <a:ext cx="990600" cy="971088"/>
          </a:xfrm>
          <a:prstGeom prst="rect">
            <a:avLst/>
          </a:prstGeom>
        </p:spPr>
      </p:pic>
      <p:pic>
        <p:nvPicPr>
          <p:cNvPr id="8" name="Picture 7" descr="pp1.jpg">
            <a:extLst>
              <a:ext uri="{FF2B5EF4-FFF2-40B4-BE49-F238E27FC236}">
                <a16:creationId xmlns:a16="http://schemas.microsoft.com/office/drawing/2014/main" id="{38B657E4-BB48-400F-ABD4-B0F784DB29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45556"/>
          <a:stretch>
            <a:fillRect/>
          </a:stretch>
        </p:blipFill>
        <p:spPr>
          <a:xfrm>
            <a:off x="896" y="4114800"/>
            <a:ext cx="914220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1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SoICT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pp3.jpg"/>
          <p:cNvPicPr>
            <a:picLocks noChangeAspect="1"/>
          </p:cNvPicPr>
          <p:nvPr userDrawn="1"/>
        </p:nvPicPr>
        <p:blipFill>
          <a:blip r:embed="rId8"/>
          <a:srcRect t="3852" b="13333"/>
          <a:stretch>
            <a:fillRect/>
          </a:stretch>
        </p:blipFill>
        <p:spPr>
          <a:xfrm>
            <a:off x="1792" y="0"/>
            <a:ext cx="9142208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1" r:id="rId4"/>
    <p:sldLayoutId id="2147483655" r:id="rId5"/>
    <p:sldLayoutId id="2147483660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1.jpg"/>
          <p:cNvPicPr>
            <a:picLocks noChangeAspect="1"/>
          </p:cNvPicPr>
          <p:nvPr/>
        </p:nvPicPr>
        <p:blipFill>
          <a:blip r:embed="rId3"/>
          <a:srcRect t="45556"/>
          <a:stretch>
            <a:fillRect/>
          </a:stretch>
        </p:blipFill>
        <p:spPr>
          <a:xfrm>
            <a:off x="896" y="4114800"/>
            <a:ext cx="9142208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924050"/>
            <a:ext cx="9144000" cy="71030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Kỹ</a:t>
            </a:r>
            <a:r>
              <a:rPr lang="en-US" sz="2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sz="2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br>
              <a:rPr lang="en-US" sz="2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2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2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endParaRPr lang="en-US" sz="2400" dirty="0">
              <a:solidFill>
                <a:srgbClr val="00009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D27615-7F4B-4FB1-88A3-0D5A2F5F0355}"/>
              </a:ext>
            </a:extLst>
          </p:cNvPr>
          <p:cNvSpPr txBox="1">
            <a:spLocks/>
          </p:cNvSpPr>
          <p:nvPr/>
        </p:nvSpPr>
        <p:spPr>
          <a:xfrm>
            <a:off x="-6339" y="2678263"/>
            <a:ext cx="9144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>
              <a:spcBef>
                <a:spcPts val="600"/>
              </a:spcBef>
            </a:pPr>
            <a:r>
              <a:rPr lang="en-US" sz="36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sz="36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</a:t>
            </a:r>
            <a:r>
              <a:rPr lang="en-US" sz="36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sz="36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36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minh</a:t>
            </a:r>
            <a:r>
              <a:rPr lang="en-US" sz="36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itap</a:t>
            </a:r>
            <a:endParaRPr lang="en-US" sz="36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307C7-7BD2-4554-9342-0CD1FC8FA505}"/>
              </a:ext>
            </a:extLst>
          </p:cNvPr>
          <p:cNvSpPr txBox="1"/>
          <p:nvPr/>
        </p:nvSpPr>
        <p:spPr>
          <a:xfrm>
            <a:off x="3048000" y="4876800"/>
            <a:ext cx="5978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</a:t>
            </a: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	PGS.TS </a:t>
            </a:r>
            <a:r>
              <a:rPr lang="en-US" sz="24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Vũ</a:t>
            </a: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Hải</a:t>
            </a:r>
            <a:endParaRPr lang="en-US" sz="2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5:			the fifth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F1F36-B29F-4A67-BBC7-4DB747167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3429000"/>
            <a:ext cx="924054" cy="5620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69C66-3CBE-46E6-B6CF-47903AA6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10</a:t>
            </a:fld>
            <a:r>
              <a:rPr lang="en-US"/>
              <a:t> </a:t>
            </a:r>
          </a:p>
        </p:txBody>
      </p:sp>
      <p:pic>
        <p:nvPicPr>
          <p:cNvPr id="7" name="Picture 12" descr="3">
            <a:extLst>
              <a:ext uri="{FF2B5EF4-FFF2-40B4-BE49-F238E27FC236}">
                <a16:creationId xmlns:a16="http://schemas.microsoft.com/office/drawing/2014/main" id="{9B66F8E3-560F-4EBE-B84E-72A70BC4C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161027" y="3150943"/>
            <a:ext cx="707886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88CA3F-72CC-4DDB-95F0-B50EA7193041}"/>
              </a:ext>
            </a:extLst>
          </p:cNvPr>
          <p:cNvSpPr txBox="1"/>
          <p:nvPr/>
        </p:nvSpPr>
        <p:spPr>
          <a:xfrm>
            <a:off x="2917404" y="3152001"/>
            <a:ext cx="4108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Debug - </a:t>
            </a:r>
            <a:r>
              <a:rPr lang="en-US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Bẫy</a:t>
            </a:r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endParaRPr lang="en-US" sz="4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43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3571-1476-4156-B90F-3495AC0F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23105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 Debug</a:t>
            </a:r>
          </a:p>
        </p:txBody>
      </p:sp>
      <p:pic>
        <p:nvPicPr>
          <p:cNvPr id="5122" name="Picture 2" descr="Debug free icon">
            <a:extLst>
              <a:ext uri="{FF2B5EF4-FFF2-40B4-BE49-F238E27FC236}">
                <a16:creationId xmlns:a16="http://schemas.microsoft.com/office/drawing/2014/main" id="{BBDD4D0D-F4B7-466B-95F3-CB321FB3D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62983"/>
            <a:ext cx="2819398" cy="281939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4DB82-BC33-42BC-80C6-FA116F02F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56465" y="2514600"/>
            <a:ext cx="5105397" cy="2895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nền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framework react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cụ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debug.</a:t>
            </a:r>
          </a:p>
          <a:p>
            <a:pPr marL="0" indent="0">
              <a:buNone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debug: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DevTools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google chrome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Redux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DevTools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Developer Tools</a:t>
            </a:r>
          </a:p>
          <a:p>
            <a:pPr marL="0" indent="0">
              <a:buNone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in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muốn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dõi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lệnh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console.log()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Date Placeholder 4">
            <a:extLst>
              <a:ext uri="{FF2B5EF4-FFF2-40B4-BE49-F238E27FC236}">
                <a16:creationId xmlns:a16="http://schemas.microsoft.com/office/drawing/2014/main" id="{E38B3ABC-CD2A-4803-B2CA-509F997D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© SoICT 2018</a:t>
            </a:r>
          </a:p>
        </p:txBody>
      </p:sp>
      <p:sp>
        <p:nvSpPr>
          <p:cNvPr id="73" name="Footer Placeholder 5">
            <a:extLst>
              <a:ext uri="{FF2B5EF4-FFF2-40B4-BE49-F238E27FC236}">
                <a16:creationId xmlns:a16="http://schemas.microsoft.com/office/drawing/2014/main" id="{39016EA1-584D-4C7F-B0B7-F39807BC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9408" y="6492875"/>
            <a:ext cx="342897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6A975-58E3-4841-9D7D-A60949B5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13379D-D487-4446-85FC-E9ED5B8B80F6}" type="slidenum">
              <a:rPr lang="en-US" smtClean="0"/>
              <a:pPr>
                <a:spcAft>
                  <a:spcPts val="600"/>
                </a:spcAft>
              </a:pPr>
              <a:t>11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4812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B701-A22F-40CE-A17A-605F975CB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3.2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Bẫy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B5F61-C4FA-460B-B4D7-C26FCA8D6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1"/>
            <a:ext cx="81534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tránh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khỏi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gặp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cũng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nằm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ngoài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thường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đường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code.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bẫy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7CCA3-29EC-41BC-9D9F-2E91546E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12</a:t>
            </a:fld>
            <a:r>
              <a:rPr lang="en-US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718F8-A39E-4D02-8C02-09DD8334C95D}"/>
              </a:ext>
            </a:extLst>
          </p:cNvPr>
          <p:cNvSpPr txBox="1"/>
          <p:nvPr/>
        </p:nvSpPr>
        <p:spPr>
          <a:xfrm>
            <a:off x="2272540" y="4402723"/>
            <a:ext cx="3770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try catch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gọi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F0744-9FDE-41A3-971D-68C93D015C3D}"/>
              </a:ext>
            </a:extLst>
          </p:cNvPr>
          <p:cNvSpPr txBox="1"/>
          <p:nvPr/>
        </p:nvSpPr>
        <p:spPr>
          <a:xfrm>
            <a:off x="1335682" y="5908100"/>
            <a:ext cx="5644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i="0" dirty="0">
                <a:solidFill>
                  <a:srgbClr val="1B1B1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Optional chaining (?.) </a:t>
            </a:r>
            <a:r>
              <a:rPr lang="en-US" sz="1600" i="0" dirty="0" err="1">
                <a:solidFill>
                  <a:srgbClr val="1B1B1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1600" i="0" dirty="0">
                <a:solidFill>
                  <a:srgbClr val="1B1B1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i="0" dirty="0" err="1">
                <a:solidFill>
                  <a:srgbClr val="1B1B1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javasript</a:t>
            </a:r>
            <a:r>
              <a:rPr lang="en-US" sz="1600" i="0" dirty="0">
                <a:solidFill>
                  <a:srgbClr val="1B1B1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600" dirty="0">
                <a:solidFill>
                  <a:srgbClr val="1B1B1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1600" dirty="0">
                <a:solidFill>
                  <a:srgbClr val="1B1B1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1600" dirty="0">
                <a:solidFill>
                  <a:srgbClr val="1B1B1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dính</a:t>
            </a:r>
            <a:r>
              <a:rPr lang="en-US" sz="1600" dirty="0">
                <a:solidFill>
                  <a:srgbClr val="1B1B1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sz="1600" dirty="0">
                <a:solidFill>
                  <a:srgbClr val="1B1B1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</a:t>
            </a:r>
            <a:r>
              <a:rPr lang="en-US" sz="1600" dirty="0">
                <a:solidFill>
                  <a:srgbClr val="1B1B1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1600" dirty="0">
                <a:solidFill>
                  <a:srgbClr val="1B1B1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object </a:t>
            </a:r>
            <a:r>
              <a:rPr lang="en-US" sz="1600" dirty="0" err="1">
                <a:solidFill>
                  <a:srgbClr val="1B1B1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1600" dirty="0">
                <a:solidFill>
                  <a:srgbClr val="1B1B1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1600" dirty="0">
                <a:solidFill>
                  <a:srgbClr val="1B1B1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US" sz="1600" dirty="0">
                <a:solidFill>
                  <a:srgbClr val="1B1B1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1600" dirty="0">
                <a:solidFill>
                  <a:srgbClr val="1B1B1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1600" dirty="0">
                <a:solidFill>
                  <a:srgbClr val="1B1B1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1B1B1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endParaRPr lang="en-US" sz="1600" b="1" i="0" dirty="0">
              <a:solidFill>
                <a:srgbClr val="1B1B1B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E29DA0-1592-471F-8C78-37A087E2F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302777"/>
            <a:ext cx="4353137" cy="2082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6B0B20-A310-428E-AD79-9BAA70DC2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816" y="4699163"/>
            <a:ext cx="5753903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22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3DBBC-55CC-4FC5-954A-F6C1C45C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13</a:t>
            </a:fld>
            <a:r>
              <a:rPr lang="en-US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DE7E2-5C72-40A7-85F4-8AFDE56E1851}"/>
              </a:ext>
            </a:extLst>
          </p:cNvPr>
          <p:cNvSpPr txBox="1"/>
          <p:nvPr/>
        </p:nvSpPr>
        <p:spPr>
          <a:xfrm>
            <a:off x="1409700" y="276728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</a:t>
            </a:r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ơn</a:t>
            </a:r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lắng</a:t>
            </a:r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nghe</a:t>
            </a:r>
            <a:endParaRPr lang="en-US" sz="4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35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8E09-7165-43A6-974F-D0E10392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A65E9-4314-4E7A-8471-97EC67F49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>
              <a:buNone/>
            </a:pP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20182412</a:t>
            </a:r>
          </a:p>
          <a:p>
            <a:pPr lvl="1" indent="-342900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code,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vi-VN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Bùi Trường An – 20182324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Anh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Phan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Trịnh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Anh – 20182362</a:t>
            </a:r>
          </a:p>
          <a:p>
            <a:pPr lvl="1" indent="-34290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Vũ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Hữu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Chiến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20172433</a:t>
            </a:r>
          </a:p>
          <a:p>
            <a:pPr lvl="1" indent="-342900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A4511-3E91-4D2F-8A2F-CEC140C9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2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545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F8479-4D36-40D5-8237-27D17EB3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9915F-8B2D-4A80-960B-2A8B39C8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3</a:t>
            </a:fld>
            <a:r>
              <a:rPr lang="en-US"/>
              <a:t> </a:t>
            </a:r>
          </a:p>
        </p:txBody>
      </p:sp>
      <p:pic>
        <p:nvPicPr>
          <p:cNvPr id="1032" name="Picture 8" descr="1">
            <a:extLst>
              <a:ext uri="{FF2B5EF4-FFF2-40B4-BE49-F238E27FC236}">
                <a16:creationId xmlns:a16="http://schemas.microsoft.com/office/drawing/2014/main" id="{A10147F4-E6C7-4486-81D7-97C45386BF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34038"/>
            <a:ext cx="556114" cy="55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2">
            <a:extLst>
              <a:ext uri="{FF2B5EF4-FFF2-40B4-BE49-F238E27FC236}">
                <a16:creationId xmlns:a16="http://schemas.microsoft.com/office/drawing/2014/main" id="{D3494F9D-D8CE-4938-8B59-EB6907EAB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301641"/>
            <a:ext cx="556114" cy="55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3">
            <a:extLst>
              <a:ext uri="{FF2B5EF4-FFF2-40B4-BE49-F238E27FC236}">
                <a16:creationId xmlns:a16="http://schemas.microsoft.com/office/drawing/2014/main" id="{EB18293A-1386-49FC-9FE6-CA4B9FEC6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28800" y="4169244"/>
            <a:ext cx="556114" cy="55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1C920F-2F82-4543-BDC3-9EC72148E7D0}"/>
              </a:ext>
            </a:extLst>
          </p:cNvPr>
          <p:cNvSpPr txBox="1"/>
          <p:nvPr/>
        </p:nvSpPr>
        <p:spPr>
          <a:xfrm>
            <a:off x="2457911" y="2447040"/>
            <a:ext cx="4301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sz="3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FA721E-F5BC-44F5-89A9-F9F64FE65E50}"/>
              </a:ext>
            </a:extLst>
          </p:cNvPr>
          <p:cNvSpPr txBox="1"/>
          <p:nvPr/>
        </p:nvSpPr>
        <p:spPr>
          <a:xfrm>
            <a:off x="2457910" y="3302965"/>
            <a:ext cx="53351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</a:t>
            </a:r>
            <a:r>
              <a:rPr lang="en-US" sz="3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3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endParaRPr lang="en-US" sz="3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D6FDD8-9D4F-4885-9F8E-3977F4B5D23A}"/>
              </a:ext>
            </a:extLst>
          </p:cNvPr>
          <p:cNvSpPr txBox="1"/>
          <p:nvPr/>
        </p:nvSpPr>
        <p:spPr>
          <a:xfrm>
            <a:off x="2421411" y="4170302"/>
            <a:ext cx="31245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Debug - </a:t>
            </a:r>
            <a:r>
              <a:rPr lang="en-US" sz="3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Bẫy</a:t>
            </a:r>
            <a:r>
              <a:rPr lang="en-US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endParaRPr lang="en-US" sz="3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99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68D0D-45A9-4486-B6AE-DB554004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4</a:t>
            </a:fld>
            <a:r>
              <a:rPr lang="en-US"/>
              <a:t> </a:t>
            </a:r>
          </a:p>
        </p:txBody>
      </p:sp>
      <p:pic>
        <p:nvPicPr>
          <p:cNvPr id="7" name="Picture 8" descr="1">
            <a:extLst>
              <a:ext uri="{FF2B5EF4-FFF2-40B4-BE49-F238E27FC236}">
                <a16:creationId xmlns:a16="http://schemas.microsoft.com/office/drawing/2014/main" id="{CE10FA17-7D98-4056-B47F-487831BBA3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83480"/>
            <a:ext cx="691039" cy="69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C76201-A934-4A67-8A17-C6041CA76969}"/>
              </a:ext>
            </a:extLst>
          </p:cNvPr>
          <p:cNvSpPr txBox="1"/>
          <p:nvPr/>
        </p:nvSpPr>
        <p:spPr>
          <a:xfrm>
            <a:off x="2133600" y="3083480"/>
            <a:ext cx="5775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sz="4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07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B142-7E74-4993-BDEC-8BBAC5D5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"/>
            <a:ext cx="8458200" cy="731837"/>
          </a:xfrm>
        </p:spPr>
        <p:txBody>
          <a:bodyPr anchor="ctr">
            <a:normAutofit/>
          </a:bodyPr>
          <a:lstStyle/>
          <a:p>
            <a:r>
              <a:rPr lang="en-US" dirty="0"/>
              <a:t>1.1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16E07-77C7-4EEC-A249-B397103F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492875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SoICT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BF58D-DD23-4FFE-83D5-B8EE3FB2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8BC19-4D64-431F-A3B9-6E13F0C5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6492875"/>
            <a:ext cx="167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13379D-D487-4446-85FC-E9ED5B8B80F6}" type="slidenum">
              <a:rPr lang="en-US" smtClean="0"/>
              <a:pPr>
                <a:spcAft>
                  <a:spcPts val="600"/>
                </a:spcAft>
              </a:pPr>
              <a:t>5</a:t>
            </a:fld>
            <a:r>
              <a:rPr lang="en-US"/>
              <a:t>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66FC5F-63A5-44AD-A203-5E5A9B592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432583"/>
              </p:ext>
            </p:extLst>
          </p:nvPr>
        </p:nvGraphicFramePr>
        <p:xfrm>
          <a:off x="838200" y="1331660"/>
          <a:ext cx="7467600" cy="4194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928">
                  <a:extLst>
                    <a:ext uri="{9D8B030D-6E8A-4147-A177-3AD203B41FA5}">
                      <a16:colId xmlns:a16="http://schemas.microsoft.com/office/drawing/2014/main" val="2725629477"/>
                    </a:ext>
                  </a:extLst>
                </a:gridCol>
                <a:gridCol w="1878255">
                  <a:extLst>
                    <a:ext uri="{9D8B030D-6E8A-4147-A177-3AD203B41FA5}">
                      <a16:colId xmlns:a16="http://schemas.microsoft.com/office/drawing/2014/main" val="3523858956"/>
                    </a:ext>
                  </a:extLst>
                </a:gridCol>
                <a:gridCol w="3295417">
                  <a:extLst>
                    <a:ext uri="{9D8B030D-6E8A-4147-A177-3AD203B41FA5}">
                      <a16:colId xmlns:a16="http://schemas.microsoft.com/office/drawing/2014/main" val="1069307494"/>
                    </a:ext>
                  </a:extLst>
                </a:gridCol>
              </a:tblGrid>
              <a:tr h="4171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 dirty="0" err="1">
                          <a:effectLst/>
                        </a:rPr>
                        <a:t>Tên</a:t>
                      </a:r>
                      <a:r>
                        <a:rPr lang="en-US" sz="2300" u="none" strike="noStrike" dirty="0">
                          <a:effectLst/>
                        </a:rPr>
                        <a:t> </a:t>
                      </a:r>
                      <a:r>
                        <a:rPr lang="en-US" sz="2300" u="none" strike="noStrike" dirty="0" err="1">
                          <a:effectLst/>
                        </a:rPr>
                        <a:t>thực</a:t>
                      </a:r>
                      <a:r>
                        <a:rPr lang="en-US" sz="2300" u="none" strike="noStrike" dirty="0">
                          <a:effectLst/>
                        </a:rPr>
                        <a:t> </a:t>
                      </a:r>
                      <a:r>
                        <a:rPr lang="en-US" sz="2300" u="none" strike="noStrike" dirty="0" err="1">
                          <a:effectLst/>
                        </a:rPr>
                        <a:t>thể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6034" marR="16034" marT="16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 dirty="0" err="1">
                          <a:effectLst/>
                        </a:rPr>
                        <a:t>Tên</a:t>
                      </a:r>
                      <a:r>
                        <a:rPr lang="en-US" sz="2300" u="none" strike="noStrike" dirty="0">
                          <a:effectLst/>
                        </a:rPr>
                        <a:t> </a:t>
                      </a:r>
                      <a:r>
                        <a:rPr lang="en-US" sz="2300" u="none" strike="noStrike" dirty="0" err="1">
                          <a:effectLst/>
                        </a:rPr>
                        <a:t>sử</a:t>
                      </a:r>
                      <a:r>
                        <a:rPr lang="en-US" sz="2300" u="none" strike="noStrike" dirty="0">
                          <a:effectLst/>
                        </a:rPr>
                        <a:t> </a:t>
                      </a:r>
                      <a:r>
                        <a:rPr lang="en-US" sz="2300" u="none" strike="noStrike" dirty="0" err="1">
                          <a:effectLst/>
                        </a:rPr>
                        <a:t>dụng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6034" marR="16034" marT="16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 dirty="0" err="1">
                          <a:effectLst/>
                        </a:rPr>
                        <a:t>Tên</a:t>
                      </a:r>
                      <a:r>
                        <a:rPr lang="en-US" sz="2300" u="none" strike="noStrike" dirty="0">
                          <a:effectLst/>
                        </a:rPr>
                        <a:t> </a:t>
                      </a:r>
                      <a:r>
                        <a:rPr lang="en-US" sz="2300" u="none" strike="noStrike" dirty="0" err="1">
                          <a:effectLst/>
                        </a:rPr>
                        <a:t>thuộc</a:t>
                      </a:r>
                      <a:r>
                        <a:rPr lang="en-US" sz="2300" u="none" strike="noStrike" dirty="0">
                          <a:effectLst/>
                        </a:rPr>
                        <a:t> </a:t>
                      </a:r>
                      <a:r>
                        <a:rPr lang="en-US" sz="2300" u="none" strike="noStrike" dirty="0" err="1">
                          <a:effectLst/>
                        </a:rPr>
                        <a:t>tính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6034" marR="16034" marT="16034" marB="0" anchor="ctr"/>
                </a:tc>
                <a:extLst>
                  <a:ext uri="{0D108BD9-81ED-4DB2-BD59-A6C34878D82A}">
                    <a16:rowId xmlns:a16="http://schemas.microsoft.com/office/drawing/2014/main" val="2171322446"/>
                  </a:ext>
                </a:extLst>
              </a:tr>
              <a:tr h="768638">
                <a:tc>
                  <a:txBody>
                    <a:bodyPr/>
                    <a:lstStyle/>
                    <a:p>
                      <a:pPr algn="l" fontAlgn="ctr"/>
                      <a:r>
                        <a:rPr lang="vi-VN" sz="2300" u="none" strike="noStrike" dirty="0">
                          <a:effectLst/>
                        </a:rPr>
                        <a:t>Người dùng</a:t>
                      </a:r>
                      <a:endParaRPr lang="vi-VN" sz="2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6034" marR="16034" marT="160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u="none" strike="noStrike" dirty="0">
                          <a:effectLst/>
                        </a:rPr>
                        <a:t>User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6034" marR="16034" marT="160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u="none" strike="noStrike" dirty="0">
                          <a:effectLst/>
                        </a:rPr>
                        <a:t>ID, </a:t>
                      </a:r>
                      <a:r>
                        <a:rPr lang="en-US" sz="2300" u="none" strike="noStrike" dirty="0" err="1">
                          <a:effectLst/>
                        </a:rPr>
                        <a:t>Tên</a:t>
                      </a:r>
                      <a:r>
                        <a:rPr lang="en-US" sz="2300" u="none" strike="noStrike" dirty="0">
                          <a:effectLst/>
                        </a:rPr>
                        <a:t> </a:t>
                      </a:r>
                      <a:r>
                        <a:rPr lang="en-US" sz="2300" u="none" strike="noStrike" dirty="0" err="1">
                          <a:effectLst/>
                        </a:rPr>
                        <a:t>đăng</a:t>
                      </a:r>
                      <a:r>
                        <a:rPr lang="en-US" sz="2300" u="none" strike="noStrike" dirty="0">
                          <a:effectLst/>
                        </a:rPr>
                        <a:t> </a:t>
                      </a:r>
                      <a:r>
                        <a:rPr lang="en-US" sz="2300" u="none" strike="noStrike" dirty="0" err="1">
                          <a:effectLst/>
                        </a:rPr>
                        <a:t>nhập</a:t>
                      </a:r>
                      <a:r>
                        <a:rPr lang="en-US" sz="2300" u="none" strike="noStrike" dirty="0">
                          <a:effectLst/>
                        </a:rPr>
                        <a:t>, </a:t>
                      </a:r>
                      <a:r>
                        <a:rPr lang="en-US" sz="2300" u="none" strike="noStrike" dirty="0" err="1">
                          <a:effectLst/>
                        </a:rPr>
                        <a:t>Mật</a:t>
                      </a:r>
                      <a:r>
                        <a:rPr lang="en-US" sz="2300" u="none" strike="noStrike" dirty="0">
                          <a:effectLst/>
                        </a:rPr>
                        <a:t> </a:t>
                      </a:r>
                      <a:r>
                        <a:rPr lang="en-US" sz="2300" u="none" strike="noStrike" dirty="0" err="1">
                          <a:effectLst/>
                        </a:rPr>
                        <a:t>khẩu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6034" marR="16034" marT="16034" marB="0" anchor="ctr"/>
                </a:tc>
                <a:extLst>
                  <a:ext uri="{0D108BD9-81ED-4DB2-BD59-A6C34878D82A}">
                    <a16:rowId xmlns:a16="http://schemas.microsoft.com/office/drawing/2014/main" val="3425421694"/>
                  </a:ext>
                </a:extLst>
              </a:tr>
              <a:tr h="1471619">
                <a:tc>
                  <a:txBody>
                    <a:bodyPr/>
                    <a:lstStyle/>
                    <a:p>
                      <a:pPr algn="l" fontAlgn="ctr"/>
                      <a:r>
                        <a:rPr lang="vi-VN" sz="2300" u="none" strike="noStrike" dirty="0">
                          <a:effectLst/>
                        </a:rPr>
                        <a:t>Thông tin người dùng</a:t>
                      </a:r>
                      <a:endParaRPr lang="vi-VN" sz="2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6034" marR="16034" marT="160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u="none" strike="noStrike" dirty="0">
                          <a:effectLst/>
                        </a:rPr>
                        <a:t>Profile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6034" marR="16034" marT="160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2300" u="none" strike="noStrike" dirty="0">
                          <a:effectLst/>
                        </a:rPr>
                        <a:t>ID, ID người dùng, Tên đầy đủ, Mô tả, Ảnh đại diện, Ảnh bìa, ID Thẻ vật lý</a:t>
                      </a:r>
                      <a:endParaRPr lang="vi-VN" sz="2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6034" marR="16034" marT="16034" marB="0" anchor="ctr"/>
                </a:tc>
                <a:extLst>
                  <a:ext uri="{0D108BD9-81ED-4DB2-BD59-A6C34878D82A}">
                    <a16:rowId xmlns:a16="http://schemas.microsoft.com/office/drawing/2014/main" val="4060933510"/>
                  </a:ext>
                </a:extLst>
              </a:tr>
              <a:tr h="1120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u="none" strike="noStrike" dirty="0" err="1">
                          <a:effectLst/>
                        </a:rPr>
                        <a:t>Liên</a:t>
                      </a:r>
                      <a:r>
                        <a:rPr lang="en-US" sz="2300" u="none" strike="noStrike" dirty="0">
                          <a:effectLst/>
                        </a:rPr>
                        <a:t> </a:t>
                      </a:r>
                      <a:r>
                        <a:rPr lang="en-US" sz="2300" u="none" strike="noStrike" dirty="0" err="1">
                          <a:effectLst/>
                        </a:rPr>
                        <a:t>kết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6034" marR="16034" marT="160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u="none" strike="noStrike" dirty="0">
                          <a:effectLst/>
                        </a:rPr>
                        <a:t>Link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6034" marR="16034" marT="160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2300" u="none" strike="noStrike" dirty="0">
                          <a:effectLst/>
                        </a:rPr>
                        <a:t>ID, ID người dùng, Tiêu đề, kiểu, Đường dẫn, trạng thái, ảnh thu nhỏ</a:t>
                      </a:r>
                      <a:endParaRPr lang="vi-VN" sz="2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6034" marR="16034" marT="16034" marB="0" anchor="ctr"/>
                </a:tc>
                <a:extLst>
                  <a:ext uri="{0D108BD9-81ED-4DB2-BD59-A6C34878D82A}">
                    <a16:rowId xmlns:a16="http://schemas.microsoft.com/office/drawing/2014/main" val="710879340"/>
                  </a:ext>
                </a:extLst>
              </a:tr>
              <a:tr h="4171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u="none" strike="noStrike" dirty="0" err="1">
                          <a:effectLst/>
                        </a:rPr>
                        <a:t>Thẻ</a:t>
                      </a:r>
                      <a:r>
                        <a:rPr lang="en-US" sz="2300" u="none" strike="noStrike" dirty="0">
                          <a:effectLst/>
                        </a:rPr>
                        <a:t> </a:t>
                      </a:r>
                      <a:r>
                        <a:rPr lang="en-US" sz="2300" u="none" strike="noStrike" dirty="0" err="1">
                          <a:effectLst/>
                        </a:rPr>
                        <a:t>vật</a:t>
                      </a:r>
                      <a:r>
                        <a:rPr lang="en-US" sz="2300" u="none" strike="noStrike" dirty="0">
                          <a:effectLst/>
                        </a:rPr>
                        <a:t> </a:t>
                      </a:r>
                      <a:r>
                        <a:rPr lang="en-US" sz="2300" u="none" strike="noStrike" dirty="0" err="1">
                          <a:effectLst/>
                        </a:rPr>
                        <a:t>lý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6034" marR="16034" marT="160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u="none" strike="noStrike" dirty="0">
                          <a:effectLst/>
                        </a:rPr>
                        <a:t>Card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6034" marR="16034" marT="160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u="none" strike="noStrike" dirty="0">
                          <a:effectLst/>
                        </a:rPr>
                        <a:t>ID, </a:t>
                      </a:r>
                      <a:r>
                        <a:rPr lang="en-US" sz="2300" u="none" strike="noStrike" dirty="0" err="1">
                          <a:effectLst/>
                        </a:rPr>
                        <a:t>tiêu</a:t>
                      </a:r>
                      <a:r>
                        <a:rPr lang="en-US" sz="2300" u="none" strike="noStrike" dirty="0">
                          <a:effectLst/>
                        </a:rPr>
                        <a:t> </a:t>
                      </a:r>
                      <a:r>
                        <a:rPr lang="en-US" sz="2300" u="none" strike="noStrike" dirty="0" err="1">
                          <a:effectLst/>
                        </a:rPr>
                        <a:t>đề</a:t>
                      </a:r>
                      <a:r>
                        <a:rPr lang="en-US" sz="2300" u="none" strike="noStrike" dirty="0">
                          <a:effectLst/>
                        </a:rPr>
                        <a:t>, </a:t>
                      </a:r>
                      <a:r>
                        <a:rPr lang="en-US" sz="2300" u="none" strike="noStrike" dirty="0" err="1">
                          <a:effectLst/>
                        </a:rPr>
                        <a:t>loại</a:t>
                      </a:r>
                      <a:r>
                        <a:rPr lang="en-US" sz="2300" u="none" strike="noStrike" dirty="0">
                          <a:effectLst/>
                        </a:rPr>
                        <a:t>, </a:t>
                      </a:r>
                      <a:r>
                        <a:rPr lang="en-US" sz="2300" u="none" strike="noStrike" dirty="0" err="1">
                          <a:effectLst/>
                        </a:rPr>
                        <a:t>ngày</a:t>
                      </a:r>
                      <a:r>
                        <a:rPr lang="en-US" sz="2300" u="none" strike="noStrike" dirty="0">
                          <a:effectLst/>
                        </a:rPr>
                        <a:t> </a:t>
                      </a:r>
                      <a:r>
                        <a:rPr lang="en-US" sz="2300" u="none" strike="noStrike" dirty="0" err="1">
                          <a:effectLst/>
                        </a:rPr>
                        <a:t>tạo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6034" marR="16034" marT="16034" marB="0" anchor="ctr"/>
                </a:tc>
                <a:extLst>
                  <a:ext uri="{0D108BD9-81ED-4DB2-BD59-A6C34878D82A}">
                    <a16:rowId xmlns:a16="http://schemas.microsoft.com/office/drawing/2014/main" val="3313200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98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7EDB-D4A8-426B-B983-69B32062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2C3B5-2C7F-4947-88A9-CD4ABA22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6</a:t>
            </a:fld>
            <a:r>
              <a:rPr lang="en-US"/>
              <a:t> </a:t>
            </a: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87108C96-CDD7-4244-9AF6-D78F716A4A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980096"/>
              </p:ext>
            </p:extLst>
          </p:nvPr>
        </p:nvGraphicFramePr>
        <p:xfrm>
          <a:off x="1280798" y="1371600"/>
          <a:ext cx="6582403" cy="21702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557">
                  <a:extLst>
                    <a:ext uri="{9D8B030D-6E8A-4147-A177-3AD203B41FA5}">
                      <a16:colId xmlns:a16="http://schemas.microsoft.com/office/drawing/2014/main" val="4050725332"/>
                    </a:ext>
                  </a:extLst>
                </a:gridCol>
                <a:gridCol w="1817466">
                  <a:extLst>
                    <a:ext uri="{9D8B030D-6E8A-4147-A177-3AD203B41FA5}">
                      <a16:colId xmlns:a16="http://schemas.microsoft.com/office/drawing/2014/main" val="3934286929"/>
                    </a:ext>
                  </a:extLst>
                </a:gridCol>
                <a:gridCol w="1817466">
                  <a:extLst>
                    <a:ext uri="{9D8B030D-6E8A-4147-A177-3AD203B41FA5}">
                      <a16:colId xmlns:a16="http://schemas.microsoft.com/office/drawing/2014/main" val="90477972"/>
                    </a:ext>
                  </a:extLst>
                </a:gridCol>
                <a:gridCol w="1236914">
                  <a:extLst>
                    <a:ext uri="{9D8B030D-6E8A-4147-A177-3AD203B41FA5}">
                      <a16:colId xmlns:a16="http://schemas.microsoft.com/office/drawing/2014/main" val="1211266154"/>
                    </a:ext>
                  </a:extLst>
                </a:gridCol>
              </a:tblGrid>
              <a:tr h="2806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user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64" marR="13364" marT="13364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Profile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64" marR="13364" marT="13364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Link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64" marR="13364" marT="13364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Card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64" marR="13364" marT="13364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060656"/>
                  </a:ext>
                </a:extLst>
              </a:tr>
              <a:tr h="26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64" marR="13364" marT="133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64" marR="13364" marT="133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64" marR="13364" marT="133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64" marR="13364" marT="13364" marB="0" anchor="ctr"/>
                </a:tc>
                <a:extLst>
                  <a:ext uri="{0D108BD9-81ED-4DB2-BD59-A6C34878D82A}">
                    <a16:rowId xmlns:a16="http://schemas.microsoft.com/office/drawing/2014/main" val="3783344670"/>
                  </a:ext>
                </a:extLst>
              </a:tr>
              <a:tr h="26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username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64" marR="13364" marT="133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user_id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64" marR="13364" marT="133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err="1">
                          <a:effectLst/>
                        </a:rPr>
                        <a:t>user_id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64" marR="13364" marT="133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title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64" marR="13364" marT="13364" marB="0" anchor="ctr"/>
                </a:tc>
                <a:extLst>
                  <a:ext uri="{0D108BD9-81ED-4DB2-BD59-A6C34878D82A}">
                    <a16:rowId xmlns:a16="http://schemas.microsoft.com/office/drawing/2014/main" val="1143509744"/>
                  </a:ext>
                </a:extLst>
              </a:tr>
              <a:tr h="2699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password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64" marR="13364" marT="133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fullName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64" marR="13364" marT="133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title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64" marR="13364" marT="133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64" marR="13364" marT="13364" marB="0" anchor="ctr"/>
                </a:tc>
                <a:extLst>
                  <a:ext uri="{0D108BD9-81ED-4DB2-BD59-A6C34878D82A}">
                    <a16:rowId xmlns:a16="http://schemas.microsoft.com/office/drawing/2014/main" val="3580916006"/>
                  </a:ext>
                </a:extLst>
              </a:tr>
              <a:tr h="2699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</a:t>
                      </a:r>
                    </a:p>
                  </a:txBody>
                  <a:tcPr marL="13364" marR="13364" marT="133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description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64" marR="13364" marT="133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64" marR="13364" marT="133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createAt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64" marR="13364" marT="13364" marB="0" anchor="ctr"/>
                </a:tc>
                <a:extLst>
                  <a:ext uri="{0D108BD9-81ED-4DB2-BD59-A6C34878D82A}">
                    <a16:rowId xmlns:a16="http://schemas.microsoft.com/office/drawing/2014/main" val="1688083304"/>
                  </a:ext>
                </a:extLst>
              </a:tr>
              <a:tr h="269947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64" marR="13364" marT="133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avatar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64" marR="13364" marT="133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url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64" marR="13364" marT="13364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64" marR="13364" marT="13364" marB="0" anchor="ctr"/>
                </a:tc>
                <a:extLst>
                  <a:ext uri="{0D108BD9-81ED-4DB2-BD59-A6C34878D82A}">
                    <a16:rowId xmlns:a16="http://schemas.microsoft.com/office/drawing/2014/main" val="2782057599"/>
                  </a:ext>
                </a:extLst>
              </a:tr>
              <a:tr h="269947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64" marR="13364" marT="133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cover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64" marR="13364" marT="133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activated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64" marR="13364" marT="13364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64" marR="13364" marT="13364" marB="0" anchor="ctr"/>
                </a:tc>
                <a:extLst>
                  <a:ext uri="{0D108BD9-81ED-4DB2-BD59-A6C34878D82A}">
                    <a16:rowId xmlns:a16="http://schemas.microsoft.com/office/drawing/2014/main" val="2916533125"/>
                  </a:ext>
                </a:extLst>
              </a:tr>
              <a:tr h="269947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64" marR="13364" marT="133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Card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64" marR="13364" marT="133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err="1">
                          <a:effectLst/>
                        </a:rPr>
                        <a:t>thumbnailImage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64" marR="13364" marT="13364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64" marR="13364" marT="13364" marB="0" anchor="ctr"/>
                </a:tc>
                <a:extLst>
                  <a:ext uri="{0D108BD9-81ED-4DB2-BD59-A6C34878D82A}">
                    <a16:rowId xmlns:a16="http://schemas.microsoft.com/office/drawing/2014/main" val="1892526055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63344400-E2A9-48BA-92DF-A7B35DFEFA4E}"/>
              </a:ext>
            </a:extLst>
          </p:cNvPr>
          <p:cNvGrpSpPr/>
          <p:nvPr/>
        </p:nvGrpSpPr>
        <p:grpSpPr>
          <a:xfrm>
            <a:off x="1280798" y="4079608"/>
            <a:ext cx="7486126" cy="1406792"/>
            <a:chOff x="1370215" y="4204382"/>
            <a:chExt cx="7486126" cy="140679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80493DE-8494-4FC8-8DE3-821175E2B150}"/>
                </a:ext>
              </a:extLst>
            </p:cNvPr>
            <p:cNvSpPr txBox="1"/>
            <p:nvPr/>
          </p:nvSpPr>
          <p:spPr>
            <a:xfrm>
              <a:off x="1370215" y="4204382"/>
              <a:ext cx="4277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User: id -&gt; username, password, email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1016E7-468A-45F6-ACCE-D4463941934D}"/>
                </a:ext>
              </a:extLst>
            </p:cNvPr>
            <p:cNvSpPr txBox="1"/>
            <p:nvPr/>
          </p:nvSpPr>
          <p:spPr>
            <a:xfrm>
              <a:off x="1371600" y="4572000"/>
              <a:ext cx="7484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Profile: id, </a:t>
              </a:r>
              <a:r>
                <a:rPr lang="en-US" sz="1400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user_id</a:t>
              </a:r>
              <a:r>
                <a:rPr lang="en-US" sz="14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 -&gt; </a:t>
              </a:r>
              <a:r>
                <a:rPr lang="en-US" sz="1400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fullname</a:t>
              </a:r>
              <a:r>
                <a:rPr lang="en-US" sz="14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, description, </a:t>
              </a:r>
              <a:r>
                <a:rPr lang="en-US" sz="1400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avater</a:t>
              </a:r>
              <a:r>
                <a:rPr lang="en-US" sz="14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, cover, card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8D9076C-3821-4EEB-A092-1589874B18DA}"/>
                </a:ext>
              </a:extLst>
            </p:cNvPr>
            <p:cNvSpPr txBox="1"/>
            <p:nvPr/>
          </p:nvSpPr>
          <p:spPr>
            <a:xfrm>
              <a:off x="1370215" y="4939618"/>
              <a:ext cx="7263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Link: id, </a:t>
              </a:r>
              <a:r>
                <a:rPr lang="en-US" sz="1400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user_id</a:t>
              </a:r>
              <a:r>
                <a:rPr lang="en-US" sz="14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 -&gt; title, type, </a:t>
              </a:r>
              <a:r>
                <a:rPr lang="en-US" sz="1400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url</a:t>
              </a:r>
              <a:r>
                <a:rPr lang="en-US" sz="14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, activated, </a:t>
              </a:r>
              <a:r>
                <a:rPr lang="en-US" sz="1400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thumbnailimage</a:t>
              </a:r>
              <a:endParaRPr lang="en-US" sz="1400" dirty="0">
                <a:latin typeface="Fira Code" pitchFamily="1" charset="0"/>
                <a:ea typeface="Fira Code" pitchFamily="1" charset="0"/>
                <a:cs typeface="Fira Code" pitchFamily="1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92E2C3-E9E2-46D0-B6A8-329122A2EEFF}"/>
                </a:ext>
              </a:extLst>
            </p:cNvPr>
            <p:cNvSpPr txBox="1"/>
            <p:nvPr/>
          </p:nvSpPr>
          <p:spPr>
            <a:xfrm>
              <a:off x="1370215" y="5303397"/>
              <a:ext cx="3834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Card: id -&gt; title, type, </a:t>
              </a:r>
              <a:r>
                <a:rPr lang="en-US" sz="1400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createAt</a:t>
              </a:r>
              <a:endParaRPr lang="en-US" sz="1400" dirty="0">
                <a:latin typeface="Fira Code" pitchFamily="1" charset="0"/>
                <a:ea typeface="Fira Code" pitchFamily="1" charset="0"/>
                <a:cs typeface="Fira Code" pitchFamily="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249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43E21-F079-432A-BBF2-28AA5E29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7</a:t>
            </a:fld>
            <a:r>
              <a:rPr lang="en-US"/>
              <a:t> </a:t>
            </a:r>
          </a:p>
        </p:txBody>
      </p:sp>
      <p:pic>
        <p:nvPicPr>
          <p:cNvPr id="7" name="Picture 10" descr="2">
            <a:extLst>
              <a:ext uri="{FF2B5EF4-FFF2-40B4-BE49-F238E27FC236}">
                <a16:creationId xmlns:a16="http://schemas.microsoft.com/office/drawing/2014/main" id="{5711DD20-4C57-4F3C-8456-7320E4768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3821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6C2E07-8A5B-4CE8-951D-165F7B714AA8}"/>
              </a:ext>
            </a:extLst>
          </p:cNvPr>
          <p:cNvSpPr txBox="1"/>
          <p:nvPr/>
        </p:nvSpPr>
        <p:spPr>
          <a:xfrm>
            <a:off x="2362200" y="3047999"/>
            <a:ext cx="556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</a:t>
            </a:r>
            <a:r>
              <a:rPr lang="en-US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endParaRPr lang="en-US" sz="4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5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8220-7E63-41C5-9095-371138307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23105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2.1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67CC54DD-85EB-4BAF-A2DB-CD37048B7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191000" cy="4906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ấn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nút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ấn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bên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khẩu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khẩu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tồn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F52828"/>
                </a:solidFill>
                <a:effectLst/>
                <a:latin typeface="SFProText-Regular"/>
              </a:rPr>
              <a:t>	Username is Used</a:t>
            </a:r>
          </a:p>
          <a:p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sang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7E7DC-0B1F-4798-AF76-5BAB9175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13379D-D487-4446-85FC-E9ED5B8B80F6}" type="slidenum">
              <a:rPr lang="en-US" smtClean="0"/>
              <a:pPr>
                <a:spcAft>
                  <a:spcPts val="600"/>
                </a:spcAft>
              </a:pPr>
              <a:t>8</a:t>
            </a:fld>
            <a:r>
              <a:rPr lang="en-US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101E27-1D62-4D42-BBD5-1C2D05469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67" y="1219202"/>
            <a:ext cx="3986301" cy="18418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075DD9-AEEC-4002-AAAC-9E001CEF2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70755"/>
            <a:ext cx="3533938" cy="311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3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2278A14-75A2-4474-B03B-7DA92B41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"/>
            <a:ext cx="8458200" cy="731837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2.2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18E2A5-E20A-4688-BE11-65BB71B17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66800"/>
            <a:ext cx="6019800" cy="2769108"/>
          </a:xfrm>
          <a:prstGeom prst="rect">
            <a:avLst/>
          </a:prstGeo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36B4F-401F-42F6-84CF-063D4525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6492875"/>
            <a:ext cx="167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13379D-D487-4446-85FC-E9ED5B8B80F6}" type="slidenum">
              <a:rPr lang="en-US" smtClean="0"/>
              <a:pPr>
                <a:spcAft>
                  <a:spcPts val="600"/>
                </a:spcAft>
              </a:pPr>
              <a:t>9</a:t>
            </a:fld>
            <a:r>
              <a:rPr lang="en-US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957F2E-A223-4EF1-8C05-01462BA1E4E9}"/>
              </a:ext>
            </a:extLst>
          </p:cNvPr>
          <p:cNvSpPr txBox="1"/>
          <p:nvPr/>
        </p:nvSpPr>
        <p:spPr>
          <a:xfrm>
            <a:off x="1447800" y="4343400"/>
            <a:ext cx="594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nút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ở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khẩu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tin, ô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ô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khẩu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đỏ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62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5540</TotalTime>
  <Words>706</Words>
  <Application>Microsoft Office PowerPoint</Application>
  <PresentationFormat>On-screen Show (4:3)</PresentationFormat>
  <Paragraphs>114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Fira Code</vt:lpstr>
      <vt:lpstr>Myriad Pro</vt:lpstr>
      <vt:lpstr>SFProText-Regular</vt:lpstr>
      <vt:lpstr>Tahoma</vt:lpstr>
      <vt:lpstr>Wingdings</vt:lpstr>
      <vt:lpstr>Office Theme</vt:lpstr>
      <vt:lpstr>Kỹ Thuật phần mềm ứng dụng Bài tập nhóm</vt:lpstr>
      <vt:lpstr>Giới thiệu nhóm</vt:lpstr>
      <vt:lpstr>Nội dung</vt:lpstr>
      <vt:lpstr>PowerPoint Presentation</vt:lpstr>
      <vt:lpstr>1.1 Các thực thể và thuộc tính</vt:lpstr>
      <vt:lpstr>1.2 Các phụ thuộc hàm</vt:lpstr>
      <vt:lpstr>PowerPoint Presentation</vt:lpstr>
      <vt:lpstr>2.1 Chức năng Đăng ký</vt:lpstr>
      <vt:lpstr>2.2 Chức năng đăng nhập</vt:lpstr>
      <vt:lpstr>PowerPoint Presentation</vt:lpstr>
      <vt:lpstr>3.1 Debug</vt:lpstr>
      <vt:lpstr>3.2 Bẫy lỗi</vt:lpstr>
      <vt:lpstr>PowerPoint Presentation</vt:lpstr>
    </vt:vector>
  </TitlesOfParts>
  <Company>Bộ môn Kỹ thuật Máy tính - Viện CNTT&amp;TT - Đại học Bách Khoa Hà Nội</Company>
  <LinksUpToDate>false</LinksUpToDate>
  <SharedDoc>false</SharedDoc>
  <HyperlinkBase>dce.hust.edu.vn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 - Trình chiếu</dc:title>
  <dc:creator>tien.nguyenduc@hust.edu.vn</dc:creator>
  <cp:keywords>SOICT</cp:keywords>
  <cp:lastModifiedBy>LE THANH DAT 20182412</cp:lastModifiedBy>
  <cp:revision>295</cp:revision>
  <cp:lastPrinted>2016-09-06T10:19:58Z</cp:lastPrinted>
  <dcterms:created xsi:type="dcterms:W3CDTF">2013-02-19T03:52:16Z</dcterms:created>
  <dcterms:modified xsi:type="dcterms:W3CDTF">2022-02-11T09:03:00Z</dcterms:modified>
  <cp:category>IT</cp:category>
</cp:coreProperties>
</file>