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2" r:id="rId4"/>
    <p:sldId id="263" r:id="rId5"/>
    <p:sldId id="266" r:id="rId6"/>
    <p:sldId id="272" r:id="rId7"/>
    <p:sldId id="273" r:id="rId8"/>
    <p:sldId id="267" r:id="rId9"/>
    <p:sldId id="268" r:id="rId10"/>
    <p:sldId id="269" r:id="rId11"/>
    <p:sldId id="270" r:id="rId12"/>
    <p:sldId id="27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FD3412-AAE7-ED8E-94A3-93F8BBC722BE}" v="7" dt="2024-02-22T05:46:57.875"/>
    <p1510:client id="{CC1A85E5-0545-959F-2F05-DC62E50F5F09}" v="104" dt="2024-02-21T10:03:29.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8" d="100"/>
          <a:sy n="58" d="100"/>
        </p:scale>
        <p:origin x="964" y="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4/10/2024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4/10/2024</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4/10/2024</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4/10/2024</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4/10/2024</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4/10/2024</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4/10/2024</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4/10/2024</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4/10/2024</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4/10/2024</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4/10/2024</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4/10/2024</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4/10/2024</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
        <p:nvSpPr>
          <p:cNvPr id="7" name="Rectangle 6">
            <a:extLst>
              <a:ext uri="{FF2B5EF4-FFF2-40B4-BE49-F238E27FC236}">
                <a16:creationId xmlns:a16="http://schemas.microsoft.com/office/drawing/2014/main" id="{4BADB7B9-C996-18C8-1E65-3ABA22665EAD}"/>
              </a:ext>
            </a:extLst>
          </p:cNvPr>
          <p:cNvSpPr/>
          <p:nvPr userDrawn="1"/>
        </p:nvSpPr>
        <p:spPr>
          <a:xfrm>
            <a:off x="9525" y="0"/>
            <a:ext cx="12192000" cy="1000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A black and grey logo&#10;&#10;Description automatically generated">
            <a:extLst>
              <a:ext uri="{FF2B5EF4-FFF2-40B4-BE49-F238E27FC236}">
                <a16:creationId xmlns:a16="http://schemas.microsoft.com/office/drawing/2014/main" id="{DD5ED4C6-E73E-CA51-07C0-79D3AF00936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76225" y="281781"/>
            <a:ext cx="1990990" cy="423863"/>
          </a:xfrm>
          <a:prstGeom prst="rect">
            <a:avLst/>
          </a:prstGeom>
        </p:spPr>
      </p:pic>
      <p:pic>
        <p:nvPicPr>
          <p:cNvPr id="11" name="Picture 10" descr="A close up of a logo&#10;&#10;Description automatically generated">
            <a:extLst>
              <a:ext uri="{FF2B5EF4-FFF2-40B4-BE49-F238E27FC236}">
                <a16:creationId xmlns:a16="http://schemas.microsoft.com/office/drawing/2014/main" id="{2E144495-634A-C809-8CA1-F49D84D290EF}"/>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280899" y="226297"/>
            <a:ext cx="1644402" cy="534830"/>
          </a:xfrm>
          <a:prstGeom prst="rect">
            <a:avLst/>
          </a:prstGeom>
        </p:spPr>
      </p:pic>
      <p:pic>
        <p:nvPicPr>
          <p:cNvPr id="13" name="Picture 12" descr="A blue and black logo&#10;&#10;Description automatically generated">
            <a:extLst>
              <a:ext uri="{FF2B5EF4-FFF2-40B4-BE49-F238E27FC236}">
                <a16:creationId xmlns:a16="http://schemas.microsoft.com/office/drawing/2014/main" id="{86521D76-69DF-C62E-9B6E-C1301F378A56}"/>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321983" y="281780"/>
            <a:ext cx="1135004" cy="423864"/>
          </a:xfrm>
          <a:prstGeom prst="rect">
            <a:avLst/>
          </a:prstGeom>
        </p:spPr>
      </p:pic>
      <p:pic>
        <p:nvPicPr>
          <p:cNvPr id="15" name="Picture 14" descr="A circular logo with people and map&#10;&#10;Description automatically generated">
            <a:extLst>
              <a:ext uri="{FF2B5EF4-FFF2-40B4-BE49-F238E27FC236}">
                <a16:creationId xmlns:a16="http://schemas.microsoft.com/office/drawing/2014/main" id="{C9F26E82-82DE-EE39-DD5A-6EF886B7DE03}"/>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511755" y="136525"/>
            <a:ext cx="714375" cy="714375"/>
          </a:xfrm>
          <a:prstGeom prst="rect">
            <a:avLst/>
          </a:prstGeom>
        </p:spPr>
      </p:pic>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52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ramar92/TNSDC-NM-Engineering-Colleges/tree/main/AIML%40Monday%20Zone1%2C2%2C3%2C4"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imdeepak2012/musical-adventure"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imdeepak2012/musical-adventure/blob/main/Recording%202024-04-11%20002141.mp4"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281661" y="2275087"/>
            <a:ext cx="9144000" cy="977778"/>
          </a:xfrm>
        </p:spPr>
        <p:txBody>
          <a:bodyPr/>
          <a:lstStyle/>
          <a:p>
            <a:r>
              <a:rPr lang="en-US" b="1" dirty="0">
                <a:solidFill>
                  <a:schemeClr val="accent1"/>
                </a:solidFill>
                <a:latin typeface="Arial" panose="020B0604020202020204" pitchFamily="34" charset="0"/>
                <a:cs typeface="Arial" panose="020B0604020202020204" pitchFamily="34" charset="0"/>
              </a:rPr>
              <a:t>Agricultural Raw Material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TSP- AI ML Fundamentals (Capstone Project)</a:t>
            </a:r>
          </a:p>
        </p:txBody>
      </p:sp>
      <p:sp>
        <p:nvSpPr>
          <p:cNvPr id="4" name="TextBox 3"/>
          <p:cNvSpPr txBox="1"/>
          <p:nvPr/>
        </p:nvSpPr>
        <p:spPr>
          <a:xfrm>
            <a:off x="1723871" y="3252865"/>
            <a:ext cx="9039066"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Deepakhannan L - au2021109008 College of </a:t>
            </a:r>
            <a:r>
              <a:rPr lang="en-US" sz="2000" b="1" dirty="0" err="1">
                <a:solidFill>
                  <a:schemeClr val="accent1">
                    <a:lumMod val="75000"/>
                  </a:schemeClr>
                </a:solidFill>
                <a:latin typeface="Arial"/>
                <a:cs typeface="Arial"/>
              </a:rPr>
              <a:t>Enginneering</a:t>
            </a:r>
            <a:r>
              <a:rPr lang="en-US" sz="2000" b="1" dirty="0">
                <a:solidFill>
                  <a:schemeClr val="accent1">
                    <a:lumMod val="75000"/>
                  </a:schemeClr>
                </a:solidFill>
                <a:latin typeface="Arial"/>
                <a:cs typeface="Arial"/>
              </a:rPr>
              <a:t>, Guindy</a:t>
            </a:r>
          </a:p>
        </p:txBody>
      </p:sp>
      <p:sp>
        <p:nvSpPr>
          <p:cNvPr id="5" name="TextBox 4"/>
          <p:cNvSpPr txBox="1"/>
          <p:nvPr/>
        </p:nvSpPr>
        <p:spPr>
          <a:xfrm>
            <a:off x="1723871" y="5186598"/>
            <a:ext cx="8259580" cy="70788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a:t>
            </a:r>
          </a:p>
          <a:p>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Ramar</a:t>
            </a:r>
            <a:endParaRPr lang="en-US" sz="2000" b="1" dirty="0">
              <a:solidFill>
                <a:schemeClr val="accent1">
                  <a:lumMod val="75000"/>
                </a:schemeClr>
              </a:solidFill>
              <a:latin typeface="Arial" pitchFamily="34" charset="0"/>
              <a:cs typeface="Arial" pitchFamily="34" charset="0"/>
            </a:endParaRP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D370A-24A2-69BE-A8E7-1CC0DA7E0A8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9087247-68D2-2EB2-A3AA-26FF55B3CE45}"/>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6" name="Subtitle 5">
            <a:extLst>
              <a:ext uri="{FF2B5EF4-FFF2-40B4-BE49-F238E27FC236}">
                <a16:creationId xmlns:a16="http://schemas.microsoft.com/office/drawing/2014/main" id="{94DA3713-F268-A917-D3B2-A7DE94A30A9F}"/>
              </a:ext>
            </a:extLst>
          </p:cNvPr>
          <p:cNvSpPr>
            <a:spLocks noGrp="1"/>
          </p:cNvSpPr>
          <p:nvPr>
            <p:ph type="subTitle" idx="1"/>
          </p:nvPr>
        </p:nvSpPr>
        <p:spPr>
          <a:xfrm>
            <a:off x="614597" y="2110153"/>
            <a:ext cx="11152682" cy="4365598"/>
          </a:xfrm>
        </p:spPr>
        <p:txBody>
          <a:bodyPr>
            <a:normAutofit/>
          </a:bodyPr>
          <a:lstStyle/>
          <a:p>
            <a:pPr marL="342900" indent="-342900" algn="l">
              <a:buFont typeface="Arial" panose="020B0604020202020204" pitchFamily="34" charset="0"/>
              <a:buChar char="•"/>
            </a:pPr>
            <a:r>
              <a:rPr lang="en-US" sz="2000" dirty="0"/>
              <a:t>In conclusion, leveraging machine learning (ML) techniques for agricultural raw material analysis holds significant promise for transforming the agricultural sector. By harnessing the power of data-driven insights, ML enables more accurate predictions of raw material prices, crop yields, and market trends. This facilitates informed decision-making processes, enhances risk management strategies, and optimizes resource allocation in agriculture. </a:t>
            </a:r>
          </a:p>
          <a:p>
            <a:pPr marL="342900" indent="-342900" algn="l">
              <a:buFont typeface="Arial" panose="020B0604020202020204" pitchFamily="34" charset="0"/>
              <a:buChar char="•"/>
            </a:pPr>
            <a:r>
              <a:rPr lang="en-US" sz="2000" dirty="0"/>
              <a:t>The advantages of ML-based agricultural raw material analysis include improved predictive accuracy, data-driven insights, enhanced risk management, optimized resource allocation, timely decision support, and scalability. By harnessing these advantages, stakeholders in the agricultural industry can gain a competitive edge, increase efficiency, and adapt more effectively to dynamic market conditions and environmental factors. </a:t>
            </a:r>
          </a:p>
          <a:p>
            <a:pPr marL="342900" indent="-342900" algn="l">
              <a:buFont typeface="Arial" panose="020B0604020202020204" pitchFamily="34" charset="0"/>
              <a:buChar char="•"/>
            </a:pPr>
            <a:r>
              <a:rPr lang="en-US" sz="2000" dirty="0"/>
              <a:t>As ML continues to advance and more data becomes available, the potential for innovation and improvement in agricultural raw material analysis is vast. By embracing ML technologies and incorporating them into agricultural practices, we can drive sustainable growth, improve food security, and contribute to the overall well-being of society.</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25A3365-79D3-BDE1-B3EB-320921B3302A}"/>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70481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D7B32-6370-983C-B750-16C3C049F89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A75CEE-A5C2-DF5D-22E2-5D1449D39A6D}"/>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Future Scope</a:t>
            </a:r>
            <a:endParaRPr lang="en-US" dirty="0"/>
          </a:p>
        </p:txBody>
      </p:sp>
      <p:sp>
        <p:nvSpPr>
          <p:cNvPr id="6" name="Subtitle 5">
            <a:extLst>
              <a:ext uri="{FF2B5EF4-FFF2-40B4-BE49-F238E27FC236}">
                <a16:creationId xmlns:a16="http://schemas.microsoft.com/office/drawing/2014/main" id="{939C5A78-F371-C081-51F3-A07044D21C61}"/>
              </a:ext>
            </a:extLst>
          </p:cNvPr>
          <p:cNvSpPr>
            <a:spLocks noGrp="1"/>
          </p:cNvSpPr>
          <p:nvPr>
            <p:ph type="subTitle" idx="1"/>
          </p:nvPr>
        </p:nvSpPr>
        <p:spPr>
          <a:xfrm>
            <a:off x="614597" y="1883229"/>
            <a:ext cx="11152682" cy="4592522"/>
          </a:xfrm>
        </p:spPr>
        <p:txBody>
          <a:bodyPr>
            <a:normAutofit/>
          </a:bodyPr>
          <a:lstStyle/>
          <a:p>
            <a:pPr algn="l"/>
            <a:r>
              <a:rPr lang="en-US" sz="2000" dirty="0"/>
              <a:t>The future scope for agricultural raw material analysis using machine learning (ML) is vast and promising, with ongoing advancements in technology and data analytics. Here are some potential areas of development and future applications: </a:t>
            </a:r>
          </a:p>
          <a:p>
            <a:pPr marL="457200" indent="-457200" algn="l">
              <a:buAutoNum type="arabicPeriod"/>
            </a:pPr>
            <a:r>
              <a:rPr lang="en-US" sz="2000" dirty="0"/>
              <a:t>Precision Agriculture: ML algorithms can be further integrated with Internet of Things (IoT) devices, drones, and satellite imagery to enable precision agriculture. This includes real-time monitoring of crop health, soil conditions, and environmental factors, allowing for targeted interventions and optimized resource management. </a:t>
            </a:r>
          </a:p>
          <a:p>
            <a:pPr marL="457200" indent="-457200" algn="l">
              <a:buAutoNum type="arabicPeriod"/>
            </a:pPr>
            <a:r>
              <a:rPr lang="en-US" sz="2000" dirty="0"/>
              <a:t>Crop Disease Detection and Management: ML models can be trained to detect and diagnose crop diseases based on image recognition techniques, enabling early intervention and proactive disease management strategies. This can help minimize crop losses and reduce reliance on chemical pesticides.</a:t>
            </a:r>
          </a:p>
          <a:p>
            <a:pPr marL="457200" indent="-457200" algn="l">
              <a:buAutoNum type="arabicPeriod"/>
            </a:pPr>
            <a:r>
              <a:rPr lang="en-US" sz="2000" dirty="0"/>
              <a:t>Climate Resilience and Adaptation: ML-based climate modeling and predictive analytics can help farmers adapt to changing climate conditions and mitigate the impacts of extreme weather events. This includes forecasting droughts, floods, and heatwaves, as well as optimizing crop selection and planting schedules for resilience.</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15E680D-300F-3953-7F6F-651F5FE3E9F2}"/>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176443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6FBD3-D046-9A62-C0D8-E2AFF5B1B89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8C03611-BD79-86F0-930E-A689AD91252A}"/>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6" name="Subtitle 5">
            <a:extLst>
              <a:ext uri="{FF2B5EF4-FFF2-40B4-BE49-F238E27FC236}">
                <a16:creationId xmlns:a16="http://schemas.microsoft.com/office/drawing/2014/main" id="{A42DCE06-B7ED-B551-71F3-7F3E73BB9E87}"/>
              </a:ext>
            </a:extLst>
          </p:cNvPr>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hlinkClick r:id="rId2"/>
              </a:rPr>
              <a:t>https://github.com/ramar92/TNSDC-NM-Engineering-Colleges/tree/main/AIML%40Monday%20Zone1%2C2%2C3%2C4</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632E3AF-FCB3-6F27-8094-81945D2A7EC0}"/>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90818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530" y="823512"/>
            <a:ext cx="10515600" cy="1325563"/>
          </a:xfrm>
        </p:spPr>
        <p:txBody>
          <a:bodyPr lIns="91440" tIns="45720" rIns="91440" bIns="45720" anchor="t"/>
          <a:lstStyle/>
          <a:p>
            <a:r>
              <a:rPr lang="en-US" b="1" dirty="0">
                <a:solidFill>
                  <a:srgbClr val="002060"/>
                </a:solidFill>
                <a:latin typeface="Arial"/>
                <a:cs typeface="Arial"/>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mn-lt"/>
              </a:rPr>
              <a:t>Algorithm &amp; Deployment  </a:t>
            </a:r>
          </a:p>
          <a:p>
            <a:r>
              <a:rPr lang="en-US" sz="2000" b="1" dirty="0">
                <a:latin typeface="Arial"/>
                <a:ea typeface="+mn-lt"/>
                <a:cs typeface="+mn-lt"/>
              </a:rPr>
              <a:t>GitHub Link</a:t>
            </a:r>
          </a:p>
          <a:p>
            <a:r>
              <a:rPr lang="en-US" sz="2000" b="1" dirty="0">
                <a:latin typeface="Arial"/>
                <a:ea typeface="+mn-lt"/>
                <a:cs typeface="+mn-lt"/>
              </a:rPr>
              <a:t>Project Demo(photos / videos)</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r>
              <a:rPr lang="en-US" sz="2000" dirty="0"/>
              <a:t>Agricultural Raw Material Analysis - You are tasked to </a:t>
            </a:r>
            <a:r>
              <a:rPr lang="en-US" sz="2000" dirty="0" err="1"/>
              <a:t>analyse</a:t>
            </a:r>
            <a:r>
              <a:rPr lang="en-US" sz="2000" dirty="0"/>
              <a:t> agricultural-raw-material-prices dataset over the years (EDA)  </a:t>
            </a:r>
          </a:p>
          <a:p>
            <a:pPr algn="l"/>
            <a:r>
              <a:rPr lang="en-US" sz="2000" dirty="0"/>
              <a:t>• Find the high-range and low-range raw materials according to their prices.  </a:t>
            </a:r>
          </a:p>
          <a:p>
            <a:pPr algn="l"/>
            <a:r>
              <a:rPr lang="en-US" sz="2000" dirty="0"/>
              <a:t>• high and low %Change materials </a:t>
            </a:r>
          </a:p>
          <a:p>
            <a:pPr algn="l"/>
            <a:r>
              <a:rPr lang="en-US" sz="2000" dirty="0"/>
              <a:t>• Identify the range of prices changed over the years.  </a:t>
            </a:r>
          </a:p>
          <a:p>
            <a:pPr algn="l"/>
            <a:r>
              <a:rPr lang="en-US" sz="2000" dirty="0"/>
              <a:t>• Map a correlation between them using a heatmap.</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fontScale="92500" lnSpcReduction="10000"/>
          </a:bodyPr>
          <a:lstStyle/>
          <a:p>
            <a:pPr algn="l"/>
            <a:r>
              <a:rPr lang="en-US" sz="2000" dirty="0"/>
              <a:t>To perform agricultural raw material analysis using Machine Learning (ML), we'll follow these steps: </a:t>
            </a:r>
          </a:p>
          <a:p>
            <a:pPr marL="457200" indent="-457200" algn="l">
              <a:buAutoNum type="arabicPeriod"/>
            </a:pPr>
            <a:r>
              <a:rPr lang="en-US" sz="2000" dirty="0"/>
              <a:t>Data Collection: Gather a dataset containing information about various agricultural raw materials such as prices, production quantities, weather data, etc.  </a:t>
            </a:r>
          </a:p>
          <a:p>
            <a:pPr marL="457200" indent="-457200" algn="l">
              <a:buAutoNum type="arabicPeriod"/>
            </a:pPr>
            <a:r>
              <a:rPr lang="en-US" sz="2000" dirty="0"/>
              <a:t>Data Preprocessing: Clean the dataset, handle missing values, and preprocess features for ML algorithms.  </a:t>
            </a:r>
          </a:p>
          <a:p>
            <a:pPr marL="457200" indent="-457200" algn="l">
              <a:buAutoNum type="arabicPeriod"/>
            </a:pPr>
            <a:r>
              <a:rPr lang="en-US" sz="2000" dirty="0"/>
              <a:t>Feature Engineering: Create relevant features from the raw data that might be useful for prediction, such as seasonal trends, price fluctuations, etc.  </a:t>
            </a:r>
          </a:p>
          <a:p>
            <a:pPr marL="457200" indent="-457200" algn="l">
              <a:buAutoNum type="arabicPeriod"/>
            </a:pPr>
            <a:r>
              <a:rPr lang="en-US" sz="2000" dirty="0"/>
              <a:t>Model Selection: Choose appropriate ML algorithms based on the nature of the problem (e.g., regression for price prediction, clustering for market segmentation).</a:t>
            </a:r>
          </a:p>
          <a:p>
            <a:pPr marL="457200" indent="-457200" algn="l">
              <a:buAutoNum type="arabicPeriod"/>
            </a:pPr>
            <a:r>
              <a:rPr lang="en-US" sz="2000" dirty="0"/>
              <a:t>Model Training: Train the selected ML models using the preprocessed dataset. 2</a:t>
            </a:r>
          </a:p>
          <a:p>
            <a:pPr marL="457200" indent="-457200" algn="l">
              <a:buAutoNum type="arabicPeriod"/>
            </a:pPr>
            <a:r>
              <a:rPr lang="en-US" sz="2000" dirty="0"/>
              <a:t>Model Evaluation: Evaluate the performance of trained models using appropriate metrics such as Mean Absolute Error (MAE), Mean Squared Error (MSE), etc.</a:t>
            </a:r>
          </a:p>
          <a:p>
            <a:pPr marL="457200" indent="-457200" algn="l">
              <a:buAutoNum type="arabicPeriod"/>
            </a:pPr>
            <a:r>
              <a:rPr lang="en-US" sz="2000" dirty="0"/>
              <a:t>Prediction and Analysis: Use the trained models to make predictions on new data and analyze the results to gain insights into agricultural raw material trends and patterns.</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261034" y="1786537"/>
            <a:ext cx="11579992" cy="4365598"/>
          </a:xfrm>
        </p:spPr>
        <p:txBody>
          <a:bodyPr>
            <a:noAutofit/>
          </a:bodyPr>
          <a:lstStyle/>
          <a:p>
            <a:pPr algn="l"/>
            <a:r>
              <a:rPr lang="en-US" sz="1600" dirty="0">
                <a:latin typeface="Arial" panose="020B0604020202020204" pitchFamily="34" charset="0"/>
                <a:cs typeface="Arial" panose="020B0604020202020204" pitchFamily="34" charset="0"/>
              </a:rPr>
              <a:t>Analyzing agricultural raw materials using machine learning (ML) can involve various steps, from data collection and preprocessing to model training and deployment. Here's a high-level algorithmic outline for such an analysis:</a:t>
            </a:r>
          </a:p>
          <a:p>
            <a:pPr algn="l"/>
            <a:r>
              <a:rPr lang="en-US" sz="1600" dirty="0">
                <a:latin typeface="Arial" panose="020B0604020202020204" pitchFamily="34" charset="0"/>
                <a:cs typeface="Arial" panose="020B0604020202020204" pitchFamily="34" charset="0"/>
              </a:rPr>
              <a:t>1. Data Collection:</a:t>
            </a:r>
          </a:p>
          <a:p>
            <a:pPr algn="l"/>
            <a:r>
              <a:rPr lang="en-US" sz="1600" dirty="0">
                <a:latin typeface="Arial" panose="020B0604020202020204" pitchFamily="34" charset="0"/>
                <a:cs typeface="Arial" panose="020B0604020202020204" pitchFamily="34" charset="0"/>
              </a:rPr>
              <a:t>   - Gather data on agricultural raw materials to be analyzed. This can include various attributes such as moisture content, nutrient levels, pH, texture, etc.</a:t>
            </a:r>
          </a:p>
          <a:p>
            <a:pPr algn="l"/>
            <a:r>
              <a:rPr lang="en-US" sz="1600" dirty="0">
                <a:latin typeface="Arial" panose="020B0604020202020204" pitchFamily="34" charset="0"/>
                <a:cs typeface="Arial" panose="020B0604020202020204" pitchFamily="34" charset="0"/>
              </a:rPr>
              <a:t>   - Utilize sensors, IoT devices, or manual measurements to collect data.</a:t>
            </a:r>
          </a:p>
          <a:p>
            <a:pPr algn="l"/>
            <a:r>
              <a:rPr lang="en-US" sz="1600" dirty="0">
                <a:latin typeface="Arial" panose="020B0604020202020204" pitchFamily="34" charset="0"/>
                <a:cs typeface="Arial" panose="020B0604020202020204" pitchFamily="34" charset="0"/>
              </a:rPr>
              <a:t>   - Ensure the data is labeled appropriately if supervised learning is to be used.</a:t>
            </a:r>
          </a:p>
          <a:p>
            <a:pPr algn="l"/>
            <a:r>
              <a:rPr lang="en-US" sz="1600" dirty="0">
                <a:latin typeface="Arial" panose="020B0604020202020204" pitchFamily="34" charset="0"/>
                <a:cs typeface="Arial" panose="020B0604020202020204" pitchFamily="34" charset="0"/>
              </a:rPr>
              <a:t>2. Data Preprocessing:</a:t>
            </a:r>
          </a:p>
          <a:p>
            <a:pPr algn="l"/>
            <a:r>
              <a:rPr lang="en-US" sz="1600" dirty="0">
                <a:latin typeface="Arial" panose="020B0604020202020204" pitchFamily="34" charset="0"/>
                <a:cs typeface="Arial" panose="020B0604020202020204" pitchFamily="34" charset="0"/>
              </a:rPr>
              <a:t>   - Handle missing values: Impute missing data using techniques such as mean, median, or machine learning-based imputation.</a:t>
            </a:r>
          </a:p>
          <a:p>
            <a:pPr algn="l"/>
            <a:r>
              <a:rPr lang="en-US" sz="1600" dirty="0">
                <a:latin typeface="Arial" panose="020B0604020202020204" pitchFamily="34" charset="0"/>
                <a:cs typeface="Arial" panose="020B0604020202020204" pitchFamily="34" charset="0"/>
              </a:rPr>
              <a:t>   - Normalize/Standardize data: Scale the features to a similar range to avoid biases towards certain features during model training.</a:t>
            </a:r>
          </a:p>
          <a:p>
            <a:pPr algn="l"/>
            <a:r>
              <a:rPr lang="en-US" sz="1600" dirty="0">
                <a:latin typeface="Arial" panose="020B0604020202020204" pitchFamily="34" charset="0"/>
                <a:cs typeface="Arial" panose="020B0604020202020204" pitchFamily="34" charset="0"/>
              </a:rPr>
              <a:t>   - Feature Engineering: Extract relevant features from the raw data or create new features if needed.</a:t>
            </a:r>
          </a:p>
          <a:p>
            <a:pPr algn="l"/>
            <a:r>
              <a:rPr lang="en-US" sz="1600" dirty="0">
                <a:latin typeface="Arial" panose="020B0604020202020204" pitchFamily="34" charset="0"/>
                <a:cs typeface="Arial" panose="020B0604020202020204" pitchFamily="34" charset="0"/>
              </a:rPr>
              <a:t>3. Split Data:</a:t>
            </a:r>
          </a:p>
          <a:p>
            <a:pPr algn="l"/>
            <a:r>
              <a:rPr lang="en-US" sz="1600" dirty="0">
                <a:latin typeface="Arial" panose="020B0604020202020204" pitchFamily="34" charset="0"/>
                <a:cs typeface="Arial" panose="020B0604020202020204" pitchFamily="34" charset="0"/>
              </a:rPr>
              <a:t>   - Divide the dataset into training, validation, and test sets. The typical split ratio is 70-80% for training, 10-15% for validation, and 10-15% for testing.</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405156" y="1354791"/>
            <a:ext cx="11579992" cy="6873231"/>
          </a:xfrm>
        </p:spPr>
        <p:txBody>
          <a:bodyPr>
            <a:noAutofit/>
          </a:bodyPr>
          <a:lstStyle/>
          <a:p>
            <a:pPr algn="l"/>
            <a:r>
              <a:rPr lang="en-US" sz="1600" dirty="0">
                <a:latin typeface="Arial" panose="020B0604020202020204" pitchFamily="34" charset="0"/>
                <a:cs typeface="Arial" panose="020B0604020202020204" pitchFamily="34" charset="0"/>
              </a:rPr>
              <a:t>4. Model Selection:</a:t>
            </a:r>
          </a:p>
          <a:p>
            <a:pPr algn="l"/>
            <a:r>
              <a:rPr lang="en-US" sz="1600" dirty="0">
                <a:latin typeface="Arial" panose="020B0604020202020204" pitchFamily="34" charset="0"/>
                <a:cs typeface="Arial" panose="020B0604020202020204" pitchFamily="34" charset="0"/>
              </a:rPr>
              <a:t>   - Choose an appropriate machine learning model based on the nature of the problem (e.g., regression for continuous output, classification for categorical output).</a:t>
            </a:r>
          </a:p>
          <a:p>
            <a:pPr algn="l"/>
            <a:r>
              <a:rPr lang="en-US" sz="1600" dirty="0">
                <a:latin typeface="Arial" panose="020B0604020202020204" pitchFamily="34" charset="0"/>
                <a:cs typeface="Arial" panose="020B0604020202020204" pitchFamily="34" charset="0"/>
              </a:rPr>
              <a:t>   - Common ML models for agricultural analysis include linear regression, decision trees, random forests, support vector machines, neural networks, etc.</a:t>
            </a:r>
          </a:p>
          <a:p>
            <a:pPr algn="l"/>
            <a:r>
              <a:rPr lang="en-US" sz="1600" dirty="0">
                <a:latin typeface="Arial" panose="020B0604020202020204" pitchFamily="34" charset="0"/>
                <a:cs typeface="Arial" panose="020B0604020202020204" pitchFamily="34" charset="0"/>
              </a:rPr>
              <a:t>5. Model Training:</a:t>
            </a:r>
          </a:p>
          <a:p>
            <a:pPr algn="l"/>
            <a:r>
              <a:rPr lang="en-US" sz="1600" dirty="0">
                <a:latin typeface="Arial" panose="020B0604020202020204" pitchFamily="34" charset="0"/>
                <a:cs typeface="Arial" panose="020B0604020202020204" pitchFamily="34" charset="0"/>
              </a:rPr>
              <a:t>   - Train the selected model using the training dataset.</a:t>
            </a:r>
          </a:p>
          <a:p>
            <a:pPr algn="l"/>
            <a:r>
              <a:rPr lang="en-US" sz="1600" dirty="0">
                <a:latin typeface="Arial" panose="020B0604020202020204" pitchFamily="34" charset="0"/>
                <a:cs typeface="Arial" panose="020B0604020202020204" pitchFamily="34" charset="0"/>
              </a:rPr>
              <a:t>   - Tune hyperparameters using techniques like grid search or random search to optimize model performance.</a:t>
            </a:r>
          </a:p>
          <a:p>
            <a:pPr algn="l"/>
            <a:r>
              <a:rPr lang="en-US" sz="1600" dirty="0">
                <a:latin typeface="Arial" panose="020B0604020202020204" pitchFamily="34" charset="0"/>
                <a:cs typeface="Arial" panose="020B0604020202020204" pitchFamily="34" charset="0"/>
              </a:rPr>
              <a:t>   - Evaluate the model's performance on the validation set to ensure it generalizes well.</a:t>
            </a:r>
          </a:p>
          <a:p>
            <a:pPr algn="l"/>
            <a:r>
              <a:rPr lang="en-US" sz="1600" dirty="0">
                <a:latin typeface="Arial" panose="020B0604020202020204" pitchFamily="34" charset="0"/>
                <a:cs typeface="Arial" panose="020B0604020202020204" pitchFamily="34" charset="0"/>
              </a:rPr>
              <a:t>6. Model Evaluation:</a:t>
            </a:r>
          </a:p>
          <a:p>
            <a:pPr algn="l"/>
            <a:r>
              <a:rPr lang="en-US" sz="1600" dirty="0">
                <a:latin typeface="Arial" panose="020B0604020202020204" pitchFamily="34" charset="0"/>
                <a:cs typeface="Arial" panose="020B0604020202020204" pitchFamily="34" charset="0"/>
              </a:rPr>
              <a:t>   - Evaluate the trained model using the test dataset to assess its performance on unseen data.</a:t>
            </a:r>
          </a:p>
          <a:p>
            <a:pPr algn="l"/>
            <a:r>
              <a:rPr lang="en-US" sz="1600" dirty="0">
                <a:latin typeface="Arial" panose="020B0604020202020204" pitchFamily="34" charset="0"/>
                <a:cs typeface="Arial" panose="020B0604020202020204" pitchFamily="34" charset="0"/>
              </a:rPr>
              <a:t>   - Metrics such as mean absolute error, root mean square error, accuracy, precision, recall, F1-score, etc., can be used depending on the problem type.</a:t>
            </a:r>
          </a:p>
          <a:p>
            <a:pPr algn="l"/>
            <a:r>
              <a:rPr lang="en-US" sz="1600" dirty="0">
                <a:latin typeface="Arial" panose="020B0604020202020204" pitchFamily="34" charset="0"/>
                <a:cs typeface="Arial" panose="020B0604020202020204" pitchFamily="34" charset="0"/>
              </a:rPr>
              <a:t>7. Deployment:</a:t>
            </a:r>
          </a:p>
          <a:p>
            <a:pPr algn="l"/>
            <a:r>
              <a:rPr lang="en-US" sz="1600" dirty="0">
                <a:latin typeface="Arial" panose="020B0604020202020204" pitchFamily="34" charset="0"/>
                <a:cs typeface="Arial" panose="020B0604020202020204" pitchFamily="34" charset="0"/>
              </a:rPr>
              <a:t>   - Once the model achieves satisfactory performance, deploy it in a real-world agricultural setting.</a:t>
            </a:r>
          </a:p>
          <a:p>
            <a:pPr algn="l"/>
            <a:r>
              <a:rPr lang="en-US" sz="1600" dirty="0">
                <a:latin typeface="Arial" panose="020B0604020202020204" pitchFamily="34" charset="0"/>
                <a:cs typeface="Arial" panose="020B0604020202020204" pitchFamily="34" charset="0"/>
              </a:rPr>
              <a:t>   - Integrate the model with appropriate interfaces for users to input data and receive predictions.</a:t>
            </a:r>
          </a:p>
          <a:p>
            <a:pPr algn="l"/>
            <a:r>
              <a:rPr lang="en-US" sz="1600" dirty="0">
                <a:latin typeface="Arial" panose="020B0604020202020204" pitchFamily="34" charset="0"/>
                <a:cs typeface="Arial" panose="020B0604020202020204" pitchFamily="34" charset="0"/>
              </a:rPr>
              <a:t>   - Monitor model performance over time and retrain as needed with new data.</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2849371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306004" y="1956907"/>
            <a:ext cx="11579992" cy="4365598"/>
          </a:xfrm>
        </p:spPr>
        <p:txBody>
          <a:bodyPr>
            <a:noAutofit/>
          </a:bodyPr>
          <a:lstStyle/>
          <a:p>
            <a:pPr algn="l"/>
            <a:r>
              <a:rPr lang="en-US" sz="1600" dirty="0">
                <a:latin typeface="Arial" panose="020B0604020202020204" pitchFamily="34" charset="0"/>
                <a:cs typeface="Arial" panose="020B0604020202020204" pitchFamily="34" charset="0"/>
              </a:rPr>
              <a:t>8. Continuous Improvement:</a:t>
            </a:r>
          </a:p>
          <a:p>
            <a:pPr algn="l"/>
            <a:r>
              <a:rPr lang="en-US" sz="1600" dirty="0">
                <a:latin typeface="Arial" panose="020B0604020202020204" pitchFamily="34" charset="0"/>
                <a:cs typeface="Arial" panose="020B0604020202020204" pitchFamily="34" charset="0"/>
              </a:rPr>
              <a:t>   - Gather feedback from users and stakeholders to identify areas of improvement.</a:t>
            </a:r>
          </a:p>
          <a:p>
            <a:pPr algn="l"/>
            <a:r>
              <a:rPr lang="en-US" sz="1600" dirty="0">
                <a:latin typeface="Arial" panose="020B0604020202020204" pitchFamily="34" charset="0"/>
                <a:cs typeface="Arial" panose="020B0604020202020204" pitchFamily="34" charset="0"/>
              </a:rPr>
              <a:t>   - Collect new data and periodically retrain the model to incorporate new patterns or changes in the agricultural environment.</a:t>
            </a:r>
          </a:p>
          <a:p>
            <a:pPr algn="l"/>
            <a:endParaRPr lang="en-US" sz="1600" dirty="0">
              <a:latin typeface="Arial" panose="020B0604020202020204" pitchFamily="34" charset="0"/>
              <a:cs typeface="Arial" panose="020B0604020202020204" pitchFamily="34" charset="0"/>
            </a:endParaRPr>
          </a:p>
          <a:p>
            <a:pPr algn="l"/>
            <a:r>
              <a:rPr lang="en-US" sz="1600" dirty="0">
                <a:latin typeface="Arial" panose="020B0604020202020204" pitchFamily="34" charset="0"/>
                <a:cs typeface="Arial" panose="020B0604020202020204" pitchFamily="34" charset="0"/>
              </a:rPr>
              <a:t>9. Interpretability and Explainability:</a:t>
            </a:r>
          </a:p>
          <a:p>
            <a:pPr algn="l"/>
            <a:r>
              <a:rPr lang="en-US" sz="1600" dirty="0">
                <a:latin typeface="Arial" panose="020B0604020202020204" pitchFamily="34" charset="0"/>
                <a:cs typeface="Arial" panose="020B0604020202020204" pitchFamily="34" charset="0"/>
              </a:rPr>
              <a:t>   - Ensure that the model's predictions are interpretable and explainable to end-users, especially in critical decision-making processes.</a:t>
            </a:r>
          </a:p>
          <a:p>
            <a:pPr algn="l"/>
            <a:endParaRPr lang="en-US" sz="1600" dirty="0">
              <a:latin typeface="Arial" panose="020B0604020202020204" pitchFamily="34" charset="0"/>
              <a:cs typeface="Arial" panose="020B0604020202020204" pitchFamily="34" charset="0"/>
            </a:endParaRPr>
          </a:p>
          <a:p>
            <a:pPr algn="l"/>
            <a:r>
              <a:rPr lang="en-US" sz="1600" dirty="0">
                <a:latin typeface="Arial" panose="020B0604020202020204" pitchFamily="34" charset="0"/>
                <a:cs typeface="Arial" panose="020B0604020202020204" pitchFamily="34" charset="0"/>
              </a:rPr>
              <a:t>10. Ethical Considerations:</a:t>
            </a:r>
          </a:p>
          <a:p>
            <a:pPr algn="l"/>
            <a:r>
              <a:rPr lang="en-US" sz="1600" dirty="0">
                <a:latin typeface="Arial" panose="020B0604020202020204" pitchFamily="34" charset="0"/>
                <a:cs typeface="Arial" panose="020B0604020202020204" pitchFamily="34" charset="0"/>
              </a:rPr>
              <a:t>    - Consider ethical implications related to data privacy, bias, and fairness in agricultural decision-making.</a:t>
            </a:r>
          </a:p>
          <a:p>
            <a:pPr algn="l"/>
            <a:endParaRPr lang="en-US" sz="1600" dirty="0">
              <a:latin typeface="Arial" panose="020B0604020202020204" pitchFamily="34" charset="0"/>
              <a:cs typeface="Arial" panose="020B0604020202020204" pitchFamily="34" charset="0"/>
            </a:endParaRPr>
          </a:p>
          <a:p>
            <a:pPr algn="l"/>
            <a:r>
              <a:rPr lang="en-US" sz="1600" dirty="0">
                <a:latin typeface="Arial" panose="020B0604020202020204" pitchFamily="34" charset="0"/>
                <a:cs typeface="Arial" panose="020B0604020202020204" pitchFamily="34" charset="0"/>
              </a:rPr>
              <a:t>By following this algorithmic outline, you can develop and deploy machine learning models for analyzing agricultural raw materials effectively.</a:t>
            </a:r>
          </a:p>
          <a:p>
            <a:pPr algn="l"/>
            <a:endParaRPr lang="en-US" sz="1600" dirty="0">
              <a:latin typeface="Arial" panose="020B0604020202020204" pitchFamily="34" charset="0"/>
              <a:cs typeface="Arial" panose="020B0604020202020204" pitchFamily="34" charset="0"/>
            </a:endParaRPr>
          </a:p>
          <a:p>
            <a:pPr algn="l"/>
            <a:endParaRPr lang="en-US" sz="1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975934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B7A21-B534-F8EF-3389-20ECA220A4F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AF0B8FE-C2D5-97D2-1A01-AE232639D829}"/>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GitHub Link</a:t>
            </a:r>
            <a:endParaRPr lang="en-US" dirty="0"/>
          </a:p>
        </p:txBody>
      </p:sp>
      <p:sp>
        <p:nvSpPr>
          <p:cNvPr id="6" name="Subtitle 5">
            <a:extLst>
              <a:ext uri="{FF2B5EF4-FFF2-40B4-BE49-F238E27FC236}">
                <a16:creationId xmlns:a16="http://schemas.microsoft.com/office/drawing/2014/main" id="{274BA4BA-49EB-73A8-5C58-6DF5FBCEC6A5}"/>
              </a:ext>
            </a:extLst>
          </p:cNvPr>
          <p:cNvSpPr>
            <a:spLocks noGrp="1"/>
          </p:cNvSpPr>
          <p:nvPr>
            <p:ph type="subTitle" idx="1"/>
          </p:nvPr>
        </p:nvSpPr>
        <p:spPr>
          <a:xfrm>
            <a:off x="614597" y="2110153"/>
            <a:ext cx="11152682" cy="4365598"/>
          </a:xfrm>
        </p:spPr>
        <p:txBody>
          <a:bodyPr>
            <a:normAutofit/>
          </a:bodyPr>
          <a:lstStyle/>
          <a:p>
            <a:pPr algn="l"/>
            <a:r>
              <a:rPr lang="en-US" sz="2600" dirty="0" err="1">
                <a:latin typeface="Arial" panose="020B0604020202020204" pitchFamily="34" charset="0"/>
                <a:cs typeface="Arial" panose="020B0604020202020204" pitchFamily="34" charset="0"/>
                <a:hlinkClick r:id="rId2"/>
              </a:rPr>
              <a:t>Github</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F380DBA4-EAEB-285A-B8D2-B0D5DD525C03}"/>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2397446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34577-9296-1AA8-04AB-3230FF6E8DF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CD374C-66F9-AF76-AC1E-66B4BD499AE2}"/>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Project Demo(Recorded Video)</a:t>
            </a:r>
            <a:endParaRPr lang="en-US" dirty="0">
              <a:solidFill>
                <a:schemeClr val="accent1"/>
              </a:solidFill>
            </a:endParaRPr>
          </a:p>
        </p:txBody>
      </p:sp>
      <p:sp>
        <p:nvSpPr>
          <p:cNvPr id="6" name="Subtitle 5">
            <a:extLst>
              <a:ext uri="{FF2B5EF4-FFF2-40B4-BE49-F238E27FC236}">
                <a16:creationId xmlns:a16="http://schemas.microsoft.com/office/drawing/2014/main" id="{38E8653D-1130-51D3-7167-6529A49A0FE3}"/>
              </a:ext>
            </a:extLst>
          </p:cNvPr>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hlinkClick r:id="rId2"/>
              </a:rPr>
              <a:t>Video</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7CF9570-8394-BDBD-48B7-1E467BD67387}"/>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552721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TotalTime>
  <Words>1370</Words>
  <Application>Microsoft Office PowerPoint</Application>
  <PresentationFormat>Widescreen</PresentationFormat>
  <Paragraphs>99</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Agricultural Raw Material Analysis</vt:lpstr>
      <vt:lpstr>OUTLINE</vt:lpstr>
      <vt:lpstr>Problem Statement</vt:lpstr>
      <vt:lpstr>Proposed Solution</vt:lpstr>
      <vt:lpstr>Algorithm &amp; Deployment</vt:lpstr>
      <vt:lpstr>Algorithm &amp; Deployment</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Deepakhannan L</cp:lastModifiedBy>
  <cp:revision>78</cp:revision>
  <dcterms:created xsi:type="dcterms:W3CDTF">2021-04-26T07:43:48Z</dcterms:created>
  <dcterms:modified xsi:type="dcterms:W3CDTF">2024-04-10T18:59:14Z</dcterms:modified>
</cp:coreProperties>
</file>