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62" r:id="rId5"/>
    <p:sldId id="261" r:id="rId6"/>
    <p:sldId id="260" r:id="rId7"/>
  </p:sldIdLst>
  <p:sldSz cx="18288000" cy="10287000"/>
  <p:notesSz cx="6858000" cy="9144000"/>
  <p:embeddedFontLst>
    <p:embeddedFont>
      <p:font typeface="Bluetea" pitchFamily="50" charset="0"/>
      <p:regular r:id="rId8"/>
    </p:embeddedFont>
    <p:embeddedFont>
      <p:font typeface="Calibri" panose="020F0502020204030204" pitchFamily="34" charset="0"/>
      <p:regular r:id="rId9"/>
      <p:bold r:id="rId10"/>
      <p:italic r:id="rId11"/>
      <p:boldItalic r:id="rId12"/>
    </p:embeddedFont>
    <p:embeddedFont>
      <p:font typeface="PT Sans" panose="020B0503020203020204" pitchFamily="34" charset="0"/>
      <p:regular r:id="rId13"/>
      <p:bold r:id="rId14"/>
      <p:italic r:id="rId15"/>
      <p:boldItalic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BDB6"/>
    <a:srgbClr val="FFB34F"/>
    <a:srgbClr val="1842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2" d="100"/>
          <a:sy n="72" d="100"/>
        </p:scale>
        <p:origin x="486" y="6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5.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9.jpg"/><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684479">
            <a:off x="14695182" y="6516833"/>
            <a:ext cx="5137453" cy="4804757"/>
          </a:xfrm>
          <a:custGeom>
            <a:avLst/>
            <a:gdLst/>
            <a:ahLst/>
            <a:cxnLst/>
            <a:rect l="l" t="t" r="r" b="b"/>
            <a:pathLst>
              <a:path w="5137453" h="4804757">
                <a:moveTo>
                  <a:pt x="0" y="0"/>
                </a:moveTo>
                <a:lnTo>
                  <a:pt x="5137453" y="0"/>
                </a:lnTo>
                <a:lnTo>
                  <a:pt x="5137453" y="4804757"/>
                </a:lnTo>
                <a:lnTo>
                  <a:pt x="0" y="480475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1210660" y="-989201"/>
            <a:ext cx="5619589" cy="5255670"/>
          </a:xfrm>
          <a:custGeom>
            <a:avLst/>
            <a:gdLst/>
            <a:ahLst/>
            <a:cxnLst/>
            <a:rect l="l" t="t" r="r" b="b"/>
            <a:pathLst>
              <a:path w="5619589" h="5255670">
                <a:moveTo>
                  <a:pt x="0" y="0"/>
                </a:moveTo>
                <a:lnTo>
                  <a:pt x="5619589" y="0"/>
                </a:lnTo>
                <a:lnTo>
                  <a:pt x="5619589" y="5255669"/>
                </a:lnTo>
                <a:lnTo>
                  <a:pt x="0" y="525566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1816550">
            <a:off x="-1712897" y="8499236"/>
            <a:ext cx="8718707" cy="3760358"/>
          </a:xfrm>
          <a:custGeom>
            <a:avLst/>
            <a:gdLst/>
            <a:ahLst/>
            <a:cxnLst/>
            <a:rect l="l" t="t" r="r" b="b"/>
            <a:pathLst>
              <a:path w="8718707" h="3760358">
                <a:moveTo>
                  <a:pt x="0" y="0"/>
                </a:moveTo>
                <a:lnTo>
                  <a:pt x="8718708" y="0"/>
                </a:lnTo>
                <a:lnTo>
                  <a:pt x="8718708" y="3760358"/>
                </a:lnTo>
                <a:lnTo>
                  <a:pt x="0" y="376035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8277046">
            <a:off x="12472299" y="-847192"/>
            <a:ext cx="8698829" cy="3751785"/>
          </a:xfrm>
          <a:custGeom>
            <a:avLst/>
            <a:gdLst/>
            <a:ahLst/>
            <a:cxnLst/>
            <a:rect l="l" t="t" r="r" b="b"/>
            <a:pathLst>
              <a:path w="8698829" h="3751785">
                <a:moveTo>
                  <a:pt x="0" y="0"/>
                </a:moveTo>
                <a:lnTo>
                  <a:pt x="8698829" y="0"/>
                </a:lnTo>
                <a:lnTo>
                  <a:pt x="8698829" y="3751784"/>
                </a:lnTo>
                <a:lnTo>
                  <a:pt x="0" y="375178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TextBox 6"/>
          <p:cNvSpPr txBox="1"/>
          <p:nvPr/>
        </p:nvSpPr>
        <p:spPr>
          <a:xfrm>
            <a:off x="3600893" y="3745622"/>
            <a:ext cx="11086213" cy="1970155"/>
          </a:xfrm>
          <a:prstGeom prst="rect">
            <a:avLst/>
          </a:prstGeom>
        </p:spPr>
        <p:txBody>
          <a:bodyPr lIns="0" tIns="0" rIns="0" bIns="0" rtlCol="0" anchor="t">
            <a:spAutoFit/>
          </a:bodyPr>
          <a:lstStyle/>
          <a:p>
            <a:pPr algn="ctr">
              <a:lnSpc>
                <a:spcPts val="15360"/>
              </a:lnSpc>
            </a:pPr>
            <a:r>
              <a:rPr lang="en-US" sz="12800" dirty="0">
                <a:solidFill>
                  <a:srgbClr val="FFB34F"/>
                </a:solidFill>
                <a:latin typeface="Bluetea" pitchFamily="50" charset="0"/>
              </a:rPr>
              <a:t>Design Pattern</a:t>
            </a:r>
          </a:p>
        </p:txBody>
      </p:sp>
      <p:sp>
        <p:nvSpPr>
          <p:cNvPr id="8" name="TextBox 6">
            <a:extLst>
              <a:ext uri="{FF2B5EF4-FFF2-40B4-BE49-F238E27FC236}">
                <a16:creationId xmlns:a16="http://schemas.microsoft.com/office/drawing/2014/main" id="{D2781317-3243-3C7C-F322-70A4A279E6AD}"/>
              </a:ext>
            </a:extLst>
          </p:cNvPr>
          <p:cNvSpPr txBox="1"/>
          <p:nvPr/>
        </p:nvSpPr>
        <p:spPr>
          <a:xfrm>
            <a:off x="3600893" y="5124422"/>
            <a:ext cx="11086213" cy="1847878"/>
          </a:xfrm>
          <a:prstGeom prst="rect">
            <a:avLst/>
          </a:prstGeom>
        </p:spPr>
        <p:txBody>
          <a:bodyPr lIns="0" tIns="0" rIns="0" bIns="0" rtlCol="0" anchor="t">
            <a:spAutoFit/>
          </a:bodyPr>
          <a:lstStyle/>
          <a:p>
            <a:pPr algn="ctr">
              <a:lnSpc>
                <a:spcPts val="15360"/>
              </a:lnSpc>
            </a:pPr>
            <a:r>
              <a:rPr lang="en-US" sz="9600" dirty="0">
                <a:solidFill>
                  <a:srgbClr val="184266"/>
                </a:solidFill>
                <a:latin typeface="Bluetea" pitchFamily="50" charset="0"/>
              </a:rPr>
              <a:t>State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2">
            <a:extLst>
              <a:ext uri="{FF2B5EF4-FFF2-40B4-BE49-F238E27FC236}">
                <a16:creationId xmlns:a16="http://schemas.microsoft.com/office/drawing/2014/main" id="{801CC641-04E6-5CE2-D648-20E749470933}"/>
              </a:ext>
            </a:extLst>
          </p:cNvPr>
          <p:cNvSpPr/>
          <p:nvPr/>
        </p:nvSpPr>
        <p:spPr>
          <a:xfrm rot="136196">
            <a:off x="13507136" y="7525792"/>
            <a:ext cx="6381430" cy="4970724"/>
          </a:xfrm>
          <a:custGeom>
            <a:avLst/>
            <a:gdLst/>
            <a:ahLst/>
            <a:cxnLst/>
            <a:rect l="l" t="t" r="r" b="b"/>
            <a:pathLst>
              <a:path w="6381430" h="4970724">
                <a:moveTo>
                  <a:pt x="0" y="0"/>
                </a:moveTo>
                <a:lnTo>
                  <a:pt x="6381430" y="0"/>
                </a:lnTo>
                <a:lnTo>
                  <a:pt x="6381430" y="4970724"/>
                </a:lnTo>
                <a:lnTo>
                  <a:pt x="0" y="497072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7" name="Freeform 3">
            <a:extLst>
              <a:ext uri="{FF2B5EF4-FFF2-40B4-BE49-F238E27FC236}">
                <a16:creationId xmlns:a16="http://schemas.microsoft.com/office/drawing/2014/main" id="{B5979652-E84F-4DD8-1EA7-470349E8B3FD}"/>
              </a:ext>
            </a:extLst>
          </p:cNvPr>
          <p:cNvSpPr/>
          <p:nvPr/>
        </p:nvSpPr>
        <p:spPr>
          <a:xfrm rot="136196">
            <a:off x="14215401" y="2857908"/>
            <a:ext cx="4964900" cy="3867338"/>
          </a:xfrm>
          <a:custGeom>
            <a:avLst/>
            <a:gdLst/>
            <a:ahLst/>
            <a:cxnLst/>
            <a:rect l="l" t="t" r="r" b="b"/>
            <a:pathLst>
              <a:path w="4964900" h="3867338">
                <a:moveTo>
                  <a:pt x="0" y="0"/>
                </a:moveTo>
                <a:lnTo>
                  <a:pt x="4964900" y="0"/>
                </a:lnTo>
                <a:lnTo>
                  <a:pt x="4964900" y="3867339"/>
                </a:lnTo>
                <a:lnTo>
                  <a:pt x="0" y="386733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8" name="Freeform 4">
            <a:extLst>
              <a:ext uri="{FF2B5EF4-FFF2-40B4-BE49-F238E27FC236}">
                <a16:creationId xmlns:a16="http://schemas.microsoft.com/office/drawing/2014/main" id="{E3B72C68-646A-6084-7879-CFE6A36EEC2A}"/>
              </a:ext>
            </a:extLst>
          </p:cNvPr>
          <p:cNvSpPr/>
          <p:nvPr/>
        </p:nvSpPr>
        <p:spPr>
          <a:xfrm rot="136196">
            <a:off x="14215401" y="4888384"/>
            <a:ext cx="4964900" cy="3867338"/>
          </a:xfrm>
          <a:custGeom>
            <a:avLst/>
            <a:gdLst/>
            <a:ahLst/>
            <a:cxnLst/>
            <a:rect l="l" t="t" r="r" b="b"/>
            <a:pathLst>
              <a:path w="4964900" h="3867338">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9" name="Freeform 5">
            <a:extLst>
              <a:ext uri="{FF2B5EF4-FFF2-40B4-BE49-F238E27FC236}">
                <a16:creationId xmlns:a16="http://schemas.microsoft.com/office/drawing/2014/main" id="{3ADB3416-32DA-42AA-637F-ACD70A23D8FD}"/>
              </a:ext>
            </a:extLst>
          </p:cNvPr>
          <p:cNvSpPr/>
          <p:nvPr/>
        </p:nvSpPr>
        <p:spPr>
          <a:xfrm rot="136196">
            <a:off x="14712482" y="340995"/>
            <a:ext cx="4964900" cy="3867338"/>
          </a:xfrm>
          <a:custGeom>
            <a:avLst/>
            <a:gdLst/>
            <a:ahLst/>
            <a:cxnLst/>
            <a:rect l="l" t="t" r="r" b="b"/>
            <a:pathLst>
              <a:path w="4964900" h="3867338">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0" name="Freeform 6">
            <a:extLst>
              <a:ext uri="{FF2B5EF4-FFF2-40B4-BE49-F238E27FC236}">
                <a16:creationId xmlns:a16="http://schemas.microsoft.com/office/drawing/2014/main" id="{543BAE5B-DB23-3C5D-BDEC-5FC9C315DE14}"/>
              </a:ext>
            </a:extLst>
          </p:cNvPr>
          <p:cNvSpPr/>
          <p:nvPr/>
        </p:nvSpPr>
        <p:spPr>
          <a:xfrm rot="136196">
            <a:off x="13520160" y="-2209515"/>
            <a:ext cx="4964900" cy="3867338"/>
          </a:xfrm>
          <a:custGeom>
            <a:avLst/>
            <a:gdLst/>
            <a:ahLst/>
            <a:cxnLst/>
            <a:rect l="l" t="t" r="r" b="b"/>
            <a:pathLst>
              <a:path w="4964900" h="3867338">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pic>
        <p:nvPicPr>
          <p:cNvPr id="25" name="Picture 24">
            <a:extLst>
              <a:ext uri="{FF2B5EF4-FFF2-40B4-BE49-F238E27FC236}">
                <a16:creationId xmlns:a16="http://schemas.microsoft.com/office/drawing/2014/main" id="{650DA040-CAB2-5EA8-02C9-58C91F091A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3588" y="1178373"/>
            <a:ext cx="9034777" cy="5646736"/>
          </a:xfrm>
          <a:prstGeom prst="rect">
            <a:avLst/>
          </a:prstGeom>
        </p:spPr>
      </p:pic>
      <p:sp>
        <p:nvSpPr>
          <p:cNvPr id="28" name="TextBox 8">
            <a:extLst>
              <a:ext uri="{FF2B5EF4-FFF2-40B4-BE49-F238E27FC236}">
                <a16:creationId xmlns:a16="http://schemas.microsoft.com/office/drawing/2014/main" id="{11A468CB-DCCA-F562-52B6-64C338216769}"/>
              </a:ext>
            </a:extLst>
          </p:cNvPr>
          <p:cNvSpPr txBox="1"/>
          <p:nvPr/>
        </p:nvSpPr>
        <p:spPr>
          <a:xfrm>
            <a:off x="2323588" y="7095172"/>
            <a:ext cx="9792212" cy="1477328"/>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200" b="1" dirty="0">
                <a:effectLst/>
              </a:rPr>
              <a:t>State</a:t>
            </a:r>
            <a:r>
              <a:rPr lang="en-US" sz="3200" b="1" dirty="0">
                <a:solidFill>
                  <a:schemeClr val="tx1">
                    <a:lumMod val="65000"/>
                    <a:lumOff val="35000"/>
                  </a:schemeClr>
                </a:solidFill>
                <a:effectLst/>
              </a:rPr>
              <a:t> </a:t>
            </a:r>
            <a:r>
              <a:rPr lang="en-US" sz="3200" dirty="0">
                <a:solidFill>
                  <a:schemeClr val="tx1">
                    <a:lumMod val="65000"/>
                    <a:lumOff val="35000"/>
                  </a:schemeClr>
                </a:solidFill>
                <a:effectLst/>
              </a:rPr>
              <a:t>Design Pattern </a:t>
            </a:r>
            <a:r>
              <a:rPr lang="en-US" sz="3200" dirty="0" err="1">
                <a:solidFill>
                  <a:schemeClr val="tx1">
                    <a:lumMod val="65000"/>
                    <a:lumOff val="35000"/>
                  </a:schemeClr>
                </a:solidFill>
                <a:effectLst/>
              </a:rPr>
              <a:t>adalah</a:t>
            </a:r>
            <a:r>
              <a:rPr lang="en-US" sz="3200" dirty="0">
                <a:solidFill>
                  <a:schemeClr val="tx1">
                    <a:lumMod val="65000"/>
                    <a:lumOff val="35000"/>
                  </a:schemeClr>
                </a:solidFill>
                <a:effectLst/>
              </a:rPr>
              <a:t> Design Pattern yang </a:t>
            </a:r>
            <a:r>
              <a:rPr lang="en-US" sz="3200" dirty="0" err="1">
                <a:solidFill>
                  <a:schemeClr val="tx1">
                    <a:lumMod val="65000"/>
                    <a:lumOff val="35000"/>
                  </a:schemeClr>
                </a:solidFill>
                <a:effectLst/>
              </a:rPr>
              <a:t>termasuk</a:t>
            </a:r>
            <a:r>
              <a:rPr lang="en-US" sz="3200" dirty="0">
                <a:solidFill>
                  <a:schemeClr val="tx1">
                    <a:lumMod val="65000"/>
                    <a:lumOff val="35000"/>
                  </a:schemeClr>
                </a:solidFill>
                <a:effectLst/>
              </a:rPr>
              <a:t> </a:t>
            </a:r>
            <a:r>
              <a:rPr lang="en-US" sz="3200" dirty="0" err="1">
                <a:solidFill>
                  <a:schemeClr val="tx1">
                    <a:lumMod val="65000"/>
                    <a:lumOff val="35000"/>
                  </a:schemeClr>
                </a:solidFill>
                <a:effectLst/>
              </a:rPr>
              <a:t>ke</a:t>
            </a:r>
            <a:r>
              <a:rPr lang="en-US" sz="3200" dirty="0">
                <a:solidFill>
                  <a:schemeClr val="tx1">
                    <a:lumMod val="65000"/>
                    <a:lumOff val="35000"/>
                  </a:schemeClr>
                </a:solidFill>
                <a:effectLst/>
              </a:rPr>
              <a:t> </a:t>
            </a:r>
            <a:r>
              <a:rPr lang="en-US" sz="3200" dirty="0" err="1">
                <a:solidFill>
                  <a:schemeClr val="tx1">
                    <a:lumMod val="65000"/>
                    <a:lumOff val="35000"/>
                  </a:schemeClr>
                </a:solidFill>
                <a:effectLst/>
              </a:rPr>
              <a:t>dalam</a:t>
            </a:r>
            <a:r>
              <a:rPr lang="en-US" sz="3200" dirty="0">
                <a:solidFill>
                  <a:schemeClr val="tx1">
                    <a:lumMod val="65000"/>
                    <a:lumOff val="35000"/>
                  </a:schemeClr>
                </a:solidFill>
                <a:effectLst/>
              </a:rPr>
              <a:t> behavioral pattern yang </a:t>
            </a:r>
            <a:r>
              <a:rPr lang="en-US" sz="3200" dirty="0" err="1">
                <a:solidFill>
                  <a:schemeClr val="tx1">
                    <a:lumMod val="65000"/>
                    <a:lumOff val="35000"/>
                  </a:schemeClr>
                </a:solidFill>
                <a:effectLst/>
              </a:rPr>
              <a:t>dapat</a:t>
            </a:r>
            <a:r>
              <a:rPr lang="en-US" sz="3200" dirty="0">
                <a:solidFill>
                  <a:schemeClr val="tx1">
                    <a:lumMod val="65000"/>
                    <a:lumOff val="35000"/>
                  </a:schemeClr>
                </a:solidFill>
                <a:effectLst/>
              </a:rPr>
              <a:t> </a:t>
            </a:r>
            <a:r>
              <a:rPr lang="en-US" sz="3200" dirty="0" err="1">
                <a:solidFill>
                  <a:schemeClr val="tx1">
                    <a:lumMod val="65000"/>
                    <a:lumOff val="35000"/>
                  </a:schemeClr>
                </a:solidFill>
                <a:effectLst/>
              </a:rPr>
              <a:t>mengubah</a:t>
            </a:r>
            <a:r>
              <a:rPr lang="en-US" sz="3200" dirty="0">
                <a:solidFill>
                  <a:schemeClr val="tx1">
                    <a:lumMod val="65000"/>
                    <a:lumOff val="35000"/>
                  </a:schemeClr>
                </a:solidFill>
                <a:effectLst/>
              </a:rPr>
              <a:t> </a:t>
            </a:r>
            <a:r>
              <a:rPr lang="en-US" sz="3200" dirty="0" err="1">
                <a:solidFill>
                  <a:schemeClr val="tx1">
                    <a:lumMod val="65000"/>
                    <a:lumOff val="35000"/>
                  </a:schemeClr>
                </a:solidFill>
                <a:effectLst/>
              </a:rPr>
              <a:t>behaviornya</a:t>
            </a:r>
            <a:r>
              <a:rPr lang="en-US" sz="3200" dirty="0">
                <a:solidFill>
                  <a:schemeClr val="tx1">
                    <a:lumMod val="65000"/>
                    <a:lumOff val="35000"/>
                  </a:schemeClr>
                </a:solidFill>
                <a:effectLst/>
              </a:rPr>
              <a:t> </a:t>
            </a:r>
            <a:r>
              <a:rPr lang="en-US" sz="3200" dirty="0" err="1">
                <a:solidFill>
                  <a:schemeClr val="tx1">
                    <a:lumMod val="65000"/>
                    <a:lumOff val="35000"/>
                  </a:schemeClr>
                </a:solidFill>
                <a:effectLst/>
              </a:rPr>
              <a:t>ketika</a:t>
            </a:r>
            <a:r>
              <a:rPr lang="en-US" sz="3200" dirty="0">
                <a:solidFill>
                  <a:schemeClr val="tx1">
                    <a:lumMod val="65000"/>
                    <a:lumOff val="35000"/>
                  </a:schemeClr>
                </a:solidFill>
                <a:effectLst/>
              </a:rPr>
              <a:t> internal state-</a:t>
            </a:r>
            <a:r>
              <a:rPr lang="en-US" sz="3200" dirty="0" err="1">
                <a:solidFill>
                  <a:schemeClr val="tx1">
                    <a:lumMod val="65000"/>
                    <a:lumOff val="35000"/>
                  </a:schemeClr>
                </a:solidFill>
                <a:effectLst/>
              </a:rPr>
              <a:t>nya</a:t>
            </a:r>
            <a:r>
              <a:rPr lang="en-US" sz="3200" dirty="0">
                <a:solidFill>
                  <a:schemeClr val="tx1">
                    <a:lumMod val="65000"/>
                    <a:lumOff val="35000"/>
                  </a:schemeClr>
                </a:solidFill>
                <a:effectLst/>
              </a:rPr>
              <a:t> </a:t>
            </a:r>
            <a:r>
              <a:rPr lang="en-US" sz="3200" dirty="0" err="1">
                <a:solidFill>
                  <a:schemeClr val="tx1">
                    <a:lumMod val="65000"/>
                    <a:lumOff val="35000"/>
                  </a:schemeClr>
                </a:solidFill>
                <a:effectLst/>
              </a:rPr>
              <a:t>berubah</a:t>
            </a:r>
            <a:r>
              <a:rPr lang="en-US" sz="3200" dirty="0">
                <a:solidFill>
                  <a:schemeClr val="tx1">
                    <a:lumMod val="65000"/>
                    <a:lumOff val="35000"/>
                  </a:schemeClr>
                </a:solidFill>
                <a:effectLst/>
              </a:rPr>
              <a:t>.</a:t>
            </a:r>
            <a:endParaRPr lang="en-US" sz="3200" dirty="0">
              <a:solidFill>
                <a:schemeClr val="tx1">
                  <a:lumMod val="65000"/>
                  <a:lumOff val="35000"/>
                </a:schemeClr>
              </a:solidFill>
            </a:endParaRPr>
          </a:p>
        </p:txBody>
      </p:sp>
    </p:spTree>
    <p:extLst>
      <p:ext uri="{BB962C8B-B14F-4D97-AF65-F5344CB8AC3E}">
        <p14:creationId xmlns:p14="http://schemas.microsoft.com/office/powerpoint/2010/main" val="892324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28046A9C-EA7C-3ADC-F01C-4315E0E469E9}"/>
              </a:ext>
            </a:extLst>
          </p:cNvPr>
          <p:cNvSpPr/>
          <p:nvPr/>
        </p:nvSpPr>
        <p:spPr>
          <a:xfrm rot="136196">
            <a:off x="13507136" y="7525792"/>
            <a:ext cx="6381430" cy="4970724"/>
          </a:xfrm>
          <a:custGeom>
            <a:avLst/>
            <a:gdLst/>
            <a:ahLst/>
            <a:cxnLst/>
            <a:rect l="l" t="t" r="r" b="b"/>
            <a:pathLst>
              <a:path w="6381430" h="4970724">
                <a:moveTo>
                  <a:pt x="0" y="0"/>
                </a:moveTo>
                <a:lnTo>
                  <a:pt x="6381430" y="0"/>
                </a:lnTo>
                <a:lnTo>
                  <a:pt x="6381430" y="4970724"/>
                </a:lnTo>
                <a:lnTo>
                  <a:pt x="0" y="497072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9A9F68B0-1CF9-C205-3781-4667AEBF4DA5}"/>
              </a:ext>
            </a:extLst>
          </p:cNvPr>
          <p:cNvSpPr/>
          <p:nvPr/>
        </p:nvSpPr>
        <p:spPr>
          <a:xfrm rot="136196">
            <a:off x="14215401" y="2857908"/>
            <a:ext cx="4964900" cy="3867338"/>
          </a:xfrm>
          <a:custGeom>
            <a:avLst/>
            <a:gdLst/>
            <a:ahLst/>
            <a:cxnLst/>
            <a:rect l="l" t="t" r="r" b="b"/>
            <a:pathLst>
              <a:path w="4964900" h="3867338">
                <a:moveTo>
                  <a:pt x="0" y="0"/>
                </a:moveTo>
                <a:lnTo>
                  <a:pt x="4964900" y="0"/>
                </a:lnTo>
                <a:lnTo>
                  <a:pt x="4964900" y="3867339"/>
                </a:lnTo>
                <a:lnTo>
                  <a:pt x="0" y="386733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a:extLst>
              <a:ext uri="{FF2B5EF4-FFF2-40B4-BE49-F238E27FC236}">
                <a16:creationId xmlns:a16="http://schemas.microsoft.com/office/drawing/2014/main" id="{C5E20729-16C7-10C5-BFCB-1B9F69D8ED7E}"/>
              </a:ext>
            </a:extLst>
          </p:cNvPr>
          <p:cNvSpPr/>
          <p:nvPr/>
        </p:nvSpPr>
        <p:spPr>
          <a:xfrm rot="136196">
            <a:off x="14215401" y="4888384"/>
            <a:ext cx="4964900" cy="3867338"/>
          </a:xfrm>
          <a:custGeom>
            <a:avLst/>
            <a:gdLst/>
            <a:ahLst/>
            <a:cxnLst/>
            <a:rect l="l" t="t" r="r" b="b"/>
            <a:pathLst>
              <a:path w="4964900" h="3867338">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a:extLst>
              <a:ext uri="{FF2B5EF4-FFF2-40B4-BE49-F238E27FC236}">
                <a16:creationId xmlns:a16="http://schemas.microsoft.com/office/drawing/2014/main" id="{A859950C-AED8-4BBD-5339-0279E2027EBA}"/>
              </a:ext>
            </a:extLst>
          </p:cNvPr>
          <p:cNvSpPr/>
          <p:nvPr/>
        </p:nvSpPr>
        <p:spPr>
          <a:xfrm rot="136196">
            <a:off x="14712482" y="340995"/>
            <a:ext cx="4964900" cy="3867338"/>
          </a:xfrm>
          <a:custGeom>
            <a:avLst/>
            <a:gdLst/>
            <a:ahLst/>
            <a:cxnLst/>
            <a:rect l="l" t="t" r="r" b="b"/>
            <a:pathLst>
              <a:path w="4964900" h="3867338">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a:extLst>
              <a:ext uri="{FF2B5EF4-FFF2-40B4-BE49-F238E27FC236}">
                <a16:creationId xmlns:a16="http://schemas.microsoft.com/office/drawing/2014/main" id="{0F3B9FA6-4D35-DADA-338F-A44AED18C5BD}"/>
              </a:ext>
            </a:extLst>
          </p:cNvPr>
          <p:cNvSpPr/>
          <p:nvPr/>
        </p:nvSpPr>
        <p:spPr>
          <a:xfrm rot="136196">
            <a:off x="13520160" y="-2209515"/>
            <a:ext cx="4964900" cy="3867338"/>
          </a:xfrm>
          <a:custGeom>
            <a:avLst/>
            <a:gdLst/>
            <a:ahLst/>
            <a:cxnLst/>
            <a:rect l="l" t="t" r="r" b="b"/>
            <a:pathLst>
              <a:path w="4964900" h="3867338">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0" name="TextBox 9">
            <a:extLst>
              <a:ext uri="{FF2B5EF4-FFF2-40B4-BE49-F238E27FC236}">
                <a16:creationId xmlns:a16="http://schemas.microsoft.com/office/drawing/2014/main" id="{4B08A5E7-CA91-6FD1-1B12-C465BCF4B919}"/>
              </a:ext>
            </a:extLst>
          </p:cNvPr>
          <p:cNvSpPr txBox="1"/>
          <p:nvPr/>
        </p:nvSpPr>
        <p:spPr>
          <a:xfrm>
            <a:off x="1143000" y="800523"/>
            <a:ext cx="9993084" cy="954107"/>
          </a:xfrm>
          <a:prstGeom prst="rect">
            <a:avLst/>
          </a:prstGeom>
          <a:noFill/>
        </p:spPr>
        <p:txBody>
          <a:bodyPr wrap="square">
            <a:spAutoFit/>
          </a:bodyPr>
          <a:lstStyle/>
          <a:p>
            <a:pPr algn="l"/>
            <a:r>
              <a:rPr lang="en-US" sz="5400" b="1" i="0" dirty="0">
                <a:solidFill>
                  <a:srgbClr val="444444"/>
                </a:solidFill>
                <a:effectLst/>
                <a:latin typeface="Bluetea" pitchFamily="50" charset="0"/>
              </a:rPr>
              <a:t>Problem</a:t>
            </a:r>
          </a:p>
        </p:txBody>
      </p:sp>
      <p:sp>
        <p:nvSpPr>
          <p:cNvPr id="12" name="TextBox 11">
            <a:extLst>
              <a:ext uri="{FF2B5EF4-FFF2-40B4-BE49-F238E27FC236}">
                <a16:creationId xmlns:a16="http://schemas.microsoft.com/office/drawing/2014/main" id="{6C754EC3-57C7-3614-8EFA-C0E74B024B07}"/>
              </a:ext>
            </a:extLst>
          </p:cNvPr>
          <p:cNvSpPr txBox="1"/>
          <p:nvPr/>
        </p:nvSpPr>
        <p:spPr>
          <a:xfrm>
            <a:off x="1143000" y="1750595"/>
            <a:ext cx="12725400" cy="5509200"/>
          </a:xfrm>
          <a:prstGeom prst="rect">
            <a:avLst/>
          </a:prstGeom>
          <a:noFill/>
        </p:spPr>
        <p:txBody>
          <a:bodyPr wrap="square">
            <a:spAutoFit/>
          </a:bodyPr>
          <a:lstStyle/>
          <a:p>
            <a:r>
              <a:rPr lang="en-US" sz="3200" dirty="0">
                <a:solidFill>
                  <a:schemeClr val="tx1">
                    <a:lumMod val="65000"/>
                    <a:lumOff val="35000"/>
                  </a:schemeClr>
                </a:solidFill>
              </a:rPr>
              <a:t>The biggest weakness of a state machine based on conditionals reveals itself once we start adding more and more states and state-dependent behaviors to the class. Most methods will contain monstrous conditionals that pick the proper behavior of a method according to the current state. Code like this is very difficult to maintain because any change to the transition logic may require changing state conditionals in every method.</a:t>
            </a:r>
          </a:p>
          <a:p>
            <a:endParaRPr lang="en-US" sz="3200" dirty="0">
              <a:solidFill>
                <a:schemeClr val="tx1">
                  <a:lumMod val="65000"/>
                  <a:lumOff val="35000"/>
                </a:schemeClr>
              </a:solidFill>
            </a:endParaRPr>
          </a:p>
          <a:p>
            <a:r>
              <a:rPr lang="en-US" sz="3200" dirty="0">
                <a:solidFill>
                  <a:schemeClr val="tx1">
                    <a:lumMod val="65000"/>
                    <a:lumOff val="35000"/>
                  </a:schemeClr>
                </a:solidFill>
              </a:rPr>
              <a:t>The problem tends to get bigger as a project evolves. It’s quite difficult to predict all possible states and transitions at the design stage. Hence, a lean state machine built with a limited set of conditionals can grow into a bloated mess over time.</a:t>
            </a:r>
          </a:p>
        </p:txBody>
      </p:sp>
    </p:spTree>
    <p:extLst>
      <p:ext uri="{BB962C8B-B14F-4D97-AF65-F5344CB8AC3E}">
        <p14:creationId xmlns:p14="http://schemas.microsoft.com/office/powerpoint/2010/main" val="3448001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28046A9C-EA7C-3ADC-F01C-4315E0E469E9}"/>
              </a:ext>
            </a:extLst>
          </p:cNvPr>
          <p:cNvSpPr/>
          <p:nvPr/>
        </p:nvSpPr>
        <p:spPr>
          <a:xfrm rot="136196">
            <a:off x="14249034" y="7525792"/>
            <a:ext cx="6381430" cy="4970724"/>
          </a:xfrm>
          <a:custGeom>
            <a:avLst/>
            <a:gdLst/>
            <a:ahLst/>
            <a:cxnLst/>
            <a:rect l="l" t="t" r="r" b="b"/>
            <a:pathLst>
              <a:path w="6381430" h="4970724">
                <a:moveTo>
                  <a:pt x="0" y="0"/>
                </a:moveTo>
                <a:lnTo>
                  <a:pt x="6381430" y="0"/>
                </a:lnTo>
                <a:lnTo>
                  <a:pt x="6381430" y="4970724"/>
                </a:lnTo>
                <a:lnTo>
                  <a:pt x="0" y="497072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9A9F68B0-1CF9-C205-3781-4667AEBF4DA5}"/>
              </a:ext>
            </a:extLst>
          </p:cNvPr>
          <p:cNvSpPr/>
          <p:nvPr/>
        </p:nvSpPr>
        <p:spPr>
          <a:xfrm rot="136196">
            <a:off x="14957299" y="2857908"/>
            <a:ext cx="4964900" cy="3867338"/>
          </a:xfrm>
          <a:custGeom>
            <a:avLst/>
            <a:gdLst/>
            <a:ahLst/>
            <a:cxnLst/>
            <a:rect l="l" t="t" r="r" b="b"/>
            <a:pathLst>
              <a:path w="4964900" h="3867338">
                <a:moveTo>
                  <a:pt x="0" y="0"/>
                </a:moveTo>
                <a:lnTo>
                  <a:pt x="4964900" y="0"/>
                </a:lnTo>
                <a:lnTo>
                  <a:pt x="4964900" y="3867339"/>
                </a:lnTo>
                <a:lnTo>
                  <a:pt x="0" y="386733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a:extLst>
              <a:ext uri="{FF2B5EF4-FFF2-40B4-BE49-F238E27FC236}">
                <a16:creationId xmlns:a16="http://schemas.microsoft.com/office/drawing/2014/main" id="{C5E20729-16C7-10C5-BFCB-1B9F69D8ED7E}"/>
              </a:ext>
            </a:extLst>
          </p:cNvPr>
          <p:cNvSpPr/>
          <p:nvPr/>
        </p:nvSpPr>
        <p:spPr>
          <a:xfrm rot="136196">
            <a:off x="14957299" y="4888384"/>
            <a:ext cx="4964900" cy="3867338"/>
          </a:xfrm>
          <a:custGeom>
            <a:avLst/>
            <a:gdLst/>
            <a:ahLst/>
            <a:cxnLst/>
            <a:rect l="l" t="t" r="r" b="b"/>
            <a:pathLst>
              <a:path w="4964900" h="3867338">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a:extLst>
              <a:ext uri="{FF2B5EF4-FFF2-40B4-BE49-F238E27FC236}">
                <a16:creationId xmlns:a16="http://schemas.microsoft.com/office/drawing/2014/main" id="{A859950C-AED8-4BBD-5339-0279E2027EBA}"/>
              </a:ext>
            </a:extLst>
          </p:cNvPr>
          <p:cNvSpPr/>
          <p:nvPr/>
        </p:nvSpPr>
        <p:spPr>
          <a:xfrm rot="136196">
            <a:off x="15454380" y="340995"/>
            <a:ext cx="4964900" cy="3867338"/>
          </a:xfrm>
          <a:custGeom>
            <a:avLst/>
            <a:gdLst/>
            <a:ahLst/>
            <a:cxnLst/>
            <a:rect l="l" t="t" r="r" b="b"/>
            <a:pathLst>
              <a:path w="4964900" h="3867338">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a:extLst>
              <a:ext uri="{FF2B5EF4-FFF2-40B4-BE49-F238E27FC236}">
                <a16:creationId xmlns:a16="http://schemas.microsoft.com/office/drawing/2014/main" id="{0F3B9FA6-4D35-DADA-338F-A44AED18C5BD}"/>
              </a:ext>
            </a:extLst>
          </p:cNvPr>
          <p:cNvSpPr/>
          <p:nvPr/>
        </p:nvSpPr>
        <p:spPr>
          <a:xfrm rot="136196">
            <a:off x="14262058" y="-2209515"/>
            <a:ext cx="4964900" cy="3867338"/>
          </a:xfrm>
          <a:custGeom>
            <a:avLst/>
            <a:gdLst/>
            <a:ahLst/>
            <a:cxnLst/>
            <a:rect l="l" t="t" r="r" b="b"/>
            <a:pathLst>
              <a:path w="4964900" h="3867338">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pic>
        <p:nvPicPr>
          <p:cNvPr id="19" name="Picture 18">
            <a:extLst>
              <a:ext uri="{FF2B5EF4-FFF2-40B4-BE49-F238E27FC236}">
                <a16:creationId xmlns:a16="http://schemas.microsoft.com/office/drawing/2014/main" id="{51109FDE-4DD3-DF48-B57C-4F05E235B1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3001" y="1583586"/>
            <a:ext cx="6858000" cy="2248890"/>
          </a:xfrm>
          <a:prstGeom prst="rect">
            <a:avLst/>
          </a:prstGeom>
        </p:spPr>
      </p:pic>
      <p:sp>
        <p:nvSpPr>
          <p:cNvPr id="20" name="TextBox 19">
            <a:extLst>
              <a:ext uri="{FF2B5EF4-FFF2-40B4-BE49-F238E27FC236}">
                <a16:creationId xmlns:a16="http://schemas.microsoft.com/office/drawing/2014/main" id="{D2A906C7-6C99-D305-1089-1F9D6A512A36}"/>
              </a:ext>
            </a:extLst>
          </p:cNvPr>
          <p:cNvSpPr txBox="1"/>
          <p:nvPr/>
        </p:nvSpPr>
        <p:spPr>
          <a:xfrm>
            <a:off x="1143000" y="647700"/>
            <a:ext cx="9993084" cy="954107"/>
          </a:xfrm>
          <a:prstGeom prst="rect">
            <a:avLst/>
          </a:prstGeom>
          <a:noFill/>
        </p:spPr>
        <p:txBody>
          <a:bodyPr wrap="square">
            <a:spAutoFit/>
          </a:bodyPr>
          <a:lstStyle/>
          <a:p>
            <a:pPr algn="l"/>
            <a:r>
              <a:rPr lang="en-US" sz="5400" b="1" i="0" dirty="0">
                <a:solidFill>
                  <a:srgbClr val="444444"/>
                </a:solidFill>
                <a:effectLst/>
                <a:latin typeface="Bluetea" pitchFamily="50" charset="0"/>
              </a:rPr>
              <a:t>Structure</a:t>
            </a:r>
          </a:p>
        </p:txBody>
      </p:sp>
      <p:sp>
        <p:nvSpPr>
          <p:cNvPr id="8" name="TextBox 7">
            <a:extLst>
              <a:ext uri="{FF2B5EF4-FFF2-40B4-BE49-F238E27FC236}">
                <a16:creationId xmlns:a16="http://schemas.microsoft.com/office/drawing/2014/main" id="{48756309-E496-B9E3-96C5-FC0ED5E96015}"/>
              </a:ext>
            </a:extLst>
          </p:cNvPr>
          <p:cNvSpPr txBox="1"/>
          <p:nvPr/>
        </p:nvSpPr>
        <p:spPr>
          <a:xfrm>
            <a:off x="1142999" y="4076700"/>
            <a:ext cx="13639801" cy="4154984"/>
          </a:xfrm>
          <a:prstGeom prst="rect">
            <a:avLst/>
          </a:prstGeom>
          <a:noFill/>
        </p:spPr>
        <p:txBody>
          <a:bodyPr wrap="square">
            <a:spAutoFit/>
          </a:bodyPr>
          <a:lstStyle/>
          <a:p>
            <a:r>
              <a:rPr lang="en-US" sz="2400" dirty="0"/>
              <a:t>This pattern has three main parts, context, </a:t>
            </a:r>
            <a:r>
              <a:rPr lang="en-US" sz="2400" dirty="0" err="1"/>
              <a:t>statebase</a:t>
            </a:r>
            <a:r>
              <a:rPr lang="en-US" sz="2400" dirty="0"/>
              <a:t> and concrete state (State A, State B, State C and so on). The Context is also called Client. Client does not access any state directly. It only holds a concrete state object that provides the current behavior of the context object. </a:t>
            </a:r>
            <a:r>
              <a:rPr lang="en-US" sz="2400" dirty="0" err="1"/>
              <a:t>StateBase</a:t>
            </a:r>
            <a:r>
              <a:rPr lang="en-US" sz="2400" dirty="0"/>
              <a:t> is the base class of all concrete states. It may be an abstract class or an interface. Concrete class (State A, State B and State C) is provided functionality that will be used for change and hold the behavior of the context object.</a:t>
            </a:r>
          </a:p>
          <a:p>
            <a:r>
              <a:rPr lang="en-US" sz="2400" dirty="0"/>
              <a:t> </a:t>
            </a:r>
          </a:p>
          <a:p>
            <a:r>
              <a:rPr lang="en-US" sz="2400" dirty="0"/>
              <a:t>The basic code structure of the State Design Pattern implementation uses C# as in the following. Here starting state of context is passed through a constructor. A "Request" method of Context is used to change the current state to the next state. Internally it calls the </a:t>
            </a:r>
            <a:r>
              <a:rPr lang="en-US" sz="2400" dirty="0" err="1"/>
              <a:t>StateBase.Chage</a:t>
            </a:r>
            <a:r>
              <a:rPr lang="en-US" sz="2400" dirty="0"/>
              <a:t>() method. The </a:t>
            </a:r>
            <a:r>
              <a:rPr lang="en-US" sz="2400" dirty="0" err="1"/>
              <a:t>StateBase.Chage</a:t>
            </a:r>
            <a:r>
              <a:rPr lang="en-US" sz="2400" dirty="0"/>
              <a:t>() method switches the state of the passed context object to the next state. In this example the state change sequence is as below.</a:t>
            </a:r>
          </a:p>
        </p:txBody>
      </p:sp>
      <p:pic>
        <p:nvPicPr>
          <p:cNvPr id="11" name="Picture 10">
            <a:extLst>
              <a:ext uri="{FF2B5EF4-FFF2-40B4-BE49-F238E27FC236}">
                <a16:creationId xmlns:a16="http://schemas.microsoft.com/office/drawing/2014/main" id="{60708FFD-3364-9301-E4A3-6EF0324E72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2998" y="8231684"/>
            <a:ext cx="7989385" cy="1179016"/>
          </a:xfrm>
          <a:prstGeom prst="rect">
            <a:avLst/>
          </a:prstGeom>
        </p:spPr>
      </p:pic>
    </p:spTree>
    <p:extLst>
      <p:ext uri="{BB962C8B-B14F-4D97-AF65-F5344CB8AC3E}">
        <p14:creationId xmlns:p14="http://schemas.microsoft.com/office/powerpoint/2010/main" val="1038052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28046A9C-EA7C-3ADC-F01C-4315E0E469E9}"/>
              </a:ext>
            </a:extLst>
          </p:cNvPr>
          <p:cNvSpPr/>
          <p:nvPr/>
        </p:nvSpPr>
        <p:spPr>
          <a:xfrm rot="136196">
            <a:off x="14096634" y="7525792"/>
            <a:ext cx="6381430" cy="4970724"/>
          </a:xfrm>
          <a:custGeom>
            <a:avLst/>
            <a:gdLst/>
            <a:ahLst/>
            <a:cxnLst/>
            <a:rect l="l" t="t" r="r" b="b"/>
            <a:pathLst>
              <a:path w="6381430" h="4970724">
                <a:moveTo>
                  <a:pt x="0" y="0"/>
                </a:moveTo>
                <a:lnTo>
                  <a:pt x="6381430" y="0"/>
                </a:lnTo>
                <a:lnTo>
                  <a:pt x="6381430" y="4970724"/>
                </a:lnTo>
                <a:lnTo>
                  <a:pt x="0" y="497072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9A9F68B0-1CF9-C205-3781-4667AEBF4DA5}"/>
              </a:ext>
            </a:extLst>
          </p:cNvPr>
          <p:cNvSpPr/>
          <p:nvPr/>
        </p:nvSpPr>
        <p:spPr>
          <a:xfrm rot="136196">
            <a:off x="14804899" y="2857908"/>
            <a:ext cx="4964900" cy="3867338"/>
          </a:xfrm>
          <a:custGeom>
            <a:avLst/>
            <a:gdLst/>
            <a:ahLst/>
            <a:cxnLst/>
            <a:rect l="l" t="t" r="r" b="b"/>
            <a:pathLst>
              <a:path w="4964900" h="3867338">
                <a:moveTo>
                  <a:pt x="0" y="0"/>
                </a:moveTo>
                <a:lnTo>
                  <a:pt x="4964900" y="0"/>
                </a:lnTo>
                <a:lnTo>
                  <a:pt x="4964900" y="3867339"/>
                </a:lnTo>
                <a:lnTo>
                  <a:pt x="0" y="386733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a:extLst>
              <a:ext uri="{FF2B5EF4-FFF2-40B4-BE49-F238E27FC236}">
                <a16:creationId xmlns:a16="http://schemas.microsoft.com/office/drawing/2014/main" id="{C5E20729-16C7-10C5-BFCB-1B9F69D8ED7E}"/>
              </a:ext>
            </a:extLst>
          </p:cNvPr>
          <p:cNvSpPr/>
          <p:nvPr/>
        </p:nvSpPr>
        <p:spPr>
          <a:xfrm rot="136196">
            <a:off x="14804899" y="4888384"/>
            <a:ext cx="4964900" cy="3867338"/>
          </a:xfrm>
          <a:custGeom>
            <a:avLst/>
            <a:gdLst/>
            <a:ahLst/>
            <a:cxnLst/>
            <a:rect l="l" t="t" r="r" b="b"/>
            <a:pathLst>
              <a:path w="4964900" h="3867338">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a:extLst>
              <a:ext uri="{FF2B5EF4-FFF2-40B4-BE49-F238E27FC236}">
                <a16:creationId xmlns:a16="http://schemas.microsoft.com/office/drawing/2014/main" id="{A859950C-AED8-4BBD-5339-0279E2027EBA}"/>
              </a:ext>
            </a:extLst>
          </p:cNvPr>
          <p:cNvSpPr/>
          <p:nvPr/>
        </p:nvSpPr>
        <p:spPr>
          <a:xfrm rot="136196">
            <a:off x="15301980" y="340995"/>
            <a:ext cx="4964900" cy="3867338"/>
          </a:xfrm>
          <a:custGeom>
            <a:avLst/>
            <a:gdLst/>
            <a:ahLst/>
            <a:cxnLst/>
            <a:rect l="l" t="t" r="r" b="b"/>
            <a:pathLst>
              <a:path w="4964900" h="3867338">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a:extLst>
              <a:ext uri="{FF2B5EF4-FFF2-40B4-BE49-F238E27FC236}">
                <a16:creationId xmlns:a16="http://schemas.microsoft.com/office/drawing/2014/main" id="{0F3B9FA6-4D35-DADA-338F-A44AED18C5BD}"/>
              </a:ext>
            </a:extLst>
          </p:cNvPr>
          <p:cNvSpPr/>
          <p:nvPr/>
        </p:nvSpPr>
        <p:spPr>
          <a:xfrm rot="136196">
            <a:off x="14109658" y="-2209515"/>
            <a:ext cx="4964900" cy="3867338"/>
          </a:xfrm>
          <a:custGeom>
            <a:avLst/>
            <a:gdLst/>
            <a:ahLst/>
            <a:cxnLst/>
            <a:rect l="l" t="t" r="r" b="b"/>
            <a:pathLst>
              <a:path w="4964900" h="3867338">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0" name="TextBox 9">
            <a:extLst>
              <a:ext uri="{FF2B5EF4-FFF2-40B4-BE49-F238E27FC236}">
                <a16:creationId xmlns:a16="http://schemas.microsoft.com/office/drawing/2014/main" id="{4B08A5E7-CA91-6FD1-1B12-C465BCF4B919}"/>
              </a:ext>
            </a:extLst>
          </p:cNvPr>
          <p:cNvSpPr txBox="1"/>
          <p:nvPr/>
        </p:nvSpPr>
        <p:spPr>
          <a:xfrm>
            <a:off x="1066800" y="800523"/>
            <a:ext cx="9993084" cy="954107"/>
          </a:xfrm>
          <a:prstGeom prst="rect">
            <a:avLst/>
          </a:prstGeom>
          <a:noFill/>
        </p:spPr>
        <p:txBody>
          <a:bodyPr wrap="square">
            <a:spAutoFit/>
          </a:bodyPr>
          <a:lstStyle/>
          <a:p>
            <a:pPr algn="l"/>
            <a:r>
              <a:rPr lang="en-US" sz="5400" b="1" i="0" dirty="0">
                <a:solidFill>
                  <a:srgbClr val="444444"/>
                </a:solidFill>
                <a:effectLst/>
                <a:latin typeface="Bluetea" pitchFamily="50" charset="0"/>
              </a:rPr>
              <a:t>Applicability</a:t>
            </a:r>
          </a:p>
        </p:txBody>
      </p:sp>
      <p:sp>
        <p:nvSpPr>
          <p:cNvPr id="15" name="TextBox 14">
            <a:extLst>
              <a:ext uri="{FF2B5EF4-FFF2-40B4-BE49-F238E27FC236}">
                <a16:creationId xmlns:a16="http://schemas.microsoft.com/office/drawing/2014/main" id="{8FADB81A-A318-0D3B-7B14-678CDDCF0242}"/>
              </a:ext>
            </a:extLst>
          </p:cNvPr>
          <p:cNvSpPr txBox="1"/>
          <p:nvPr/>
        </p:nvSpPr>
        <p:spPr>
          <a:xfrm>
            <a:off x="1148442" y="1734673"/>
            <a:ext cx="13119284" cy="7109639"/>
          </a:xfrm>
          <a:prstGeom prst="rect">
            <a:avLst/>
          </a:prstGeom>
          <a:noFill/>
        </p:spPr>
        <p:txBody>
          <a:bodyPr wrap="square">
            <a:spAutoFit/>
          </a:bodyPr>
          <a:lstStyle/>
          <a:p>
            <a:pPr marL="342900" indent="-342900" algn="l">
              <a:buFont typeface="Wingdings" panose="05000000000000000000" pitchFamily="2" charset="2"/>
              <a:buChar char="Ø"/>
            </a:pPr>
            <a:r>
              <a:rPr lang="en-US" sz="2400" i="0" dirty="0">
                <a:solidFill>
                  <a:schemeClr val="tx1">
                    <a:lumMod val="65000"/>
                    <a:lumOff val="35000"/>
                  </a:schemeClr>
                </a:solidFill>
                <a:effectLst/>
                <a:latin typeface="PT Sans" panose="020B0503020203020204" pitchFamily="34" charset="0"/>
              </a:rPr>
              <a:t> Use the State pattern when you have an object that behaves differently depending on its current state, the number of states is enormous, and the state-specific code changes frequently.</a:t>
            </a:r>
          </a:p>
          <a:p>
            <a:pPr algn="l"/>
            <a:endParaRPr lang="en-US" sz="2400" i="0" dirty="0">
              <a:solidFill>
                <a:schemeClr val="tx1">
                  <a:lumMod val="65000"/>
                  <a:lumOff val="35000"/>
                </a:schemeClr>
              </a:solidFill>
              <a:effectLst/>
              <a:latin typeface="PT Sans" panose="020B0503020203020204" pitchFamily="34" charset="0"/>
            </a:endParaRPr>
          </a:p>
          <a:p>
            <a:pPr marL="342900" indent="-342900" algn="l">
              <a:buFont typeface="Wingdings" panose="05000000000000000000" pitchFamily="2" charset="2"/>
              <a:buChar char="Ø"/>
            </a:pPr>
            <a:r>
              <a:rPr lang="en-US" sz="2400" i="0" dirty="0">
                <a:solidFill>
                  <a:schemeClr val="tx1">
                    <a:lumMod val="65000"/>
                    <a:lumOff val="35000"/>
                  </a:schemeClr>
                </a:solidFill>
                <a:effectLst/>
                <a:latin typeface="PT Sans" panose="020B0503020203020204" pitchFamily="34" charset="0"/>
              </a:rPr>
              <a:t>The pattern suggests that you extract all state-specific code into a set of distinct classes. As a result, you can add new states or change existing ones independently of each other, reducing the maintenance cost.</a:t>
            </a:r>
          </a:p>
          <a:p>
            <a:pPr marL="342900" indent="-342900" algn="l">
              <a:buFont typeface="Wingdings" panose="05000000000000000000" pitchFamily="2" charset="2"/>
              <a:buChar char="Ø"/>
            </a:pPr>
            <a:endParaRPr lang="en-US" sz="2400" dirty="0">
              <a:solidFill>
                <a:schemeClr val="tx1">
                  <a:lumMod val="65000"/>
                  <a:lumOff val="35000"/>
                </a:schemeClr>
              </a:solidFill>
              <a:latin typeface="PT Sans" panose="020B0503020203020204" pitchFamily="34" charset="0"/>
            </a:endParaRPr>
          </a:p>
          <a:p>
            <a:pPr marL="342900" indent="-342900" algn="l">
              <a:buFont typeface="Wingdings" panose="05000000000000000000" pitchFamily="2" charset="2"/>
              <a:buChar char="Ø"/>
            </a:pPr>
            <a:r>
              <a:rPr lang="en-US" sz="2400" i="0" dirty="0">
                <a:solidFill>
                  <a:schemeClr val="tx1">
                    <a:lumMod val="65000"/>
                    <a:lumOff val="35000"/>
                  </a:schemeClr>
                </a:solidFill>
                <a:effectLst/>
                <a:latin typeface="PT Sans" panose="020B0503020203020204" pitchFamily="34" charset="0"/>
              </a:rPr>
              <a:t>Use the pattern when you have a class polluted with massive conditionals that alter how the class behaves according to the current values of the class’s fields.</a:t>
            </a:r>
          </a:p>
          <a:p>
            <a:pPr marL="342900" indent="-342900" algn="l">
              <a:buFont typeface="Wingdings" panose="05000000000000000000" pitchFamily="2" charset="2"/>
              <a:buChar char="Ø"/>
            </a:pPr>
            <a:endParaRPr lang="en-US" sz="2400" dirty="0">
              <a:solidFill>
                <a:schemeClr val="tx1">
                  <a:lumMod val="65000"/>
                  <a:lumOff val="35000"/>
                </a:schemeClr>
              </a:solidFill>
              <a:latin typeface="PT Sans" panose="020B0503020203020204" pitchFamily="34" charset="0"/>
            </a:endParaRPr>
          </a:p>
          <a:p>
            <a:pPr marL="342900" indent="-342900" algn="l">
              <a:buFont typeface="Wingdings" panose="05000000000000000000" pitchFamily="2" charset="2"/>
              <a:buChar char="Ø"/>
            </a:pPr>
            <a:r>
              <a:rPr lang="en-US" sz="2400" i="0" dirty="0">
                <a:solidFill>
                  <a:schemeClr val="tx1">
                    <a:lumMod val="65000"/>
                    <a:lumOff val="35000"/>
                  </a:schemeClr>
                </a:solidFill>
                <a:effectLst/>
                <a:latin typeface="PT Sans" panose="020B0503020203020204" pitchFamily="34" charset="0"/>
              </a:rPr>
              <a:t>The State pattern lets you extract branches of these conditionals into methods of corresponding state classes. While doing so, you can also clean temporary fields and helper methods involved in state-specific code out of your main class.</a:t>
            </a:r>
          </a:p>
          <a:p>
            <a:pPr algn="l"/>
            <a:endParaRPr lang="en-US" sz="2400" dirty="0">
              <a:solidFill>
                <a:schemeClr val="tx1">
                  <a:lumMod val="65000"/>
                  <a:lumOff val="35000"/>
                </a:schemeClr>
              </a:solidFill>
              <a:latin typeface="PT Sans" panose="020B0503020203020204" pitchFamily="34" charset="0"/>
            </a:endParaRPr>
          </a:p>
          <a:p>
            <a:pPr marL="342900" indent="-342900" algn="l">
              <a:buFont typeface="Wingdings" panose="05000000000000000000" pitchFamily="2" charset="2"/>
              <a:buChar char="Ø"/>
            </a:pPr>
            <a:r>
              <a:rPr lang="en-US" sz="2400" i="0" dirty="0">
                <a:solidFill>
                  <a:schemeClr val="tx1">
                    <a:lumMod val="65000"/>
                    <a:lumOff val="35000"/>
                  </a:schemeClr>
                </a:solidFill>
                <a:effectLst/>
                <a:latin typeface="PT Sans" panose="020B0503020203020204" pitchFamily="34" charset="0"/>
              </a:rPr>
              <a:t>Use State when you have a lot of duplicate code across similar states and transitions of a condition-based state machine.</a:t>
            </a:r>
          </a:p>
          <a:p>
            <a:pPr algn="l"/>
            <a:endParaRPr lang="en-US" sz="2400" i="0" dirty="0">
              <a:solidFill>
                <a:schemeClr val="tx1">
                  <a:lumMod val="65000"/>
                  <a:lumOff val="35000"/>
                </a:schemeClr>
              </a:solidFill>
              <a:effectLst/>
              <a:latin typeface="PT Sans" panose="020B0503020203020204" pitchFamily="34" charset="0"/>
            </a:endParaRPr>
          </a:p>
          <a:p>
            <a:pPr marL="342900" indent="-342900" algn="l">
              <a:buFont typeface="Wingdings" panose="05000000000000000000" pitchFamily="2" charset="2"/>
              <a:buChar char="Ø"/>
            </a:pPr>
            <a:r>
              <a:rPr lang="en-US" sz="2400" i="0" dirty="0">
                <a:solidFill>
                  <a:schemeClr val="tx1">
                    <a:lumMod val="65000"/>
                    <a:lumOff val="35000"/>
                  </a:schemeClr>
                </a:solidFill>
                <a:effectLst/>
                <a:latin typeface="PT Sans" panose="020B0503020203020204" pitchFamily="34" charset="0"/>
              </a:rPr>
              <a:t>The State pattern lets you compose hierarchies of state classes and reduce duplication by extracting common code into abstract base classes.</a:t>
            </a:r>
          </a:p>
        </p:txBody>
      </p:sp>
    </p:spTree>
    <p:extLst>
      <p:ext uri="{BB962C8B-B14F-4D97-AF65-F5344CB8AC3E}">
        <p14:creationId xmlns:p14="http://schemas.microsoft.com/office/powerpoint/2010/main" val="431113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28046A9C-EA7C-3ADC-F01C-4315E0E469E9}"/>
              </a:ext>
            </a:extLst>
          </p:cNvPr>
          <p:cNvSpPr/>
          <p:nvPr/>
        </p:nvSpPr>
        <p:spPr>
          <a:xfrm rot="136196">
            <a:off x="13507136" y="7525792"/>
            <a:ext cx="6381430" cy="4970724"/>
          </a:xfrm>
          <a:custGeom>
            <a:avLst/>
            <a:gdLst/>
            <a:ahLst/>
            <a:cxnLst/>
            <a:rect l="l" t="t" r="r" b="b"/>
            <a:pathLst>
              <a:path w="6381430" h="4970724">
                <a:moveTo>
                  <a:pt x="0" y="0"/>
                </a:moveTo>
                <a:lnTo>
                  <a:pt x="6381430" y="0"/>
                </a:lnTo>
                <a:lnTo>
                  <a:pt x="6381430" y="4970724"/>
                </a:lnTo>
                <a:lnTo>
                  <a:pt x="0" y="497072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9A9F68B0-1CF9-C205-3781-4667AEBF4DA5}"/>
              </a:ext>
            </a:extLst>
          </p:cNvPr>
          <p:cNvSpPr/>
          <p:nvPr/>
        </p:nvSpPr>
        <p:spPr>
          <a:xfrm rot="136196">
            <a:off x="14215401" y="2857908"/>
            <a:ext cx="4964900" cy="3867338"/>
          </a:xfrm>
          <a:custGeom>
            <a:avLst/>
            <a:gdLst/>
            <a:ahLst/>
            <a:cxnLst/>
            <a:rect l="l" t="t" r="r" b="b"/>
            <a:pathLst>
              <a:path w="4964900" h="3867338">
                <a:moveTo>
                  <a:pt x="0" y="0"/>
                </a:moveTo>
                <a:lnTo>
                  <a:pt x="4964900" y="0"/>
                </a:lnTo>
                <a:lnTo>
                  <a:pt x="4964900" y="3867339"/>
                </a:lnTo>
                <a:lnTo>
                  <a:pt x="0" y="386733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a:extLst>
              <a:ext uri="{FF2B5EF4-FFF2-40B4-BE49-F238E27FC236}">
                <a16:creationId xmlns:a16="http://schemas.microsoft.com/office/drawing/2014/main" id="{C5E20729-16C7-10C5-BFCB-1B9F69D8ED7E}"/>
              </a:ext>
            </a:extLst>
          </p:cNvPr>
          <p:cNvSpPr/>
          <p:nvPr/>
        </p:nvSpPr>
        <p:spPr>
          <a:xfrm rot="136196">
            <a:off x="14215401" y="4888384"/>
            <a:ext cx="4964900" cy="3867338"/>
          </a:xfrm>
          <a:custGeom>
            <a:avLst/>
            <a:gdLst/>
            <a:ahLst/>
            <a:cxnLst/>
            <a:rect l="l" t="t" r="r" b="b"/>
            <a:pathLst>
              <a:path w="4964900" h="3867338">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a:extLst>
              <a:ext uri="{FF2B5EF4-FFF2-40B4-BE49-F238E27FC236}">
                <a16:creationId xmlns:a16="http://schemas.microsoft.com/office/drawing/2014/main" id="{A859950C-AED8-4BBD-5339-0279E2027EBA}"/>
              </a:ext>
            </a:extLst>
          </p:cNvPr>
          <p:cNvSpPr/>
          <p:nvPr/>
        </p:nvSpPr>
        <p:spPr>
          <a:xfrm rot="136196">
            <a:off x="14712482" y="340995"/>
            <a:ext cx="4964900" cy="3867338"/>
          </a:xfrm>
          <a:custGeom>
            <a:avLst/>
            <a:gdLst/>
            <a:ahLst/>
            <a:cxnLst/>
            <a:rect l="l" t="t" r="r" b="b"/>
            <a:pathLst>
              <a:path w="4964900" h="3867338">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a:extLst>
              <a:ext uri="{FF2B5EF4-FFF2-40B4-BE49-F238E27FC236}">
                <a16:creationId xmlns:a16="http://schemas.microsoft.com/office/drawing/2014/main" id="{0F3B9FA6-4D35-DADA-338F-A44AED18C5BD}"/>
              </a:ext>
            </a:extLst>
          </p:cNvPr>
          <p:cNvSpPr/>
          <p:nvPr/>
        </p:nvSpPr>
        <p:spPr>
          <a:xfrm rot="136196">
            <a:off x="13520160" y="-2209515"/>
            <a:ext cx="4964900" cy="3867338"/>
          </a:xfrm>
          <a:custGeom>
            <a:avLst/>
            <a:gdLst/>
            <a:ahLst/>
            <a:cxnLst/>
            <a:rect l="l" t="t" r="r" b="b"/>
            <a:pathLst>
              <a:path w="4964900" h="3867338">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0" name="TextBox 9">
            <a:extLst>
              <a:ext uri="{FF2B5EF4-FFF2-40B4-BE49-F238E27FC236}">
                <a16:creationId xmlns:a16="http://schemas.microsoft.com/office/drawing/2014/main" id="{4B08A5E7-CA91-6FD1-1B12-C465BCF4B919}"/>
              </a:ext>
            </a:extLst>
          </p:cNvPr>
          <p:cNvSpPr txBox="1"/>
          <p:nvPr/>
        </p:nvSpPr>
        <p:spPr>
          <a:xfrm>
            <a:off x="1817916" y="901258"/>
            <a:ext cx="9993084" cy="923330"/>
          </a:xfrm>
          <a:prstGeom prst="rect">
            <a:avLst/>
          </a:prstGeom>
          <a:noFill/>
        </p:spPr>
        <p:txBody>
          <a:bodyPr wrap="square">
            <a:spAutoFit/>
          </a:bodyPr>
          <a:lstStyle/>
          <a:p>
            <a:r>
              <a:rPr lang="en-US" sz="5400" b="1" dirty="0">
                <a:latin typeface="Bluetea" pitchFamily="50" charset="0"/>
              </a:rPr>
              <a:t>Pros and Cons</a:t>
            </a:r>
            <a:endParaRPr lang="en-US" sz="5400" b="1" i="0" dirty="0">
              <a:solidFill>
                <a:srgbClr val="444444"/>
              </a:solidFill>
              <a:effectLst/>
              <a:latin typeface="Bluetea" pitchFamily="50" charset="0"/>
            </a:endParaRPr>
          </a:p>
        </p:txBody>
      </p:sp>
      <p:sp>
        <p:nvSpPr>
          <p:cNvPr id="15" name="TextBox 14">
            <a:extLst>
              <a:ext uri="{FF2B5EF4-FFF2-40B4-BE49-F238E27FC236}">
                <a16:creationId xmlns:a16="http://schemas.microsoft.com/office/drawing/2014/main" id="{8FADB81A-A318-0D3B-7B14-678CDDCF0242}"/>
              </a:ext>
            </a:extLst>
          </p:cNvPr>
          <p:cNvSpPr txBox="1"/>
          <p:nvPr/>
        </p:nvSpPr>
        <p:spPr>
          <a:xfrm>
            <a:off x="1899558" y="1835408"/>
            <a:ext cx="8681358" cy="4832092"/>
          </a:xfrm>
          <a:prstGeom prst="rect">
            <a:avLst/>
          </a:prstGeom>
          <a:noFill/>
        </p:spPr>
        <p:txBody>
          <a:bodyPr wrap="square">
            <a:spAutoFit/>
          </a:bodyPr>
          <a:lstStyle/>
          <a:p>
            <a:pPr marL="342900" indent="-342900">
              <a:buFont typeface="Wingdings" panose="05000000000000000000" pitchFamily="2" charset="2"/>
              <a:buChar char="ü"/>
            </a:pPr>
            <a:r>
              <a:rPr lang="en-US" sz="2800" b="1" dirty="0">
                <a:solidFill>
                  <a:schemeClr val="tx1">
                    <a:lumMod val="65000"/>
                    <a:lumOff val="35000"/>
                  </a:schemeClr>
                </a:solidFill>
              </a:rPr>
              <a:t>Open/Closed Principle. Introduce new states without changing existing state classes or the context.</a:t>
            </a:r>
          </a:p>
          <a:p>
            <a:endParaRPr lang="en-US" sz="2800" b="1" dirty="0">
              <a:solidFill>
                <a:schemeClr val="tx1">
                  <a:lumMod val="65000"/>
                  <a:lumOff val="35000"/>
                </a:schemeClr>
              </a:solidFill>
            </a:endParaRPr>
          </a:p>
          <a:p>
            <a:pPr marL="342900" indent="-342900">
              <a:buFont typeface="Wingdings" panose="05000000000000000000" pitchFamily="2" charset="2"/>
              <a:buChar char="ü"/>
            </a:pPr>
            <a:r>
              <a:rPr lang="en-US" sz="2800" b="1" dirty="0">
                <a:solidFill>
                  <a:schemeClr val="tx1">
                    <a:lumMod val="65000"/>
                    <a:lumOff val="35000"/>
                  </a:schemeClr>
                </a:solidFill>
              </a:rPr>
              <a:t>Single Responsibility Principle. Organize the code related to particular states into separate classes.</a:t>
            </a:r>
          </a:p>
          <a:p>
            <a:endParaRPr lang="en-US" sz="2800" b="1" dirty="0">
              <a:solidFill>
                <a:schemeClr val="tx1">
                  <a:lumMod val="65000"/>
                  <a:lumOff val="35000"/>
                </a:schemeClr>
              </a:solidFill>
            </a:endParaRPr>
          </a:p>
          <a:p>
            <a:pPr marL="342900" indent="-342900">
              <a:buFont typeface="Wingdings" panose="05000000000000000000" pitchFamily="2" charset="2"/>
              <a:buChar char="ü"/>
            </a:pPr>
            <a:r>
              <a:rPr lang="en-US" sz="2800" b="1" dirty="0">
                <a:solidFill>
                  <a:schemeClr val="tx1">
                    <a:lumMod val="65000"/>
                    <a:lumOff val="35000"/>
                  </a:schemeClr>
                </a:solidFill>
              </a:rPr>
              <a:t>Simplify the code of the context by eliminating bulky state machine conditionals.</a:t>
            </a:r>
          </a:p>
          <a:p>
            <a:endParaRPr lang="en-US" sz="2800" b="1" dirty="0">
              <a:solidFill>
                <a:schemeClr val="tx1">
                  <a:lumMod val="65000"/>
                  <a:lumOff val="35000"/>
                </a:schemeClr>
              </a:solidFill>
            </a:endParaRPr>
          </a:p>
          <a:p>
            <a:pPr marL="342900" indent="-342900">
              <a:buFont typeface="Calibri" panose="020F0502020204030204" pitchFamily="34" charset="0"/>
              <a:buChar char="×"/>
            </a:pPr>
            <a:r>
              <a:rPr lang="en-US" sz="2800" b="1" dirty="0">
                <a:solidFill>
                  <a:schemeClr val="tx1">
                    <a:lumMod val="65000"/>
                    <a:lumOff val="35000"/>
                  </a:schemeClr>
                </a:solidFill>
              </a:rPr>
              <a:t>Applying the pattern can be overkill if a state machine has only a few states or rarely changes.</a:t>
            </a:r>
          </a:p>
        </p:txBody>
      </p:sp>
    </p:spTree>
    <p:extLst>
      <p:ext uri="{BB962C8B-B14F-4D97-AF65-F5344CB8AC3E}">
        <p14:creationId xmlns:p14="http://schemas.microsoft.com/office/powerpoint/2010/main" val="16193555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TotalTime>
  <Words>593</Words>
  <Application>Microsoft Office PowerPoint</Application>
  <PresentationFormat>Custom</PresentationFormat>
  <Paragraphs>31</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Calibri</vt:lpstr>
      <vt:lpstr>Arial</vt:lpstr>
      <vt:lpstr>Wingdings</vt:lpstr>
      <vt:lpstr>Bluetea</vt:lpstr>
      <vt:lpstr>PT Sans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Biru Kuning Simpel Abstrak Presentasi Tugas Kelompok</dc:title>
  <cp:lastModifiedBy>Deni Achmad</cp:lastModifiedBy>
  <cp:revision>10</cp:revision>
  <dcterms:created xsi:type="dcterms:W3CDTF">2006-08-16T00:00:00Z</dcterms:created>
  <dcterms:modified xsi:type="dcterms:W3CDTF">2023-12-28T16:26:43Z</dcterms:modified>
  <dc:identifier>DAF4RmIvBMU</dc:identifier>
</cp:coreProperties>
</file>