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3" r:id="rId5"/>
    <p:sldId id="262" r:id="rId6"/>
    <p:sldId id="264" r:id="rId7"/>
    <p:sldId id="260" r:id="rId8"/>
  </p:sldIdLst>
  <p:sldSz cx="18288000" cy="10287000"/>
  <p:notesSz cx="6858000" cy="9144000"/>
  <p:embeddedFontLst>
    <p:embeddedFont>
      <p:font typeface="Bluetea" pitchFamily="50" charset="0"/>
      <p:regular r:id="rId9"/>
    </p:embeddedFont>
    <p:embeddedFont>
      <p:font typeface="Calibri" panose="020F0502020204030204" pitchFamily="34" charset="0"/>
      <p:regular r:id="rId10"/>
      <p:bold r:id="rId11"/>
      <p:italic r:id="rId12"/>
      <p:boldItalic r:id="rId13"/>
    </p:embeddedFont>
    <p:embeddedFont>
      <p:font typeface="PT Sans" panose="020B050302020302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D8D"/>
    <a:srgbClr val="BABDB6"/>
    <a:srgbClr val="FFB34F"/>
    <a:srgbClr val="1842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48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684479">
            <a:off x="14695182" y="6516833"/>
            <a:ext cx="5137453" cy="4804757"/>
          </a:xfrm>
          <a:custGeom>
            <a:avLst/>
            <a:gdLst/>
            <a:ahLst/>
            <a:cxnLst/>
            <a:rect l="l" t="t" r="r" b="b"/>
            <a:pathLst>
              <a:path w="5137453" h="4804757">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210660" y="-989201"/>
            <a:ext cx="5619589" cy="5255670"/>
          </a:xfrm>
          <a:custGeom>
            <a:avLst/>
            <a:gdLst/>
            <a:ahLst/>
            <a:cxnLst/>
            <a:rect l="l" t="t" r="r" b="b"/>
            <a:pathLst>
              <a:path w="5619589" h="5255670">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816550">
            <a:off x="-1712897" y="8499236"/>
            <a:ext cx="8718707" cy="3760358"/>
          </a:xfrm>
          <a:custGeom>
            <a:avLst/>
            <a:gdLst/>
            <a:ahLst/>
            <a:cxnLst/>
            <a:rect l="l" t="t" r="r" b="b"/>
            <a:pathLst>
              <a:path w="8718707" h="3760358">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8277046">
            <a:off x="12472299" y="-847192"/>
            <a:ext cx="8698829" cy="3751785"/>
          </a:xfrm>
          <a:custGeom>
            <a:avLst/>
            <a:gdLst/>
            <a:ahLst/>
            <a:cxnLst/>
            <a:rect l="l" t="t" r="r" b="b"/>
            <a:pathLst>
              <a:path w="8698829" h="3751785">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600893" y="3745622"/>
            <a:ext cx="11086213" cy="1970155"/>
          </a:xfrm>
          <a:prstGeom prst="rect">
            <a:avLst/>
          </a:prstGeom>
        </p:spPr>
        <p:txBody>
          <a:bodyPr lIns="0" tIns="0" rIns="0" bIns="0" rtlCol="0" anchor="t">
            <a:spAutoFit/>
          </a:bodyPr>
          <a:lstStyle/>
          <a:p>
            <a:pPr algn="ctr">
              <a:lnSpc>
                <a:spcPts val="15360"/>
              </a:lnSpc>
            </a:pPr>
            <a:r>
              <a:rPr lang="en-US" sz="12800" dirty="0">
                <a:solidFill>
                  <a:srgbClr val="FFB34F"/>
                </a:solidFill>
                <a:latin typeface="Bluetea" pitchFamily="50" charset="0"/>
              </a:rPr>
              <a:t>Design Pattern</a:t>
            </a:r>
          </a:p>
        </p:txBody>
      </p:sp>
      <p:sp>
        <p:nvSpPr>
          <p:cNvPr id="8" name="TextBox 6">
            <a:extLst>
              <a:ext uri="{FF2B5EF4-FFF2-40B4-BE49-F238E27FC236}">
                <a16:creationId xmlns:a16="http://schemas.microsoft.com/office/drawing/2014/main" id="{D2781317-3243-3C7C-F322-70A4A279E6AD}"/>
              </a:ext>
            </a:extLst>
          </p:cNvPr>
          <p:cNvSpPr txBox="1"/>
          <p:nvPr/>
        </p:nvSpPr>
        <p:spPr>
          <a:xfrm>
            <a:off x="3600893" y="5124422"/>
            <a:ext cx="11086213" cy="1847878"/>
          </a:xfrm>
          <a:prstGeom prst="rect">
            <a:avLst/>
          </a:prstGeom>
        </p:spPr>
        <p:txBody>
          <a:bodyPr lIns="0" tIns="0" rIns="0" bIns="0" rtlCol="0" anchor="t">
            <a:spAutoFit/>
          </a:bodyPr>
          <a:lstStyle/>
          <a:p>
            <a:pPr algn="ctr">
              <a:lnSpc>
                <a:spcPts val="15360"/>
              </a:lnSpc>
            </a:pPr>
            <a:r>
              <a:rPr lang="en-US" sz="9600" dirty="0">
                <a:solidFill>
                  <a:srgbClr val="184266"/>
                </a:solidFill>
                <a:latin typeface="Bluetea" pitchFamily="50" charset="0"/>
              </a:rPr>
              <a:t>State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2">
            <a:extLst>
              <a:ext uri="{FF2B5EF4-FFF2-40B4-BE49-F238E27FC236}">
                <a16:creationId xmlns:a16="http://schemas.microsoft.com/office/drawing/2014/main" id="{801CC641-04E6-5CE2-D648-20E749470933}"/>
              </a:ext>
            </a:extLst>
          </p:cNvPr>
          <p:cNvSpPr/>
          <p:nvPr/>
        </p:nvSpPr>
        <p:spPr>
          <a:xfrm rot="136196">
            <a:off x="13507136" y="7525792"/>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Freeform 3">
            <a:extLst>
              <a:ext uri="{FF2B5EF4-FFF2-40B4-BE49-F238E27FC236}">
                <a16:creationId xmlns:a16="http://schemas.microsoft.com/office/drawing/2014/main" id="{B5979652-E84F-4DD8-1EA7-470349E8B3FD}"/>
              </a:ext>
            </a:extLst>
          </p:cNvPr>
          <p:cNvSpPr/>
          <p:nvPr/>
        </p:nvSpPr>
        <p:spPr>
          <a:xfrm rot="136196">
            <a:off x="14215401" y="2857908"/>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4">
            <a:extLst>
              <a:ext uri="{FF2B5EF4-FFF2-40B4-BE49-F238E27FC236}">
                <a16:creationId xmlns:a16="http://schemas.microsoft.com/office/drawing/2014/main" id="{E3B72C68-646A-6084-7879-CFE6A36EEC2A}"/>
              </a:ext>
            </a:extLst>
          </p:cNvPr>
          <p:cNvSpPr/>
          <p:nvPr/>
        </p:nvSpPr>
        <p:spPr>
          <a:xfrm rot="136196">
            <a:off x="14215401" y="4888384"/>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Freeform 5">
            <a:extLst>
              <a:ext uri="{FF2B5EF4-FFF2-40B4-BE49-F238E27FC236}">
                <a16:creationId xmlns:a16="http://schemas.microsoft.com/office/drawing/2014/main" id="{3ADB3416-32DA-42AA-637F-ACD70A23D8FD}"/>
              </a:ext>
            </a:extLst>
          </p:cNvPr>
          <p:cNvSpPr/>
          <p:nvPr/>
        </p:nvSpPr>
        <p:spPr>
          <a:xfrm rot="136196">
            <a:off x="14712482" y="34099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0" name="Freeform 6">
            <a:extLst>
              <a:ext uri="{FF2B5EF4-FFF2-40B4-BE49-F238E27FC236}">
                <a16:creationId xmlns:a16="http://schemas.microsoft.com/office/drawing/2014/main" id="{543BAE5B-DB23-3C5D-BDEC-5FC9C315DE14}"/>
              </a:ext>
            </a:extLst>
          </p:cNvPr>
          <p:cNvSpPr/>
          <p:nvPr/>
        </p:nvSpPr>
        <p:spPr>
          <a:xfrm rot="136196">
            <a:off x="13520160" y="-220951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25" name="Picture 24">
            <a:extLst>
              <a:ext uri="{FF2B5EF4-FFF2-40B4-BE49-F238E27FC236}">
                <a16:creationId xmlns:a16="http://schemas.microsoft.com/office/drawing/2014/main" id="{650DA040-CAB2-5EA8-02C9-58C91F091A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3588" y="1178373"/>
            <a:ext cx="9034777" cy="5646736"/>
          </a:xfrm>
          <a:prstGeom prst="rect">
            <a:avLst/>
          </a:prstGeom>
        </p:spPr>
      </p:pic>
      <p:sp>
        <p:nvSpPr>
          <p:cNvPr id="28" name="TextBox 8">
            <a:extLst>
              <a:ext uri="{FF2B5EF4-FFF2-40B4-BE49-F238E27FC236}">
                <a16:creationId xmlns:a16="http://schemas.microsoft.com/office/drawing/2014/main" id="{11A468CB-DCCA-F562-52B6-64C338216769}"/>
              </a:ext>
            </a:extLst>
          </p:cNvPr>
          <p:cNvSpPr txBox="1"/>
          <p:nvPr/>
        </p:nvSpPr>
        <p:spPr>
          <a:xfrm>
            <a:off x="2323588" y="7095172"/>
            <a:ext cx="9792212" cy="147732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i="0" dirty="0">
                <a:solidFill>
                  <a:srgbClr val="444444"/>
                </a:solidFill>
                <a:effectLst/>
                <a:latin typeface="PT Sans" panose="020B0503020203020204" pitchFamily="34" charset="0"/>
              </a:rPr>
              <a:t>State</a:t>
            </a:r>
            <a:r>
              <a:rPr lang="en-US" sz="3200" b="0" i="0" dirty="0">
                <a:solidFill>
                  <a:srgbClr val="444444"/>
                </a:solidFill>
                <a:effectLst/>
                <a:latin typeface="PT Sans" panose="020B0503020203020204" pitchFamily="34" charset="0"/>
              </a:rPr>
              <a:t> is a </a:t>
            </a:r>
            <a:r>
              <a:rPr lang="en-US" sz="3200" b="1" i="0" dirty="0">
                <a:solidFill>
                  <a:srgbClr val="444444"/>
                </a:solidFill>
                <a:effectLst/>
                <a:latin typeface="PT Sans" panose="020B0503020203020204" pitchFamily="34" charset="0"/>
              </a:rPr>
              <a:t>behavioral</a:t>
            </a:r>
            <a:r>
              <a:rPr lang="en-US" sz="3200" b="0" i="0" dirty="0">
                <a:solidFill>
                  <a:srgbClr val="444444"/>
                </a:solidFill>
                <a:effectLst/>
                <a:latin typeface="PT Sans" panose="020B0503020203020204" pitchFamily="34" charset="0"/>
              </a:rPr>
              <a:t> </a:t>
            </a:r>
            <a:r>
              <a:rPr lang="en-US" sz="3200" b="1" i="0" dirty="0">
                <a:solidFill>
                  <a:srgbClr val="444444"/>
                </a:solidFill>
                <a:effectLst/>
                <a:latin typeface="PT Sans" panose="020B0503020203020204" pitchFamily="34" charset="0"/>
              </a:rPr>
              <a:t>design</a:t>
            </a:r>
            <a:r>
              <a:rPr lang="en-US" sz="3200" b="0" i="0" dirty="0">
                <a:solidFill>
                  <a:srgbClr val="444444"/>
                </a:solidFill>
                <a:effectLst/>
                <a:latin typeface="PT Sans" panose="020B0503020203020204" pitchFamily="34" charset="0"/>
              </a:rPr>
              <a:t> </a:t>
            </a:r>
            <a:r>
              <a:rPr lang="en-US" sz="3200" b="1" i="0" dirty="0">
                <a:solidFill>
                  <a:srgbClr val="444444"/>
                </a:solidFill>
                <a:effectLst/>
                <a:latin typeface="PT Sans" panose="020B0503020203020204" pitchFamily="34" charset="0"/>
              </a:rPr>
              <a:t>pattern</a:t>
            </a:r>
            <a:r>
              <a:rPr lang="en-US" sz="3200" b="0" i="0" dirty="0">
                <a:solidFill>
                  <a:srgbClr val="444444"/>
                </a:solidFill>
                <a:effectLst/>
                <a:latin typeface="PT Sans" panose="020B0503020203020204" pitchFamily="34" charset="0"/>
              </a:rPr>
              <a:t> that lets an object alter its behavior when its internal state changes. It appears as if the object changed its class.</a:t>
            </a:r>
            <a:endParaRPr lang="en-US" sz="3200" dirty="0">
              <a:solidFill>
                <a:schemeClr val="tx1">
                  <a:lumMod val="65000"/>
                  <a:lumOff val="35000"/>
                </a:schemeClr>
              </a:solidFill>
            </a:endParaRPr>
          </a:p>
        </p:txBody>
      </p:sp>
    </p:spTree>
    <p:extLst>
      <p:ext uri="{BB962C8B-B14F-4D97-AF65-F5344CB8AC3E}">
        <p14:creationId xmlns:p14="http://schemas.microsoft.com/office/powerpoint/2010/main" val="89232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28046A9C-EA7C-3ADC-F01C-4315E0E469E9}"/>
              </a:ext>
            </a:extLst>
          </p:cNvPr>
          <p:cNvSpPr/>
          <p:nvPr/>
        </p:nvSpPr>
        <p:spPr>
          <a:xfrm rot="136196">
            <a:off x="13507136" y="7525792"/>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A9F68B0-1CF9-C205-3781-4667AEBF4DA5}"/>
              </a:ext>
            </a:extLst>
          </p:cNvPr>
          <p:cNvSpPr/>
          <p:nvPr/>
        </p:nvSpPr>
        <p:spPr>
          <a:xfrm rot="136196">
            <a:off x="14215401" y="2857908"/>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C5E20729-16C7-10C5-BFCB-1B9F69D8ED7E}"/>
              </a:ext>
            </a:extLst>
          </p:cNvPr>
          <p:cNvSpPr/>
          <p:nvPr/>
        </p:nvSpPr>
        <p:spPr>
          <a:xfrm rot="136196">
            <a:off x="14215401" y="4888384"/>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A859950C-AED8-4BBD-5339-0279E2027EBA}"/>
              </a:ext>
            </a:extLst>
          </p:cNvPr>
          <p:cNvSpPr/>
          <p:nvPr/>
        </p:nvSpPr>
        <p:spPr>
          <a:xfrm rot="136196">
            <a:off x="14712482" y="34099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0F3B9FA6-4D35-DADA-338F-A44AED18C5BD}"/>
              </a:ext>
            </a:extLst>
          </p:cNvPr>
          <p:cNvSpPr/>
          <p:nvPr/>
        </p:nvSpPr>
        <p:spPr>
          <a:xfrm rot="136196">
            <a:off x="13520160" y="-220951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9">
            <a:extLst>
              <a:ext uri="{FF2B5EF4-FFF2-40B4-BE49-F238E27FC236}">
                <a16:creationId xmlns:a16="http://schemas.microsoft.com/office/drawing/2014/main" id="{4B08A5E7-CA91-6FD1-1B12-C465BCF4B919}"/>
              </a:ext>
            </a:extLst>
          </p:cNvPr>
          <p:cNvSpPr txBox="1"/>
          <p:nvPr/>
        </p:nvSpPr>
        <p:spPr>
          <a:xfrm>
            <a:off x="1143000" y="384949"/>
            <a:ext cx="9993084" cy="769441"/>
          </a:xfrm>
          <a:prstGeom prst="rect">
            <a:avLst/>
          </a:prstGeom>
          <a:noFill/>
        </p:spPr>
        <p:txBody>
          <a:bodyPr wrap="square">
            <a:spAutoFit/>
          </a:bodyPr>
          <a:lstStyle/>
          <a:p>
            <a:pPr algn="l"/>
            <a:r>
              <a:rPr lang="en-US" sz="4400" b="1" i="0" dirty="0">
                <a:solidFill>
                  <a:srgbClr val="444444"/>
                </a:solidFill>
                <a:effectLst/>
                <a:latin typeface="Bluetea" pitchFamily="50" charset="0"/>
              </a:rPr>
              <a:t>Problem</a:t>
            </a:r>
          </a:p>
        </p:txBody>
      </p:sp>
      <p:sp>
        <p:nvSpPr>
          <p:cNvPr id="12" name="TextBox 11">
            <a:extLst>
              <a:ext uri="{FF2B5EF4-FFF2-40B4-BE49-F238E27FC236}">
                <a16:creationId xmlns:a16="http://schemas.microsoft.com/office/drawing/2014/main" id="{6C754EC3-57C7-3614-8EFA-C0E74B024B07}"/>
              </a:ext>
            </a:extLst>
          </p:cNvPr>
          <p:cNvSpPr txBox="1"/>
          <p:nvPr/>
        </p:nvSpPr>
        <p:spPr>
          <a:xfrm>
            <a:off x="1142999" y="1034215"/>
            <a:ext cx="12997761" cy="1200329"/>
          </a:xfrm>
          <a:prstGeom prst="rect">
            <a:avLst/>
          </a:prstGeom>
          <a:noFill/>
        </p:spPr>
        <p:txBody>
          <a:bodyPr wrap="square">
            <a:spAutoFit/>
          </a:bodyPr>
          <a:lstStyle/>
          <a:p>
            <a:r>
              <a:rPr lang="en-US" sz="2400" b="1" dirty="0">
                <a:solidFill>
                  <a:schemeClr val="tx1">
                    <a:lumMod val="75000"/>
                    <a:lumOff val="25000"/>
                  </a:schemeClr>
                </a:solidFill>
                <a:latin typeface="PT Sans" panose="020B0503020203020204" pitchFamily="34" charset="0"/>
              </a:rPr>
              <a:t>State</a:t>
            </a:r>
            <a:r>
              <a:rPr lang="en-US" sz="2400" dirty="0">
                <a:solidFill>
                  <a:schemeClr val="tx1">
                    <a:lumMod val="75000"/>
                    <a:lumOff val="25000"/>
                  </a:schemeClr>
                </a:solidFill>
                <a:latin typeface="PT Sans" panose="020B0503020203020204" pitchFamily="34" charset="0"/>
              </a:rPr>
              <a:t> are usually implemented with lots of conditional statements (</a:t>
            </a:r>
            <a:r>
              <a:rPr lang="en-US" sz="2400" b="1" dirty="0">
                <a:solidFill>
                  <a:schemeClr val="tx1">
                    <a:lumMod val="75000"/>
                    <a:lumOff val="25000"/>
                  </a:schemeClr>
                </a:solidFill>
                <a:latin typeface="PT Sans" panose="020B0503020203020204" pitchFamily="34" charset="0"/>
              </a:rPr>
              <a:t>if</a:t>
            </a:r>
            <a:r>
              <a:rPr lang="en-US" sz="2400" dirty="0">
                <a:solidFill>
                  <a:schemeClr val="tx1">
                    <a:lumMod val="75000"/>
                    <a:lumOff val="25000"/>
                  </a:schemeClr>
                </a:solidFill>
                <a:latin typeface="PT Sans" panose="020B0503020203020204" pitchFamily="34" charset="0"/>
              </a:rPr>
              <a:t> or </a:t>
            </a:r>
            <a:r>
              <a:rPr lang="en-US" sz="2400" b="1" dirty="0">
                <a:solidFill>
                  <a:schemeClr val="tx1">
                    <a:lumMod val="75000"/>
                    <a:lumOff val="25000"/>
                  </a:schemeClr>
                </a:solidFill>
                <a:latin typeface="PT Sans" panose="020B0503020203020204" pitchFamily="34" charset="0"/>
              </a:rPr>
              <a:t>switch</a:t>
            </a:r>
            <a:r>
              <a:rPr lang="en-US" sz="2400" dirty="0">
                <a:solidFill>
                  <a:schemeClr val="tx1">
                    <a:lumMod val="75000"/>
                    <a:lumOff val="25000"/>
                  </a:schemeClr>
                </a:solidFill>
                <a:latin typeface="PT Sans" panose="020B0503020203020204" pitchFamily="34" charset="0"/>
              </a:rPr>
              <a:t>) that select the appropriate behavior depending on the current state of the object. Usually, this “state” is just a set of values of the object’s fields.  </a:t>
            </a:r>
          </a:p>
        </p:txBody>
      </p:sp>
      <p:sp>
        <p:nvSpPr>
          <p:cNvPr id="11" name="TextBox 10">
            <a:extLst>
              <a:ext uri="{FF2B5EF4-FFF2-40B4-BE49-F238E27FC236}">
                <a16:creationId xmlns:a16="http://schemas.microsoft.com/office/drawing/2014/main" id="{D9B8CEFD-8E57-60F5-9803-3001906E0EB7}"/>
              </a:ext>
            </a:extLst>
          </p:cNvPr>
          <p:cNvSpPr txBox="1"/>
          <p:nvPr/>
        </p:nvSpPr>
        <p:spPr>
          <a:xfrm>
            <a:off x="1616967" y="2234544"/>
            <a:ext cx="4572000" cy="5324535"/>
          </a:xfrm>
          <a:prstGeom prst="rect">
            <a:avLst/>
          </a:prstGeom>
          <a:noFill/>
        </p:spPr>
        <p:txBody>
          <a:bodyPr wrap="square">
            <a:spAutoFit/>
          </a:bodyPr>
          <a:lstStyle/>
          <a:p>
            <a:r>
              <a:rPr lang="en-US" sz="2000" b="1" dirty="0">
                <a:solidFill>
                  <a:schemeClr val="tx1">
                    <a:lumMod val="65000"/>
                    <a:lumOff val="35000"/>
                  </a:schemeClr>
                </a:solidFill>
              </a:rPr>
              <a:t>class Document</a:t>
            </a:r>
          </a:p>
          <a:p>
            <a:r>
              <a:rPr lang="en-US" sz="2000" b="1" dirty="0">
                <a:solidFill>
                  <a:schemeClr val="tx1">
                    <a:lumMod val="65000"/>
                    <a:lumOff val="35000"/>
                  </a:schemeClr>
                </a:solidFill>
              </a:rPr>
              <a:t>{    private string state;</a:t>
            </a:r>
          </a:p>
          <a:p>
            <a:r>
              <a:rPr lang="en-US" sz="2000" b="1" dirty="0">
                <a:solidFill>
                  <a:schemeClr val="tx1">
                    <a:lumMod val="65000"/>
                    <a:lumOff val="35000"/>
                  </a:schemeClr>
                </a:solidFill>
              </a:rPr>
              <a:t>     public void publish(){</a:t>
            </a:r>
          </a:p>
          <a:p>
            <a:r>
              <a:rPr lang="en-US" sz="2000" b="1" dirty="0">
                <a:solidFill>
                  <a:schemeClr val="tx1">
                    <a:lumMod val="65000"/>
                    <a:lumOff val="35000"/>
                  </a:schemeClr>
                </a:solidFill>
              </a:rPr>
              <a:t>        switch (state){</a:t>
            </a:r>
          </a:p>
          <a:p>
            <a:r>
              <a:rPr lang="en-US" sz="2000" b="1" dirty="0">
                <a:solidFill>
                  <a:schemeClr val="tx1">
                    <a:lumMod val="65000"/>
                    <a:lumOff val="35000"/>
                  </a:schemeClr>
                </a:solidFill>
              </a:rPr>
              <a:t>            case "draft": </a:t>
            </a:r>
          </a:p>
          <a:p>
            <a:r>
              <a:rPr lang="en-US" sz="2000" b="1" dirty="0">
                <a:solidFill>
                  <a:schemeClr val="tx1">
                    <a:lumMod val="65000"/>
                    <a:lumOff val="35000"/>
                  </a:schemeClr>
                </a:solidFill>
              </a:rPr>
              <a:t>	state = "moderation"; </a:t>
            </a:r>
          </a:p>
          <a:p>
            <a:r>
              <a:rPr lang="en-US" sz="2000" b="1" dirty="0">
                <a:solidFill>
                  <a:schemeClr val="tx1">
                    <a:lumMod val="65000"/>
                    <a:lumOff val="35000"/>
                  </a:schemeClr>
                </a:solidFill>
              </a:rPr>
              <a:t>	break;</a:t>
            </a:r>
          </a:p>
          <a:p>
            <a:r>
              <a:rPr lang="en-US" sz="2000" b="1" dirty="0">
                <a:solidFill>
                  <a:schemeClr val="tx1">
                    <a:lumMod val="65000"/>
                    <a:lumOff val="35000"/>
                  </a:schemeClr>
                </a:solidFill>
              </a:rPr>
              <a:t>            case "moderation": </a:t>
            </a:r>
          </a:p>
          <a:p>
            <a:r>
              <a:rPr lang="en-US" sz="2000" b="1" dirty="0">
                <a:solidFill>
                  <a:schemeClr val="tx1">
                    <a:lumMod val="65000"/>
                    <a:lumOff val="35000"/>
                  </a:schemeClr>
                </a:solidFill>
              </a:rPr>
              <a:t>	if (</a:t>
            </a:r>
            <a:r>
              <a:rPr lang="en-US" sz="2000" b="1" dirty="0" err="1">
                <a:solidFill>
                  <a:schemeClr val="tx1">
                    <a:lumMod val="65000"/>
                    <a:lumOff val="35000"/>
                  </a:schemeClr>
                </a:solidFill>
              </a:rPr>
              <a:t>currentUser.role</a:t>
            </a:r>
            <a:r>
              <a:rPr lang="en-US" sz="2000" b="1" dirty="0">
                <a:solidFill>
                  <a:schemeClr val="tx1">
                    <a:lumMod val="65000"/>
                    <a:lumOff val="35000"/>
                  </a:schemeClr>
                </a:solidFill>
              </a:rPr>
              <a:t> == "admin"){ </a:t>
            </a:r>
          </a:p>
          <a:p>
            <a:r>
              <a:rPr lang="en-US" sz="2000" b="1" dirty="0">
                <a:solidFill>
                  <a:schemeClr val="tx1">
                    <a:lumMod val="65000"/>
                    <a:lumOff val="35000"/>
                  </a:schemeClr>
                </a:solidFill>
              </a:rPr>
              <a:t>		state = "published"; </a:t>
            </a:r>
          </a:p>
          <a:p>
            <a:r>
              <a:rPr lang="en-US" sz="2000" b="1" dirty="0">
                <a:solidFill>
                  <a:schemeClr val="tx1">
                    <a:lumMod val="65000"/>
                    <a:lumOff val="35000"/>
                  </a:schemeClr>
                </a:solidFill>
              </a:rPr>
              <a:t>	} </a:t>
            </a:r>
          </a:p>
          <a:p>
            <a:r>
              <a:rPr lang="en-US" sz="2000" b="1" dirty="0">
                <a:solidFill>
                  <a:schemeClr val="tx1">
                    <a:lumMod val="65000"/>
                    <a:lumOff val="35000"/>
                  </a:schemeClr>
                </a:solidFill>
              </a:rPr>
              <a:t>	break;</a:t>
            </a:r>
          </a:p>
          <a:p>
            <a:r>
              <a:rPr lang="en-US" sz="2000" b="1" dirty="0">
                <a:solidFill>
                  <a:schemeClr val="tx1">
                    <a:lumMod val="65000"/>
                    <a:lumOff val="35000"/>
                  </a:schemeClr>
                </a:solidFill>
              </a:rPr>
              <a:t>            case "published": </a:t>
            </a:r>
          </a:p>
          <a:p>
            <a:r>
              <a:rPr lang="en-US" sz="2000" b="1" dirty="0">
                <a:solidFill>
                  <a:schemeClr val="tx1">
                    <a:lumMod val="65000"/>
                    <a:lumOff val="35000"/>
                  </a:schemeClr>
                </a:solidFill>
              </a:rPr>
              <a:t>	break; </a:t>
            </a:r>
          </a:p>
          <a:p>
            <a:r>
              <a:rPr lang="en-US" sz="2000" b="1" dirty="0">
                <a:solidFill>
                  <a:schemeClr val="tx1">
                    <a:lumMod val="65000"/>
                    <a:lumOff val="35000"/>
                  </a:schemeClr>
                </a:solidFill>
              </a:rPr>
              <a:t>        }</a:t>
            </a:r>
          </a:p>
          <a:p>
            <a:r>
              <a:rPr lang="en-US" sz="2000" b="1" dirty="0">
                <a:solidFill>
                  <a:schemeClr val="tx1">
                    <a:lumMod val="65000"/>
                    <a:lumOff val="35000"/>
                  </a:schemeClr>
                </a:solidFill>
              </a:rPr>
              <a:t>    }</a:t>
            </a:r>
          </a:p>
          <a:p>
            <a:r>
              <a:rPr lang="en-US" sz="2000" b="1" dirty="0">
                <a:solidFill>
                  <a:schemeClr val="tx1">
                    <a:lumMod val="65000"/>
                    <a:lumOff val="35000"/>
                  </a:schemeClr>
                </a:solidFill>
              </a:rPr>
              <a:t>}</a:t>
            </a:r>
          </a:p>
        </p:txBody>
      </p:sp>
      <p:pic>
        <p:nvPicPr>
          <p:cNvPr id="14" name="Picture 13">
            <a:extLst>
              <a:ext uri="{FF2B5EF4-FFF2-40B4-BE49-F238E27FC236}">
                <a16:creationId xmlns:a16="http://schemas.microsoft.com/office/drawing/2014/main" id="{260F256F-DB71-5962-0B3C-2BF3053D98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664" y="2234545"/>
            <a:ext cx="6573302" cy="5164737"/>
          </a:xfrm>
          <a:prstGeom prst="rect">
            <a:avLst/>
          </a:prstGeom>
        </p:spPr>
      </p:pic>
      <p:sp>
        <p:nvSpPr>
          <p:cNvPr id="16" name="TextBox 15">
            <a:extLst>
              <a:ext uri="{FF2B5EF4-FFF2-40B4-BE49-F238E27FC236}">
                <a16:creationId xmlns:a16="http://schemas.microsoft.com/office/drawing/2014/main" id="{7A4FBA57-859E-0AC6-1B6D-483C7772BB34}"/>
              </a:ext>
            </a:extLst>
          </p:cNvPr>
          <p:cNvSpPr txBox="1"/>
          <p:nvPr/>
        </p:nvSpPr>
        <p:spPr>
          <a:xfrm>
            <a:off x="1169503" y="7604902"/>
            <a:ext cx="12725400" cy="1938992"/>
          </a:xfrm>
          <a:prstGeom prst="rect">
            <a:avLst/>
          </a:prstGeom>
          <a:noFill/>
        </p:spPr>
        <p:txBody>
          <a:bodyPr wrap="square">
            <a:spAutoFit/>
          </a:bodyPr>
          <a:lstStyle/>
          <a:p>
            <a:r>
              <a:rPr lang="en-US" sz="2400" dirty="0">
                <a:solidFill>
                  <a:schemeClr val="tx1">
                    <a:lumMod val="75000"/>
                    <a:lumOff val="25000"/>
                  </a:schemeClr>
                </a:solidFill>
                <a:latin typeface="PT Sans" panose="020B0503020203020204" pitchFamily="34" charset="0"/>
              </a:rPr>
              <a:t>The biggest weakness of a state machine based on conditionals reveals itself once we start adding more and more states and state-dependent behaviors to the Document class. Most methods will contain monstrous conditionals that pick the proper behavior of a method according to the current state. Code like this is very difficult to maintain because any change to the transition logic may require changing state conditionals in every method.</a:t>
            </a:r>
          </a:p>
        </p:txBody>
      </p:sp>
    </p:spTree>
    <p:extLst>
      <p:ext uri="{BB962C8B-B14F-4D97-AF65-F5344CB8AC3E}">
        <p14:creationId xmlns:p14="http://schemas.microsoft.com/office/powerpoint/2010/main" val="344800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28046A9C-EA7C-3ADC-F01C-4315E0E469E9}"/>
              </a:ext>
            </a:extLst>
          </p:cNvPr>
          <p:cNvSpPr/>
          <p:nvPr/>
        </p:nvSpPr>
        <p:spPr>
          <a:xfrm rot="136196">
            <a:off x="13507136" y="7525792"/>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A9F68B0-1CF9-C205-3781-4667AEBF4DA5}"/>
              </a:ext>
            </a:extLst>
          </p:cNvPr>
          <p:cNvSpPr/>
          <p:nvPr/>
        </p:nvSpPr>
        <p:spPr>
          <a:xfrm rot="136196">
            <a:off x="14215401" y="2857908"/>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C5E20729-16C7-10C5-BFCB-1B9F69D8ED7E}"/>
              </a:ext>
            </a:extLst>
          </p:cNvPr>
          <p:cNvSpPr/>
          <p:nvPr/>
        </p:nvSpPr>
        <p:spPr>
          <a:xfrm rot="136196">
            <a:off x="14215401" y="4888384"/>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A859950C-AED8-4BBD-5339-0279E2027EBA}"/>
              </a:ext>
            </a:extLst>
          </p:cNvPr>
          <p:cNvSpPr/>
          <p:nvPr/>
        </p:nvSpPr>
        <p:spPr>
          <a:xfrm rot="136196">
            <a:off x="14712482" y="34099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0F3B9FA6-4D35-DADA-338F-A44AED18C5BD}"/>
              </a:ext>
            </a:extLst>
          </p:cNvPr>
          <p:cNvSpPr/>
          <p:nvPr/>
        </p:nvSpPr>
        <p:spPr>
          <a:xfrm rot="136196">
            <a:off x="13520160" y="-220951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9">
            <a:extLst>
              <a:ext uri="{FF2B5EF4-FFF2-40B4-BE49-F238E27FC236}">
                <a16:creationId xmlns:a16="http://schemas.microsoft.com/office/drawing/2014/main" id="{4B08A5E7-CA91-6FD1-1B12-C465BCF4B919}"/>
              </a:ext>
            </a:extLst>
          </p:cNvPr>
          <p:cNvSpPr txBox="1"/>
          <p:nvPr/>
        </p:nvSpPr>
        <p:spPr>
          <a:xfrm>
            <a:off x="1143000" y="384949"/>
            <a:ext cx="9993084" cy="769441"/>
          </a:xfrm>
          <a:prstGeom prst="rect">
            <a:avLst/>
          </a:prstGeom>
          <a:noFill/>
        </p:spPr>
        <p:txBody>
          <a:bodyPr wrap="square">
            <a:spAutoFit/>
          </a:bodyPr>
          <a:lstStyle/>
          <a:p>
            <a:pPr algn="l"/>
            <a:r>
              <a:rPr lang="en-US" sz="4400" b="1" i="0" dirty="0">
                <a:solidFill>
                  <a:srgbClr val="444444"/>
                </a:solidFill>
                <a:effectLst/>
                <a:latin typeface="Bluetea" pitchFamily="50" charset="0"/>
              </a:rPr>
              <a:t>Solution</a:t>
            </a:r>
          </a:p>
        </p:txBody>
      </p:sp>
      <p:sp>
        <p:nvSpPr>
          <p:cNvPr id="12" name="TextBox 11">
            <a:extLst>
              <a:ext uri="{FF2B5EF4-FFF2-40B4-BE49-F238E27FC236}">
                <a16:creationId xmlns:a16="http://schemas.microsoft.com/office/drawing/2014/main" id="{6C754EC3-57C7-3614-8EFA-C0E74B024B07}"/>
              </a:ext>
            </a:extLst>
          </p:cNvPr>
          <p:cNvSpPr txBox="1"/>
          <p:nvPr/>
        </p:nvSpPr>
        <p:spPr>
          <a:xfrm>
            <a:off x="1142999" y="1034215"/>
            <a:ext cx="12997761" cy="2308324"/>
          </a:xfrm>
          <a:prstGeom prst="rect">
            <a:avLst/>
          </a:prstGeom>
          <a:noFill/>
        </p:spPr>
        <p:txBody>
          <a:bodyPr wrap="square">
            <a:spAutoFit/>
          </a:bodyPr>
          <a:lstStyle/>
          <a:p>
            <a:r>
              <a:rPr lang="en-US" sz="2400" b="1" dirty="0">
                <a:solidFill>
                  <a:schemeClr val="tx1">
                    <a:lumMod val="75000"/>
                    <a:lumOff val="25000"/>
                  </a:schemeClr>
                </a:solidFill>
                <a:latin typeface="PT Sans" panose="020B0503020203020204" pitchFamily="34" charset="0"/>
              </a:rPr>
              <a:t>State</a:t>
            </a:r>
            <a:r>
              <a:rPr lang="en-US" sz="2400" dirty="0">
                <a:solidFill>
                  <a:schemeClr val="tx1">
                    <a:lumMod val="75000"/>
                    <a:lumOff val="25000"/>
                  </a:schemeClr>
                </a:solidFill>
                <a:latin typeface="PT Sans" panose="020B0503020203020204" pitchFamily="34" charset="0"/>
              </a:rPr>
              <a:t> pattern suggests that you create new classes for all possible states of an object and extract all state-specific behaviors into these classes.</a:t>
            </a:r>
          </a:p>
          <a:p>
            <a:endParaRPr lang="en-US" sz="2400" dirty="0">
              <a:solidFill>
                <a:schemeClr val="tx1">
                  <a:lumMod val="75000"/>
                  <a:lumOff val="25000"/>
                </a:schemeClr>
              </a:solidFill>
              <a:latin typeface="PT Sans" panose="020B0503020203020204" pitchFamily="34" charset="0"/>
            </a:endParaRPr>
          </a:p>
          <a:p>
            <a:r>
              <a:rPr lang="en-US" sz="2400" dirty="0">
                <a:solidFill>
                  <a:schemeClr val="tx1">
                    <a:lumMod val="75000"/>
                    <a:lumOff val="25000"/>
                  </a:schemeClr>
                </a:solidFill>
                <a:latin typeface="PT Sans" panose="020B0503020203020204" pitchFamily="34" charset="0"/>
              </a:rPr>
              <a:t>Instead of implementing all behaviors on its own, the original object, called context, stores a reference to one of the state objects that represents its current state, and delegates all the state-related work to that object.</a:t>
            </a:r>
          </a:p>
        </p:txBody>
      </p:sp>
      <p:pic>
        <p:nvPicPr>
          <p:cNvPr id="2050" name="Picture 2" descr="Document delegates the work to a state object">
            <a:extLst>
              <a:ext uri="{FF2B5EF4-FFF2-40B4-BE49-F238E27FC236}">
                <a16:creationId xmlns:a16="http://schemas.microsoft.com/office/drawing/2014/main" id="{3D6EBD5A-D36E-7D3A-0F5F-13179B363B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6200" y="3360761"/>
            <a:ext cx="6397400" cy="41778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8043CB6-236B-FD91-571A-93CE02122708}"/>
              </a:ext>
            </a:extLst>
          </p:cNvPr>
          <p:cNvSpPr txBox="1"/>
          <p:nvPr/>
        </p:nvSpPr>
        <p:spPr>
          <a:xfrm>
            <a:off x="1142998" y="7683125"/>
            <a:ext cx="12725401" cy="1200329"/>
          </a:xfrm>
          <a:prstGeom prst="rect">
            <a:avLst/>
          </a:prstGeom>
          <a:noFill/>
        </p:spPr>
        <p:txBody>
          <a:bodyPr wrap="square">
            <a:spAutoFit/>
          </a:bodyPr>
          <a:lstStyle/>
          <a:p>
            <a:r>
              <a:rPr lang="en-US" sz="2400" dirty="0">
                <a:latin typeface="PT Sans" panose="020B0503020203020204" pitchFamily="34" charset="0"/>
              </a:rPr>
              <a:t>To transition the context into another state, replace the active state object with another object that represents that new state. This is possible only if all state classes follow the same interface and the context itself works with these objects through that interface.</a:t>
            </a:r>
          </a:p>
        </p:txBody>
      </p:sp>
    </p:spTree>
    <p:extLst>
      <p:ext uri="{BB962C8B-B14F-4D97-AF65-F5344CB8AC3E}">
        <p14:creationId xmlns:p14="http://schemas.microsoft.com/office/powerpoint/2010/main" val="384135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28046A9C-EA7C-3ADC-F01C-4315E0E469E9}"/>
              </a:ext>
            </a:extLst>
          </p:cNvPr>
          <p:cNvSpPr/>
          <p:nvPr/>
        </p:nvSpPr>
        <p:spPr>
          <a:xfrm rot="136196">
            <a:off x="14249034" y="7525792"/>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A9F68B0-1CF9-C205-3781-4667AEBF4DA5}"/>
              </a:ext>
            </a:extLst>
          </p:cNvPr>
          <p:cNvSpPr/>
          <p:nvPr/>
        </p:nvSpPr>
        <p:spPr>
          <a:xfrm rot="136196">
            <a:off x="14957299" y="2857908"/>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C5E20729-16C7-10C5-BFCB-1B9F69D8ED7E}"/>
              </a:ext>
            </a:extLst>
          </p:cNvPr>
          <p:cNvSpPr/>
          <p:nvPr/>
        </p:nvSpPr>
        <p:spPr>
          <a:xfrm rot="136196">
            <a:off x="14957299" y="4888384"/>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A859950C-AED8-4BBD-5339-0279E2027EBA}"/>
              </a:ext>
            </a:extLst>
          </p:cNvPr>
          <p:cNvSpPr/>
          <p:nvPr/>
        </p:nvSpPr>
        <p:spPr>
          <a:xfrm rot="136196">
            <a:off x="15454380" y="34099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0F3B9FA6-4D35-DADA-338F-A44AED18C5BD}"/>
              </a:ext>
            </a:extLst>
          </p:cNvPr>
          <p:cNvSpPr/>
          <p:nvPr/>
        </p:nvSpPr>
        <p:spPr>
          <a:xfrm rot="136196">
            <a:off x="14262058" y="-220951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19" name="Picture 18">
            <a:extLst>
              <a:ext uri="{FF2B5EF4-FFF2-40B4-BE49-F238E27FC236}">
                <a16:creationId xmlns:a16="http://schemas.microsoft.com/office/drawing/2014/main" id="{51109FDE-4DD3-DF48-B57C-4F05E235B1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05" y="2319039"/>
            <a:ext cx="7916089" cy="2595861"/>
          </a:xfrm>
          <a:prstGeom prst="rect">
            <a:avLst/>
          </a:prstGeom>
        </p:spPr>
      </p:pic>
      <p:sp>
        <p:nvSpPr>
          <p:cNvPr id="20" name="TextBox 19">
            <a:extLst>
              <a:ext uri="{FF2B5EF4-FFF2-40B4-BE49-F238E27FC236}">
                <a16:creationId xmlns:a16="http://schemas.microsoft.com/office/drawing/2014/main" id="{D2A906C7-6C99-D305-1089-1F9D6A512A36}"/>
              </a:ext>
            </a:extLst>
          </p:cNvPr>
          <p:cNvSpPr txBox="1"/>
          <p:nvPr/>
        </p:nvSpPr>
        <p:spPr>
          <a:xfrm>
            <a:off x="1143000" y="647700"/>
            <a:ext cx="9993084" cy="954107"/>
          </a:xfrm>
          <a:prstGeom prst="rect">
            <a:avLst/>
          </a:prstGeom>
          <a:noFill/>
        </p:spPr>
        <p:txBody>
          <a:bodyPr wrap="square">
            <a:spAutoFit/>
          </a:bodyPr>
          <a:lstStyle/>
          <a:p>
            <a:pPr algn="l"/>
            <a:r>
              <a:rPr lang="en-US" sz="5400" b="1" i="0" dirty="0">
                <a:solidFill>
                  <a:srgbClr val="444444"/>
                </a:solidFill>
                <a:effectLst/>
                <a:latin typeface="Bluetea" pitchFamily="50" charset="0"/>
              </a:rPr>
              <a:t>Structure</a:t>
            </a:r>
          </a:p>
        </p:txBody>
      </p:sp>
      <p:sp>
        <p:nvSpPr>
          <p:cNvPr id="8" name="TextBox 7">
            <a:extLst>
              <a:ext uri="{FF2B5EF4-FFF2-40B4-BE49-F238E27FC236}">
                <a16:creationId xmlns:a16="http://schemas.microsoft.com/office/drawing/2014/main" id="{48756309-E496-B9E3-96C5-FC0ED5E96015}"/>
              </a:ext>
            </a:extLst>
          </p:cNvPr>
          <p:cNvSpPr txBox="1"/>
          <p:nvPr/>
        </p:nvSpPr>
        <p:spPr>
          <a:xfrm>
            <a:off x="1142998" y="5886532"/>
            <a:ext cx="13639801" cy="1200329"/>
          </a:xfrm>
          <a:prstGeom prst="rect">
            <a:avLst/>
          </a:prstGeom>
          <a:noFill/>
        </p:spPr>
        <p:txBody>
          <a:bodyPr wrap="square">
            <a:spAutoFit/>
          </a:bodyPr>
          <a:lstStyle/>
          <a:p>
            <a:r>
              <a:rPr lang="en-US" sz="2400" dirty="0"/>
              <a:t>A "Request" method of Context is used to change the current state to the next state. Internally it calls the </a:t>
            </a:r>
            <a:r>
              <a:rPr lang="en-US" sz="2400" dirty="0" err="1"/>
              <a:t>StateBase.Change</a:t>
            </a:r>
            <a:r>
              <a:rPr lang="en-US" sz="2400" dirty="0"/>
              <a:t>() method. The </a:t>
            </a:r>
            <a:r>
              <a:rPr lang="en-US" sz="2400" dirty="0" err="1"/>
              <a:t>StateBase.Chage</a:t>
            </a:r>
            <a:r>
              <a:rPr lang="en-US" sz="2400" dirty="0"/>
              <a:t>() method switches the state of the passed context object to the next state. In this example the state change sequence is as below.</a:t>
            </a:r>
          </a:p>
        </p:txBody>
      </p:sp>
      <p:pic>
        <p:nvPicPr>
          <p:cNvPr id="11" name="Picture 10">
            <a:extLst>
              <a:ext uri="{FF2B5EF4-FFF2-40B4-BE49-F238E27FC236}">
                <a16:creationId xmlns:a16="http://schemas.microsoft.com/office/drawing/2014/main" id="{60708FFD-3364-9301-E4A3-6EF0324E72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998" y="7376518"/>
            <a:ext cx="7989385" cy="1179016"/>
          </a:xfrm>
          <a:prstGeom prst="rect">
            <a:avLst/>
          </a:prstGeom>
        </p:spPr>
      </p:pic>
      <p:pic>
        <p:nvPicPr>
          <p:cNvPr id="3074" name="Picture 2" descr="Structure of the State design pattern">
            <a:extLst>
              <a:ext uri="{FF2B5EF4-FFF2-40B4-BE49-F238E27FC236}">
                <a16:creationId xmlns:a16="http://schemas.microsoft.com/office/drawing/2014/main" id="{FD02FB64-7AC2-131A-2655-90F83CE1D0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08454" y="932713"/>
            <a:ext cx="6143042" cy="466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05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28046A9C-EA7C-3ADC-F01C-4315E0E469E9}"/>
              </a:ext>
            </a:extLst>
          </p:cNvPr>
          <p:cNvSpPr/>
          <p:nvPr/>
        </p:nvSpPr>
        <p:spPr>
          <a:xfrm rot="136196">
            <a:off x="14249034" y="7525792"/>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A9F68B0-1CF9-C205-3781-4667AEBF4DA5}"/>
              </a:ext>
            </a:extLst>
          </p:cNvPr>
          <p:cNvSpPr/>
          <p:nvPr/>
        </p:nvSpPr>
        <p:spPr>
          <a:xfrm rot="136196">
            <a:off x="14957299" y="2857908"/>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C5E20729-16C7-10C5-BFCB-1B9F69D8ED7E}"/>
              </a:ext>
            </a:extLst>
          </p:cNvPr>
          <p:cNvSpPr/>
          <p:nvPr/>
        </p:nvSpPr>
        <p:spPr>
          <a:xfrm rot="136196">
            <a:off x="14957299" y="4888384"/>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A859950C-AED8-4BBD-5339-0279E2027EBA}"/>
              </a:ext>
            </a:extLst>
          </p:cNvPr>
          <p:cNvSpPr/>
          <p:nvPr/>
        </p:nvSpPr>
        <p:spPr>
          <a:xfrm rot="136196">
            <a:off x="15454380" y="34099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0F3B9FA6-4D35-DADA-338F-A44AED18C5BD}"/>
              </a:ext>
            </a:extLst>
          </p:cNvPr>
          <p:cNvSpPr/>
          <p:nvPr/>
        </p:nvSpPr>
        <p:spPr>
          <a:xfrm rot="136196">
            <a:off x="14262058" y="-220951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0" name="TextBox 19">
            <a:extLst>
              <a:ext uri="{FF2B5EF4-FFF2-40B4-BE49-F238E27FC236}">
                <a16:creationId xmlns:a16="http://schemas.microsoft.com/office/drawing/2014/main" id="{D2A906C7-6C99-D305-1089-1F9D6A512A36}"/>
              </a:ext>
            </a:extLst>
          </p:cNvPr>
          <p:cNvSpPr txBox="1"/>
          <p:nvPr/>
        </p:nvSpPr>
        <p:spPr>
          <a:xfrm>
            <a:off x="1143000" y="647700"/>
            <a:ext cx="9993084" cy="954107"/>
          </a:xfrm>
          <a:prstGeom prst="rect">
            <a:avLst/>
          </a:prstGeom>
          <a:noFill/>
        </p:spPr>
        <p:txBody>
          <a:bodyPr wrap="square">
            <a:spAutoFit/>
          </a:bodyPr>
          <a:lstStyle/>
          <a:p>
            <a:pPr algn="l"/>
            <a:r>
              <a:rPr lang="en-US" sz="5400" b="1" i="0" dirty="0">
                <a:solidFill>
                  <a:srgbClr val="444444"/>
                </a:solidFill>
                <a:effectLst/>
                <a:latin typeface="Bluetea" pitchFamily="50" charset="0"/>
              </a:rPr>
              <a:t>Real world analogy</a:t>
            </a:r>
          </a:p>
        </p:txBody>
      </p:sp>
      <p:sp>
        <p:nvSpPr>
          <p:cNvPr id="7" name="TextBox 6">
            <a:extLst>
              <a:ext uri="{FF2B5EF4-FFF2-40B4-BE49-F238E27FC236}">
                <a16:creationId xmlns:a16="http://schemas.microsoft.com/office/drawing/2014/main" id="{8766A667-5D85-739F-B354-E972D00F14CA}"/>
              </a:ext>
            </a:extLst>
          </p:cNvPr>
          <p:cNvSpPr txBox="1"/>
          <p:nvPr/>
        </p:nvSpPr>
        <p:spPr>
          <a:xfrm>
            <a:off x="1522346" y="1680460"/>
            <a:ext cx="8681358" cy="2677656"/>
          </a:xfrm>
          <a:prstGeom prst="rect">
            <a:avLst/>
          </a:prstGeom>
          <a:noFill/>
        </p:spPr>
        <p:txBody>
          <a:bodyPr wrap="square">
            <a:spAutoFit/>
          </a:bodyPr>
          <a:lstStyle/>
          <a:p>
            <a:pPr marL="342900" indent="-342900">
              <a:buFont typeface="Wingdings" panose="05000000000000000000" pitchFamily="2" charset="2"/>
              <a:buChar char="ü"/>
            </a:pPr>
            <a:r>
              <a:rPr lang="en-US" sz="2400" b="0" i="0" dirty="0">
                <a:solidFill>
                  <a:srgbClr val="000000"/>
                </a:solidFill>
                <a:effectLst/>
                <a:latin typeface="PT Sans" panose="020B0503020203020204" pitchFamily="34" charset="0"/>
              </a:rPr>
              <a:t>behavior of a package changes based on its delivery state. Example : Package is in the ordered state. Package is in the shipped state. Package is in the destination state.</a:t>
            </a:r>
          </a:p>
          <a:p>
            <a:endParaRPr lang="en-US" sz="2400" b="0" i="0" dirty="0">
              <a:solidFill>
                <a:srgbClr val="000000"/>
              </a:solidFill>
              <a:effectLst/>
              <a:latin typeface="PT Sans" panose="020B0503020203020204" pitchFamily="34" charset="0"/>
            </a:endParaRPr>
          </a:p>
          <a:p>
            <a:pPr marL="342900" indent="-342900">
              <a:buFont typeface="Wingdings" panose="05000000000000000000" pitchFamily="2" charset="2"/>
              <a:buChar char="ü"/>
            </a:pPr>
            <a:r>
              <a:rPr lang="en-US" sz="2400" b="0" i="0" dirty="0">
                <a:solidFill>
                  <a:srgbClr val="000000"/>
                </a:solidFill>
                <a:effectLst/>
                <a:latin typeface="PT Sans" panose="020B0503020203020204" pitchFamily="34" charset="0"/>
              </a:rPr>
              <a:t>behavior of a game changes based on its game status state. Example : Game is in the waiting state. Game is in the playing state. Game is in the game over state.</a:t>
            </a:r>
            <a:endParaRPr lang="en-US" sz="2400" b="1" dirty="0">
              <a:solidFill>
                <a:schemeClr val="tx1">
                  <a:lumMod val="65000"/>
                  <a:lumOff val="35000"/>
                </a:schemeClr>
              </a:solidFill>
              <a:latin typeface="PT Sans" panose="020B0503020203020204" pitchFamily="34" charset="0"/>
            </a:endParaRPr>
          </a:p>
        </p:txBody>
      </p:sp>
    </p:spTree>
    <p:extLst>
      <p:ext uri="{BB962C8B-B14F-4D97-AF65-F5344CB8AC3E}">
        <p14:creationId xmlns:p14="http://schemas.microsoft.com/office/powerpoint/2010/main" val="97579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28046A9C-EA7C-3ADC-F01C-4315E0E469E9}"/>
              </a:ext>
            </a:extLst>
          </p:cNvPr>
          <p:cNvSpPr/>
          <p:nvPr/>
        </p:nvSpPr>
        <p:spPr>
          <a:xfrm rot="136196">
            <a:off x="13507136" y="7525792"/>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A9F68B0-1CF9-C205-3781-4667AEBF4DA5}"/>
              </a:ext>
            </a:extLst>
          </p:cNvPr>
          <p:cNvSpPr/>
          <p:nvPr/>
        </p:nvSpPr>
        <p:spPr>
          <a:xfrm rot="136196">
            <a:off x="14215401" y="2857908"/>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C5E20729-16C7-10C5-BFCB-1B9F69D8ED7E}"/>
              </a:ext>
            </a:extLst>
          </p:cNvPr>
          <p:cNvSpPr/>
          <p:nvPr/>
        </p:nvSpPr>
        <p:spPr>
          <a:xfrm rot="136196">
            <a:off x="14215401" y="4888384"/>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A859950C-AED8-4BBD-5339-0279E2027EBA}"/>
              </a:ext>
            </a:extLst>
          </p:cNvPr>
          <p:cNvSpPr/>
          <p:nvPr/>
        </p:nvSpPr>
        <p:spPr>
          <a:xfrm rot="136196">
            <a:off x="14712482" y="34099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0F3B9FA6-4D35-DADA-338F-A44AED18C5BD}"/>
              </a:ext>
            </a:extLst>
          </p:cNvPr>
          <p:cNvSpPr/>
          <p:nvPr/>
        </p:nvSpPr>
        <p:spPr>
          <a:xfrm rot="136196">
            <a:off x="13520160" y="-2209515"/>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9">
            <a:extLst>
              <a:ext uri="{FF2B5EF4-FFF2-40B4-BE49-F238E27FC236}">
                <a16:creationId xmlns:a16="http://schemas.microsoft.com/office/drawing/2014/main" id="{4B08A5E7-CA91-6FD1-1B12-C465BCF4B919}"/>
              </a:ext>
            </a:extLst>
          </p:cNvPr>
          <p:cNvSpPr txBox="1"/>
          <p:nvPr/>
        </p:nvSpPr>
        <p:spPr>
          <a:xfrm>
            <a:off x="1817916" y="901258"/>
            <a:ext cx="9993084" cy="923330"/>
          </a:xfrm>
          <a:prstGeom prst="rect">
            <a:avLst/>
          </a:prstGeom>
          <a:noFill/>
        </p:spPr>
        <p:txBody>
          <a:bodyPr wrap="square">
            <a:spAutoFit/>
          </a:bodyPr>
          <a:lstStyle/>
          <a:p>
            <a:r>
              <a:rPr lang="en-US" sz="5400" b="1" dirty="0">
                <a:latin typeface="Bluetea" pitchFamily="50" charset="0"/>
              </a:rPr>
              <a:t>Pros and Cons</a:t>
            </a:r>
            <a:endParaRPr lang="en-US" sz="5400" b="1" i="0" dirty="0">
              <a:solidFill>
                <a:srgbClr val="444444"/>
              </a:solidFill>
              <a:effectLst/>
              <a:latin typeface="Bluetea" pitchFamily="50" charset="0"/>
            </a:endParaRPr>
          </a:p>
        </p:txBody>
      </p:sp>
      <p:sp>
        <p:nvSpPr>
          <p:cNvPr id="15" name="TextBox 14">
            <a:extLst>
              <a:ext uri="{FF2B5EF4-FFF2-40B4-BE49-F238E27FC236}">
                <a16:creationId xmlns:a16="http://schemas.microsoft.com/office/drawing/2014/main" id="{8FADB81A-A318-0D3B-7B14-678CDDCF0242}"/>
              </a:ext>
            </a:extLst>
          </p:cNvPr>
          <p:cNvSpPr txBox="1"/>
          <p:nvPr/>
        </p:nvSpPr>
        <p:spPr>
          <a:xfrm>
            <a:off x="1899558" y="1835408"/>
            <a:ext cx="8681358" cy="4154984"/>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chemeClr val="tx1">
                    <a:lumMod val="65000"/>
                    <a:lumOff val="35000"/>
                  </a:schemeClr>
                </a:solidFill>
              </a:rPr>
              <a:t>Open/Closed Principle. Introduce new states without changing existing state classes or the context.</a:t>
            </a:r>
          </a:p>
          <a:p>
            <a:endParaRPr lang="en-US" sz="2400" b="1" dirty="0">
              <a:solidFill>
                <a:schemeClr val="tx1">
                  <a:lumMod val="65000"/>
                  <a:lumOff val="35000"/>
                </a:schemeClr>
              </a:solidFill>
            </a:endParaRPr>
          </a:p>
          <a:p>
            <a:pPr marL="342900" indent="-342900">
              <a:buFont typeface="Wingdings" panose="05000000000000000000" pitchFamily="2" charset="2"/>
              <a:buChar char="ü"/>
            </a:pPr>
            <a:r>
              <a:rPr lang="en-US" sz="2400" b="1" dirty="0">
                <a:solidFill>
                  <a:schemeClr val="tx1">
                    <a:lumMod val="65000"/>
                    <a:lumOff val="35000"/>
                  </a:schemeClr>
                </a:solidFill>
              </a:rPr>
              <a:t>Single Responsibility Principle. Organize the code related to particular states into separate classes.</a:t>
            </a:r>
          </a:p>
          <a:p>
            <a:endParaRPr lang="en-US" sz="2400" b="1" dirty="0">
              <a:solidFill>
                <a:schemeClr val="tx1">
                  <a:lumMod val="65000"/>
                  <a:lumOff val="35000"/>
                </a:schemeClr>
              </a:solidFill>
            </a:endParaRPr>
          </a:p>
          <a:p>
            <a:pPr marL="342900" indent="-342900">
              <a:buFont typeface="Wingdings" panose="05000000000000000000" pitchFamily="2" charset="2"/>
              <a:buChar char="ü"/>
            </a:pPr>
            <a:r>
              <a:rPr lang="en-US" sz="2400" b="1" dirty="0">
                <a:solidFill>
                  <a:schemeClr val="tx1">
                    <a:lumMod val="65000"/>
                    <a:lumOff val="35000"/>
                  </a:schemeClr>
                </a:solidFill>
              </a:rPr>
              <a:t>Simplify the code of the context by eliminating bulky state machine conditionals.</a:t>
            </a:r>
          </a:p>
          <a:p>
            <a:endParaRPr lang="en-US" sz="2400" b="1" dirty="0">
              <a:solidFill>
                <a:schemeClr val="tx1">
                  <a:lumMod val="65000"/>
                  <a:lumOff val="35000"/>
                </a:schemeClr>
              </a:solidFill>
            </a:endParaRPr>
          </a:p>
          <a:p>
            <a:pPr marL="342900" indent="-342900">
              <a:buFont typeface="Calibri" panose="020F0502020204030204" pitchFamily="34" charset="0"/>
              <a:buChar char="×"/>
            </a:pPr>
            <a:r>
              <a:rPr lang="en-US" sz="2400" b="1" dirty="0">
                <a:solidFill>
                  <a:schemeClr val="tx1">
                    <a:lumMod val="65000"/>
                    <a:lumOff val="35000"/>
                  </a:schemeClr>
                </a:solidFill>
              </a:rPr>
              <a:t>Applying the pattern can be overkill if a state machine has only a few states or rarely changes.</a:t>
            </a:r>
          </a:p>
        </p:txBody>
      </p:sp>
      <p:sp>
        <p:nvSpPr>
          <p:cNvPr id="7" name="TextBox 6">
            <a:extLst>
              <a:ext uri="{FF2B5EF4-FFF2-40B4-BE49-F238E27FC236}">
                <a16:creationId xmlns:a16="http://schemas.microsoft.com/office/drawing/2014/main" id="{74F66FCA-ECAE-798E-9703-E69A63ADCD25}"/>
              </a:ext>
            </a:extLst>
          </p:cNvPr>
          <p:cNvSpPr txBox="1"/>
          <p:nvPr/>
        </p:nvSpPr>
        <p:spPr>
          <a:xfrm>
            <a:off x="1817916" y="6467216"/>
            <a:ext cx="9993084" cy="923330"/>
          </a:xfrm>
          <a:prstGeom prst="rect">
            <a:avLst/>
          </a:prstGeom>
          <a:noFill/>
        </p:spPr>
        <p:txBody>
          <a:bodyPr wrap="square">
            <a:spAutoFit/>
          </a:bodyPr>
          <a:lstStyle/>
          <a:p>
            <a:r>
              <a:rPr lang="en-US" sz="5400" b="1" dirty="0">
                <a:latin typeface="Bluetea" pitchFamily="50" charset="0"/>
              </a:rPr>
              <a:t>Conclusion</a:t>
            </a:r>
            <a:endParaRPr lang="en-US" sz="5400" b="1" i="0" dirty="0">
              <a:solidFill>
                <a:srgbClr val="444444"/>
              </a:solidFill>
              <a:effectLst/>
              <a:latin typeface="Bluetea" pitchFamily="50" charset="0"/>
            </a:endParaRPr>
          </a:p>
        </p:txBody>
      </p:sp>
      <p:sp>
        <p:nvSpPr>
          <p:cNvPr id="8" name="TextBox 7">
            <a:extLst>
              <a:ext uri="{FF2B5EF4-FFF2-40B4-BE49-F238E27FC236}">
                <a16:creationId xmlns:a16="http://schemas.microsoft.com/office/drawing/2014/main" id="{6EB048C6-3726-FF9A-0311-3E6B50A681B9}"/>
              </a:ext>
            </a:extLst>
          </p:cNvPr>
          <p:cNvSpPr txBox="1"/>
          <p:nvPr/>
        </p:nvSpPr>
        <p:spPr>
          <a:xfrm>
            <a:off x="1899558" y="7401366"/>
            <a:ext cx="8681358" cy="1200329"/>
          </a:xfrm>
          <a:prstGeom prst="rect">
            <a:avLst/>
          </a:prstGeom>
          <a:noFill/>
        </p:spPr>
        <p:txBody>
          <a:bodyPr wrap="square">
            <a:spAutoFit/>
          </a:bodyPr>
          <a:lstStyle/>
          <a:p>
            <a:r>
              <a:rPr lang="en-US" sz="2400" b="0" i="0" dirty="0">
                <a:solidFill>
                  <a:srgbClr val="374151"/>
                </a:solidFill>
                <a:effectLst/>
                <a:latin typeface="PT Sans" panose="020B0503020203020204" pitchFamily="34" charset="0"/>
              </a:rPr>
              <a:t>The State design pattern provides an elegant way to manage state-specific behaviors and enables objects to adapt their behavior dynamically.</a:t>
            </a:r>
            <a:endParaRPr lang="en-US" sz="2400" b="1" dirty="0">
              <a:solidFill>
                <a:schemeClr val="tx1">
                  <a:lumMod val="65000"/>
                  <a:lumOff val="35000"/>
                </a:schemeClr>
              </a:solidFill>
              <a:latin typeface="PT Sans" panose="020B0503020203020204" pitchFamily="34" charset="0"/>
            </a:endParaRPr>
          </a:p>
        </p:txBody>
      </p:sp>
    </p:spTree>
    <p:extLst>
      <p:ext uri="{BB962C8B-B14F-4D97-AF65-F5344CB8AC3E}">
        <p14:creationId xmlns:p14="http://schemas.microsoft.com/office/powerpoint/2010/main" val="1619355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TotalTime>
  <Words>555</Words>
  <Application>Microsoft Office PowerPoint</Application>
  <PresentationFormat>Custom</PresentationFormat>
  <Paragraphs>44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Bluetea</vt:lpstr>
      <vt:lpstr>Arial</vt:lpstr>
      <vt:lpstr>Wingdings</vt:lpstr>
      <vt:lpstr>Calibri</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Biru Kuning Simpel Abstrak Presentasi Tugas Kelompok</dc:title>
  <cp:lastModifiedBy>Deni Achmad</cp:lastModifiedBy>
  <cp:revision>15</cp:revision>
  <dcterms:created xsi:type="dcterms:W3CDTF">2006-08-16T00:00:00Z</dcterms:created>
  <dcterms:modified xsi:type="dcterms:W3CDTF">2024-01-01T15:19:11Z</dcterms:modified>
  <dc:identifier>DAF4RmIvBMU</dc:identifier>
</cp:coreProperties>
</file>