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50" r:id="rId4"/>
    <p:sldMasterId id="2147483652" r:id="rId5"/>
    <p:sldMasterId id="214748365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1" roundtripDataSignature="AMtx7mgbi/XUmN88lGGFwIzd6QHTAz99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21" Type="http://customschemas.google.com/relationships/presentationmetadata" Target="meta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3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4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" name="Google Shape;3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9e410190ba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" name="Google Shape;88;g29e410190ba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9e410190ba_0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g29e410190ba_0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9e410190ba_0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g29e410190ba_0_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" name="Google Shape;3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2966e12b3c1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" name="Google Shape;42;g2966e12b3c1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ea767968d5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" name="Google Shape;48;g1ea767968d5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a776047e2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" name="Google Shape;58;g1ea776047e2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9e410190ba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" name="Google Shape;64;g29e410190ba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9e410190ba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" name="Google Shape;70;g29e410190ba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9e410190ba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" name="Google Shape;76;g29e410190ba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9e410190ba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g29e410190ba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">
  <p:cSld name="Layout Personalizado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>
  <p:cSld name="Texto e Título Vertical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>
  <p:cSld name="Texto e Título Vertical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>
  <p:cSld name="Texto e Título Vertical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2.jpg"/><Relationship Id="rId2" Type="http://schemas.openxmlformats.org/officeDocument/2006/relationships/image" Target="../media/image10.png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6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0"/>
          <p:cNvPicPr preferRelativeResize="0"/>
          <p:nvPr/>
        </p:nvPicPr>
        <p:blipFill rotWithShape="1">
          <a:blip r:embed="rId2">
            <a:alphaModFix/>
          </a:blip>
          <a:srcRect b="0" l="47941" r="0" t="0"/>
          <a:stretch/>
        </p:blipFill>
        <p:spPr>
          <a:xfrm>
            <a:off x="5810250" y="-1"/>
            <a:ext cx="6381750" cy="6897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0"/>
          <p:cNvPicPr preferRelativeResize="0"/>
          <p:nvPr/>
        </p:nvPicPr>
        <p:blipFill rotWithShape="1">
          <a:blip r:embed="rId3">
            <a:alphaModFix/>
          </a:blip>
          <a:srcRect b="0" l="0" r="84922" t="67371"/>
          <a:stretch/>
        </p:blipFill>
        <p:spPr>
          <a:xfrm>
            <a:off x="0" y="4619625"/>
            <a:ext cx="1838325" cy="223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1047" y="713766"/>
            <a:ext cx="1113478" cy="1166851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0"/>
          <p:cNvSpPr/>
          <p:nvPr/>
        </p:nvSpPr>
        <p:spPr>
          <a:xfrm>
            <a:off x="0" y="2461486"/>
            <a:ext cx="12192000" cy="22383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5"/>
  </p:sldLayoutIdLs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61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6B9E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-1016"/>
            <a:ext cx="12192000" cy="686003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2"/>
          <p:cNvSpPr/>
          <p:nvPr/>
        </p:nvSpPr>
        <p:spPr>
          <a:xfrm>
            <a:off x="-42881" y="1491915"/>
            <a:ext cx="12255676" cy="4236024"/>
          </a:xfrm>
          <a:prstGeom prst="rect">
            <a:avLst/>
          </a:prstGeom>
          <a:noFill/>
          <a:ln cap="flat" cmpd="sng" w="19050">
            <a:solidFill>
              <a:srgbClr val="CE7FC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2"/>
          <p:cNvSpPr/>
          <p:nvPr/>
        </p:nvSpPr>
        <p:spPr>
          <a:xfrm>
            <a:off x="-32080" y="1592300"/>
            <a:ext cx="12244875" cy="403525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" name="Google Shape;19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70133" y="169305"/>
            <a:ext cx="871679" cy="91346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3"/>
  </p:sldLayoutIdLs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851189" y="6349925"/>
            <a:ext cx="1606086" cy="144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7802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6B9E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2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-10011"/>
            <a:ext cx="12192000" cy="6878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24"/>
          <p:cNvPicPr preferRelativeResize="0"/>
          <p:nvPr/>
        </p:nvPicPr>
        <p:blipFill rotWithShape="1">
          <a:blip r:embed="rId2">
            <a:alphaModFix/>
          </a:blip>
          <a:srcRect b="33115" l="39300" r="39850" t="26070"/>
          <a:stretch/>
        </p:blipFill>
        <p:spPr>
          <a:xfrm>
            <a:off x="4791456" y="1783079"/>
            <a:ext cx="2542032" cy="280720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3"/>
  </p:sldLayoutIdLs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"/>
          <p:cNvSpPr txBox="1"/>
          <p:nvPr/>
        </p:nvSpPr>
        <p:spPr>
          <a:xfrm>
            <a:off x="-1" y="2384403"/>
            <a:ext cx="121920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lang="pt-BR" sz="5500">
                <a:solidFill>
                  <a:srgbClr val="4A6B9E"/>
                </a:solidFill>
                <a:latin typeface="Trebuchet MS"/>
                <a:ea typeface="Trebuchet MS"/>
                <a:cs typeface="Trebuchet MS"/>
                <a:sym typeface="Trebuchet MS"/>
              </a:rPr>
              <a:t>Bibliotecas para manipulação e visualização de Dados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-2" y="4059513"/>
            <a:ext cx="12192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7FC25E"/>
                </a:solidFill>
                <a:latin typeface="Trebuchet MS"/>
                <a:ea typeface="Trebuchet MS"/>
                <a:cs typeface="Trebuchet MS"/>
                <a:sym typeface="Trebuchet MS"/>
              </a:rPr>
              <a:t>Alexandre Siqueira Dias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9e410190ba_0_35"/>
          <p:cNvSpPr txBox="1"/>
          <p:nvPr/>
        </p:nvSpPr>
        <p:spPr>
          <a:xfrm>
            <a:off x="443211" y="145344"/>
            <a:ext cx="10170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lang="pt-BR" sz="4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DataFrame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g29e410190ba_0_35"/>
          <p:cNvSpPr txBox="1"/>
          <p:nvPr/>
        </p:nvSpPr>
        <p:spPr>
          <a:xfrm>
            <a:off x="512075" y="1075800"/>
            <a:ext cx="11423100" cy="38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#importando e colunas específicas e renomeando as mesmas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notas = pd.read_csv('Notas.csv', sep = ';',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usecols = [0, 1], names = ['NomeAluno', 'NotaD1'])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notas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notas = pd.read_csv('Notas.csv', sep = ';', usecols = ['Aluno', 'D3'])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notas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9e410190ba_0_41"/>
          <p:cNvSpPr txBox="1"/>
          <p:nvPr/>
        </p:nvSpPr>
        <p:spPr>
          <a:xfrm>
            <a:off x="443211" y="145344"/>
            <a:ext cx="10170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lang="pt-BR" sz="4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DataFrame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g29e410190ba_0_41"/>
          <p:cNvSpPr txBox="1"/>
          <p:nvPr/>
        </p:nvSpPr>
        <p:spPr>
          <a:xfrm>
            <a:off x="512075" y="1075800"/>
            <a:ext cx="114231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notas = pd.read_csv('Notas.csv', sep = ';')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Verificando linhas duplicadas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notas.duplicated()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Removendo linhas duplicadas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notas.drop_duplicates(inplace = True)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notas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9e410190ba_0_48"/>
          <p:cNvSpPr txBox="1"/>
          <p:nvPr/>
        </p:nvSpPr>
        <p:spPr>
          <a:xfrm>
            <a:off x="443211" y="145344"/>
            <a:ext cx="10170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lang="pt-BR" sz="4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DataFrame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29e410190ba_0_48"/>
          <p:cNvSpPr txBox="1"/>
          <p:nvPr/>
        </p:nvSpPr>
        <p:spPr>
          <a:xfrm>
            <a:off x="512075" y="1075800"/>
            <a:ext cx="11423100" cy="50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alunos = {'nome' : ['João', 'Maria', 'Carlos', 'Silvia', 'André', 'Juliana', 'Alex'],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'RA': [1000, 2000, 3000, 4000, 2700, 6000, 1000],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'sexo': ['M', 'F', 'M', 'F', 'M', 'F', 'M'],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'nota': [80.0, 90.0, 75.0, 100.0, 96.5, 98.5, 90]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}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 = pd.DataFrame(alunos)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Verificando as linhas que possuem RA duplicado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df.duplicated(subset = ['RA'])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Exibindo uma cópia do DataFrame as linhas que possuem RA duplicado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df.drop_duplicates(subset = ['RA'])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Removendo as linhas que possuem RA duplicado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1" lang="pt-B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f.drop_duplicates(subset = ['RA'],</a:t>
            </a:r>
            <a:r>
              <a:rPr b="1" lang="pt-BR" sz="23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inplace = True</a:t>
            </a:r>
            <a:r>
              <a:rPr b="1" lang="pt-B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"/>
          <p:cNvSpPr txBox="1"/>
          <p:nvPr/>
        </p:nvSpPr>
        <p:spPr>
          <a:xfrm>
            <a:off x="-1" y="2596119"/>
            <a:ext cx="12192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pt-BR" sz="6000">
                <a:solidFill>
                  <a:srgbClr val="4A6B9E"/>
                </a:solidFill>
                <a:latin typeface="Calibri"/>
                <a:ea typeface="Calibri"/>
                <a:cs typeface="Calibri"/>
                <a:sym typeface="Calibri"/>
              </a:rPr>
              <a:t>Trabalhando com o Pandas</a:t>
            </a:r>
            <a:endParaRPr b="1" i="0" sz="6000" u="none" cap="none" strike="noStrike">
              <a:solidFill>
                <a:srgbClr val="4A6B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2966e12b3c1_0_1"/>
          <p:cNvSpPr txBox="1"/>
          <p:nvPr/>
        </p:nvSpPr>
        <p:spPr>
          <a:xfrm>
            <a:off x="443211" y="145344"/>
            <a:ext cx="10170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lang="pt-BR" sz="4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Pandas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g2966e12b3c1_0_1"/>
          <p:cNvSpPr txBox="1"/>
          <p:nvPr/>
        </p:nvSpPr>
        <p:spPr>
          <a:xfrm>
            <a:off x="512075" y="1380600"/>
            <a:ext cx="11423100" cy="42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▪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Biblioteca poderosa para manipulação e análise de dados estruturados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▪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Utilizada amplamente no processo de preparação de dados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▪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Permite funções de limpeza e manipulação de dados, como por exemplo o preenchimento, substituição ou inserção de valores nulos, exclusão de dados duplicados etc.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▪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Permite a utilização de funções estatísticas para análise de dados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ea767968d5_0_2"/>
          <p:cNvSpPr txBox="1"/>
          <p:nvPr/>
        </p:nvSpPr>
        <p:spPr>
          <a:xfrm>
            <a:off x="443211" y="145344"/>
            <a:ext cx="10170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lang="pt-BR" sz="4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Pandas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g1ea767968d5_0_2"/>
          <p:cNvSpPr txBox="1"/>
          <p:nvPr/>
        </p:nvSpPr>
        <p:spPr>
          <a:xfrm>
            <a:off x="512075" y="1075800"/>
            <a:ext cx="114231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▪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Possui dois tipos de dados básicos: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○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Series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○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DataFrame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" name="Google Shape;52;g1ea767968d5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1750" y="3560850"/>
            <a:ext cx="2102025" cy="1999475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g1ea767968d5_0_2"/>
          <p:cNvSpPr txBox="1"/>
          <p:nvPr/>
        </p:nvSpPr>
        <p:spPr>
          <a:xfrm>
            <a:off x="929150" y="3091500"/>
            <a:ext cx="162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/>
              <a:t>Series</a:t>
            </a:r>
            <a:endParaRPr b="1" sz="2800"/>
          </a:p>
        </p:txBody>
      </p:sp>
      <p:sp>
        <p:nvSpPr>
          <p:cNvPr id="54" name="Google Shape;54;g1ea767968d5_0_2"/>
          <p:cNvSpPr txBox="1"/>
          <p:nvPr/>
        </p:nvSpPr>
        <p:spPr>
          <a:xfrm>
            <a:off x="4832625" y="3084450"/>
            <a:ext cx="230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/>
              <a:t>DataFrame</a:t>
            </a:r>
            <a:endParaRPr b="1" sz="2800"/>
          </a:p>
        </p:txBody>
      </p:sp>
      <p:pic>
        <p:nvPicPr>
          <p:cNvPr id="55" name="Google Shape;55;g1ea767968d5_0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0150" y="3630900"/>
            <a:ext cx="2922310" cy="199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ea776047e2_0_4"/>
          <p:cNvSpPr txBox="1"/>
          <p:nvPr/>
        </p:nvSpPr>
        <p:spPr>
          <a:xfrm>
            <a:off x="443211" y="145344"/>
            <a:ext cx="10170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lang="pt-BR" sz="4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g1ea776047e2_0_4"/>
          <p:cNvSpPr txBox="1"/>
          <p:nvPr/>
        </p:nvSpPr>
        <p:spPr>
          <a:xfrm>
            <a:off x="512075" y="1075800"/>
            <a:ext cx="11423100" cy="4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▪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Arranjos unidimensionais indexados, que podem conter elementos de tipos diversos (int, float, string, list etc.)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pandas as pd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#Criando uma série indexada por valores inteiros, iniciando em 0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series = pd.Series([10, 20, 43, 87, 3]) 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print(series)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9e410190ba_0_11"/>
          <p:cNvSpPr txBox="1"/>
          <p:nvPr/>
        </p:nvSpPr>
        <p:spPr>
          <a:xfrm>
            <a:off x="443211" y="145344"/>
            <a:ext cx="10170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lang="pt-BR" sz="4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g29e410190ba_0_11"/>
          <p:cNvSpPr txBox="1"/>
          <p:nvPr/>
        </p:nvSpPr>
        <p:spPr>
          <a:xfrm>
            <a:off x="512075" y="1075800"/>
            <a:ext cx="11423100" cy="53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▪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Arranjos unidimensionais indexados, que podem conter elementos de tipos diversos (int, float, string, list etc.)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#Criando uma série indexada por letras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series = pd.Series([10, 20, 43, 87, 3], index = ['a', 'b', 'c', 'd', 'e'])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print(series)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#Criando uma série indexada por nomes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series = pd.Series([10, 20, 43, 87, 3], index = ['João', 'Maria', 'Pedro', 'Sílvia', 'Alex'])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print(series)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9e410190ba_0_16"/>
          <p:cNvSpPr txBox="1"/>
          <p:nvPr/>
        </p:nvSpPr>
        <p:spPr>
          <a:xfrm>
            <a:off x="443211" y="145344"/>
            <a:ext cx="10170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lang="pt-BR" sz="4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g29e410190ba_0_16"/>
          <p:cNvSpPr txBox="1"/>
          <p:nvPr/>
        </p:nvSpPr>
        <p:spPr>
          <a:xfrm>
            <a:off x="512075" y="1075800"/>
            <a:ext cx="11423100" cy="50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funcionario = {'João': 1500, 'Maria': 2500, 'André': 3000.50, 'Carla': 4000.00, 'Alex': 30000.00}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series = pd.Series(funcionario)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Exibindo resumo estatístico da série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series.describe()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#Ordenando a série pelo índice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series.sort_index(inplace = True)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print(series)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#Ordenando a série pelo valor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series.sort_values(inplace = True)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print(series)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9e410190ba_0_22"/>
          <p:cNvSpPr txBox="1"/>
          <p:nvPr/>
        </p:nvSpPr>
        <p:spPr>
          <a:xfrm>
            <a:off x="443211" y="145344"/>
            <a:ext cx="10170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lang="pt-BR" sz="4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DataFrame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g29e410190ba_0_22"/>
          <p:cNvSpPr txBox="1"/>
          <p:nvPr/>
        </p:nvSpPr>
        <p:spPr>
          <a:xfrm>
            <a:off x="512075" y="1075800"/>
            <a:ext cx="11423100" cy="48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▪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Estrutura bidimensional, utilizada para armazenamento de dados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pandas as pd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alunos = {'nome' : ['João', 'Maria', 'Carlos', 'Silvia', 'André', 'Juliana'],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'RA': [1000, 2000, 3000, 4000, 2700, 6000],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'sexo': ['M', 'F', 'M', 'F', 'M', 'F'],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'nota': [80.0, 90.0, 75.0, 100.0, 96.5, 98.5]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}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 = pd.DataFrame(alunos)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 #exibe todo o dataframe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df.head() #exibe os 5 primeiros registros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df.tail() #exibe os 5 últimos registros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df.describe() # resumo estatístico de todos os campos numéricos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9e410190ba_0_29"/>
          <p:cNvSpPr txBox="1"/>
          <p:nvPr/>
        </p:nvSpPr>
        <p:spPr>
          <a:xfrm>
            <a:off x="443211" y="145344"/>
            <a:ext cx="10170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lang="pt-BR" sz="4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DataFrame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g29e410190ba_0_29"/>
          <p:cNvSpPr txBox="1"/>
          <p:nvPr/>
        </p:nvSpPr>
        <p:spPr>
          <a:xfrm>
            <a:off x="512075" y="1075800"/>
            <a:ext cx="11423100" cy="46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Lendo dados de um arquivo CSV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notas = pd.read_csv('Notas.csv', sep = ';')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notas.describe()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Imprimindo a quantidade de linhas e colunas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notas.shape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Exibindo as colunas 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notas.columns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#Incluido novas colunas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notas['Final'] = 0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notas['Media'] = round((notas['D1'] + notas['D2'] + notas['D3'])/3, 2)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notas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_1 - Cap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3 - Título e text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2 - Subdivisão do assunto principal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6 - Final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2020-01-14T17:16:45Z</dcterms:created>
  <dc:creator>Fernando José Ferreira</dc:creator>
</cp:coreProperties>
</file>