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50" r:id="rId4"/>
    <p:sldMasterId id="2147483652" r:id="rId5"/>
    <p:sldMasterId id="214748365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0" roundtripDataSignature="AMtx7mjAEkVvXPnGyOtiX+p3ZEdaWQlX8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3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4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" name="Google Shape;3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9e471abbfa_1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4" name="Google Shape;84;g29e471abbfa_1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9e471abbfa_1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" name="Google Shape;90;g29e471abbfa_1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" name="Google Shape;3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29e410190ba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" name="Google Shape;42;g29e410190ba_0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29e410190ba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" name="Google Shape;48;g29e410190ba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9e410190ba_0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" name="Google Shape;54;g29e410190ba_0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9e471abbfa_1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" name="Google Shape;60;g29e471abbfa_1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9e471abbfa_1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" name="Google Shape;66;g29e471abbfa_1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9e471abbfa_1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" name="Google Shape;72;g29e471abbfa_1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9e471abbfa_1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" name="Google Shape;78;g29e471abbfa_1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">
  <p:cSld name="Layout Personalizado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>
  <p:cSld name="Texto e Título Vertical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>
  <p:cSld name="Texto e Título Vertical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>
  <p:cSld name="Texto e Título Vertical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image" Target="../media/image8.png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.xml"/><Relationship Id="rId6" Type="http://schemas.openxmlformats.org/officeDocument/2006/relationships/theme" Target="../theme/theme4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5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0"/>
          <p:cNvPicPr preferRelativeResize="0"/>
          <p:nvPr/>
        </p:nvPicPr>
        <p:blipFill rotWithShape="1">
          <a:blip r:embed="rId2">
            <a:alphaModFix/>
          </a:blip>
          <a:srcRect b="0" l="47941" r="0" t="0"/>
          <a:stretch/>
        </p:blipFill>
        <p:spPr>
          <a:xfrm>
            <a:off x="5810250" y="-1"/>
            <a:ext cx="6381750" cy="6897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0"/>
          <p:cNvPicPr preferRelativeResize="0"/>
          <p:nvPr/>
        </p:nvPicPr>
        <p:blipFill rotWithShape="1">
          <a:blip r:embed="rId3">
            <a:alphaModFix/>
          </a:blip>
          <a:srcRect b="0" l="0" r="84922" t="67371"/>
          <a:stretch/>
        </p:blipFill>
        <p:spPr>
          <a:xfrm>
            <a:off x="0" y="4619625"/>
            <a:ext cx="1838325" cy="223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1047" y="713766"/>
            <a:ext cx="1113478" cy="1166851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0"/>
          <p:cNvSpPr/>
          <p:nvPr/>
        </p:nvSpPr>
        <p:spPr>
          <a:xfrm>
            <a:off x="0" y="2461486"/>
            <a:ext cx="12192000" cy="22383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5"/>
  </p:sldLayoutIdLs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61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6B9E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-1016"/>
            <a:ext cx="12192000" cy="686003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2"/>
          <p:cNvSpPr/>
          <p:nvPr/>
        </p:nvSpPr>
        <p:spPr>
          <a:xfrm>
            <a:off x="-42881" y="1491915"/>
            <a:ext cx="12255676" cy="4236024"/>
          </a:xfrm>
          <a:prstGeom prst="rect">
            <a:avLst/>
          </a:prstGeom>
          <a:noFill/>
          <a:ln cap="flat" cmpd="sng" w="19050">
            <a:solidFill>
              <a:srgbClr val="CE7FC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2"/>
          <p:cNvSpPr/>
          <p:nvPr/>
        </p:nvSpPr>
        <p:spPr>
          <a:xfrm>
            <a:off x="-32080" y="1592300"/>
            <a:ext cx="12244875" cy="403525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" name="Google Shape;19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70133" y="169305"/>
            <a:ext cx="871679" cy="91346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3"/>
  </p:sldLayoutIdLs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851189" y="6349925"/>
            <a:ext cx="1606086" cy="144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7802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6B9E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2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-10011"/>
            <a:ext cx="12192000" cy="6878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24"/>
          <p:cNvPicPr preferRelativeResize="0"/>
          <p:nvPr/>
        </p:nvPicPr>
        <p:blipFill rotWithShape="1">
          <a:blip r:embed="rId2">
            <a:alphaModFix/>
          </a:blip>
          <a:srcRect b="33115" l="39300" r="39850" t="26070"/>
          <a:stretch/>
        </p:blipFill>
        <p:spPr>
          <a:xfrm>
            <a:off x="4791456" y="1783079"/>
            <a:ext cx="2542032" cy="280720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3"/>
  </p:sldLayoutIdLs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"/>
          <p:cNvSpPr txBox="1"/>
          <p:nvPr/>
        </p:nvSpPr>
        <p:spPr>
          <a:xfrm>
            <a:off x="-1" y="2384403"/>
            <a:ext cx="121920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pt-BR" sz="5500" u="none" cap="none" strike="noStrike">
                <a:solidFill>
                  <a:srgbClr val="4A6B9E"/>
                </a:solidFill>
                <a:latin typeface="Trebuchet MS"/>
                <a:ea typeface="Trebuchet MS"/>
                <a:cs typeface="Trebuchet MS"/>
                <a:sym typeface="Trebuchet MS"/>
              </a:rPr>
              <a:t>Bibliotecas para manipulação e visualização de Dados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-2" y="4059513"/>
            <a:ext cx="12192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rgbClr val="7FC25E"/>
                </a:solidFill>
                <a:latin typeface="Trebuchet MS"/>
                <a:ea typeface="Trebuchet MS"/>
                <a:cs typeface="Trebuchet MS"/>
                <a:sym typeface="Trebuchet MS"/>
              </a:rPr>
              <a:t>Alexandre Siqueira Dias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9e471abbfa_1_43"/>
          <p:cNvSpPr txBox="1"/>
          <p:nvPr/>
        </p:nvSpPr>
        <p:spPr>
          <a:xfrm>
            <a:off x="443211" y="145344"/>
            <a:ext cx="10170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i="0" lang="pt-BR" sz="4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DataFrame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g29e471abbfa_1_43"/>
          <p:cNvSpPr txBox="1"/>
          <p:nvPr/>
        </p:nvSpPr>
        <p:spPr>
          <a:xfrm>
            <a:off x="512075" y="1075800"/>
            <a:ext cx="11423100" cy="44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pandas as pd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notas = pd.read_csv('Notas_Curso.csv')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 Plotando gráfico de quantidade de alunos por Curso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notas['Curso'].value_counts().plot()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notas['Curso'].value_counts().plot(kind = 'bar', title = 'Alunos por Curso').set(xlabel='Curso', ylabel='Qtd Alunos')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9e471abbfa_1_49"/>
          <p:cNvSpPr txBox="1"/>
          <p:nvPr/>
        </p:nvSpPr>
        <p:spPr>
          <a:xfrm>
            <a:off x="443211" y="145344"/>
            <a:ext cx="10170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i="0" lang="pt-BR" sz="4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DataFrame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g29e471abbfa_1_49"/>
          <p:cNvSpPr txBox="1"/>
          <p:nvPr/>
        </p:nvSpPr>
        <p:spPr>
          <a:xfrm>
            <a:off x="512075" y="1075800"/>
            <a:ext cx="11423100" cy="48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 = pd.read_csv('Temperatura.csv', sep = ';')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temp.sample(5)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temp.groupby('cidade')['temperatura'].mean().plot(kind = 'bar')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 = temp[(temp.cidade == 'Belo Horizonte') &amp; (temp.data_coleta &gt;= '21/01/2020') &amp; (temp.data_coleta &lt;= '25/01/2020')]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t.plot(kind='line',x='data_coleta',y='temperatura', title = 'Temperatura de BH').set(xlabel='Dia', ylabel='Temperatura')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"/>
          <p:cNvSpPr txBox="1"/>
          <p:nvPr/>
        </p:nvSpPr>
        <p:spPr>
          <a:xfrm>
            <a:off x="-1" y="2596119"/>
            <a:ext cx="12192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pt-BR" sz="6000" u="none" cap="none" strike="noStrike">
                <a:solidFill>
                  <a:srgbClr val="4A6B9E"/>
                </a:solidFill>
                <a:latin typeface="Calibri"/>
                <a:ea typeface="Calibri"/>
                <a:cs typeface="Calibri"/>
                <a:sym typeface="Calibri"/>
              </a:rPr>
              <a:t>Trabalhando com o Pandas</a:t>
            </a:r>
            <a:endParaRPr b="1" i="0" sz="6000" u="none" cap="none" strike="noStrike">
              <a:solidFill>
                <a:srgbClr val="4A6B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29e410190ba_0_29"/>
          <p:cNvSpPr txBox="1"/>
          <p:nvPr/>
        </p:nvSpPr>
        <p:spPr>
          <a:xfrm>
            <a:off x="443211" y="145344"/>
            <a:ext cx="10170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i="0" lang="pt-BR" sz="4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DataFrame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g29e410190ba_0_29"/>
          <p:cNvSpPr txBox="1"/>
          <p:nvPr/>
        </p:nvSpPr>
        <p:spPr>
          <a:xfrm>
            <a:off x="512075" y="1075800"/>
            <a:ext cx="11423100" cy="46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pandas as pd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notas = pd.read_csv('Notas.csv', sep = ';')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#Exibindo somente as colunas Aluno e D3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notas[['Aluno', 'D3']]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#Exibindo os alunos que obtiveram nota D3 &gt; 10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notas[(notas.D3 &gt; 10)]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#Exibindo o nome dos alunos, e as notas D1 e D3,  para aqueles que obtiveram D3 maior que 10 e D1 menor que 10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notas[(notas['D3'] &gt; 10) &amp; (notas['D1'] &lt; 10)][['Aluno', 'D3']]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notas[(notas.D3 &gt; 10) &amp; (notas.D1 &lt; 10)][['Aluno', 'D3']]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 Utilizando o método query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notas.query('D3 &gt; 10 and D1 &lt; 10')[['Aluno', 'D3']]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29e410190ba_0_35"/>
          <p:cNvSpPr txBox="1"/>
          <p:nvPr/>
        </p:nvSpPr>
        <p:spPr>
          <a:xfrm>
            <a:off x="443211" y="145344"/>
            <a:ext cx="10170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i="0" lang="pt-BR" sz="4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DataFrame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g29e410190ba_0_35"/>
          <p:cNvSpPr txBox="1"/>
          <p:nvPr/>
        </p:nvSpPr>
        <p:spPr>
          <a:xfrm>
            <a:off x="512075" y="1075800"/>
            <a:ext cx="11423100" cy="38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pandas as pd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notas = pd.read_csv('Notas.csv', sep = ';')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 Verificando valores nulos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notas[(notas.D3.isnull()) &amp; (notas.D2.notnull())][['Aluno', 'D3', 'D2']]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notas.query('D3.isnull() and not D2.isnull()')[['Aluno', 'D3', 'D2']]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1" i="0" sz="2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9e410190ba_0_41"/>
          <p:cNvSpPr txBox="1"/>
          <p:nvPr/>
        </p:nvSpPr>
        <p:spPr>
          <a:xfrm>
            <a:off x="443211" y="145344"/>
            <a:ext cx="10170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i="0" lang="pt-BR" sz="4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DataFrame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g29e410190ba_0_41"/>
          <p:cNvSpPr txBox="1"/>
          <p:nvPr/>
        </p:nvSpPr>
        <p:spPr>
          <a:xfrm>
            <a:off x="512075" y="1075800"/>
            <a:ext cx="11423100" cy="48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#Removendo linhas com valores nulos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notas.dropna() 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notas.dropna(inplace = True)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#Removendo linhas que possuem somente a coluna D3 nula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notas.dropna(subset=['D3']) 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#Removendo colunas com valores nulos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notas.dropna(axis = 1)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notas.dropna(axis = 1, inplace = True)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e471abbfa_1_10"/>
          <p:cNvSpPr txBox="1"/>
          <p:nvPr/>
        </p:nvSpPr>
        <p:spPr>
          <a:xfrm>
            <a:off x="443211" y="145344"/>
            <a:ext cx="10170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i="0" lang="pt-BR" sz="4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DataFrame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29e471abbfa_1_10"/>
          <p:cNvSpPr txBox="1"/>
          <p:nvPr/>
        </p:nvSpPr>
        <p:spPr>
          <a:xfrm>
            <a:off x="512075" y="1075800"/>
            <a:ext cx="11423100" cy="50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pandas as pd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notas = pd.read_csv('Notas_Curso.csv')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 Ordenando os dados pelo nome do Aluno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notas.sort_values(by = 'Aluno')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 Ordenando os dados pelo nome do Aluno em ordem decrescente 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notas.sort_values(by = 'Aluno', ascending = False)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 Ordenando os dados pelo nome do Curso e do Aluno, em ordem crescente 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notas.sort_values(by = ['Curso','Aluno'])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 Ordenando os dados pelo nome do Curso em ordem decrescente, e do Aluno, em ordem crescente 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notas.sort_values(by = ['Curso','Aluno'], ascending = [False, True])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e471abbfa_1_22"/>
          <p:cNvSpPr txBox="1"/>
          <p:nvPr/>
        </p:nvSpPr>
        <p:spPr>
          <a:xfrm>
            <a:off x="443211" y="145344"/>
            <a:ext cx="10170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i="0" lang="pt-BR" sz="4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DataFrame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g29e471abbfa_1_22"/>
          <p:cNvSpPr txBox="1"/>
          <p:nvPr/>
        </p:nvSpPr>
        <p:spPr>
          <a:xfrm>
            <a:off x="512075" y="1075800"/>
            <a:ext cx="11423100" cy="50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pandas as pd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notas = pd.read_csv('Notas_Curso.csv')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 Quantidade de linhas por curso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notas['Curso'].value_counts()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 Quantidade de linhas por sexo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notas['Sexo'].value_counts()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 Quantidade de alunos por curso e sexo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notas.groupby(['Curso', 'Sexo']) ['Aluno'].count()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 Média das notas por curso e sexo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notas.groupby(['Curso', 'Sexo']).mean()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e471abbfa_1_31"/>
          <p:cNvSpPr txBox="1"/>
          <p:nvPr/>
        </p:nvSpPr>
        <p:spPr>
          <a:xfrm>
            <a:off x="443211" y="145344"/>
            <a:ext cx="10170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i="0" lang="pt-BR" sz="4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DataFrame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g29e471abbfa_1_31"/>
          <p:cNvSpPr txBox="1"/>
          <p:nvPr/>
        </p:nvSpPr>
        <p:spPr>
          <a:xfrm>
            <a:off x="512075" y="1075800"/>
            <a:ext cx="11423100" cy="46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pandas as pd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notas = pd.read_csv('Notas.csv', sep = ';')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 Excluindo as linhas que possuem valores nulos somente na coluna D2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notasD2 = notas.dropna(subset = ['D2'])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 Removendo as linhas duplicadas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notasD2.drop_duplicates(inplace = True)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 Gravando um DataFrame em um arquivo CSV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 Com a opção index = False, não será criada uma coluna para os índices do DataFrame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notasD2.to_csv('Copia_notas.csv', index = False)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9e471abbfa_1_37"/>
          <p:cNvSpPr txBox="1"/>
          <p:nvPr/>
        </p:nvSpPr>
        <p:spPr>
          <a:xfrm>
            <a:off x="443211" y="145344"/>
            <a:ext cx="10170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i="0" lang="pt-BR" sz="4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DataFrame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g29e471abbfa_1_37"/>
          <p:cNvSpPr txBox="1"/>
          <p:nvPr/>
        </p:nvSpPr>
        <p:spPr>
          <a:xfrm>
            <a:off x="512075" y="1075800"/>
            <a:ext cx="114231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 Importando dados a partir de uma url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pandas as pd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temperatura = pd.read_csv('https://github.com/alanjones2/dataviz/raw/master/londonweather.csv')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temperatura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6 - Final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 - Subdivisão do assunto principal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2_1 - Cap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3 - Título e texto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2020-01-14T17:16:45Z</dcterms:created>
  <dc:creator>Fernando José Ferreira</dc:creator>
</cp:coreProperties>
</file>