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2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37nK8GTFqP4xIuT5HxwDldvF1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bd362083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abd362083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bd362083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abd3620836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bd3620836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abd3620836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bd3620836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abd3620836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bd362083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abd362083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966e12b3c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2966e12b3c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abd362083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2abd362083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a767968d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1ea767968d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bd362083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2abd362083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a776047e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ea776047e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e410190b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29e410190b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bd362083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abd362083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7941" r="0" t="0"/>
          <a:stretch/>
        </p:blipFill>
        <p:spPr>
          <a:xfrm>
            <a:off x="5810250" y="-1"/>
            <a:ext cx="6381750" cy="689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7371"/>
          <a:stretch/>
        </p:blipFill>
        <p:spPr>
          <a:xfrm>
            <a:off x="0" y="4619625"/>
            <a:ext cx="18383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47" y="713766"/>
            <a:ext cx="1113478" cy="11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16"/>
            <a:ext cx="12192000" cy="68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-42881" y="1491915"/>
            <a:ext cx="12255676" cy="4236024"/>
          </a:xfrm>
          <a:prstGeom prst="rect">
            <a:avLst/>
          </a:prstGeom>
          <a:noFill/>
          <a:ln cap="flat" cmpd="sng" w="19050">
            <a:solidFill>
              <a:srgbClr val="CE7FC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-32080" y="1592300"/>
            <a:ext cx="12244875" cy="4035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70133" y="169305"/>
            <a:ext cx="871679" cy="91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51189" y="6349925"/>
            <a:ext cx="1606086" cy="14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78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4"/>
          <p:cNvPicPr preferRelativeResize="0"/>
          <p:nvPr/>
        </p:nvPicPr>
        <p:blipFill rotWithShape="1">
          <a:blip r:embed="rId2">
            <a:alphaModFix/>
          </a:blip>
          <a:srcRect b="33115" l="39300" r="39850" t="26070"/>
          <a:stretch/>
        </p:blipFill>
        <p:spPr>
          <a:xfrm>
            <a:off x="4791456" y="1783079"/>
            <a:ext cx="2542032" cy="28072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-1" y="2384403"/>
            <a:ext cx="12192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pt-BR" sz="5500" u="none" cap="none" strike="noStrike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Bibliotecas para manipulação e visualização de Dados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-2" y="40595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7FC25E"/>
                </a:solidFill>
                <a:latin typeface="Trebuchet MS"/>
                <a:ea typeface="Trebuchet MS"/>
                <a:cs typeface="Trebuchet MS"/>
                <a:sym typeface="Trebuchet MS"/>
              </a:rPr>
              <a:t>Alexandre Siqueira Dias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bd3620836_0_3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abd3620836_0_32"/>
          <p:cNvSpPr txBox="1"/>
          <p:nvPr/>
        </p:nvSpPr>
        <p:spPr>
          <a:xfrm>
            <a:off x="512075" y="1075800"/>
            <a:ext cx="114231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Obtendo a numeração dos meses avaliados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x_periodo = weather[weather['Year'] == 1957].Month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os dados de temperaturas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y_temperaturas_1957 = weather[weather['Year'] == 1957].Tmax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y_temperaturas_1977 = weather[weather['Year'] == 1977].Tmax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y_temperaturas_1997 = weather[weather['Year'] == 1997].Tmax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y_temperaturas_2017 = weather[weather['Year'] == 2017].Tmax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bd3620836_0_38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abd3620836_0_38"/>
          <p:cNvSpPr txBox="1"/>
          <p:nvPr/>
        </p:nvSpPr>
        <p:spPr>
          <a:xfrm>
            <a:off x="512075" y="1075800"/>
            <a:ext cx="114231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Plotando labels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plt.plot(x_periodo, y_temperaturas_1957);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plt.plot(x_periodo, y_temperaturas_1957)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plt.title("Temperatura durante o Ano de 1957")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plt.ylabel("Temperatura")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plt.xlabel("Meses");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2abd3620836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554" y="1041787"/>
            <a:ext cx="3203121" cy="214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abd3620836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4554" y="3489742"/>
            <a:ext cx="3203121" cy="232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bd3620836_0_46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abd3620836_0_46"/>
          <p:cNvSpPr txBox="1"/>
          <p:nvPr/>
        </p:nvSpPr>
        <p:spPr>
          <a:xfrm>
            <a:off x="512075" y="1075800"/>
            <a:ext cx="11423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Adicionando elementos ao gráfico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plt.plot(x_periodo, y_temperaturas_1957, color='navy', marker='o', linestyle='dashed', linewidth=2, markersize=12)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plt.title("Temperatura durante o Ano de 1957")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plt.ylabel("Temperatura")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plt.xlabel("Meses");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2abd362083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502" y="3177274"/>
            <a:ext cx="3838371" cy="27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bd3620836_0_55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abd3620836_0_55"/>
          <p:cNvSpPr txBox="1"/>
          <p:nvPr/>
        </p:nvSpPr>
        <p:spPr>
          <a:xfrm>
            <a:off x="512075" y="1075800"/>
            <a:ext cx="114231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Acrescentando o GRID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plt.plot(x_periodo, y_temperaturas_1957, color='green', marker='o', linestyle='dashed', linewidth=2, markersize=12)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plt.title("Temperatura durante o Ano de 1957")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plt.ylabel("Temperatura")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plt.xlabel("Meses")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plt.grid(); #axis= 'both', 'x' ou 'y'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abd3620836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939" y="2953202"/>
            <a:ext cx="3954236" cy="286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d3620836_0_63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abd3620836_0_63"/>
          <p:cNvSpPr txBox="1"/>
          <p:nvPr/>
        </p:nvSpPr>
        <p:spPr>
          <a:xfrm>
            <a:off x="512075" y="1075800"/>
            <a:ext cx="114231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Acrescentando uma anotação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plt.plot(x_periodo, y_temperaturas_1957, color='green', marker='o', linestyle='dashed', linewidth=2, markersize=12)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plt.annotate('(Tmax=16.2\n em Maio de 1957)', color = 'blue', xy=(5, 16.2), xytext=(6,13), arrowprops=dict(color='purple'))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plt.title("Temperatura durante o Ano de 1957")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plt.ylabel("Temperatura")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plt.xlabel("Meses")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plt.grid();#axis='both','x' ou 'y'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2abd3620836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9401" y="3285324"/>
            <a:ext cx="3735775" cy="26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-1" y="2596119"/>
            <a:ext cx="12192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Bibliotecas de visualização de Dados</a:t>
            </a:r>
            <a:endParaRPr b="1" sz="6000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Trabalhando com o Matplotlib </a:t>
            </a:r>
            <a:endParaRPr b="1" sz="6000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(parte 1)</a:t>
            </a:r>
            <a:endParaRPr b="1" sz="6000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sz="6000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966e12b3c1_0_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966e12b3c1_0_1"/>
          <p:cNvSpPr txBox="1"/>
          <p:nvPr/>
        </p:nvSpPr>
        <p:spPr>
          <a:xfrm>
            <a:off x="512075" y="1380600"/>
            <a:ext cx="114231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das principais bibliotecas de visualização do Python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Surge em 2002 quando John Hunter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(https://en.wikipedia.org/wiki/John_D._Hunter)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colegas conduziam pesquisas sobre epilepsia usando um software de análise de dados proprietário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Eles migraram para o Matlab por ser mais barato e flexível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abd3620836_0_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abd3620836_0_2"/>
          <p:cNvSpPr txBox="1"/>
          <p:nvPr/>
        </p:nvSpPr>
        <p:spPr>
          <a:xfrm>
            <a:off x="512075" y="1380600"/>
            <a:ext cx="11423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Entretanto, o Matlab não havia sido projetado para manipular os diversos formatos e fontes de dados com os quais eles precisavam trabalhar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Hunter então cria a primeira versão do matplotlib, uma ferramenta de visualização para análise de eletroencefalografias e eletrocorticografias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a767968d5_0_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ea767968d5_0_2"/>
          <p:cNvSpPr txBox="1"/>
          <p:nvPr/>
        </p:nvSpPr>
        <p:spPr>
          <a:xfrm>
            <a:off x="512075" y="1075800"/>
            <a:ext cx="11423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Importando o Matplotlib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1ª forma: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import matplotlib.pyplot as plt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2ª forma: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matplotlib import pyplot as plt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bd3620836_0_8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abd3620836_0_8"/>
          <p:cNvSpPr txBox="1"/>
          <p:nvPr/>
        </p:nvSpPr>
        <p:spPr>
          <a:xfrm>
            <a:off x="512075" y="1075800"/>
            <a:ext cx="114231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Plotando os primeiros gráficos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 matplotlib.pyplot as plt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plt.plot([2, 5, 10, 8, 1, 6])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um gráfico de linhas, com string de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formatação para cor, marcador e tipo de linha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plt.plot([2, 5, 10, 8, 1, 6], 'c*:');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g2abd3620836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0246" y="3715093"/>
            <a:ext cx="2885528" cy="193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2abd3620836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4461" y="1208656"/>
            <a:ext cx="2891313" cy="2224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a776047e2_0_4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 de formatação de gráficos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ea776047e2_0_4"/>
          <p:cNvSpPr txBox="1"/>
          <p:nvPr/>
        </p:nvSpPr>
        <p:spPr>
          <a:xfrm>
            <a:off x="512075" y="1075800"/>
            <a:ext cx="1142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g1ea776047e2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28" y="1243694"/>
            <a:ext cx="2279335" cy="254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1ea776047e2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1941" y="1272405"/>
            <a:ext cx="2282974" cy="13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ea776047e2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1977" y="1272407"/>
            <a:ext cx="2507116" cy="245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ea776047e2_0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10076" y="1258944"/>
            <a:ext cx="2370824" cy="3253468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ctangle: Click to edit Master text styles&#10;Second level&#10;Third level&#10;Fourth level&#10;Fifth level" id="76" name="Google Shape;76;g1ea776047e2_0_4"/>
          <p:cNvSpPr txBox="1"/>
          <p:nvPr/>
        </p:nvSpPr>
        <p:spPr>
          <a:xfrm>
            <a:off x="3441594" y="4067456"/>
            <a:ext cx="53088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287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Exemplos de strings de formatação:</a:t>
            </a:r>
            <a:endParaRPr sz="3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Clr>
                <a:srgbClr val="6F89F7"/>
              </a:buClr>
              <a:buSzPts val="1980"/>
              <a:buFont typeface="Noto Sans Symbols"/>
              <a:buChar char="⮚"/>
            </a:pPr>
            <a:r>
              <a:rPr lang="pt-BR" sz="18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'r--' =&gt; linha vermelha tracejada</a:t>
            </a:r>
            <a:endParaRPr sz="3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Clr>
                <a:srgbClr val="6F89F7"/>
              </a:buClr>
              <a:buSzPts val="1980"/>
              <a:buFont typeface="Noto Sans Symbols"/>
              <a:buChar char="⮚"/>
            </a:pPr>
            <a:r>
              <a:rPr lang="pt-BR" sz="18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'b.' =&gt; pontos azuis</a:t>
            </a:r>
            <a:endParaRPr sz="3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4330" lvl="0" marL="457200" rtl="0" algn="l">
              <a:spcBef>
                <a:spcPts val="360"/>
              </a:spcBef>
              <a:spcAft>
                <a:spcPts val="0"/>
              </a:spcAft>
              <a:buClr>
                <a:srgbClr val="6F89F7"/>
              </a:buClr>
              <a:buSzPts val="1980"/>
              <a:buFont typeface="Noto Sans Symbols"/>
              <a:buChar char="⮚"/>
            </a:pPr>
            <a:r>
              <a:rPr lang="pt-BR" sz="18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'ok' =&gt; círculos pretos</a:t>
            </a:r>
            <a:endParaRPr sz="3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5728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e410190ba_0_1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9e410190ba_0_11"/>
          <p:cNvSpPr txBox="1"/>
          <p:nvPr/>
        </p:nvSpPr>
        <p:spPr>
          <a:xfrm>
            <a:off x="512075" y="1075800"/>
            <a:ext cx="114231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gráfico com 4 conjuntos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= [1, 2, 3, 4, 5]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y1 = [-3, 2, 6, 2, 1]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y2 = [4, -2, 5, 8, 3]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y3 = [7, 6, 4, 3, 1]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y4 = [1, 2, 3, 4, 5]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plt.plot(x, y1, 'ro--', x, y2, 'bh-.', x, y3, 'g^:', x, y4, 'y&gt;-')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plt.title("Exemplo");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29e410190ba_0_11"/>
          <p:cNvPicPr preferRelativeResize="0"/>
          <p:nvPr/>
        </p:nvPicPr>
        <p:blipFill rotWithShape="1">
          <a:blip r:embed="rId3">
            <a:alphaModFix/>
          </a:blip>
          <a:srcRect b="0" l="3025" r="0" t="0"/>
          <a:stretch/>
        </p:blipFill>
        <p:spPr>
          <a:xfrm>
            <a:off x="7979225" y="1798630"/>
            <a:ext cx="3486150" cy="255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bd3620836_0_23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abd3620836_0_23"/>
          <p:cNvSpPr txBox="1"/>
          <p:nvPr/>
        </p:nvSpPr>
        <p:spPr>
          <a:xfrm>
            <a:off x="512075" y="1075800"/>
            <a:ext cx="114231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Recuperando dados de temperatura anual a cada 20 anos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 numpy as np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 matplotlib.pyplot as plt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weather = pd.read_csv('https://github.com/alanjones2/dataviz/raw/master/londonweather.csv')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weather.head()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 - Subdivisão do assunto princip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