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2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aopQxNp0zWFcrfB/9IZi+06T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3.xml"/><Relationship Id="rId19" Type="http://customschemas.google.com/relationships/presentationmetadata" Target="metadata"/><Relationship Id="rId6" Type="http://schemas.openxmlformats.org/officeDocument/2006/relationships/slideMaster" Target="slideMasters/slideMaster4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c74ab6d01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g2ac74ab6d01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966e12b3c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g2966e12b3c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abd362083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2abd362083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ac74ab6d01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g2ac74ab6d01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c74ab6d01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2ac74ab6d01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c74ab6d01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2ac74ab6d01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c74ab6d0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g2ac74ab6d0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c74ab6d0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ac74ab6d0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7941" r="0" t="0"/>
          <a:stretch/>
        </p:blipFill>
        <p:spPr>
          <a:xfrm>
            <a:off x="5810250" y="-1"/>
            <a:ext cx="6381750" cy="6897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7371"/>
          <a:stretch/>
        </p:blipFill>
        <p:spPr>
          <a:xfrm>
            <a:off x="0" y="4619625"/>
            <a:ext cx="1838325" cy="22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47" y="713766"/>
            <a:ext cx="1113478" cy="11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16"/>
            <a:ext cx="12192000" cy="686003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/>
          <p:nvPr/>
        </p:nvSpPr>
        <p:spPr>
          <a:xfrm>
            <a:off x="-42881" y="1491915"/>
            <a:ext cx="12255676" cy="4236024"/>
          </a:xfrm>
          <a:prstGeom prst="rect">
            <a:avLst/>
          </a:prstGeom>
          <a:noFill/>
          <a:ln cap="flat" cmpd="sng" w="19050">
            <a:solidFill>
              <a:srgbClr val="CE7FC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-32080" y="1592300"/>
            <a:ext cx="12244875" cy="40352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70133" y="169305"/>
            <a:ext cx="871679" cy="91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851189" y="6349925"/>
            <a:ext cx="1606086" cy="1448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78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24"/>
          <p:cNvPicPr preferRelativeResize="0"/>
          <p:nvPr/>
        </p:nvPicPr>
        <p:blipFill rotWithShape="1">
          <a:blip r:embed="rId2">
            <a:alphaModFix/>
          </a:blip>
          <a:srcRect b="33115" l="39300" r="39850" t="26070"/>
          <a:stretch/>
        </p:blipFill>
        <p:spPr>
          <a:xfrm>
            <a:off x="4791456" y="1783079"/>
            <a:ext cx="2542032" cy="28072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3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-1" y="2384403"/>
            <a:ext cx="12192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Arial"/>
              <a:buNone/>
            </a:pPr>
            <a:r>
              <a:rPr b="1" i="0" lang="pt-BR" sz="5500" u="none" cap="none" strike="noStrike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Operações de processamento e extração de dados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-2" y="40595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pt-BR" sz="3000" u="none" cap="none" strike="noStrike">
                <a:solidFill>
                  <a:srgbClr val="7FC25E"/>
                </a:solidFill>
                <a:latin typeface="Trebuchet MS"/>
                <a:ea typeface="Trebuchet MS"/>
                <a:cs typeface="Trebuchet MS"/>
                <a:sym typeface="Trebuchet MS"/>
              </a:rPr>
              <a:t>Alexandre Siqueira Dias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c74ab6d01_0_33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</a:t>
            </a: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2ac74ab6d01_0_33"/>
          <p:cNvSpPr txBox="1"/>
          <p:nvPr/>
        </p:nvSpPr>
        <p:spPr>
          <a:xfrm>
            <a:off x="512075" y="1380600"/>
            <a:ext cx="11423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uma lista com o conteúdo do arquivo (omitindo o cabeçalho)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open('nova_saida.csv', 'r') as arquivo: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reader = csv.reader(arquivo, delimiter = ';')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next(reader) #Lê uma linha e incrementa o ponteiro do arquivo para a próxima linha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lista = list(reader)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 in lista: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print(l)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-1" y="2596119"/>
            <a:ext cx="12192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6000" u="none" cap="none" strike="noStrike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Manipulação de arquivos</a:t>
            </a:r>
            <a:endParaRPr b="1" i="0" sz="6000" u="none" cap="none" strike="noStrike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b="1" i="0" sz="6000" u="none" cap="none" strike="noStrike">
              <a:solidFill>
                <a:srgbClr val="4A6B9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966e12b3c1_0_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2966e12b3c1_0_1"/>
          <p:cNvSpPr txBox="1"/>
          <p:nvPr/>
        </p:nvSpPr>
        <p:spPr>
          <a:xfrm>
            <a:off x="512075" y="1380600"/>
            <a:ext cx="11423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CSV – Comma-separeted Values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Arquivos texto, onde os dados são separados por algum tipo de caractere (, ; | etc.)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abd3620836_0_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</a:t>
            </a: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abd3620836_0_2"/>
          <p:cNvSpPr txBox="1"/>
          <p:nvPr/>
        </p:nvSpPr>
        <p:spPr>
          <a:xfrm>
            <a:off x="512075" y="1380600"/>
            <a:ext cx="114231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Biblioteca padrão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writer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utilizado para escrever dados em um arquivo csv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writerow()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escreve uma linha em um arquivo csv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c74ab6d01_0_2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</a:t>
            </a: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ac74ab6d01_0_2"/>
          <p:cNvSpPr txBox="1"/>
          <p:nvPr/>
        </p:nvSpPr>
        <p:spPr>
          <a:xfrm>
            <a:off x="512075" y="1380600"/>
            <a:ext cx="114231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 csv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open('saida.csv', 'w') as arquivo: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 = csv.writer(arquivo)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writer.writerow(('RA', 'nome', 'nota'))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writer.writerow((100, 'João', 70.5))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writer.writerow((200, 'Maria', 80.00))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writer.writerow((300, 'José', 100.00))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c74ab6d01_0_8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</a:t>
            </a: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ac74ab6d01_0_8"/>
          <p:cNvSpPr txBox="1"/>
          <p:nvPr/>
        </p:nvSpPr>
        <p:spPr>
          <a:xfrm>
            <a:off x="512075" y="1380600"/>
            <a:ext cx="114231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outro caractere separador: utilizar o parâmetro 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delimiter 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método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writer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 csv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open('nova_saida.csv', 'w') as arquivo: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 = csv.writer(arquivo, delimiter = ';')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writer.writerow(('RA', 'nome', 'nota'))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writer.writerow((100, 'João', 70.5))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writer.writerow((200, 'Maria', 80.00))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writer.writerow((300, 'José', 100.00))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c74ab6d01_0_14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</a:t>
            </a: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ac74ab6d01_0_14"/>
          <p:cNvSpPr txBox="1"/>
          <p:nvPr/>
        </p:nvSpPr>
        <p:spPr>
          <a:xfrm>
            <a:off x="512075" y="1380600"/>
            <a:ext cx="11423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Objeto </a:t>
            </a: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reader</a:t>
            </a: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utilizado para leitura de dados em um arquivo CSV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open('nova_saida.csv', 'r') as arquivo: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reader = csv.reader(arquivo, delimiter = ';')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for linha in reader: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print(linha)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c74ab6d01_0_21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</a:t>
            </a: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2ac74ab6d01_0_21"/>
          <p:cNvSpPr txBox="1"/>
          <p:nvPr/>
        </p:nvSpPr>
        <p:spPr>
          <a:xfrm>
            <a:off x="512075" y="1380600"/>
            <a:ext cx="114231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Criando uma lista com o conteúdo do arquivo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open('nova_saida.csv', 'r') as arquivo: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reader = csv.reader(arquivo, delimiter = ';')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lista = list(reader)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print(lista)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c74ab6d01_0_27"/>
          <p:cNvSpPr txBox="1"/>
          <p:nvPr/>
        </p:nvSpPr>
        <p:spPr>
          <a:xfrm>
            <a:off x="443211" y="145344"/>
            <a:ext cx="10170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pt-BR" sz="4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Arquivos </a:t>
            </a:r>
            <a:r>
              <a:rPr b="1" lang="pt-BR" sz="4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ac74ab6d01_0_27"/>
          <p:cNvSpPr txBox="1"/>
          <p:nvPr/>
        </p:nvSpPr>
        <p:spPr>
          <a:xfrm>
            <a:off x="512075" y="1380600"/>
            <a:ext cx="114231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▪"/>
            </a:pPr>
            <a:r>
              <a:rPr lang="pt-B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Imprimindo uma lista com o conteúdo do arquivo (omitindo o cabeçalho)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open('nova_saida.csv', 'r') as arquivo: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reader = csv.reader(arquivo, delimiter = ';')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lista = list(reader)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l in lista[1:]: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2142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print(l)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 - Subdivisão do assunto princip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