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52" r:id="rId6"/>
    <p:sldMasterId id="214748365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ECxuzYk8di8uR5/Yp8EQNvs+W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685525-3973-47ED-B7F2-A5CC02B50024}">
  <a:tblStyle styleId="{DB685525-3973-47ED-B7F2-A5CC02B5002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slide" Target="slides/slide14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23" Type="http://customschemas.google.com/relationships/presentationmetadata" Target="meta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c70814cca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2ac70814cca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c70814cca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2ac70814cca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c70814cca_1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2ac70814cca_1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c70814cca_1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2ac70814cca_1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966e12b3c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2966e12b3c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abd362083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g2abd362083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ac70814cca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g2ac70814cca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c70814cca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g2ac70814cca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c70814cca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2ac70814cca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c70814cca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2ac70814cca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c70814cca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2ac70814cca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2">
            <a:alphaModFix/>
          </a:blip>
          <a:srcRect b="0" l="47941" r="0" t="0"/>
          <a:stretch/>
        </p:blipFill>
        <p:spPr>
          <a:xfrm>
            <a:off x="5810250" y="-1"/>
            <a:ext cx="6381750" cy="6897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0"/>
          <p:cNvPicPr preferRelativeResize="0"/>
          <p:nvPr/>
        </p:nvPicPr>
        <p:blipFill rotWithShape="1">
          <a:blip r:embed="rId3">
            <a:alphaModFix/>
          </a:blip>
          <a:srcRect b="0" l="0" r="84922" t="67371"/>
          <a:stretch/>
        </p:blipFill>
        <p:spPr>
          <a:xfrm>
            <a:off x="0" y="4619625"/>
            <a:ext cx="183832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47" y="713766"/>
            <a:ext cx="1113478" cy="116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/>
          <p:nvPr/>
        </p:nvSpPr>
        <p:spPr>
          <a:xfrm>
            <a:off x="0" y="2461486"/>
            <a:ext cx="12192000" cy="2238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61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B9E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16"/>
            <a:ext cx="12192000" cy="686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/>
          <p:nvPr/>
        </p:nvSpPr>
        <p:spPr>
          <a:xfrm>
            <a:off x="-42881" y="1491915"/>
            <a:ext cx="12255676" cy="4236024"/>
          </a:xfrm>
          <a:prstGeom prst="rect">
            <a:avLst/>
          </a:prstGeom>
          <a:noFill/>
          <a:ln cap="flat" cmpd="sng" w="19050">
            <a:solidFill>
              <a:srgbClr val="CE7FC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-32080" y="1592300"/>
            <a:ext cx="12244875" cy="4035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70133" y="169305"/>
            <a:ext cx="871679" cy="91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51189" y="6349925"/>
            <a:ext cx="1606086" cy="14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78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B9E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011"/>
            <a:ext cx="12192000" cy="687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4"/>
          <p:cNvPicPr preferRelativeResize="0"/>
          <p:nvPr/>
        </p:nvPicPr>
        <p:blipFill rotWithShape="1">
          <a:blip r:embed="rId2">
            <a:alphaModFix/>
          </a:blip>
          <a:srcRect b="33115" l="39300" r="39850" t="26070"/>
          <a:stretch/>
        </p:blipFill>
        <p:spPr>
          <a:xfrm>
            <a:off x="4791456" y="1783079"/>
            <a:ext cx="2542032" cy="280720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3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-1" y="2384403"/>
            <a:ext cx="12192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pt-BR" sz="5500">
                <a:solidFill>
                  <a:srgbClr val="4A6B9E"/>
                </a:solidFill>
                <a:latin typeface="Trebuchet MS"/>
                <a:ea typeface="Trebuchet MS"/>
                <a:cs typeface="Trebuchet MS"/>
                <a:sym typeface="Trebuchet MS"/>
              </a:rPr>
              <a:t>Operações de processamento e extração de dados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-2" y="4059513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7FC25E"/>
                </a:solidFill>
                <a:latin typeface="Trebuchet MS"/>
                <a:ea typeface="Trebuchet MS"/>
                <a:cs typeface="Trebuchet MS"/>
                <a:sym typeface="Trebuchet MS"/>
              </a:rPr>
              <a:t>Alexandre Siqueira Dias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c70814cca_1_32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Arquivos texto (TXT)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2ac70814cca_1_32"/>
          <p:cNvSpPr txBox="1"/>
          <p:nvPr/>
        </p:nvSpPr>
        <p:spPr>
          <a:xfrm>
            <a:off x="512075" y="1380600"/>
            <a:ext cx="114231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Lendo dados de um arquivo: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arquivo = open('SAIDA.txt', 'r')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conteudo = arquivo.read() #lendo o conteúdo do arquivo como uma string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print('Conteúdo - método read()...')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print(conteudo)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print(type(conteudo))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c70814cca_1_38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Arquivos texto (TXT)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ac70814cca_1_38"/>
          <p:cNvSpPr txBox="1"/>
          <p:nvPr/>
        </p:nvSpPr>
        <p:spPr>
          <a:xfrm>
            <a:off x="512075" y="1380600"/>
            <a:ext cx="114231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Lendo dados de um arquivo: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arquivo.seek(0) # Posiciona o ponteiro do arquivo para o início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lista_linhas = arquivo.readlines() #lendo o conteúdo do arquivo como uma lista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print('Linhas como uma lista - método readlines()...')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print(lista_linhas)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print(type(lista_linhas))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c70814cca_1_45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Arquivos texto (TXT)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ac70814cca_1_45"/>
          <p:cNvSpPr txBox="1"/>
          <p:nvPr/>
        </p:nvSpPr>
        <p:spPr>
          <a:xfrm>
            <a:off x="512075" y="1380600"/>
            <a:ext cx="11423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Gravando uma lista em um arquivo: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lista = ['\nJoão da Silva', '\nMaria Antonieta', '\nJoaquim Souza']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arquivo = open('SAIDA.txt', 'a')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arquivo.writelines(lista)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arquivo.close()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c70814cca_1_52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Arquivos texto (TXT)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ac70814cca_1_52"/>
          <p:cNvSpPr txBox="1"/>
          <p:nvPr/>
        </p:nvSpPr>
        <p:spPr>
          <a:xfrm>
            <a:off x="512075" y="1380600"/>
            <a:ext cx="11423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Copiando dados de um arquivo para outro: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open('NOVA_SAIDA.txt', 'w').writelines(open('SAIDA.txt', 'r'))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-1" y="2596119"/>
            <a:ext cx="12192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000">
                <a:solidFill>
                  <a:srgbClr val="4A6B9E"/>
                </a:solidFill>
                <a:latin typeface="Calibri"/>
                <a:ea typeface="Calibri"/>
                <a:cs typeface="Calibri"/>
                <a:sym typeface="Calibri"/>
              </a:rPr>
              <a:t>Manipulação de arquivos</a:t>
            </a:r>
            <a:endParaRPr b="1" sz="6000">
              <a:solidFill>
                <a:srgbClr val="4A6B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000">
                <a:solidFill>
                  <a:srgbClr val="4A6B9E"/>
                </a:solidFill>
                <a:latin typeface="Calibri"/>
                <a:ea typeface="Calibri"/>
                <a:cs typeface="Calibri"/>
                <a:sym typeface="Calibri"/>
              </a:rPr>
              <a:t>TXT</a:t>
            </a:r>
            <a:endParaRPr b="1" i="0" sz="6000" u="none" cap="none" strike="noStrike">
              <a:solidFill>
                <a:srgbClr val="4A6B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966e12b3c1_0_1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2966e12b3c1_0_1"/>
          <p:cNvSpPr txBox="1"/>
          <p:nvPr/>
        </p:nvSpPr>
        <p:spPr>
          <a:xfrm>
            <a:off x="512075" y="1380600"/>
            <a:ext cx="114231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Utilizados para integração entre sistemas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Fontes de dados para a ciência de dados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exemplo: https://dados.gov.br/dataset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Arquivos Texto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Arquivos CSV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Arquivos JSON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abd3620836_0_2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Arquivos texto (TXT)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abd3620836_0_2"/>
          <p:cNvSpPr txBox="1"/>
          <p:nvPr/>
        </p:nvSpPr>
        <p:spPr>
          <a:xfrm>
            <a:off x="512075" y="1380600"/>
            <a:ext cx="114231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Contêm dados em geral em forma de texto, sem nenhuma configuração padrão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Python, deve-se abrir (open) arquivos antes de usá-los e fechá-los (close)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Depois de aberto um arquivo passa a ser um objeto Python de maneira semelhante que outros dados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c70814cca_1_2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Arquivos texto (TXT)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ac70814cca_1_2"/>
          <p:cNvSpPr txBox="1"/>
          <p:nvPr/>
        </p:nvSpPr>
        <p:spPr>
          <a:xfrm>
            <a:off x="512075" y="1380600"/>
            <a:ext cx="1142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" name="Google Shape;58;g2ac70814cca_1_2"/>
          <p:cNvGraphicFramePr/>
          <p:nvPr/>
        </p:nvGraphicFramePr>
        <p:xfrm>
          <a:off x="153914" y="1102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{DB685525-3973-47ED-B7F2-A5CC02B50024}</a:tableStyleId>
              </a:tblPr>
              <a:tblGrid>
                <a:gridCol w="1254050"/>
                <a:gridCol w="3269400"/>
                <a:gridCol w="7409100"/>
              </a:tblGrid>
              <a:tr h="38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pt-BR" sz="2400" u="none" cap="none" strike="noStrike">
                          <a:solidFill>
                            <a:srgbClr val="40458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Método</a:t>
                      </a:r>
                      <a:endParaRPr sz="2400"/>
                    </a:p>
                  </a:txBody>
                  <a:tcPr marT="45725" marB="45725" marR="91450" marL="91450">
                    <a:lnT cap="flat" cmpd="sng" w="12700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pt-BR" sz="2400" u="none" cap="none" strike="noStrike">
                          <a:solidFill>
                            <a:srgbClr val="40458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Uso</a:t>
                      </a:r>
                      <a:endParaRPr sz="2400"/>
                    </a:p>
                  </a:txBody>
                  <a:tcPr marT="45725" marB="45725" marR="91450" marL="91450">
                    <a:lnT cap="flat" cmpd="sng" w="12700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pt-BR" sz="2400" u="none" cap="none" strike="noStrike">
                          <a:solidFill>
                            <a:srgbClr val="40458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Explicação</a:t>
                      </a:r>
                      <a:endParaRPr sz="2400"/>
                    </a:p>
                  </a:txBody>
                  <a:tcPr marT="45725" marB="45725" marR="91450" marL="91450">
                    <a:lnT cap="flat" cmpd="sng" w="12700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pt-BR" sz="2400" u="none" cap="none" strike="noStrike">
                          <a:solidFill>
                            <a:srgbClr val="40458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</a:t>
                      </a:r>
                      <a:endParaRPr sz="2400"/>
                    </a:p>
                  </a:txBody>
                  <a:tcPr marT="45725" marB="45725" marR="91450" marL="91450">
                    <a:lnT cap="flat" cmpd="sng" w="12700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2B2B2">
                        <a:alpha val="196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pt-BR" sz="2400" u="none" cap="none" strike="noStrike">
                          <a:solidFill>
                            <a:srgbClr val="40458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open(nome_arquivo,'r')</a:t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rgbClr val="40458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2B2B2">
                        <a:alpha val="196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pt-BR" sz="2400" u="none">
                          <a:solidFill>
                            <a:srgbClr val="40458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Abre um arquivo chamado nome_arquivo e o usa para leitura. Retorna uma referência para um objeto file.</a:t>
                      </a:r>
                      <a:endParaRPr sz="2400"/>
                    </a:p>
                  </a:txBody>
                  <a:tcPr marT="45725" marB="45725" marR="91450" marL="91450">
                    <a:lnT cap="flat" cmpd="sng" w="12700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2B2B2">
                        <a:alpha val="19610"/>
                      </a:srgbClr>
                    </a:solidFill>
                  </a:tcPr>
                </a:tc>
              </a:tr>
              <a:tr h="116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pt-BR" sz="2400" u="none">
                          <a:solidFill>
                            <a:srgbClr val="40458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pt-BR" sz="2400" u="none">
                          <a:solidFill>
                            <a:srgbClr val="40458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open(nome_arquivo,'w')</a:t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rgbClr val="40458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pt-BR" sz="2400" u="none">
                          <a:solidFill>
                            <a:srgbClr val="40458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Abre um arquivo chamado nome_arquivo e o usa para escrita. Retorna uma referência para um objeto file. Ao invés de se utilizar “w”, use “a” (append) para incluir ao término do mesmo.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86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pt-BR" sz="2400" u="none">
                          <a:solidFill>
                            <a:srgbClr val="40458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write</a:t>
                      </a:r>
                      <a:endParaRPr sz="2400"/>
                    </a:p>
                  </a:txBody>
                  <a:tcPr marT="45725" marB="45725" marR="91450" marL="91450">
                    <a:solidFill>
                      <a:srgbClr val="B2B2B2">
                        <a:alpha val="196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pt-BR" sz="2400" u="none">
                          <a:solidFill>
                            <a:srgbClr val="40458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ref_arquivo.write(s)</a:t>
                      </a:r>
                      <a:endParaRPr sz="2400"/>
                    </a:p>
                  </a:txBody>
                  <a:tcPr marT="45725" marB="45725" marR="91450" marL="91450">
                    <a:solidFill>
                      <a:srgbClr val="B2B2B2">
                        <a:alpha val="196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pt-BR" sz="2400" u="none">
                          <a:solidFill>
                            <a:srgbClr val="40458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Adiciona o string s no final do arquivo. ref_arquivo deve ser uma referência a um arquivo que foi aberto para escrita ("w").</a:t>
                      </a:r>
                      <a:endParaRPr sz="2400"/>
                    </a:p>
                  </a:txBody>
                  <a:tcPr marT="45725" marB="45725" marR="91450" marL="91450">
                    <a:solidFill>
                      <a:srgbClr val="B2B2B2">
                        <a:alpha val="19610"/>
                      </a:srgbClr>
                    </a:solidFill>
                  </a:tcPr>
                </a:tc>
              </a:tr>
              <a:tr h="60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pt-BR" sz="2400" u="none">
                          <a:solidFill>
                            <a:srgbClr val="40458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close</a:t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rgbClr val="40458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pt-BR" sz="2400" u="none">
                          <a:solidFill>
                            <a:srgbClr val="40458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ref_arquivo.close()</a:t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rgbClr val="40458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pt-BR" sz="2400" u="none">
                          <a:solidFill>
                            <a:srgbClr val="40458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Utilização do arquivo referenciado pela variável ref_arquivo terminou.</a:t>
                      </a:r>
                      <a:endParaRPr sz="2400"/>
                    </a:p>
                  </a:txBody>
                  <a:tcPr marT="45725" marB="45725" marR="91450" marL="91450">
                    <a:lnB cap="flat" cmpd="sng" w="12700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c70814cca_1_8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Arquivos texto (TXT)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ac70814cca_1_8"/>
          <p:cNvSpPr txBox="1"/>
          <p:nvPr/>
        </p:nvSpPr>
        <p:spPr>
          <a:xfrm>
            <a:off x="512075" y="1380600"/>
            <a:ext cx="114231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Criando e gravando dados em um arquivo (considerando  que o arquivo SAIDA.txt não exista no caminho atual):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novo_arquivo = open('SAIDA.txt', 'w')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novo_arquivo.write('Aula de manipulação de arquivos em Python...')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novo_arquivo.write('Escrevendo dados em um arquivo')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novo_arquivo.write('\nCriando uma nova linha')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novo_arquivo.close()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c70814cca_1_14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Arquivos texto (TXT)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ac70814cca_1_14"/>
          <p:cNvSpPr txBox="1"/>
          <p:nvPr/>
        </p:nvSpPr>
        <p:spPr>
          <a:xfrm>
            <a:off x="512075" y="1380600"/>
            <a:ext cx="11423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Adicionando linhas ao arquivo SAIDA.txt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novo_arquivo = open('SAIDA.txt', 'a')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novo_arquivo.write('\nIncluindo uma nova linha...')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novo_arquivo.close()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c70814cca_1_20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Arquivos texto (TXT)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2ac70814cca_1_20"/>
          <p:cNvSpPr txBox="1"/>
          <p:nvPr/>
        </p:nvSpPr>
        <p:spPr>
          <a:xfrm>
            <a:off x="512075" y="1380600"/>
            <a:ext cx="11423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Lendo dados de um arquivo, linha a linha: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arquivo = open('SAIDA.txt', 'r')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linha in arquivo: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print(linha)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arquivo.close()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c70814cca_1_26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Arquivos texto (TXT)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ac70814cca_1_26"/>
          <p:cNvSpPr txBox="1"/>
          <p:nvPr/>
        </p:nvSpPr>
        <p:spPr>
          <a:xfrm>
            <a:off x="512075" y="1380600"/>
            <a:ext cx="114231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Lendo dados de um arquivo, linha a linha: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with open('SAIDA.txt', 'r') as arquivo: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for linha in arquivo: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print('Obtendo cada palavra da linha...')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print(linha.split())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print(linha)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 - Título e tex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 - Subdivisão do assunto princip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1 - Cap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6 - Fin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2020-01-14T17:16:45Z</dcterms:created>
  <dc:creator>Fernando José Ferreira</dc:creator>
</cp:coreProperties>
</file>