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03" r:id="rId4"/>
    <p:sldId id="261" r:id="rId5"/>
    <p:sldId id="259" r:id="rId6"/>
    <p:sldId id="260" r:id="rId7"/>
    <p:sldId id="262" r:id="rId8"/>
    <p:sldId id="263" r:id="rId9"/>
    <p:sldId id="264" r:id="rId10"/>
    <p:sldId id="265" r:id="rId11"/>
    <p:sldId id="266" r:id="rId12"/>
    <p:sldId id="267" r:id="rId13"/>
    <p:sldId id="268" r:id="rId14"/>
    <p:sldId id="269" r:id="rId15"/>
    <p:sldId id="271" r:id="rId16"/>
    <p:sldId id="273" r:id="rId17"/>
    <p:sldId id="274" r:id="rId18"/>
    <p:sldId id="272" r:id="rId19"/>
    <p:sldId id="299" r:id="rId20"/>
    <p:sldId id="300" r:id="rId21"/>
    <p:sldId id="304" r:id="rId22"/>
    <p:sldId id="305" r:id="rId23"/>
    <p:sldId id="306" r:id="rId24"/>
    <p:sldId id="301" r:id="rId25"/>
    <p:sldId id="302" r:id="rId26"/>
    <p:sldId id="276" r:id="rId27"/>
    <p:sldId id="277"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321EFA-7B59-4A2C-9110-05DFED93F19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0321EFA-7B59-4A2C-9110-05DFED93F19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0321EFA-7B59-4A2C-9110-05DFED93F19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0321EFA-7B59-4A2C-9110-05DFED93F19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0321EFA-7B59-4A2C-9110-05DFED93F19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0321EFA-7B59-4A2C-9110-05DFED93F19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0321EFA-7B59-4A2C-9110-05DFED93F19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21EFA-7B59-4A2C-9110-05DFED93F19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21EFA-7B59-4A2C-9110-05DFED93F19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321EFA-7B59-4A2C-9110-05DFED93F19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0321EFA-7B59-4A2C-9110-05DFED93F19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613E2-973A-4DC8-B4F3-13D2587ED76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21EFA-7B59-4A2C-9110-05DFED93F19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613E2-973A-4DC8-B4F3-13D2587ED76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97450" y="759460"/>
            <a:ext cx="7333615" cy="1841500"/>
          </a:xfrm>
        </p:spPr>
        <p:txBody>
          <a:bodyPr>
            <a:normAutofit fontScale="90000"/>
          </a:bodyPr>
          <a:lstStyle/>
          <a:p>
            <a:pPr algn="ctr"/>
            <a:r>
              <a:rPr lang="en-US" sz="2800" b="1" kern="1400" spc="-5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PREDICTION OF  </a:t>
            </a:r>
            <a:r>
              <a:rPr lang="en-US" sz="28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PARKINSON  DISEASE    USING MACHINE  LEARNING  ALGORITHM</a:t>
            </a:r>
            <a:br>
              <a:rPr lang="en-IN" sz="28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7" name="Subtitle 6"/>
          <p:cNvSpPr>
            <a:spLocks noGrp="1"/>
          </p:cNvSpPr>
          <p:nvPr>
            <p:ph type="subTitle" idx="1"/>
          </p:nvPr>
        </p:nvSpPr>
        <p:spPr>
          <a:xfrm>
            <a:off x="5237825" y="2601118"/>
            <a:ext cx="6954176" cy="4225809"/>
          </a:xfrm>
        </p:spPr>
        <p:txBody>
          <a:bodyPr>
            <a:normAutofit lnSpcReduction="10000"/>
          </a:bodyPr>
          <a:lstStyle/>
          <a:p>
            <a:pPr algn="l"/>
            <a:r>
              <a:rPr lang="en-IN" sz="1900" b="1" dirty="0">
                <a:effectLst/>
                <a:latin typeface="Times New Roman" panose="02020603050405020304" pitchFamily="18" charset="0"/>
                <a:ea typeface="Times New Roman" panose="02020603050405020304" pitchFamily="18" charset="0"/>
              </a:rPr>
              <a:t>Name: </a:t>
            </a:r>
            <a:r>
              <a:rPr lang="en-US" altLang="en-IN" sz="1900" b="1" dirty="0">
                <a:effectLst/>
                <a:latin typeface="Times New Roman" panose="02020603050405020304" pitchFamily="18" charset="0"/>
                <a:ea typeface="Times New Roman" panose="02020603050405020304" pitchFamily="18" charset="0"/>
              </a:rPr>
              <a:t>DHILIPKUMAR M</a:t>
            </a:r>
            <a:endParaRPr lang="en-US" altLang="en-IN" sz="1900" b="1" dirty="0">
              <a:effectLst/>
              <a:latin typeface="Times New Roman" panose="02020603050405020304" pitchFamily="18" charset="0"/>
              <a:ea typeface="Times New Roman" panose="02020603050405020304" pitchFamily="18" charset="0"/>
            </a:endParaRPr>
          </a:p>
          <a:p>
            <a:pPr algn="l"/>
            <a:endParaRPr lang="en-IN" sz="1900" b="1" dirty="0">
              <a:effectLst/>
              <a:latin typeface="Times New Roman" panose="02020603050405020304" pitchFamily="18" charset="0"/>
              <a:ea typeface="Times New Roman" panose="02020603050405020304" pitchFamily="18" charset="0"/>
            </a:endParaRPr>
          </a:p>
          <a:p>
            <a:pPr algn="l"/>
            <a:r>
              <a:rPr lang="en-IN" sz="1900" b="1" dirty="0">
                <a:effectLst/>
                <a:latin typeface="Times New Roman" panose="02020603050405020304" pitchFamily="18" charset="0"/>
                <a:ea typeface="Times New Roman" panose="02020603050405020304" pitchFamily="18" charset="0"/>
              </a:rPr>
              <a:t>Reg No: 18MIS1</a:t>
            </a:r>
            <a:r>
              <a:rPr lang="en-US" altLang="en-IN" sz="1900" b="1" dirty="0">
                <a:effectLst/>
                <a:latin typeface="Times New Roman" panose="02020603050405020304" pitchFamily="18" charset="0"/>
                <a:ea typeface="Times New Roman" panose="02020603050405020304" pitchFamily="18" charset="0"/>
              </a:rPr>
              <a:t>112</a:t>
            </a:r>
            <a:endParaRPr lang="en-US" altLang="en-IN" sz="1900" b="1" dirty="0">
              <a:effectLst/>
              <a:latin typeface="Times New Roman" panose="02020603050405020304" pitchFamily="18" charset="0"/>
              <a:ea typeface="Times New Roman" panose="02020603050405020304" pitchFamily="18" charset="0"/>
            </a:endParaRPr>
          </a:p>
          <a:p>
            <a:pPr algn="l"/>
            <a:endParaRPr lang="en-IN" sz="1900" b="1" dirty="0">
              <a:effectLst/>
              <a:latin typeface="Times New Roman" panose="02020603050405020304" pitchFamily="18" charset="0"/>
              <a:ea typeface="Times New Roman" panose="02020603050405020304" pitchFamily="18" charset="0"/>
            </a:endParaRPr>
          </a:p>
          <a:p>
            <a:pPr algn="l"/>
            <a:r>
              <a:rPr lang="en-IN" sz="1900" b="1" dirty="0">
                <a:effectLst/>
                <a:latin typeface="Times New Roman" panose="02020603050405020304" pitchFamily="18" charset="0"/>
                <a:ea typeface="Times New Roman" panose="02020603050405020304" pitchFamily="18" charset="0"/>
              </a:rPr>
              <a:t>Course Title: Capstone project</a:t>
            </a:r>
            <a:endParaRPr lang="en-IN" sz="1900" b="1" dirty="0">
              <a:effectLst/>
              <a:latin typeface="Times New Roman" panose="02020603050405020304" pitchFamily="18" charset="0"/>
              <a:ea typeface="Times New Roman" panose="02020603050405020304" pitchFamily="18" charset="0"/>
            </a:endParaRPr>
          </a:p>
          <a:p>
            <a:pPr algn="l"/>
            <a:endParaRPr lang="en-IN" sz="1900" b="1" dirty="0">
              <a:effectLst/>
              <a:latin typeface="Times New Roman" panose="02020603050405020304" pitchFamily="18" charset="0"/>
              <a:ea typeface="Times New Roman" panose="02020603050405020304" pitchFamily="18" charset="0"/>
            </a:endParaRPr>
          </a:p>
          <a:p>
            <a:pPr algn="l"/>
            <a:r>
              <a:rPr lang="en-IN" sz="1900" b="1" dirty="0">
                <a:latin typeface="Times New Roman" panose="02020603050405020304" pitchFamily="18" charset="0"/>
                <a:ea typeface="Times New Roman" panose="02020603050405020304" pitchFamily="18" charset="0"/>
              </a:rPr>
              <a:t>Course code : SWE4099</a:t>
            </a:r>
            <a:endParaRPr lang="en-IN" sz="1900" b="1" dirty="0">
              <a:latin typeface="Times New Roman" panose="02020603050405020304" pitchFamily="18" charset="0"/>
              <a:ea typeface="Times New Roman" panose="02020603050405020304" pitchFamily="18" charset="0"/>
            </a:endParaRPr>
          </a:p>
          <a:p>
            <a:pPr algn="l"/>
            <a:endParaRPr lang="en-IN" sz="1900" b="1" dirty="0">
              <a:effectLst/>
              <a:latin typeface="Times New Roman" panose="02020603050405020304" pitchFamily="18" charset="0"/>
              <a:ea typeface="Times New Roman" panose="02020603050405020304" pitchFamily="18" charset="0"/>
            </a:endParaRPr>
          </a:p>
          <a:p>
            <a:pPr algn="l"/>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Project Guide: Dr. </a:t>
            </a:r>
            <a:r>
              <a:rPr lang="en-US" sz="1900" b="1">
                <a:effectLst/>
                <a:latin typeface="Times New Roman" panose="02020603050405020304" pitchFamily="18" charset="0"/>
                <a:ea typeface="Times New Roman" panose="02020603050405020304" pitchFamily="18" charset="0"/>
                <a:cs typeface="Times New Roman" panose="02020603050405020304" pitchFamily="18" charset="0"/>
              </a:rPr>
              <a:t>PRABHAKARAN </a:t>
            </a: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R </a:t>
            </a:r>
            <a:endPar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Project Coordinator: Dr. Rabindra Kumar Singh</a:t>
            </a:r>
            <a:endPar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endParaRPr>
          </a:p>
          <a:p>
            <a:pPr algn="l"/>
            <a:endParaRPr lang="en-IN" dirty="0"/>
          </a:p>
        </p:txBody>
      </p:sp>
      <p:pic>
        <p:nvPicPr>
          <p:cNvPr id="5" name="Content Placeholder 4"/>
          <p:cNvPicPr>
            <a:picLocks noGrp="1" noChangeAspect="1"/>
          </p:cNvPicPr>
          <p:nvPr>
            <p:ph idx="4294967295"/>
          </p:nvPr>
        </p:nvPicPr>
        <p:blipFill rotWithShape="1">
          <a:blip r:embed="rId1">
            <a:extLst>
              <a:ext uri="{28A0092B-C50C-407E-A947-70E740481C1C}">
                <a14:useLocalDpi xmlns:a14="http://schemas.microsoft.com/office/drawing/2010/main" val="0"/>
              </a:ext>
            </a:extLst>
          </a:blip>
          <a:srcRect l="35582" r="8908"/>
          <a:stretch>
            <a:fillRect/>
          </a:stretch>
        </p:blipFill>
        <p:spPr>
          <a:xfrm>
            <a:off x="0" y="31072"/>
            <a:ext cx="5110578" cy="6795855"/>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2003"/>
            <a:ext cx="10515600" cy="530421"/>
          </a:xfrm>
        </p:spPr>
        <p:txBody>
          <a:bodyPr>
            <a:normAutofit/>
          </a:bodyPr>
          <a:lstStyle/>
          <a:p>
            <a:r>
              <a:rPr lang="en-IN" sz="2400" dirty="0">
                <a:latin typeface="Times New Roman" panose="02020603050405020304" pitchFamily="18" charset="0"/>
                <a:cs typeface="Times New Roman" panose="02020603050405020304" pitchFamily="18" charset="0"/>
              </a:rPr>
              <a:t>4.2  Proposed System Diagram</a:t>
            </a: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r="45664"/>
          <a:stretch>
            <a:fillRect/>
          </a:stretch>
        </p:blipFill>
        <p:spPr bwMode="auto">
          <a:xfrm>
            <a:off x="2376900" y="1079880"/>
            <a:ext cx="6561613" cy="54008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459" y="681037"/>
            <a:ext cx="10515600" cy="838544"/>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LIST OF MODULES</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Data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Splitting Of Data</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latin typeface="Times New Roman" panose="02020603050405020304" pitchFamily="18" charset="0"/>
                <a:ea typeface="Calibri" panose="020F0502020204030204" pitchFamily="34" charset="0"/>
                <a:cs typeface="Times New Roman" panose="02020603050405020304" pitchFamily="18" charset="0"/>
              </a:rPr>
              <a:t>Applying Machine Leaning Algorithm Technique</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r>
              <a:rPr lang="en-IN" sz="1800" b="1" dirty="0" err="1">
                <a:latin typeface="Times New Roman" panose="02020603050405020304" pitchFamily="18" charset="0"/>
                <a:ea typeface="Calibri" panose="020F0502020204030204" pitchFamily="34" charset="0"/>
                <a:cs typeface="Times New Roman" panose="02020603050405020304" pitchFamily="18" charset="0"/>
              </a:rPr>
              <a:t>Clasification</a:t>
            </a:r>
            <a:r>
              <a:rPr lang="en-IN" sz="1800" b="1" dirty="0">
                <a:latin typeface="Times New Roman" panose="02020603050405020304" pitchFamily="18" charset="0"/>
                <a:ea typeface="Calibri" panose="020F0502020204030204" pitchFamily="34" charset="0"/>
                <a:cs typeface="Times New Roman" panose="02020603050405020304" pitchFamily="18" charset="0"/>
              </a:rPr>
              <a:t> Of Parkinson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2400" dirty="0"/>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Speech or voice data is assumed to be 90% helpful to diagnose a person for identifying presence of disease.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general, Person with PD suffer from speech problems, which can be categorized into two: hypophonia and dysarthria.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Hypophonia indicates very soft and weak voice from a person and dysarthria indicate slow speech or voice , that can hardly be understood at one time and this causes because of damage to central nervous system.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The voice dataset of Parkinson's disease from the UCI Machine learning library is used as input. </a:t>
            </a:r>
            <a:endParaRPr lang="en-US" sz="1800" dirty="0">
              <a:effectLst/>
              <a:latin typeface="Times New Roman" panose="02020603050405020304" pitchFamily="18" charset="0"/>
              <a:ea typeface="SimSun" panose="02010600030101010101" pitchFamily="2" charset="-122"/>
            </a:endParaRPr>
          </a:p>
          <a:p>
            <a:pPr marL="0" indent="0" algn="just">
              <a:lnSpc>
                <a:spcPct val="150000"/>
              </a:lnSpc>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3" name="Content Placeholder 2"/>
          <p:cNvSpPr>
            <a:spLocks noGrp="1"/>
          </p:cNvSpPr>
          <p:nvPr>
            <p:ph idx="1"/>
          </p:nvPr>
        </p:nvSpPr>
        <p:spPr/>
        <p:txBody>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Missing values were imputed to guarantee that all the algorithms would be able to handle them.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Nevertheless, some algorithms could deal with missing values automatically without imputation, such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restrict the comparison complexity, the missing values were imputed based on their data type.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numerical data types, the missing entries are replaced by the median value of the complete entries. For categorical data, the missing entries were replaced by the mode value of the complete entries.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921"/>
            <a:ext cx="10515600" cy="1104856"/>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SPLITTING OF DATA</a:t>
            </a:r>
            <a:endParaRPr lang="en-IN" dirty="0"/>
          </a:p>
        </p:txBody>
      </p:sp>
      <p:sp>
        <p:nvSpPr>
          <p:cNvPr id="3" name="Content Placeholder 2"/>
          <p:cNvSpPr>
            <a:spLocks noGrp="1"/>
          </p:cNvSpPr>
          <p:nvPr>
            <p:ph idx="1"/>
          </p:nvPr>
        </p:nvSpPr>
        <p:spPr>
          <a:xfrm>
            <a:off x="838200" y="1062145"/>
            <a:ext cx="10515600" cy="4351338"/>
          </a:xfrm>
        </p:spPr>
        <p:txBody>
          <a:bodyPr>
            <a:no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a:t>
            </a:r>
            <a:r>
              <a:rPr lang="en-IN" sz="1800" dirty="0" err="1">
                <a:latin typeface="Times New Roman" panose="02020603050405020304" pitchFamily="18" charset="0"/>
                <a:ea typeface="Calibri" panose="020F0502020204030204" pitchFamily="34" charset="0"/>
                <a:cs typeface="Times New Roman" panose="02020603050405020304" pitchFamily="18" charset="0"/>
              </a:rPr>
              <a:t>preprocessing</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data, data is normalized in training and testing the model. When data is spitted then we train algorithm on the training data set and keep test data set aside. This training process will produce the training model based on logic and algorithms and values of the feature in training data. Basically aim of feature extraction is to bring all the values under same scale.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dataset used for machine learning should be partitioned into three subsets — training, test, and validation 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Training set: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data scientist uses a training set to train a model and define its optimal parameters — parameters it has to learn from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Test set: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test set is needed for an evaluation of the trained model and its capability for generalization. The latter means a model’s ability to identify patterns in new unseen data after having been trained over a training data. It’s crucial to use different subsets for training and testing to avoid model over fitting, which is the incapacity for generalization we mentioned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ALGORITHM USED</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rPr>
              <a:t>Support Vector Machine(SVM)</a:t>
            </a:r>
            <a:endParaRPr lang="en-IN" sz="2000" dirty="0">
              <a:effectLst/>
              <a:latin typeface="Times New Roman" panose="02020603050405020304" pitchFamily="18" charset="0"/>
              <a:ea typeface="Calibri" panose="020F0502020204030204" pitchFamily="34" charset="0"/>
            </a:endParaRPr>
          </a:p>
          <a:p>
            <a:pPr marL="342900" lvl="0" indent="-342900" algn="just">
              <a:lnSpc>
                <a:spcPct val="150000"/>
              </a:lnSpc>
              <a:buFont typeface="Symbol" panose="05050102010706020507" pitchFamily="18" charset="2"/>
              <a:buChar char=""/>
            </a:pPr>
            <a:r>
              <a:rPr lang="en-IN" sz="2000" dirty="0" err="1">
                <a:effectLst/>
                <a:latin typeface="Times New Roman" panose="02020603050405020304" pitchFamily="18" charset="0"/>
                <a:ea typeface="Calibri" panose="020F0502020204030204" pitchFamily="34" charset="0"/>
              </a:rPr>
              <a:t>XGBoost</a:t>
            </a:r>
            <a:endParaRPr lang="en-IN" sz="2000" dirty="0">
              <a:effectLst/>
              <a:latin typeface="Times New Roman" panose="02020603050405020304" pitchFamily="18" charset="0"/>
              <a:ea typeface="Calibri" panose="020F050202020403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431"/>
            <a:ext cx="10515600" cy="2295117"/>
          </a:xfrm>
        </p:spPr>
        <p:txBody>
          <a:bodyPr>
            <a:normAutofit fontScale="90000"/>
          </a:bodyPr>
          <a:lstStyle/>
          <a:p>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1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ALGORITHM EXPLAINED :-</a:t>
            </a:r>
            <a:br>
              <a:rPr lang="en-IN" sz="3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24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2126783"/>
            <a:ext cx="10515600" cy="4078708"/>
          </a:xfrm>
        </p:spPr>
        <p:txBody>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Cambria" panose="02040503050406030204" pitchFamily="18" charset="0"/>
              </a:rPr>
              <a:t>SVM (support vector machine) is supervised machine learning technique used to classify the data. SVM provides higher accuracy than the other classification techniques. The basic idea behind SVM is to maximize the margin of data by discovering the best possible separating hyper plane. In the fig there are multiple hyper planes which separate the data but best one is chosen. After that to get the margin, the difference between hyper plane and the closest data point is computed and double this value. There are multiple hyper planes in Figure.  But choose the best hyper plane which helps to classify the data accurately. SVM provides higher accuracy than the other classification techniques.</a:t>
            </a:r>
            <a:endParaRPr lang="en-IN" sz="1800" dirty="0">
              <a:effectLst/>
              <a:latin typeface="Cambria" panose="02040503050406030204" pitchFamily="18" charset="0"/>
              <a:ea typeface="Calibri" panose="020F0502020204030204" pitchFamily="34" charset="0"/>
              <a:cs typeface="Cambria" panose="020405030504060302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XGBOOST: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199" y="1825625"/>
            <a:ext cx="10747159" cy="4667250"/>
          </a:xfrm>
        </p:spPr>
        <p:txBody>
          <a:bodyPr/>
          <a:lstStyle/>
          <a:p>
            <a:pPr algn="just">
              <a:lnSpc>
                <a:spcPct val="150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stands for Extreme Gradient Boosting, which was proposed by the researchers at the University of Washington.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tree can be “learned” by splitting the source set into subsets based on an attribute value test.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process is repeated on each derived subset in a recursive manner called recursive partitioning.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recursion is completed when the subset at a node all has the same value of the target variable, or when splitting no longer adds value to the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2495"/>
          </a:xfrm>
        </p:spPr>
        <p:txBody>
          <a:bodyPr/>
          <a:p>
            <a:r>
              <a:rPr lang="en-US" sz="2400" b="1">
                <a:latin typeface="Times New Roman" panose="02020603050405020304" pitchFamily="18" charset="0"/>
                <a:cs typeface="Times New Roman" panose="02020603050405020304" pitchFamily="18" charset="0"/>
              </a:rPr>
              <a:t>IMPLEMENTATION</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513840"/>
            <a:ext cx="5181600" cy="4351338"/>
          </a:xfrm>
        </p:spPr>
        <p:txBody>
          <a:bodyPr/>
          <a:p>
            <a:pPr marL="0" indent="0">
              <a:buNone/>
            </a:pPr>
            <a:r>
              <a:rPr lang="en-US">
                <a:latin typeface="Times New Roman" panose="02020603050405020304" pitchFamily="18" charset="0"/>
                <a:cs typeface="Times New Roman" panose="02020603050405020304" pitchFamily="18" charset="0"/>
              </a:rPr>
              <a:t>Import necessary modules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1747520" y="2404110"/>
            <a:ext cx="9025255" cy="39528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6575"/>
          </a:xfrm>
        </p:spPr>
        <p:txBody>
          <a:bodyPr>
            <a:normAutofit fontScale="90000"/>
          </a:bodyPr>
          <a:p>
            <a:r>
              <a:rPr lang="en-IN" sz="2665" b="1" dirty="0">
                <a:effectLst/>
                <a:latin typeface="Times New Roman" panose="02020603050405020304" pitchFamily="18" charset="0"/>
                <a:ea typeface="Calibri" panose="020F0502020204030204" pitchFamily="34" charset="0"/>
                <a:cs typeface="Times New Roman" panose="02020603050405020304" pitchFamily="18" charset="0"/>
                <a:sym typeface="+mn-ea"/>
              </a:rPr>
              <a:t>Data </a:t>
            </a:r>
            <a:r>
              <a:rPr lang="en-IN" sz="2665" b="1" dirty="0" err="1">
                <a:effectLst/>
                <a:latin typeface="Times New Roman" panose="02020603050405020304" pitchFamily="18" charset="0"/>
                <a:ea typeface="Calibri" panose="020F0502020204030204" pitchFamily="34" charset="0"/>
                <a:cs typeface="Times New Roman" panose="02020603050405020304" pitchFamily="18" charset="0"/>
                <a:sym typeface="+mn-ea"/>
              </a:rPr>
              <a:t>Preprocessing</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838200" y="902335"/>
            <a:ext cx="10515600" cy="5274945"/>
          </a:xfrm>
        </p:spPr>
        <p:txBody>
          <a:bodyPr/>
          <a:p>
            <a:r>
              <a:rPr lang="en-US"/>
              <a:t>Code </a:t>
            </a:r>
            <a:endParaRPr lang="en-US"/>
          </a:p>
          <a:p>
            <a:r>
              <a:rPr lang="en-US"/>
              <a:t>data.columns</a:t>
            </a:r>
            <a:endParaRPr lang="en-US"/>
          </a:p>
          <a:p>
            <a:r>
              <a:rPr lang="en-US"/>
              <a:t>data.info()</a:t>
            </a:r>
            <a:endParaRPr lang="en-US"/>
          </a:p>
          <a:p>
            <a:r>
              <a:rPr lang="en-US"/>
              <a:t>data.describe()</a:t>
            </a:r>
            <a:endParaRPr lang="en-US"/>
          </a:p>
          <a:p>
            <a:r>
              <a:rPr lang="en-US"/>
              <a:t>data.isnull().sum()</a:t>
            </a:r>
            <a:endParaRPr lang="en-US"/>
          </a:p>
          <a:p>
            <a:r>
              <a:rPr lang="en-US"/>
              <a:t>data.isnull().any()</a:t>
            </a:r>
            <a:endParaRPr lang="en-US"/>
          </a:p>
          <a:p>
            <a:r>
              <a:rPr lang="en-US"/>
              <a:t>data.corr()</a:t>
            </a:r>
            <a:endParaRPr lang="en-US"/>
          </a:p>
          <a:p>
            <a:r>
              <a:rPr lang="en-US"/>
              <a:t>data['status'].value_counts()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Guide Approval mail snapshot</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83260"/>
          </a:xfrm>
        </p:spPr>
        <p:txBody>
          <a:bodyPr>
            <a:normAutofit fontScale="90000"/>
          </a:bodyPr>
          <a:p>
            <a:r>
              <a:rPr lang="en-IN" sz="2665" b="1" dirty="0">
                <a:effectLst/>
                <a:latin typeface="Times New Roman" panose="02020603050405020304" pitchFamily="18" charset="0"/>
                <a:ea typeface="Calibri" panose="020F0502020204030204" pitchFamily="34" charset="0"/>
                <a:cs typeface="Times New Roman" panose="02020603050405020304" pitchFamily="18" charset="0"/>
                <a:sym typeface="+mn-ea"/>
              </a:rPr>
              <a:t>Splitting Of Data</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a:p>
        </p:txBody>
      </p:sp>
      <p:pic>
        <p:nvPicPr>
          <p:cNvPr id="4" name="Content Placeholder 3"/>
          <p:cNvPicPr>
            <a:picLocks noChangeAspect="1"/>
          </p:cNvPicPr>
          <p:nvPr>
            <p:ph idx="1"/>
          </p:nvPr>
        </p:nvPicPr>
        <p:blipFill>
          <a:blip r:embed="rId1"/>
          <a:stretch>
            <a:fillRect/>
          </a:stretch>
        </p:blipFill>
        <p:spPr>
          <a:xfrm>
            <a:off x="1743075" y="909320"/>
            <a:ext cx="8328660" cy="55365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8345" y="0"/>
            <a:ext cx="10515600" cy="1325563"/>
          </a:xfrm>
        </p:spPr>
        <p:txBody>
          <a:bodyPr/>
          <a:p>
            <a:r>
              <a:rPr lang="en-US" b="1"/>
              <a:t> </a:t>
            </a:r>
            <a:r>
              <a:rPr lang="en-US" sz="2400" b="1">
                <a:latin typeface="Times New Roman" panose="02020603050405020304" pitchFamily="18" charset="0"/>
                <a:cs typeface="Times New Roman" panose="02020603050405020304" pitchFamily="18" charset="0"/>
              </a:rPr>
              <a:t>SUPPORT VECTOR MACHINE</a:t>
            </a:r>
            <a:endParaRPr lang="en-US" sz="2400"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rcRect t="9003"/>
          <a:stretch>
            <a:fillRect/>
          </a:stretch>
        </p:blipFill>
        <p:spPr>
          <a:xfrm>
            <a:off x="1175385" y="1325245"/>
            <a:ext cx="9968230" cy="48520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0405" y="0"/>
            <a:ext cx="10515600" cy="1325563"/>
          </a:xfrm>
        </p:spPr>
        <p:txBody>
          <a:bodyPr/>
          <a:p>
            <a:r>
              <a:rPr lang="en-US" sz="2400" b="1">
                <a:latin typeface="Times New Roman" panose="02020603050405020304" pitchFamily="18" charset="0"/>
                <a:cs typeface="Times New Roman" panose="02020603050405020304" pitchFamily="18" charset="0"/>
              </a:rPr>
              <a:t>XGBoost</a:t>
            </a:r>
            <a:endParaRPr lang="en-US" sz="2400"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1899285" y="1095375"/>
            <a:ext cx="8117205" cy="56210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latin typeface="Times New Roman" panose="02020603050405020304" pitchFamily="18" charset="0"/>
                <a:cs typeface="Times New Roman" panose="02020603050405020304" pitchFamily="18" charset="0"/>
              </a:rPr>
              <a:t>RESULT</a:t>
            </a:r>
            <a:endParaRPr lang="en-US" sz="2400" b="1">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402205" y="3921125"/>
            <a:ext cx="7386955" cy="2153285"/>
          </a:xfrm>
          <a:prstGeom prst="rect">
            <a:avLst/>
          </a:prstGeom>
        </p:spPr>
      </p:pic>
      <p:sp>
        <p:nvSpPr>
          <p:cNvPr id="5" name="Text Box 4"/>
          <p:cNvSpPr txBox="1"/>
          <p:nvPr/>
        </p:nvSpPr>
        <p:spPr>
          <a:xfrm>
            <a:off x="1339215" y="1559560"/>
            <a:ext cx="9472930" cy="1753235"/>
          </a:xfrm>
          <a:prstGeom prst="rect">
            <a:avLst/>
          </a:prstGeom>
          <a:noFill/>
        </p:spPr>
        <p:txBody>
          <a:bodyPr wrap="none" rtlCol="0">
            <a:spAutoFit/>
          </a:bodyPr>
          <a:p>
            <a:pPr algn="l"/>
            <a:r>
              <a:rPr lang="en-US">
                <a:latin typeface="Times New Roman" panose="02020603050405020304" pitchFamily="18" charset="0"/>
                <a:cs typeface="Times New Roman" panose="02020603050405020304" pitchFamily="18" charset="0"/>
              </a:rPr>
              <a:t>The experiment's findings demonstrated that the SVM and XGBoost algorithms may be used to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build a machine learning model on the data to predict Parkinson's illness. Anaconda was used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for the front end and Jupyter Notebook for the back end. Both the SVM and the XGBoost algorithms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exhibited 100% prediction accuracy, according to an evaluation of both algorithms' accuracy.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Due to their excellent accuracy, these algorithms may one day help in the diagnosis of </a:t>
            </a:r>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Parkinson's disease.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b="1">
                <a:latin typeface="Times New Roman" panose="02020603050405020304" pitchFamily="18" charset="0"/>
                <a:cs typeface="Times New Roman" panose="02020603050405020304" pitchFamily="18" charset="0"/>
              </a:rPr>
              <a:t>FUTURE WORK</a:t>
            </a:r>
            <a:endParaRPr lang="en-US"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In the future, we may build on this research by investigating different methods for anticipating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Parkinson's disease using a variety of datasets. Currently, we categorise patients using a binary property (1 for patients with diseases, 0 for patients without diseases).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Future research will instead categorise individuals and identify various Parkinson's disease stages using a range of features</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2238"/>
          </a:xfrm>
        </p:spPr>
        <p:txBody>
          <a:bodyPr>
            <a:normAutofit/>
          </a:bodyPr>
          <a:lstStyle/>
          <a:p>
            <a:r>
              <a:rPr lang="en-US" sz="2400" u="sng" dirty="0">
                <a:latin typeface="Times New Roman" panose="02020603050405020304" pitchFamily="18" charset="0"/>
                <a:cs typeface="Times New Roman" panose="02020603050405020304" pitchFamily="18" charset="0"/>
              </a:rPr>
              <a:t>Reference :-</a:t>
            </a:r>
            <a:endParaRPr lang="en-IN" sz="24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109708"/>
            <a:ext cx="10871447" cy="5646199"/>
          </a:xfrm>
        </p:spPr>
        <p:txBody>
          <a:bodyPr>
            <a:norm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Raundale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Thosar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&amp; Rane, S. “Prediction of Parkinson’s disease and severity of the disease using Machine Learning and Deep Learning algorithm”.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Abdelhakeem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K., Mustafa, Z. M.,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Kadhem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 “Diagnosing Parkinson’s Disease Based on Voice Recordings” (2023, January).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Karan B, “Speech-Based Parkinson’s Disease Prediction Using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-Based Features Selection and the Stacked Ensemble of Classifiers.” 2023.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Liu, W., Liu, J., Peng, T., Wang, G., Balas, V.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Geman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&amp; Chiu, H. W. “Prediction of Parkinson’s disease based on artificial neural networks using speech datasets.”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Rohit Surya, A.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Yaswanthram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 Nair, P. R., Rajendra Prasath, S. S.,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Akella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V. (2022). “Prediction of Parkinson’s disease using machine learning models—a classifier analysis.” (2021)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5623"/>
            <a:ext cx="10515600" cy="5351340"/>
          </a:xfrm>
        </p:spPr>
        <p:txBody>
          <a:bodyPr>
            <a:normAutofit fontScale="62500" lnSpcReduction="20000"/>
          </a:bodyPr>
          <a:lstStyle/>
          <a:p>
            <a:pPr algn="just">
              <a:lnSpc>
                <a:spcPct val="150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Marwa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Almasoud</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Tomas E Ward2, “</a:t>
            </a:r>
            <a:r>
              <a:rPr lang="en-US" sz="2800" dirty="0">
                <a:effectLst/>
                <a:latin typeface="Times New Roman" panose="02020603050405020304" pitchFamily="18" charset="0"/>
                <a:cs typeface="Times New Roman" panose="02020603050405020304" pitchFamily="18" charset="0"/>
              </a:rPr>
              <a:t>Parkinson Disease Gait Classification Based On Machine Learning Approach”, 2013.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pPr>
            <a:r>
              <a:rPr lang="en-US" sz="2800" b="1" kern="0" dirty="0">
                <a:effectLst/>
                <a:latin typeface="Times New Roman" panose="02020603050405020304" pitchFamily="18" charset="0"/>
                <a:cs typeface="Times New Roman" panose="02020603050405020304" pitchFamily="18" charset="0"/>
              </a:rPr>
              <a:t>[7] </a:t>
            </a:r>
            <a:r>
              <a:rPr lang="en-US" sz="2800" b="1" kern="0" dirty="0" err="1">
                <a:effectLst/>
                <a:latin typeface="Times New Roman" panose="02020603050405020304" pitchFamily="18" charset="0"/>
                <a:ea typeface="SimSun" panose="02010600030101010101" pitchFamily="2" charset="-122"/>
                <a:cs typeface="Times New Roman" panose="02020603050405020304" pitchFamily="18" charset="0"/>
              </a:rPr>
              <a:t>Sanghee</a:t>
            </a:r>
            <a:r>
              <a:rPr lang="en-US" sz="2800" b="1" kern="0" dirty="0">
                <a:effectLst/>
                <a:latin typeface="Times New Roman" panose="02020603050405020304" pitchFamily="18" charset="0"/>
                <a:ea typeface="SimSun" panose="02010600030101010101" pitchFamily="2" charset="-122"/>
                <a:cs typeface="Times New Roman" panose="02020603050405020304" pitchFamily="18" charset="0"/>
              </a:rPr>
              <a:t> Moon, Hyun-Je Song, </a:t>
            </a:r>
            <a:r>
              <a:rPr lang="en-US" sz="2800" b="1" kern="0" dirty="0" err="1">
                <a:effectLst/>
                <a:latin typeface="Times New Roman" panose="02020603050405020304" pitchFamily="18" charset="0"/>
                <a:ea typeface="SimSun" panose="02010600030101010101" pitchFamily="2" charset="-122"/>
                <a:cs typeface="Times New Roman" panose="02020603050405020304" pitchFamily="18" charset="0"/>
              </a:rPr>
              <a:t>Vibhash</a:t>
            </a:r>
            <a:r>
              <a:rPr lang="en-US" sz="2800" b="1" kern="0" dirty="0">
                <a:effectLst/>
                <a:latin typeface="Times New Roman" panose="02020603050405020304" pitchFamily="18" charset="0"/>
                <a:ea typeface="SimSun" panose="02010600030101010101" pitchFamily="2" charset="-122"/>
                <a:cs typeface="Times New Roman" panose="02020603050405020304" pitchFamily="18" charset="0"/>
              </a:rPr>
              <a:t> D. Sharma, Kelly E. Lyons, Rajesh </a:t>
            </a:r>
            <a:r>
              <a:rPr lang="en-US" sz="2800" b="1" kern="0" dirty="0" err="1">
                <a:effectLst/>
                <a:latin typeface="Times New Roman" panose="02020603050405020304" pitchFamily="18" charset="0"/>
                <a:ea typeface="SimSun" panose="02010600030101010101" pitchFamily="2" charset="-122"/>
                <a:cs typeface="Times New Roman" panose="02020603050405020304" pitchFamily="18" charset="0"/>
              </a:rPr>
              <a:t>Pahwa</a:t>
            </a:r>
            <a:r>
              <a:rPr lang="en-US" sz="2800" b="1" kern="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800" b="1" kern="0" dirty="0">
                <a:effectLst/>
                <a:latin typeface="Times New Roman" panose="02020603050405020304" pitchFamily="18" charset="0"/>
                <a:cs typeface="Times New Roman" panose="02020603050405020304" pitchFamily="18" charset="0"/>
              </a:rPr>
              <a:t>Classification Of Parkinson's Disease And Essential Tremor Based On Balance And Gait Characteristics From Wearable Motion Sensors Via Machine Learning”, 2020.</a:t>
            </a:r>
            <a:endParaRPr lang="en-IN" sz="2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Basetty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Mallikarjuna</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 Viswanathan and Bharat Bhushan Naib, “</a:t>
            </a:r>
            <a:r>
              <a:rPr lang="en-US" sz="2800" dirty="0">
                <a:effectLst/>
                <a:latin typeface="Times New Roman" panose="02020603050405020304" pitchFamily="18" charset="0"/>
                <a:cs typeface="Times New Roman" panose="02020603050405020304" pitchFamily="18" charset="0"/>
              </a:rPr>
              <a:t>Feedback-Based Gait Identification Using Deep Neural Network Classification”, 2020.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800" dirty="0">
                <a:effectLst/>
                <a:latin typeface="Times New Roman" panose="02020603050405020304" pitchFamily="18" charset="0"/>
                <a:cs typeface="Times New Roman" panose="02020603050405020304" pitchFamily="18" charset="0"/>
              </a:rPr>
              <a:t>[9]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Rana Zia Ur Rehman, Silvia Del Din, Yu Guan, Alison J. Yarnall, “</a:t>
            </a:r>
            <a:r>
              <a:rPr lang="en-US" sz="2800" dirty="0">
                <a:effectLst/>
                <a:latin typeface="Times New Roman" panose="02020603050405020304" pitchFamily="18" charset="0"/>
                <a:cs typeface="Times New Roman" panose="02020603050405020304" pitchFamily="18" charset="0"/>
              </a:rPr>
              <a:t>Selecting Clinically Relevant Gait Characteristics For Classification Of Early Parkinson's Disease”, 2020.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800" dirty="0">
                <a:effectLst/>
                <a:latin typeface="Times New Roman" panose="02020603050405020304" pitchFamily="18" charset="0"/>
                <a:cs typeface="Times New Roman" panose="02020603050405020304" pitchFamily="18" charset="0"/>
              </a:rPr>
              <a:t>[10]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Milla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Juutinen,Justin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Zhu, Cassia Wang, “</a:t>
            </a:r>
            <a:r>
              <a:rPr lang="en-US" sz="2800" dirty="0" err="1">
                <a:effectLst/>
                <a:latin typeface="Times New Roman" panose="02020603050405020304" pitchFamily="18" charset="0"/>
                <a:cs typeface="Times New Roman" panose="02020603050405020304" pitchFamily="18" charset="0"/>
              </a:rPr>
              <a:t>Perkinson's</a:t>
            </a:r>
            <a:r>
              <a:rPr lang="en-US" sz="2800" dirty="0">
                <a:effectLst/>
                <a:latin typeface="Times New Roman" panose="02020603050405020304" pitchFamily="18" charset="0"/>
                <a:cs typeface="Times New Roman" panose="02020603050405020304" pitchFamily="18" charset="0"/>
              </a:rPr>
              <a:t> Disease Detection From 20-Step Walking Tests Using Inertial Sensors Of Smartphone”, 2020.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790" y="924419"/>
            <a:ext cx="11164410" cy="5134590"/>
          </a:xfrm>
        </p:spPr>
        <p:txBody>
          <a:bodyPr/>
          <a:lstStyle/>
          <a:p>
            <a:r>
              <a:rPr lang="en-US" b="1" dirty="0"/>
              <a:t>	</a:t>
            </a:r>
            <a:r>
              <a:rPr lang="en-US" sz="9600" b="1" dirty="0">
                <a:effectLst>
                  <a:outerShdw blurRad="38100" dist="38100" dir="2700000" algn="tl">
                    <a:srgbClr val="000000">
                      <a:alpha val="43137"/>
                    </a:srgbClr>
                  </a:outerShdw>
                </a:effectLst>
                <a:latin typeface="Bodoni MT Black" panose="02070A03080606020203" pitchFamily="18" charset="0"/>
              </a:rPr>
              <a:t>THANK YOU</a:t>
            </a:r>
            <a:endParaRPr lang="en-IN" sz="9600" b="1" dirty="0">
              <a:effectLst>
                <a:outerShdw blurRad="38100" dist="38100" dir="2700000" algn="tl">
                  <a:srgbClr val="000000">
                    <a:alpha val="43137"/>
                  </a:srgbClr>
                </a:outerShdw>
              </a:effectLst>
              <a:latin typeface="Bodoni MT Black" panose="02070A030806060202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913" y="239697"/>
            <a:ext cx="10515600" cy="1056443"/>
          </a:xfrm>
        </p:spPr>
        <p:txBody>
          <a:bodyPr>
            <a:normAutofit fontScale="90000"/>
          </a:bodyPr>
          <a:lstStyle/>
          <a:p>
            <a:br>
              <a:rPr lang="en-US" sz="31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31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ABSTRACT: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713913" y="1562470"/>
            <a:ext cx="10515600" cy="5832629"/>
          </a:xfrm>
        </p:spPr>
        <p:txBody>
          <a:bodyPr>
            <a:normAutofit/>
          </a:bodyPr>
          <a:lstStyle/>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Parkinson's Disease (PD) is a progressive neurodegenerative disorder that affects a person's motor skills, causing tremors, stiffness, and difficulties in walking and performing daily activities. Early and accurate diagnosis of PD can greatly improve patients' quality of life and prognosis. The traditional methods of diagnosing PD include a clinical evaluation, imaging studies, and laboratory tests. However, these methods can be time-consuming and expensive, and they may not always provide accurate results. In recent years, machine learning algorithms have been increasingly used to aid in the diagnosis of PD. </a:t>
            </a:r>
            <a:r>
              <a:rPr lang="en-US" sz="1800" dirty="0">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 this project </a:t>
            </a:r>
            <a:r>
              <a:rPr lang="en-US" sz="1800" dirty="0">
                <a:effectLst/>
                <a:latin typeface="Times New Roman" panose="02020603050405020304" pitchFamily="18" charset="0"/>
                <a:cs typeface="Times New Roman" panose="02020603050405020304" pitchFamily="18" charset="0"/>
              </a:rPr>
              <a:t> aims to develop a predictive model for Parkinson's disease using machine learning algorithms. Two popular algorithms, Support Vector </a:t>
            </a:r>
            <a:r>
              <a:rPr lang="en-US" sz="1800" dirty="0">
                <a:latin typeface="Times New Roman" panose="02020603050405020304" pitchFamily="18" charset="0"/>
                <a:cs typeface="Times New Roman" panose="02020603050405020304" pitchFamily="18" charset="0"/>
              </a:rPr>
              <a:t>Machines</a:t>
            </a:r>
            <a:r>
              <a:rPr lang="en-US" sz="1800" dirty="0">
                <a:effectLst/>
                <a:latin typeface="Times New Roman" panose="02020603050405020304" pitchFamily="18" charset="0"/>
                <a:cs typeface="Times New Roman" panose="02020603050405020304" pitchFamily="18" charset="0"/>
              </a:rPr>
              <a:t> (SVM) and </a:t>
            </a:r>
            <a:r>
              <a:rPr lang="en-US" sz="1800" dirty="0" err="1">
                <a:effectLst/>
                <a:latin typeface="Times New Roman" panose="02020603050405020304" pitchFamily="18" charset="0"/>
                <a:cs typeface="Times New Roman" panose="02020603050405020304" pitchFamily="18" charset="0"/>
              </a:rPr>
              <a:t>eXtreme</a:t>
            </a:r>
            <a:r>
              <a:rPr lang="en-US" sz="1800" dirty="0">
                <a:effectLst/>
                <a:latin typeface="Times New Roman" panose="02020603050405020304" pitchFamily="18" charset="0"/>
                <a:cs typeface="Times New Roman" panose="02020603050405020304" pitchFamily="18" charset="0"/>
              </a:rPr>
              <a:t> Gradient Boosting (</a:t>
            </a:r>
            <a:r>
              <a:rPr lang="en-US" sz="1800" dirty="0" err="1">
                <a:effectLst/>
                <a:latin typeface="Times New Roman" panose="02020603050405020304" pitchFamily="18" charset="0"/>
                <a:cs typeface="Times New Roman" panose="02020603050405020304" pitchFamily="18" charset="0"/>
              </a:rPr>
              <a:t>XGBoost</a:t>
            </a:r>
            <a:r>
              <a:rPr lang="en-US" sz="1800" dirty="0">
                <a:effectLst/>
                <a:latin typeface="Times New Roman" panose="02020603050405020304" pitchFamily="18" charset="0"/>
                <a:cs typeface="Times New Roman" panose="02020603050405020304" pitchFamily="18" charset="0"/>
              </a:rPr>
              <a:t>), were employed to train and test the model using a dataset consisting of </a:t>
            </a:r>
            <a:r>
              <a:rPr lang="en-US" sz="1800" dirty="0">
                <a:latin typeface="Times New Roman" panose="02020603050405020304" pitchFamily="18" charset="0"/>
                <a:cs typeface="Times New Roman" panose="02020603050405020304" pitchFamily="18" charset="0"/>
              </a:rPr>
              <a:t>voice</a:t>
            </a:r>
            <a:r>
              <a:rPr lang="en-US" sz="1800" dirty="0">
                <a:effectLst/>
                <a:latin typeface="Times New Roman" panose="02020603050405020304" pitchFamily="18" charset="0"/>
                <a:cs typeface="Times New Roman" panose="02020603050405020304" pitchFamily="18" charset="0"/>
              </a:rPr>
              <a:t> data of Parkinson's patients. The performance of the two algorithms was evaluated and compared based on metrics such as accuracy, precision, recall, and F1-score.</a:t>
            </a:r>
            <a:endParaRPr lang="en-US" sz="1800" dirty="0">
              <a:effectLst/>
              <a:latin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575" y="166131"/>
            <a:ext cx="10515600" cy="895546"/>
          </a:xfrm>
        </p:spPr>
        <p:txBody>
          <a:bodyPr>
            <a:norm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0731"/>
            <a:ext cx="10515600" cy="5511138"/>
          </a:xfrm>
        </p:spPr>
        <p:txBody>
          <a:bodyPr>
            <a:normAutofit lnSpcReduction="10000"/>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Parkinson's disease (PD) is a chronic and progressive movement disorder that affects millions of people worldwide.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Early diagnosis and accurate prediction of PD can help in the effective management and treatment of the disease.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(ML) algorithms have shown great potential in diagnosing and predicting PD using various  speech or voice recordings dataset.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aim to develop an ML-based model for the diagnosis and prediction of PD using speech or voice data.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study contains voice rec data from individuals with and without PD, along with various </a:t>
            </a:r>
            <a:r>
              <a:rPr lang="en-US" sz="2000" dirty="0">
                <a:latin typeface="Times New Roman" panose="02020603050405020304" pitchFamily="18" charset="0"/>
                <a:ea typeface="Calibri" panose="020F0502020204030204" pitchFamily="34" charset="0"/>
                <a:cs typeface="Times New Roman" panose="02020603050405020304" pitchFamily="18" charset="0"/>
              </a:rPr>
              <a:t>speech or voice dataset.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Two popular ML algorithms, Support Vector Machines (SVM)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are used to train and evaluate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39" y="130275"/>
            <a:ext cx="10515600" cy="1396683"/>
          </a:xfrm>
        </p:spPr>
        <p:txBody>
          <a:bodyPr>
            <a:normAutofit/>
          </a:bodyPr>
          <a:lstStyle/>
          <a:p>
            <a:r>
              <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2039" y="1704513"/>
            <a:ext cx="11215666" cy="4554244"/>
          </a:xfrm>
        </p:spPr>
        <p:txBody>
          <a:bodyPr>
            <a:normAutofit/>
          </a:bodyPr>
          <a:lstStyle/>
          <a:p>
            <a:r>
              <a:rPr lang="en-US" sz="1800" dirty="0">
                <a:effectLst/>
                <a:latin typeface="Times New Roman" panose="02020603050405020304" pitchFamily="18" charset="0"/>
                <a:ea typeface="Calibri" panose="020F0502020204030204" pitchFamily="34" charset="0"/>
              </a:rPr>
              <a:t>Most of the people suffering with PD are observed to be physically and emotionally draining. </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They even feel depressed, trouble concentrating on things, painful spasms etc. </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PD has a large spectrum of clinical features ranging from motor to non motor symptoms. </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Some of the motor symptoms are hypophonic speech, rigidity, resting tremor.</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Non-motor symptoms are as hallucinations, depression, constipation, sleeping disorders, cognitive impairment, and impulse control disorders.</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 Non motor symptoms show sickness than motor symptoms. </a:t>
            </a:r>
            <a:endParaRPr lang="en-US" sz="1800" dirty="0">
              <a:effectLst/>
              <a:latin typeface="Times New Roman" panose="02020603050405020304" pitchFamily="18" charset="0"/>
              <a:ea typeface="Calibri" panose="020F050202020403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963" y="686114"/>
            <a:ext cx="10515600" cy="634116"/>
          </a:xfrm>
        </p:spPr>
        <p:txBody>
          <a:bodyPr>
            <a:normAutofit/>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PARKINSON'S DISEASE SYMPTOMS</a:t>
            </a:r>
            <a:endParaRPr lang="en-IN"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5483" y="1767913"/>
            <a:ext cx="11081033" cy="6176963"/>
          </a:xfrm>
        </p:spPr>
        <p:txBody>
          <a:bodyPr>
            <a:no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Parkinson's disease symptoms can be different for everyone. Early signs are mild that goes unnoticed. Symptoms usually begin on one side of your body and gets worsen on that side, afterwards it affects both the sides. Parkinson's symptoms may include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Tremor</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Slowed movement </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Rigid muscles. </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Impaired posture and balance.</a:t>
            </a:r>
            <a:r>
              <a:rPr lang="en-IN" sz="2000" dirty="0">
                <a:latin typeface="Calibri" panose="020F050202020403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Loss of automatic movements </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Speech changes </a:t>
            </a:r>
            <a:r>
              <a:rPr lang="en-IN"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Writing changes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77" y="372446"/>
            <a:ext cx="10515600" cy="1030225"/>
          </a:xfrm>
        </p:spPr>
        <p:txBody>
          <a:bodyPr>
            <a:norm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IT CAUSE :-</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790" y="1599561"/>
            <a:ext cx="10515600" cy="4351338"/>
          </a:xfrm>
        </p:spPr>
        <p:txBody>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Parkinson's disease is due to a loss of neurons that produce a chemical messenger in the brain called dopamine. when there is a decrease in level of the amino acid named dopamine it leads to the abnormal brain activity, which leads to Parkinson’s disease. The cause of Parkinson's disease is still a question mark, but several factors appear to play a role, including: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71550" indent="0"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Genes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Environmental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Triggers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538" y="257453"/>
            <a:ext cx="10515600" cy="1180730"/>
          </a:xfrm>
        </p:spPr>
        <p:txBody>
          <a:bodyPr>
            <a:normAutofit/>
          </a:bodyPr>
          <a:lstStyle/>
          <a:p>
            <a:r>
              <a:rPr lang="en-IN"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2996" y="1020933"/>
            <a:ext cx="10812262" cy="5393184"/>
          </a:xfrm>
        </p:spPr>
        <p:txBody>
          <a:bodyPr>
            <a:normAutofit/>
          </a:bodyPr>
          <a:lstStyle/>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rPr>
              <a:t>The voice dataset of Parkinson's disease from the UCI Machine learning repository is used as input.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 this project </a:t>
            </a:r>
            <a:r>
              <a:rPr lang="en-US" sz="1800" dirty="0">
                <a:effectLst/>
                <a:latin typeface="Times New Roman" panose="02020603050405020304" pitchFamily="18" charset="0"/>
                <a:cs typeface="Times New Roman" panose="02020603050405020304" pitchFamily="18" charset="0"/>
              </a:rPr>
              <a:t> aims to develop a predictive model for Parkinson's disease using machine learning algorithms.</a:t>
            </a:r>
            <a:endParaRPr lang="en-US" sz="1800"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 Two popular algorithms, Support Vector Classifier (SVM) and </a:t>
            </a:r>
            <a:r>
              <a:rPr lang="en-US" sz="1800" dirty="0" err="1">
                <a:effectLst/>
                <a:latin typeface="Times New Roman" panose="02020603050405020304" pitchFamily="18" charset="0"/>
                <a:cs typeface="Times New Roman" panose="02020603050405020304" pitchFamily="18" charset="0"/>
              </a:rPr>
              <a:t>eXtreme</a:t>
            </a:r>
            <a:r>
              <a:rPr lang="en-US" sz="1800" dirty="0">
                <a:effectLst/>
                <a:latin typeface="Times New Roman" panose="02020603050405020304" pitchFamily="18" charset="0"/>
                <a:cs typeface="Times New Roman" panose="02020603050405020304" pitchFamily="18" charset="0"/>
              </a:rPr>
              <a:t> Gradient Boosting (</a:t>
            </a:r>
            <a:r>
              <a:rPr lang="en-US" sz="1800" dirty="0" err="1">
                <a:effectLst/>
                <a:latin typeface="Times New Roman" panose="02020603050405020304" pitchFamily="18" charset="0"/>
                <a:cs typeface="Times New Roman" panose="02020603050405020304" pitchFamily="18" charset="0"/>
              </a:rPr>
              <a:t>XGBoost</a:t>
            </a:r>
            <a:r>
              <a:rPr lang="en-US" sz="1800" dirty="0">
                <a:effectLst/>
                <a:latin typeface="Times New Roman" panose="02020603050405020304" pitchFamily="18" charset="0"/>
                <a:cs typeface="Times New Roman" panose="02020603050405020304" pitchFamily="18" charset="0"/>
              </a:rPr>
              <a:t>), were employed to train and test the model using a dataset consisting of vocal or speech  data of Parkinson's patients.</a:t>
            </a:r>
            <a:endParaRPr lang="en-US" sz="1800" dirty="0">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 The performance of the two algorithms was evaluated and compared based on metrics such as accuracy, precision, recall, and F1-score.</a:t>
            </a:r>
            <a:endParaRPr lang="en-US" sz="1800" dirty="0">
              <a:effectLst/>
              <a:latin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78" y="465020"/>
            <a:ext cx="10515600" cy="822652"/>
          </a:xfrm>
        </p:spPr>
        <p:txBody>
          <a:bodyPr>
            <a:normAutofit/>
          </a:bodyPr>
          <a:lstStyle/>
          <a:p>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3682" y="1402672"/>
            <a:ext cx="11114842" cy="5095781"/>
          </a:xfrm>
        </p:spPr>
        <p:txBody>
          <a:bodyPr>
            <a:noAutofit/>
          </a:bodyPr>
          <a:lstStyle/>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Prognosis and progression of Parkinson’s disease is a critical question among the clinicians since there is a disparity of parameters taken into the diagnostic consideration thereby making the decision process difficult.</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Different datasets have been independently explored and applied through machine  learning to analyze the incidence of occurrence and progression of the disease. </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800" dirty="0">
              <a:latin typeface="Times New Roman" panose="02020603050405020304" pitchFamily="18"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present project  is an updated report of the types of Machine Learning algorithms which have gained prominence within a span of last 5 years.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Further it highlights the use of hybrid intelligence models to improve the prediction accuracy and sensitivity over standalone SVM and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XGBoost</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a:p>
            <a:pPr marL="0" indent="0">
              <a:lnSpc>
                <a:spcPct val="150000"/>
              </a:lnSpc>
              <a:spcAft>
                <a:spcPts val="800"/>
              </a:spcAft>
              <a:buNone/>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ADVANTAGE:</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More accurate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dirty="0">
                <a:effectLst/>
                <a:latin typeface="Times New Roman" panose="02020603050405020304" pitchFamily="18" charset="0"/>
                <a:ea typeface="Calibri" panose="020F0502020204030204" pitchFamily="34" charset="0"/>
              </a:rPr>
              <a:t>Loss is less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lang="en-US" sz="1800" dirty="0">
                <a:effectLst/>
                <a:latin typeface="Times New Roman" panose="02020603050405020304" pitchFamily="18" charset="0"/>
                <a:ea typeface="Calibri" panose="020F0502020204030204" pitchFamily="34" charset="0"/>
              </a:rPr>
              <a:t>Running time is less compared to previous models</a:t>
            </a:r>
            <a:endParaRPr lang="en-IN" sz="1800" dirty="0">
              <a:effectLst/>
              <a:latin typeface="Times New Roman" panose="02020603050405020304" pitchFamily="18" charset="0"/>
              <a:ea typeface="Calibri" panose="020F0502020204030204" pitchFamily="34" charset="0"/>
            </a:endParaRPr>
          </a:p>
          <a:p>
            <a:endParaRPr lang="en-IN" sz="1800" dirty="0"/>
          </a:p>
        </p:txBody>
      </p:sp>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11294</Words>
  <Application>WPS Presentation</Application>
  <PresentationFormat>Widescreen</PresentationFormat>
  <Paragraphs>214</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Times New Roman</vt:lpstr>
      <vt:lpstr>Calibri Light</vt:lpstr>
      <vt:lpstr>Calibri</vt:lpstr>
      <vt:lpstr>Symbol</vt:lpstr>
      <vt:lpstr>Microsoft YaHei</vt:lpstr>
      <vt:lpstr>Arial Unicode MS</vt:lpstr>
      <vt:lpstr>Cambria</vt:lpstr>
      <vt:lpstr>Bodoni MT Black</vt:lpstr>
      <vt:lpstr>Office Theme</vt:lpstr>
      <vt:lpstr>PREDICTION OF  PARKINSON  DISEASE    USING MACHINE  LEARNING  ALGORITHM   </vt:lpstr>
      <vt:lpstr>Guide Approval mail snapshot</vt:lpstr>
      <vt:lpstr>  ABSTRACT: </vt:lpstr>
      <vt:lpstr>INTRODUCTION</vt:lpstr>
      <vt:lpstr>PROBLEM STATEMENT</vt:lpstr>
      <vt:lpstr>PARKINSON'S DISEASE SYMPTOMS</vt:lpstr>
      <vt:lpstr>HOW IT CAUSE :-</vt:lpstr>
      <vt:lpstr>OBJECTIVE</vt:lpstr>
      <vt:lpstr>PROPOSED SYSTEM</vt:lpstr>
      <vt:lpstr>4.2  Proposed System Diagram</vt:lpstr>
      <vt:lpstr>LIST OF MODULES</vt:lpstr>
      <vt:lpstr>DATA COLLECTION</vt:lpstr>
      <vt:lpstr>DATA PREPROCESSING </vt:lpstr>
      <vt:lpstr>SPLITTING OF DATA</vt:lpstr>
      <vt:lpstr>ALGORITHM USED </vt:lpstr>
      <vt:lpstr>  ALGORITHM EXPLAINED :-    SUPPORT VECTOR MACHINE (SVM) </vt:lpstr>
      <vt:lpstr>XGBOOST: </vt:lpstr>
      <vt:lpstr>IMPLEMENTATION</vt:lpstr>
      <vt:lpstr>Data Preprocessing </vt:lpstr>
      <vt:lpstr>Splitting Of Data </vt:lpstr>
      <vt:lpstr> SUPPORT VECTOR MACHINE</vt:lpstr>
      <vt:lpstr>XGBoost</vt:lpstr>
      <vt:lpstr>RESULT</vt:lpstr>
      <vt:lpstr>FUTURE WORK</vt:lpstr>
      <vt:lpstr>Reference :-</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Dhilip kumar</dc:creator>
  <cp:lastModifiedBy>dondh</cp:lastModifiedBy>
  <cp:revision>39</cp:revision>
  <dcterms:created xsi:type="dcterms:W3CDTF">2023-03-15T04:52:00Z</dcterms:created>
  <dcterms:modified xsi:type="dcterms:W3CDTF">2023-04-25T15:54:20Z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6AE2503DC50E4068810A5539126FBEB6</vt:lpwstr>
  </property>
  <property fmtid="{D5CDD505-2E9C-101B-9397-08002B2CF9AE}" pid="3" name="KSOProductBuildVer">
    <vt:lpwstr>1033-11.2.0.11536</vt:lpwstr>
  </property>
</Properties>
</file>