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7" r:id="rId2"/>
    <p:sldId id="283" r:id="rId3"/>
    <p:sldId id="284" r:id="rId4"/>
    <p:sldId id="285" r:id="rId5"/>
    <p:sldId id="287" r:id="rId6"/>
    <p:sldId id="286" r:id="rId7"/>
    <p:sldId id="288" r:id="rId8"/>
    <p:sldId id="289" r:id="rId9"/>
    <p:sldId id="290" r:id="rId10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6" userDrawn="1">
          <p15:clr>
            <a:srgbClr val="A4A3A4"/>
          </p15:clr>
        </p15:guide>
        <p15:guide id="2" pos="7355" userDrawn="1">
          <p15:clr>
            <a:srgbClr val="A4A3A4"/>
          </p15:clr>
        </p15:guide>
        <p15:guide id="3" orient="horz" pos="4065" userDrawn="1">
          <p15:clr>
            <a:srgbClr val="A4A3A4"/>
          </p15:clr>
        </p15:guide>
        <p15:guide id="4" pos="325" userDrawn="1">
          <p15:clr>
            <a:srgbClr val="A4A3A4"/>
          </p15:clr>
        </p15:guide>
        <p15:guide id="6" orient="horz" pos="2409" userDrawn="1">
          <p15:clr>
            <a:srgbClr val="A4A3A4"/>
          </p15:clr>
        </p15:guide>
        <p15:guide id="7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3"/>
    <p:restoredTop sz="94752"/>
  </p:normalViewPr>
  <p:slideViewPr>
    <p:cSldViewPr snapToGrid="0" snapToObjects="1" showGuides="1">
      <p:cViewPr varScale="1">
        <p:scale>
          <a:sx n="116" d="100"/>
          <a:sy n="116" d="100"/>
        </p:scale>
        <p:origin x="736" y="184"/>
      </p:cViewPr>
      <p:guideLst>
        <p:guide orient="horz" pos="686"/>
        <p:guide pos="7355"/>
        <p:guide orient="horz" pos="4065"/>
        <p:guide pos="325"/>
        <p:guide orient="horz" pos="2409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022C9-C14F-484A-879F-B3303E7CC6FA}" type="datetimeFigureOut">
              <a:rPr kumimoji="1" lang="ko-Kore-KR" altLang="en-US" smtClean="0"/>
              <a:t>12/14/21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D6AA7-4179-EE45-BA5D-6E0562878E3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42747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67E6A1-0B38-D84C-A95A-AD89B53100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BD3497-D493-7149-AE60-2D6E2CC9D1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506C07-85D5-2D4E-84DF-667C944E2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0802B-BCAF-8C4D-8267-EA7C54D719C2}" type="datetimeFigureOut">
              <a:rPr kumimoji="1" lang="ko-Kore-KR" altLang="en-US" smtClean="0"/>
              <a:t>12/14/21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9C220F-B95D-5C41-B04C-9BC9BFA38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9B22B1-2023-6E4B-B540-5B2796DC1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3A5C1-CEB3-EC42-9183-BE09B163950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12823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D1C7E-4AE3-D845-A828-DD4ED834E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CD1D8E-1AE1-FB4C-9BE8-47915651C5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1BD0C3-1EE5-6646-B06F-073CE1089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0802B-BCAF-8C4D-8267-EA7C54D719C2}" type="datetimeFigureOut">
              <a:rPr kumimoji="1" lang="ko-Kore-KR" altLang="en-US" smtClean="0"/>
              <a:t>12/14/21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802504-903E-834D-9227-D473DF633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7C8F1F-01BE-E64F-8CA4-5DFCA6140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3A5C1-CEB3-EC42-9183-BE09B163950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06144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BDB224-B81C-1E4B-B482-D14DF65FD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0A1A8C-9BD1-4A4A-AC96-FC5E7D8F27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8BAD9D-F9A5-E442-AC57-496DF0F70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0802B-BCAF-8C4D-8267-EA7C54D719C2}" type="datetimeFigureOut">
              <a:rPr kumimoji="1" lang="ko-Kore-KR" altLang="en-US" smtClean="0"/>
              <a:t>12/14/21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8A0CF6-1BCE-EB49-9C34-3D5B72EF1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592D67-4400-6B4C-82A7-1EB61B61B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3A5C1-CEB3-EC42-9183-BE09B163950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73496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3C94AA-1B31-3E4D-81FA-57C2F2A75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A78572-F3C0-C744-AF66-96EDD4C24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9264E3-4003-AB48-B05A-8C77C17F3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0802B-BCAF-8C4D-8267-EA7C54D719C2}" type="datetimeFigureOut">
              <a:rPr kumimoji="1" lang="ko-Kore-KR" altLang="en-US" smtClean="0"/>
              <a:t>12/14/21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0DD60B-1021-B04C-A850-B2DF3DB01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C1C5BB-D324-C640-A3C9-2177AAD1E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3A5C1-CEB3-EC42-9183-BE09B163950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46983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E49DD-F22B-494F-BD4B-A95566B9B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E4931D-3575-424A-92D4-98281D612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4F1FF-2D51-7044-9A55-63B1349FC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0802B-BCAF-8C4D-8267-EA7C54D719C2}" type="datetimeFigureOut">
              <a:rPr kumimoji="1" lang="ko-Kore-KR" altLang="en-US" smtClean="0"/>
              <a:t>12/14/21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211CB1-59DB-B84D-A494-1087A955D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82F3AF-6209-8D42-A9B3-A05FD982D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3A5C1-CEB3-EC42-9183-BE09B163950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32555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4D5D86-55F4-3F41-8689-5559349A5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F01B36-8FF2-9745-84D1-EFF2286ABE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2C6DB0-4726-A443-A669-E3397AA29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72CE76-0BC1-EA4B-9E55-DA6447770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0802B-BCAF-8C4D-8267-EA7C54D719C2}" type="datetimeFigureOut">
              <a:rPr kumimoji="1" lang="ko-Kore-KR" altLang="en-US" smtClean="0"/>
              <a:t>12/14/21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67916E-693D-9544-BE9A-47A0ACBF2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1CECD6-C156-054F-B663-BC0621413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3A5C1-CEB3-EC42-9183-BE09B163950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95912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A5F0A1-E9F5-5D43-8C73-A808D158A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D431FB-8CF6-5940-9611-004D3D980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460B7A-48B9-7346-B0B8-29F656087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176D99-A53D-BB4C-826A-5FB4E90E21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79A4A7C-BA1F-EF43-856D-7310F5D765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FA2039-6F9A-AE42-B70C-4483889D9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0802B-BCAF-8C4D-8267-EA7C54D719C2}" type="datetimeFigureOut">
              <a:rPr kumimoji="1" lang="ko-Kore-KR" altLang="en-US" smtClean="0"/>
              <a:t>12/14/21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EF3E0B-0072-F243-90B3-2E04A49B5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B3CB34-6FE5-704A-875A-FB5087244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3A5C1-CEB3-EC42-9183-BE09B163950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71311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3ED5FD-04B0-B04C-BEE9-AE646257F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D3915BA-7E93-334C-8640-CF0CB2C19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0802B-BCAF-8C4D-8267-EA7C54D719C2}" type="datetimeFigureOut">
              <a:rPr kumimoji="1" lang="ko-Kore-KR" altLang="en-US" smtClean="0"/>
              <a:t>12/14/21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14CB5C-4807-A844-AE7C-BBE857331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97F0D1-3A8F-474C-A586-F299DA111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3A5C1-CEB3-EC42-9183-BE09B163950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79742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318717-6FA8-114E-86B5-54212DE43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0802B-BCAF-8C4D-8267-EA7C54D719C2}" type="datetimeFigureOut">
              <a:rPr kumimoji="1" lang="ko-Kore-KR" altLang="en-US" smtClean="0"/>
              <a:t>12/14/21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BE47DCA-BF20-C545-A8B5-FC5EF1F69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F3C621-5D6A-2D4A-B40D-0B4E2C39B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3A5C1-CEB3-EC42-9183-BE09B163950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94450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6EF8EA-C321-344B-A1D7-DB32DBC99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57853C-D96D-A24F-B740-DCAFE5131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8D86C5-11AB-5C40-ADE0-9BAF79D32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BA47F7-2D72-AD4A-8479-B90B138C7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0802B-BCAF-8C4D-8267-EA7C54D719C2}" type="datetimeFigureOut">
              <a:rPr kumimoji="1" lang="ko-Kore-KR" altLang="en-US" smtClean="0"/>
              <a:t>12/14/21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C4806E-BF3A-6346-A4DA-6D937A6DA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D31286-07E8-9346-914A-F35BBCEA5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3A5C1-CEB3-EC42-9183-BE09B163950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8092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A7A03C-7E67-944A-A6C1-E4DB1DFE1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1D0E32F-5A11-A14E-936B-4F023046AB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C27C72-B86C-454E-B1FB-0BE4E2D50E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505B8C-F82D-4E45-93B7-EDCA2DB4F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0802B-BCAF-8C4D-8267-EA7C54D719C2}" type="datetimeFigureOut">
              <a:rPr kumimoji="1" lang="ko-Kore-KR" altLang="en-US" smtClean="0"/>
              <a:t>12/14/21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385AD5-7C3C-2443-8DEE-862F4DC22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B3D23B-D63E-0541-8CE9-4BAD7F120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3A5C1-CEB3-EC42-9183-BE09B163950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65201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D55C456-03EE-3F4F-9E69-290BC93F0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A6B6EB-4DD4-D14D-8586-40120FE7D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7B6EF5-7C03-E942-A76E-1AB1A288B1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0802B-BCAF-8C4D-8267-EA7C54D719C2}" type="datetimeFigureOut">
              <a:rPr kumimoji="1" lang="ko-Kore-KR" altLang="en-US" smtClean="0"/>
              <a:t>12/14/21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002729-F554-B546-919A-60C5A1F49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F39E46-D4EB-7A43-9334-138A11A847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3A5C1-CEB3-EC42-9183-BE09B163950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36180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image" Target="../media/image18.svg"/><Relationship Id="rId26" Type="http://schemas.openxmlformats.org/officeDocument/2006/relationships/image" Target="../media/image26.png"/><Relationship Id="rId3" Type="http://schemas.openxmlformats.org/officeDocument/2006/relationships/image" Target="../media/image2.sv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image" Target="../media/image1.png"/><Relationship Id="rId16" Type="http://schemas.openxmlformats.org/officeDocument/2006/relationships/image" Target="../media/image16.svg"/><Relationship Id="rId20" Type="http://schemas.openxmlformats.org/officeDocument/2006/relationships/image" Target="../media/image20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sv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svg"/><Relationship Id="rId22" Type="http://schemas.openxmlformats.org/officeDocument/2006/relationships/image" Target="../media/image22.png"/><Relationship Id="rId27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www.kaggle.com/miguelcorraljr/brilliant-diamonds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7" Type="http://schemas.openxmlformats.org/officeDocument/2006/relationships/image" Target="../media/image30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34.gif"/><Relationship Id="rId4" Type="http://schemas.openxmlformats.org/officeDocument/2006/relationships/image" Target="../media/image33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40.png"/><Relationship Id="rId4" Type="http://schemas.openxmlformats.org/officeDocument/2006/relationships/hyperlink" Target="http://localhost:3000/dashboard/4-diamond-project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6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hyperlink" Target="http://3.38.150.104:5000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래픽 8" descr="도시 윤곽선">
            <a:extLst>
              <a:ext uri="{FF2B5EF4-FFF2-40B4-BE49-F238E27FC236}">
                <a16:creationId xmlns:a16="http://schemas.microsoft.com/office/drawing/2014/main" id="{0A866E83-5F24-B34B-9B6F-B25F699A5B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61662" y="174625"/>
            <a:ext cx="914400" cy="9144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8894895-2578-9E4A-B276-CC0CB8FBCAC4}"/>
              </a:ext>
            </a:extLst>
          </p:cNvPr>
          <p:cNvSpPr/>
          <p:nvPr/>
        </p:nvSpPr>
        <p:spPr>
          <a:xfrm>
            <a:off x="0" y="0"/>
            <a:ext cx="12192000" cy="1089025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DBF4CF-3EEC-4C46-8400-64783885F532}"/>
              </a:ext>
            </a:extLst>
          </p:cNvPr>
          <p:cNvSpPr txBox="1"/>
          <p:nvPr/>
        </p:nvSpPr>
        <p:spPr>
          <a:xfrm>
            <a:off x="2034024" y="4600876"/>
            <a:ext cx="8050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latin typeface="NanumSquareRound ExtraBold" panose="020B0600000101010101" pitchFamily="34" charset="-127"/>
                <a:ea typeface="NanumSquareRound ExtraBold" panose="020B0600000101010101" pitchFamily="34" charset="-127"/>
              </a:rPr>
              <a:t>다이아몬드 가격 예측 서비스</a:t>
            </a:r>
            <a:endParaRPr lang="en-US" altLang="ko-KR" sz="3600" b="1" dirty="0">
              <a:latin typeface="NanumSquareRound ExtraBold" panose="020B0600000101010101" pitchFamily="34" charset="-127"/>
              <a:ea typeface="NanumSquareRound ExtraBold" panose="020B0600000101010101" pitchFamily="34" charset="-127"/>
            </a:endParaRPr>
          </a:p>
          <a:p>
            <a:pPr algn="ctr"/>
            <a:r>
              <a:rPr lang="ko-KR" altLang="en-US" sz="3600" b="1" dirty="0">
                <a:latin typeface="NanumSquareRound ExtraBold" panose="020B0600000101010101" pitchFamily="34" charset="-127"/>
                <a:ea typeface="NanumSquareRound ExtraBold" panose="020B0600000101010101" pitchFamily="34" charset="-127"/>
              </a:rPr>
              <a:t>파이프라인 구축</a:t>
            </a:r>
            <a:endParaRPr lang="en-US" altLang="ko-KR" sz="3600" b="1" dirty="0">
              <a:latin typeface="NanumSquareRound ExtraBold" panose="020B0600000101010101" pitchFamily="34" charset="-127"/>
              <a:ea typeface="NanumSquareRound ExtraBold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69D5AE-6A43-F24E-8C99-388BFCBDE5AB}"/>
              </a:ext>
            </a:extLst>
          </p:cNvPr>
          <p:cNvSpPr txBox="1"/>
          <p:nvPr/>
        </p:nvSpPr>
        <p:spPr>
          <a:xfrm>
            <a:off x="9795176" y="5875283"/>
            <a:ext cx="19329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500" dirty="0" err="1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imdona</a:t>
            </a:r>
            <a:endParaRPr kumimoji="1" lang="ko-Kore-KR" altLang="en-US" sz="250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pic>
        <p:nvPicPr>
          <p:cNvPr id="5" name="Picture 4" descr="A cartoon of a person&#10;&#10;Description automatically generated with low confidence">
            <a:extLst>
              <a:ext uri="{FF2B5EF4-FFF2-40B4-BE49-F238E27FC236}">
                <a16:creationId xmlns:a16="http://schemas.microsoft.com/office/drawing/2014/main" id="{5341C39B-4DB1-A341-B5B8-D0A1B3DCD2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5278" y="1656959"/>
            <a:ext cx="2548418" cy="267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925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래픽 8" descr="도시 윤곽선">
            <a:extLst>
              <a:ext uri="{FF2B5EF4-FFF2-40B4-BE49-F238E27FC236}">
                <a16:creationId xmlns:a16="http://schemas.microsoft.com/office/drawing/2014/main" id="{0A866E83-5F24-B34B-9B6F-B25F699A5B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61662" y="174625"/>
            <a:ext cx="914400" cy="9144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8894895-2578-9E4A-B276-CC0CB8FBCAC4}"/>
              </a:ext>
            </a:extLst>
          </p:cNvPr>
          <p:cNvSpPr/>
          <p:nvPr/>
        </p:nvSpPr>
        <p:spPr>
          <a:xfrm>
            <a:off x="0" y="0"/>
            <a:ext cx="12192000" cy="1089025"/>
          </a:xfrm>
          <a:prstGeom prst="rect">
            <a:avLst/>
          </a:prstGeom>
          <a:solidFill>
            <a:schemeClr val="tx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7C148A-A049-2944-B571-F777211E1C67}"/>
              </a:ext>
            </a:extLst>
          </p:cNvPr>
          <p:cNvSpPr txBox="1"/>
          <p:nvPr/>
        </p:nvSpPr>
        <p:spPr>
          <a:xfrm>
            <a:off x="515938" y="175180"/>
            <a:ext cx="67922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spc="-150" dirty="0">
                <a:solidFill>
                  <a:schemeClr val="bg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</a:rPr>
              <a:t>Intro</a:t>
            </a:r>
          </a:p>
          <a:p>
            <a:endParaRPr kumimoji="1" lang="ko-Kore-KR" altLang="en-US" spc="-150" dirty="0">
              <a:solidFill>
                <a:schemeClr val="bg1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D77669-B596-6E4E-BC8F-09072FB6A959}"/>
              </a:ext>
            </a:extLst>
          </p:cNvPr>
          <p:cNvSpPr txBox="1"/>
          <p:nvPr/>
        </p:nvSpPr>
        <p:spPr>
          <a:xfrm>
            <a:off x="515938" y="481165"/>
            <a:ext cx="24096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spc="-150" dirty="0">
                <a:solidFill>
                  <a:schemeClr val="bg1"/>
                </a:solidFill>
                <a:latin typeface="NanumSquareRound ExtraBold" panose="020B0600000101010101" pitchFamily="34" charset="-127"/>
                <a:ea typeface="NanumSquareRound ExtraBold" panose="020B0600000101010101" pitchFamily="34" charset="-127"/>
              </a:rPr>
              <a:t>파이프라인 소개</a:t>
            </a:r>
            <a:endParaRPr kumimoji="1" lang="en-US" altLang="ko-KR" sz="2800" b="1" spc="-150" dirty="0">
              <a:solidFill>
                <a:schemeClr val="bg1"/>
              </a:solidFill>
              <a:latin typeface="NanumSquareRound ExtraBold" panose="020B0600000101010101" pitchFamily="34" charset="-127"/>
              <a:ea typeface="NanumSquareRound ExtraBold" panose="020B0600000101010101" pitchFamily="34" charset="-127"/>
            </a:endParaRPr>
          </a:p>
          <a:p>
            <a:endParaRPr kumimoji="1" lang="ko-Kore-KR" altLang="en-US" sz="2800" spc="-150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pic>
        <p:nvPicPr>
          <p:cNvPr id="12" name="Graphic 11" descr="Database outline">
            <a:extLst>
              <a:ext uri="{FF2B5EF4-FFF2-40B4-BE49-F238E27FC236}">
                <a16:creationId xmlns:a16="http://schemas.microsoft.com/office/drawing/2014/main" id="{281817B9-2AF2-084D-B840-7A3AD59C21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3994" y="4255485"/>
            <a:ext cx="1111700" cy="1111700"/>
          </a:xfrm>
          <a:prstGeom prst="rect">
            <a:avLst/>
          </a:prstGeom>
        </p:spPr>
      </p:pic>
      <p:pic>
        <p:nvPicPr>
          <p:cNvPr id="1026" name="Picture 2" descr="upload.wikimedia.org/wikipedia/commons/thumb/7/...">
            <a:extLst>
              <a:ext uri="{FF2B5EF4-FFF2-40B4-BE49-F238E27FC236}">
                <a16:creationId xmlns:a16="http://schemas.microsoft.com/office/drawing/2014/main" id="{17931979-DDA9-914D-B8A4-B1B85D64B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770" y="3973422"/>
            <a:ext cx="845126" cy="326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Graphic 15" descr="Database with solid fill">
            <a:extLst>
              <a:ext uri="{FF2B5EF4-FFF2-40B4-BE49-F238E27FC236}">
                <a16:creationId xmlns:a16="http://schemas.microsoft.com/office/drawing/2014/main" id="{A0086DD3-6300-2144-B1A6-1CF4A85CA6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77078" y="4256591"/>
            <a:ext cx="1111699" cy="111169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6AB5A49-CF1C-434A-8D77-3E89D4D03E47}"/>
              </a:ext>
            </a:extLst>
          </p:cNvPr>
          <p:cNvSpPr txBox="1"/>
          <p:nvPr/>
        </p:nvSpPr>
        <p:spPr>
          <a:xfrm>
            <a:off x="743994" y="5368996"/>
            <a:ext cx="1230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20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Pull Data</a:t>
            </a:r>
            <a:endParaRPr kumimoji="1" lang="ko-Kore-KR" altLang="en-US" sz="200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pic>
        <p:nvPicPr>
          <p:cNvPr id="19" name="Picture 18" descr="A picture containing text&#10;&#10;Description automatically generated">
            <a:extLst>
              <a:ext uri="{FF2B5EF4-FFF2-40B4-BE49-F238E27FC236}">
                <a16:creationId xmlns:a16="http://schemas.microsoft.com/office/drawing/2014/main" id="{01E323B4-9C41-1A4C-ACAE-80CF1A8302B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67750" y="43544"/>
            <a:ext cx="1295400" cy="10922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BF8D918-EE09-A84E-9200-596C4F06717B}"/>
              </a:ext>
            </a:extLst>
          </p:cNvPr>
          <p:cNvSpPr txBox="1"/>
          <p:nvPr/>
        </p:nvSpPr>
        <p:spPr>
          <a:xfrm>
            <a:off x="3240414" y="5367185"/>
            <a:ext cx="1537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20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Store Data</a:t>
            </a:r>
            <a:endParaRPr kumimoji="1" lang="ko-Kore-KR" altLang="en-US" sz="200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pic>
        <p:nvPicPr>
          <p:cNvPr id="1028" name="Picture 4" descr="클라우드 데이터베이스 연결 (postgres,elephantsql,bash)_Day44(3)">
            <a:extLst>
              <a:ext uri="{FF2B5EF4-FFF2-40B4-BE49-F238E27FC236}">
                <a16:creationId xmlns:a16="http://schemas.microsoft.com/office/drawing/2014/main" id="{E07CACB0-5C3B-014A-BDF8-BD18561C0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581" y="3655768"/>
            <a:ext cx="630813" cy="650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Graphic 20" descr="Mop and bucket outline">
            <a:extLst>
              <a:ext uri="{FF2B5EF4-FFF2-40B4-BE49-F238E27FC236}">
                <a16:creationId xmlns:a16="http://schemas.microsoft.com/office/drawing/2014/main" id="{21E0E243-1821-4745-96F2-CB6893C584A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720755" y="2107594"/>
            <a:ext cx="1230679" cy="1230679"/>
          </a:xfrm>
          <a:prstGeom prst="rect">
            <a:avLst/>
          </a:prstGeom>
        </p:spPr>
      </p:pic>
      <p:pic>
        <p:nvPicPr>
          <p:cNvPr id="23" name="Graphic 22" descr="Remote learning language outline">
            <a:extLst>
              <a:ext uri="{FF2B5EF4-FFF2-40B4-BE49-F238E27FC236}">
                <a16:creationId xmlns:a16="http://schemas.microsoft.com/office/drawing/2014/main" id="{A6128D42-D481-0C40-B354-0248F64FAE9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918949" y="4143902"/>
            <a:ext cx="1230680" cy="1230680"/>
          </a:xfrm>
          <a:prstGeom prst="rect">
            <a:avLst/>
          </a:prstGeom>
        </p:spPr>
      </p:pic>
      <p:pic>
        <p:nvPicPr>
          <p:cNvPr id="26" name="Graphic 25" descr="Cloud Computing outline">
            <a:extLst>
              <a:ext uri="{FF2B5EF4-FFF2-40B4-BE49-F238E27FC236}">
                <a16:creationId xmlns:a16="http://schemas.microsoft.com/office/drawing/2014/main" id="{4D14C4F4-0ABB-FE43-A2BA-D0A03C5B837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087068" y="4151027"/>
            <a:ext cx="1295400" cy="1295400"/>
          </a:xfrm>
          <a:prstGeom prst="rect">
            <a:avLst/>
          </a:prstGeom>
        </p:spPr>
      </p:pic>
      <p:pic>
        <p:nvPicPr>
          <p:cNvPr id="28" name="Graphic 27" descr="Smart Phone outline">
            <a:extLst>
              <a:ext uri="{FF2B5EF4-FFF2-40B4-BE49-F238E27FC236}">
                <a16:creationId xmlns:a16="http://schemas.microsoft.com/office/drawing/2014/main" id="{28FECE90-52FC-1D4C-8873-06083EE73D1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222495" y="4117835"/>
            <a:ext cx="917281" cy="91728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9ABF3F6B-923A-884A-B0CC-BFB5ECD62B54}"/>
              </a:ext>
            </a:extLst>
          </p:cNvPr>
          <p:cNvSpPr txBox="1"/>
          <p:nvPr/>
        </p:nvSpPr>
        <p:spPr>
          <a:xfrm>
            <a:off x="6274706" y="5367185"/>
            <a:ext cx="2617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20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Machine Learning</a:t>
            </a:r>
            <a:endParaRPr kumimoji="1" lang="ko-Kore-KR" altLang="en-US" sz="200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8F50ABE-F9ED-1948-B0D2-4A379A972757}"/>
              </a:ext>
            </a:extLst>
          </p:cNvPr>
          <p:cNvSpPr txBox="1"/>
          <p:nvPr/>
        </p:nvSpPr>
        <p:spPr>
          <a:xfrm>
            <a:off x="9566833" y="5374582"/>
            <a:ext cx="1355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20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Deploy</a:t>
            </a:r>
            <a:endParaRPr kumimoji="1" lang="ko-Kore-KR" altLang="en-US" sz="200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pic>
        <p:nvPicPr>
          <p:cNvPr id="34" name="Graphic 33" descr="Postit Notes with solid fill">
            <a:extLst>
              <a:ext uri="{FF2B5EF4-FFF2-40B4-BE49-F238E27FC236}">
                <a16:creationId xmlns:a16="http://schemas.microsoft.com/office/drawing/2014/main" id="{E3D9A517-9857-FA44-8237-1984E55C5AB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454488" y="2515581"/>
            <a:ext cx="1078107" cy="1078107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E8E30DC5-A01F-4D49-B801-57B9A04CC01D}"/>
              </a:ext>
            </a:extLst>
          </p:cNvPr>
          <p:cNvSpPr txBox="1"/>
          <p:nvPr/>
        </p:nvSpPr>
        <p:spPr>
          <a:xfrm>
            <a:off x="5299439" y="3655768"/>
            <a:ext cx="1548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2000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Dashboard</a:t>
            </a:r>
            <a:endParaRPr kumimoji="1" lang="ko-Kore-KR" altLang="en-US" sz="2000" dirty="0"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pic>
        <p:nvPicPr>
          <p:cNvPr id="1032" name="Picture 8" descr="eventosの効果を最大限に発揮させる為のBIツールを使ったデータ活用とは vol.1 | bravesoft blog">
            <a:extLst>
              <a:ext uri="{FF2B5EF4-FFF2-40B4-BE49-F238E27FC236}">
                <a16:creationId xmlns:a16="http://schemas.microsoft.com/office/drawing/2014/main" id="{C312D3CA-979A-234F-B2F3-52A53781B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626" y="1956385"/>
            <a:ext cx="1334747" cy="70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사이킷런(scikit-learn)으로 학습한 모델 저장하기 - gaussian37">
            <a:extLst>
              <a:ext uri="{FF2B5EF4-FFF2-40B4-BE49-F238E27FC236}">
                <a16:creationId xmlns:a16="http://schemas.microsoft.com/office/drawing/2014/main" id="{710580FC-58F0-AB4A-AF59-3BE838096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889" y="3675757"/>
            <a:ext cx="998076" cy="54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아마존 웹 서비스 - 위키백과, 우리 모두의 백과사전">
            <a:extLst>
              <a:ext uri="{FF2B5EF4-FFF2-40B4-BE49-F238E27FC236}">
                <a16:creationId xmlns:a16="http://schemas.microsoft.com/office/drawing/2014/main" id="{523C8B9D-ADC7-B441-93D9-892695344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5435" y="2416762"/>
            <a:ext cx="718561" cy="429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Amazon EC2에 웹 사이트 호스팅하기 - instance 생성 및 설정">
            <a:extLst>
              <a:ext uri="{FF2B5EF4-FFF2-40B4-BE49-F238E27FC236}">
                <a16:creationId xmlns:a16="http://schemas.microsoft.com/office/drawing/2014/main" id="{B4A0A695-E7D2-9D49-8A1C-14D4A8E2A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480" y="2187500"/>
            <a:ext cx="2027582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13D696A-5D34-7044-9B0F-6414AAF4B6C4}"/>
              </a:ext>
            </a:extLst>
          </p:cNvPr>
          <p:cNvCxnSpPr/>
          <p:nvPr/>
        </p:nvCxnSpPr>
        <p:spPr>
          <a:xfrm>
            <a:off x="1974673" y="4824782"/>
            <a:ext cx="1055734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9F33EE2-2357-044D-A8A8-641CA4E836E5}"/>
              </a:ext>
            </a:extLst>
          </p:cNvPr>
          <p:cNvCxnSpPr>
            <a:cxnSpLocks/>
          </p:cNvCxnSpPr>
          <p:nvPr/>
        </p:nvCxnSpPr>
        <p:spPr>
          <a:xfrm>
            <a:off x="4488777" y="4824782"/>
            <a:ext cx="2274596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8CE2D4D-E78E-054C-BBBD-D945A8F33F26}"/>
              </a:ext>
            </a:extLst>
          </p:cNvPr>
          <p:cNvCxnSpPr/>
          <p:nvPr/>
        </p:nvCxnSpPr>
        <p:spPr>
          <a:xfrm>
            <a:off x="8212968" y="4798569"/>
            <a:ext cx="1055734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FA4CB8B5-224D-434D-902D-09E9B6E93204}"/>
              </a:ext>
            </a:extLst>
          </p:cNvPr>
          <p:cNvCxnSpPr>
            <a:cxnSpLocks/>
          </p:cNvCxnSpPr>
          <p:nvPr/>
        </p:nvCxnSpPr>
        <p:spPr>
          <a:xfrm flipV="1">
            <a:off x="3926938" y="3008713"/>
            <a:ext cx="1440308" cy="556595"/>
          </a:xfrm>
          <a:prstGeom prst="bentConnector3">
            <a:avLst>
              <a:gd name="adj1" fmla="val 1452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F331F861-E9A3-624B-AB93-EF68A19BBA4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33439" y="3233469"/>
            <a:ext cx="990429" cy="540918"/>
          </a:xfrm>
          <a:prstGeom prst="bentConnector3">
            <a:avLst>
              <a:gd name="adj1" fmla="val 98877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946A9BBC-9CAC-9F44-93D4-9A4ABFD0EDB2}"/>
              </a:ext>
            </a:extLst>
          </p:cNvPr>
          <p:cNvCxnSpPr>
            <a:cxnSpLocks/>
          </p:cNvCxnSpPr>
          <p:nvPr/>
        </p:nvCxnSpPr>
        <p:spPr>
          <a:xfrm>
            <a:off x="2951434" y="2990415"/>
            <a:ext cx="748005" cy="639298"/>
          </a:xfrm>
          <a:prstGeom prst="bentConnector3">
            <a:avLst>
              <a:gd name="adj1" fmla="val 100336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53223D5F-12FA-A447-A37A-C595C6B66582}"/>
              </a:ext>
            </a:extLst>
          </p:cNvPr>
          <p:cNvCxnSpPr>
            <a:cxnSpLocks/>
          </p:cNvCxnSpPr>
          <p:nvPr/>
        </p:nvCxnSpPr>
        <p:spPr>
          <a:xfrm>
            <a:off x="6630886" y="3004359"/>
            <a:ext cx="748005" cy="639298"/>
          </a:xfrm>
          <a:prstGeom prst="bentConnector3">
            <a:avLst>
              <a:gd name="adj1" fmla="val 100336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42" name="Picture 18" descr="upload.wikimedia.org/wikipedia/commons/thumb/e/...">
            <a:extLst>
              <a:ext uri="{FF2B5EF4-FFF2-40B4-BE49-F238E27FC236}">
                <a16:creationId xmlns:a16="http://schemas.microsoft.com/office/drawing/2014/main" id="{FA7D77E6-1802-5141-80EC-673E50524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769" y="1654667"/>
            <a:ext cx="1486650" cy="600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4" descr="플라스크 (웹 프레임워크) - 위키백과, 우리 모두의 백과사전">
            <a:extLst>
              <a:ext uri="{FF2B5EF4-FFF2-40B4-BE49-F238E27FC236}">
                <a16:creationId xmlns:a16="http://schemas.microsoft.com/office/drawing/2014/main" id="{7C31E1E3-4533-0C47-99EB-B83F9CB8B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2074" y="3420027"/>
            <a:ext cx="1481735" cy="580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atabase plans and pricing | ElephantSQL">
            <a:extLst>
              <a:ext uri="{FF2B5EF4-FFF2-40B4-BE49-F238E27FC236}">
                <a16:creationId xmlns:a16="http://schemas.microsoft.com/office/drawing/2014/main" id="{DA2E9D6F-7B4C-1F4A-B077-8C22F411B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1190" y="3655768"/>
            <a:ext cx="700893" cy="700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278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486CBC2-0B41-0042-B01F-3A127A73FE35}"/>
              </a:ext>
            </a:extLst>
          </p:cNvPr>
          <p:cNvSpPr/>
          <p:nvPr/>
        </p:nvSpPr>
        <p:spPr>
          <a:xfrm>
            <a:off x="0" y="0"/>
            <a:ext cx="12192000" cy="10890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958644-993C-D241-9150-8399A5369869}"/>
              </a:ext>
            </a:extLst>
          </p:cNvPr>
          <p:cNvSpPr txBox="1"/>
          <p:nvPr/>
        </p:nvSpPr>
        <p:spPr>
          <a:xfrm>
            <a:off x="515938" y="175180"/>
            <a:ext cx="109517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spc="-150" dirty="0">
                <a:solidFill>
                  <a:schemeClr val="bg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</a:rPr>
              <a:t>Pull</a:t>
            </a:r>
            <a:r>
              <a:rPr kumimoji="1" lang="ko-KR" altLang="en-US" sz="2000" b="1" spc="-150" dirty="0">
                <a:solidFill>
                  <a:schemeClr val="bg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</a:rPr>
              <a:t> </a:t>
            </a:r>
            <a:r>
              <a:rPr kumimoji="1" lang="en-US" altLang="ko-KR" sz="2000" b="1" spc="-150" dirty="0">
                <a:solidFill>
                  <a:schemeClr val="bg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</a:rPr>
              <a:t>Data</a:t>
            </a:r>
            <a:endParaRPr kumimoji="1" lang="en-US" altLang="ko-Kore-KR" sz="2000" b="1" spc="-150" dirty="0">
              <a:solidFill>
                <a:schemeClr val="bg1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</a:endParaRPr>
          </a:p>
          <a:p>
            <a:endParaRPr kumimoji="1" lang="ko-Kore-KR" altLang="en-US" spc="-150" dirty="0">
              <a:solidFill>
                <a:schemeClr val="bg1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9EA35C-4306-3544-8815-3D853AD6B122}"/>
              </a:ext>
            </a:extLst>
          </p:cNvPr>
          <p:cNvSpPr txBox="1"/>
          <p:nvPr/>
        </p:nvSpPr>
        <p:spPr>
          <a:xfrm>
            <a:off x="515938" y="481165"/>
            <a:ext cx="18646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spc="-150" dirty="0">
                <a:solidFill>
                  <a:schemeClr val="bg1"/>
                </a:solidFill>
                <a:latin typeface="NanumSquareRound ExtraBold" panose="020B0600000101010101" pitchFamily="34" charset="-127"/>
                <a:ea typeface="NanumSquareRound ExtraBold" panose="020B0600000101010101" pitchFamily="34" charset="-127"/>
              </a:rPr>
              <a:t>데이터 소개</a:t>
            </a:r>
            <a:endParaRPr kumimoji="1" lang="en-US" altLang="ko-KR" sz="2800" b="1" spc="-150" dirty="0">
              <a:solidFill>
                <a:schemeClr val="bg1"/>
              </a:solidFill>
              <a:latin typeface="NanumSquareRound ExtraBold" panose="020B0600000101010101" pitchFamily="34" charset="-127"/>
              <a:ea typeface="NanumSquareRound ExtraBold" panose="020B0600000101010101" pitchFamily="34" charset="-127"/>
            </a:endParaRPr>
          </a:p>
          <a:p>
            <a:endParaRPr kumimoji="1" lang="ko-Kore-KR" altLang="en-US" sz="2800" spc="-150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pic>
        <p:nvPicPr>
          <p:cNvPr id="4" name="Picture 3" descr="Graphical user interface, websit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5C83162A-7346-C94D-8926-0F0EFA31C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011" y="1395010"/>
            <a:ext cx="10044953" cy="5007455"/>
          </a:xfrm>
          <a:prstGeom prst="rect">
            <a:avLst/>
          </a:prstGeom>
        </p:spPr>
      </p:pic>
      <p:pic>
        <p:nvPicPr>
          <p:cNvPr id="10" name="Graphic 9" descr="Database outline">
            <a:extLst>
              <a:ext uri="{FF2B5EF4-FFF2-40B4-BE49-F238E27FC236}">
                <a16:creationId xmlns:a16="http://schemas.microsoft.com/office/drawing/2014/main" id="{BAAC9859-9D9A-A340-A9FB-2ED731CB63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59511" y="87589"/>
            <a:ext cx="913845" cy="91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59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486CBC2-0B41-0042-B01F-3A127A73FE35}"/>
              </a:ext>
            </a:extLst>
          </p:cNvPr>
          <p:cNvSpPr/>
          <p:nvPr/>
        </p:nvSpPr>
        <p:spPr>
          <a:xfrm>
            <a:off x="0" y="0"/>
            <a:ext cx="12192000" cy="10890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9EA35C-4306-3544-8815-3D853AD6B122}"/>
              </a:ext>
            </a:extLst>
          </p:cNvPr>
          <p:cNvSpPr txBox="1"/>
          <p:nvPr/>
        </p:nvSpPr>
        <p:spPr>
          <a:xfrm>
            <a:off x="515938" y="481165"/>
            <a:ext cx="17940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spc="-150" dirty="0">
                <a:solidFill>
                  <a:schemeClr val="bg1"/>
                </a:solidFill>
                <a:latin typeface="NanumSquareRound ExtraBold" panose="020B0600000101010101" pitchFamily="34" charset="-127"/>
                <a:ea typeface="NanumSquareRound ExtraBold" panose="020B0600000101010101" pitchFamily="34" charset="-127"/>
              </a:rPr>
              <a:t>데이터 소개</a:t>
            </a:r>
            <a:endParaRPr kumimoji="1" lang="ko-Kore-KR" altLang="en-US" sz="2800" spc="-150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01FA63-7A7F-6641-8B1C-AE315A87BD52}"/>
              </a:ext>
            </a:extLst>
          </p:cNvPr>
          <p:cNvSpPr txBox="1"/>
          <p:nvPr/>
        </p:nvSpPr>
        <p:spPr>
          <a:xfrm>
            <a:off x="515938" y="175180"/>
            <a:ext cx="109517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spc="-150" dirty="0">
                <a:solidFill>
                  <a:schemeClr val="bg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</a:rPr>
              <a:t>Pull</a:t>
            </a:r>
            <a:r>
              <a:rPr kumimoji="1" lang="ko-KR" altLang="en-US" sz="2000" b="1" spc="-150" dirty="0">
                <a:solidFill>
                  <a:schemeClr val="bg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</a:rPr>
              <a:t> </a:t>
            </a:r>
            <a:r>
              <a:rPr kumimoji="1" lang="en-US" altLang="ko-KR" sz="2000" b="1" spc="-150" dirty="0">
                <a:solidFill>
                  <a:schemeClr val="bg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</a:rPr>
              <a:t>Data</a:t>
            </a:r>
            <a:endParaRPr kumimoji="1" lang="en-US" altLang="ko-Kore-KR" sz="2000" b="1" spc="-150" dirty="0">
              <a:solidFill>
                <a:schemeClr val="bg1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</a:endParaRPr>
          </a:p>
          <a:p>
            <a:endParaRPr kumimoji="1" lang="ko-Kore-KR" altLang="en-US" spc="-150" dirty="0">
              <a:solidFill>
                <a:schemeClr val="bg1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graphicFrame>
        <p:nvGraphicFramePr>
          <p:cNvPr id="9" name="표 14">
            <a:extLst>
              <a:ext uri="{FF2B5EF4-FFF2-40B4-BE49-F238E27FC236}">
                <a16:creationId xmlns:a16="http://schemas.microsoft.com/office/drawing/2014/main" id="{BB324A77-73CF-0D4D-ABA0-7C23C5E86C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147425"/>
              </p:ext>
            </p:extLst>
          </p:nvPr>
        </p:nvGraphicFramePr>
        <p:xfrm>
          <a:off x="515938" y="1866653"/>
          <a:ext cx="5449435" cy="4084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31259">
                  <a:extLst>
                    <a:ext uri="{9D8B030D-6E8A-4147-A177-3AD203B41FA5}">
                      <a16:colId xmlns:a16="http://schemas.microsoft.com/office/drawing/2014/main" val="2426231207"/>
                    </a:ext>
                  </a:extLst>
                </a:gridCol>
                <a:gridCol w="4118176">
                  <a:extLst>
                    <a:ext uri="{9D8B030D-6E8A-4147-A177-3AD203B41FA5}">
                      <a16:colId xmlns:a16="http://schemas.microsoft.com/office/drawing/2014/main" val="4221725451"/>
                    </a:ext>
                  </a:extLst>
                </a:gridCol>
              </a:tblGrid>
              <a:tr h="5016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ore-KR" b="1" i="0" dirty="0">
                          <a:latin typeface="NanumSquareRound Bold" panose="020B0600000101010101" pitchFamily="34" charset="-127"/>
                          <a:ea typeface="NanumSquareRound Bold" panose="020B0600000101010101" pitchFamily="34" charset="-127"/>
                        </a:rPr>
                        <a:t>Feature</a:t>
                      </a:r>
                      <a:endParaRPr lang="ko-Kore-KR" altLang="en-US" b="1" i="0" dirty="0">
                        <a:latin typeface="NanumSquareRound Bold" panose="020B0600000101010101" pitchFamily="34" charset="-127"/>
                        <a:ea typeface="NanumSquareRound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ore-KR" b="1" i="0" dirty="0">
                          <a:latin typeface="NanumSquareRound Bold" panose="020B0600000101010101" pitchFamily="34" charset="-127"/>
                          <a:ea typeface="NanumSquareRound Bold" panose="020B0600000101010101" pitchFamily="34" charset="-127"/>
                        </a:rPr>
                        <a:t>Mean</a:t>
                      </a:r>
                      <a:endParaRPr lang="ko-Kore-KR" altLang="en-US" b="1" i="0" dirty="0">
                        <a:latin typeface="NanumSquareRound Bold" panose="020B0600000101010101" pitchFamily="34" charset="-127"/>
                        <a:ea typeface="NanumSquareRound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3751337"/>
                  </a:ext>
                </a:extLst>
              </a:tr>
              <a:tr h="3960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NanumSquareRound Bold" panose="020B0600000101010101" pitchFamily="34" charset="-127"/>
                          <a:ea typeface="NanumSquareRound Bold" panose="020B0600000101010101" pitchFamily="34" charset="-127"/>
                          <a:cs typeface="+mn-cs"/>
                        </a:rPr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미국 달러 가격</a:t>
                      </a:r>
                      <a:r>
                        <a:rPr lang="en-US" altLang="ko-KR" sz="1500" b="0" i="0" kern="1200" dirty="0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($)</a:t>
                      </a:r>
                      <a:endParaRPr lang="ko-KR" altLang="en-US" sz="1500" b="0" i="0" kern="1200" dirty="0">
                        <a:solidFill>
                          <a:schemeClr val="tx1"/>
                        </a:solidFill>
                        <a:effectLst/>
                        <a:latin typeface="NanumSquareRound Regular" panose="020B0600000101010101" pitchFamily="34" charset="-127"/>
                        <a:ea typeface="NanumSquareRound Regular" panose="020B0600000101010101" pitchFamily="34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834325"/>
                  </a:ext>
                </a:extLst>
              </a:tr>
              <a:tr h="3960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NanumSquareRound Bold" panose="020B0600000101010101" pitchFamily="34" charset="-127"/>
                          <a:ea typeface="NanumSquareRound Bold" panose="020B0600000101010101" pitchFamily="34" charset="-127"/>
                          <a:cs typeface="+mn-cs"/>
                        </a:rPr>
                        <a:t>shape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다이아몬드의 기하학적 외형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4281134"/>
                  </a:ext>
                </a:extLst>
              </a:tr>
              <a:tr h="3960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NanumSquareRound Bold" panose="020B0600000101010101" pitchFamily="34" charset="-127"/>
                          <a:ea typeface="NanumSquareRound Bold" panose="020B0600000101010101" pitchFamily="34" charset="-127"/>
                          <a:cs typeface="+mn-cs"/>
                        </a:rPr>
                        <a:t>carat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다이아몬드의 무게를 나타내는 측정 단위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974793"/>
                  </a:ext>
                </a:extLst>
              </a:tr>
              <a:tr h="3960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NanumSquareRound Bold" panose="020B0600000101010101" pitchFamily="34" charset="-127"/>
                          <a:ea typeface="NanumSquareRound Bold" panose="020B0600000101010101" pitchFamily="34" charset="-127"/>
                          <a:cs typeface="+mn-cs"/>
                        </a:rPr>
                        <a:t>cut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다이아몬드의 </a:t>
                      </a:r>
                      <a:r>
                        <a:rPr lang="ko-KR" altLang="en-US" sz="1500" b="0" i="0" kern="1200" dirty="0" err="1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패싯</a:t>
                      </a:r>
                      <a:r>
                        <a:rPr lang="en-US" altLang="ko-KR" sz="1500" b="0" i="0" kern="1200" dirty="0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, </a:t>
                      </a: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대칭</a:t>
                      </a:r>
                      <a:r>
                        <a:rPr lang="en-US" altLang="ko-KR" sz="1500" b="0" i="0" kern="1200" dirty="0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, </a:t>
                      </a:r>
                      <a:r>
                        <a:rPr lang="ko-KR" altLang="en-US" sz="1500" b="0" i="0" kern="1200" dirty="0" err="1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반사성</a:t>
                      </a:r>
                      <a:endParaRPr lang="ko-KR" altLang="en-US" sz="1500" b="0" i="0" kern="1200" dirty="0">
                        <a:solidFill>
                          <a:schemeClr val="tx1"/>
                        </a:solidFill>
                        <a:effectLst/>
                        <a:latin typeface="NanumSquareRound Regular" panose="020B0600000101010101" pitchFamily="34" charset="-127"/>
                        <a:ea typeface="NanumSquareRound Regular" panose="020B0600000101010101" pitchFamily="34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3485378"/>
                  </a:ext>
                </a:extLst>
              </a:tr>
              <a:tr h="5940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NanumSquareRound Bold" panose="020B0600000101010101" pitchFamily="34" charset="-127"/>
                          <a:ea typeface="NanumSquareRound Bold" panose="020B0600000101010101" pitchFamily="34" charset="-127"/>
                          <a:cs typeface="+mn-cs"/>
                        </a:rPr>
                        <a:t>color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i="0" kern="1200" dirty="0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GIA grade scale </a:t>
                      </a: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기준으로 다이아몬드 내에서 보이는 자연스러운 색상 또는 결점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182686"/>
                  </a:ext>
                </a:extLst>
              </a:tr>
              <a:tr h="4149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NanumSquareRound Bold" panose="020B0600000101010101" pitchFamily="34" charset="-127"/>
                          <a:ea typeface="NanumSquareRound Bold" panose="020B0600000101010101" pitchFamily="34" charset="-127"/>
                          <a:cs typeface="+mn-cs"/>
                        </a:rPr>
                        <a:t>clarity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다이아몬드 내부의 미세한 </a:t>
                      </a:r>
                      <a:r>
                        <a:rPr lang="ko-KR" altLang="en-US" sz="1500" b="0" i="0" kern="1200" dirty="0" err="1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내포물</a:t>
                      </a: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 및 결함의 가시성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1656167"/>
                  </a:ext>
                </a:extLst>
              </a:tr>
              <a:tr h="5940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NanumSquareRound Bold" panose="020B0600000101010101" pitchFamily="34" charset="-127"/>
                          <a:ea typeface="NanumSquareRound Bold" panose="020B0600000101010101" pitchFamily="34" charset="-127"/>
                          <a:cs typeface="+mn-cs"/>
                        </a:rPr>
                        <a:t>report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독립 보석 연구소에서 제공하는 다이아몬드 인증서 또는 등급 보고서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8638666"/>
                  </a:ext>
                </a:extLst>
              </a:tr>
              <a:tr h="3960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NanumSquareRound Bold" panose="020B0600000101010101" pitchFamily="34" charset="-127"/>
                          <a:ea typeface="NanumSquareRound Bold" panose="020B0600000101010101" pitchFamily="34" charset="-127"/>
                          <a:cs typeface="+mn-cs"/>
                        </a:rPr>
                        <a:t>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천연 또는 실험실에서 만든 다이아몬드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379494"/>
                  </a:ext>
                </a:extLst>
              </a:tr>
            </a:tbl>
          </a:graphicData>
        </a:graphic>
      </p:graphicFrame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24FAE41-68B5-0D49-855E-6AE723400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755" y="2505060"/>
            <a:ext cx="5231347" cy="2807785"/>
          </a:xfrm>
          <a:prstGeom prst="rect">
            <a:avLst/>
          </a:prstGeom>
        </p:spPr>
      </p:pic>
      <p:graphicFrame>
        <p:nvGraphicFramePr>
          <p:cNvPr id="13" name="표 14">
            <a:extLst>
              <a:ext uri="{FF2B5EF4-FFF2-40B4-BE49-F238E27FC236}">
                <a16:creationId xmlns:a16="http://schemas.microsoft.com/office/drawing/2014/main" id="{B49912DC-87A9-D34E-AF67-219CC6BCC3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842627"/>
              </p:ext>
            </p:extLst>
          </p:nvPr>
        </p:nvGraphicFramePr>
        <p:xfrm>
          <a:off x="515937" y="1866653"/>
          <a:ext cx="5449435" cy="4084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31259">
                  <a:extLst>
                    <a:ext uri="{9D8B030D-6E8A-4147-A177-3AD203B41FA5}">
                      <a16:colId xmlns:a16="http://schemas.microsoft.com/office/drawing/2014/main" val="2426231207"/>
                    </a:ext>
                  </a:extLst>
                </a:gridCol>
                <a:gridCol w="4118176">
                  <a:extLst>
                    <a:ext uri="{9D8B030D-6E8A-4147-A177-3AD203B41FA5}">
                      <a16:colId xmlns:a16="http://schemas.microsoft.com/office/drawing/2014/main" val="4221725451"/>
                    </a:ext>
                  </a:extLst>
                </a:gridCol>
              </a:tblGrid>
              <a:tr h="5016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ore-KR" b="1" i="0" dirty="0">
                          <a:latin typeface="NanumSquareRound Bold" panose="020B0600000101010101" pitchFamily="34" charset="-127"/>
                          <a:ea typeface="NanumSquareRound Bold" panose="020B0600000101010101" pitchFamily="34" charset="-127"/>
                        </a:rPr>
                        <a:t>Feature</a:t>
                      </a:r>
                      <a:endParaRPr lang="ko-Kore-KR" altLang="en-US" b="1" i="0" dirty="0">
                        <a:latin typeface="NanumSquareRound Bold" panose="020B0600000101010101" pitchFamily="34" charset="-127"/>
                        <a:ea typeface="NanumSquareRound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ore-KR" b="1" i="0" dirty="0">
                          <a:latin typeface="NanumSquareRound Bold" panose="020B0600000101010101" pitchFamily="34" charset="-127"/>
                          <a:ea typeface="NanumSquareRound Bold" panose="020B0600000101010101" pitchFamily="34" charset="-127"/>
                        </a:rPr>
                        <a:t>Mean</a:t>
                      </a:r>
                      <a:endParaRPr lang="ko-Kore-KR" altLang="en-US" b="1" i="0" dirty="0">
                        <a:latin typeface="NanumSquareRound Bold" panose="020B0600000101010101" pitchFamily="34" charset="-127"/>
                        <a:ea typeface="NanumSquareRound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3751337"/>
                  </a:ext>
                </a:extLst>
              </a:tr>
              <a:tr h="3960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NanumSquareRound Bold" panose="020B0600000101010101" pitchFamily="34" charset="-127"/>
                          <a:ea typeface="NanumSquareRound Bold" panose="020B0600000101010101" pitchFamily="34" charset="-127"/>
                          <a:cs typeface="+mn-cs"/>
                        </a:rPr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미국 달러 가격</a:t>
                      </a:r>
                      <a:r>
                        <a:rPr lang="en-US" altLang="ko-KR" sz="1500" b="0" i="0" kern="1200" dirty="0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($)</a:t>
                      </a:r>
                      <a:endParaRPr lang="ko-KR" altLang="en-US" sz="1500" b="0" i="0" kern="1200" dirty="0">
                        <a:solidFill>
                          <a:schemeClr val="tx1"/>
                        </a:solidFill>
                        <a:effectLst/>
                        <a:latin typeface="NanumSquareRound Regular" panose="020B0600000101010101" pitchFamily="34" charset="-127"/>
                        <a:ea typeface="NanumSquareRound Regular" panose="020B0600000101010101" pitchFamily="34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834325"/>
                  </a:ext>
                </a:extLst>
              </a:tr>
              <a:tr h="3960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NanumSquareRound Bold" panose="020B0600000101010101" pitchFamily="34" charset="-127"/>
                          <a:ea typeface="NanumSquareRound Bold" panose="020B0600000101010101" pitchFamily="34" charset="-127"/>
                          <a:cs typeface="+mn-cs"/>
                        </a:rPr>
                        <a:t>shape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다이아몬드의 기하학적 외형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281134"/>
                  </a:ext>
                </a:extLst>
              </a:tr>
              <a:tr h="3960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NanumSquareRound Bold" panose="020B0600000101010101" pitchFamily="34" charset="-127"/>
                          <a:ea typeface="NanumSquareRound Bold" panose="020B0600000101010101" pitchFamily="34" charset="-127"/>
                          <a:cs typeface="+mn-cs"/>
                        </a:rPr>
                        <a:t>carat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다이아몬드의 무게를 나타내는 측정 단위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974793"/>
                  </a:ext>
                </a:extLst>
              </a:tr>
              <a:tr h="3960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NanumSquareRound Bold" panose="020B0600000101010101" pitchFamily="34" charset="-127"/>
                          <a:ea typeface="NanumSquareRound Bold" panose="020B0600000101010101" pitchFamily="34" charset="-127"/>
                          <a:cs typeface="+mn-cs"/>
                        </a:rPr>
                        <a:t>cut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다이아몬드의 </a:t>
                      </a:r>
                      <a:r>
                        <a:rPr lang="ko-KR" altLang="en-US" sz="1500" b="0" i="0" kern="1200" dirty="0" err="1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패싯</a:t>
                      </a:r>
                      <a:r>
                        <a:rPr lang="en-US" altLang="ko-KR" sz="1500" b="0" i="0" kern="1200" dirty="0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, </a:t>
                      </a: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대칭</a:t>
                      </a:r>
                      <a:r>
                        <a:rPr lang="en-US" altLang="ko-KR" sz="1500" b="0" i="0" kern="1200" dirty="0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, </a:t>
                      </a:r>
                      <a:r>
                        <a:rPr lang="ko-KR" altLang="en-US" sz="1500" b="0" i="0" kern="1200" dirty="0" err="1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반사성</a:t>
                      </a:r>
                      <a:endParaRPr lang="ko-KR" altLang="en-US" sz="1500" b="0" i="0" kern="1200" dirty="0">
                        <a:solidFill>
                          <a:schemeClr val="tx1"/>
                        </a:solidFill>
                        <a:effectLst/>
                        <a:latin typeface="NanumSquareRound Regular" panose="020B0600000101010101" pitchFamily="34" charset="-127"/>
                        <a:ea typeface="NanumSquareRound Regular" panose="020B0600000101010101" pitchFamily="34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3485378"/>
                  </a:ext>
                </a:extLst>
              </a:tr>
              <a:tr h="5940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NanumSquareRound Bold" panose="020B0600000101010101" pitchFamily="34" charset="-127"/>
                          <a:ea typeface="NanumSquareRound Bold" panose="020B0600000101010101" pitchFamily="34" charset="-127"/>
                          <a:cs typeface="+mn-cs"/>
                        </a:rPr>
                        <a:t>color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i="0" kern="1200" dirty="0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GIA grade scale </a:t>
                      </a: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기준으로 다이아몬드 내에서 보이는 자연스러운 색상 또는 결점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182686"/>
                  </a:ext>
                </a:extLst>
              </a:tr>
              <a:tr h="4149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NanumSquareRound Bold" panose="020B0600000101010101" pitchFamily="34" charset="-127"/>
                          <a:ea typeface="NanumSquareRound Bold" panose="020B0600000101010101" pitchFamily="34" charset="-127"/>
                          <a:cs typeface="+mn-cs"/>
                        </a:rPr>
                        <a:t>clarity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다이아몬드 내부의 미세한 </a:t>
                      </a:r>
                      <a:r>
                        <a:rPr lang="ko-KR" altLang="en-US" sz="1500" b="0" i="0" kern="1200" dirty="0" err="1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내포물</a:t>
                      </a: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 및 결함의 가시성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1656167"/>
                  </a:ext>
                </a:extLst>
              </a:tr>
              <a:tr h="5940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NanumSquareRound Bold" panose="020B0600000101010101" pitchFamily="34" charset="-127"/>
                          <a:ea typeface="NanumSquareRound Bold" panose="020B0600000101010101" pitchFamily="34" charset="-127"/>
                          <a:cs typeface="+mn-cs"/>
                        </a:rPr>
                        <a:t>report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독립 보석 연구소에서 제공하는 다이아몬드 인증서 또는 등급 보고서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8638666"/>
                  </a:ext>
                </a:extLst>
              </a:tr>
              <a:tr h="3960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NanumSquareRound Bold" panose="020B0600000101010101" pitchFamily="34" charset="-127"/>
                          <a:ea typeface="NanumSquareRound Bold" panose="020B0600000101010101" pitchFamily="34" charset="-127"/>
                          <a:cs typeface="+mn-cs"/>
                        </a:rPr>
                        <a:t>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천연 또는 실험실에서 만든 다이아몬드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379494"/>
                  </a:ext>
                </a:extLst>
              </a:tr>
            </a:tbl>
          </a:graphicData>
        </a:graphic>
      </p:graphicFrame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4BF68008-6A74-3040-86D7-729873BAF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862699"/>
              </p:ext>
            </p:extLst>
          </p:nvPr>
        </p:nvGraphicFramePr>
        <p:xfrm>
          <a:off x="515936" y="1866653"/>
          <a:ext cx="5449435" cy="4084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31259">
                  <a:extLst>
                    <a:ext uri="{9D8B030D-6E8A-4147-A177-3AD203B41FA5}">
                      <a16:colId xmlns:a16="http://schemas.microsoft.com/office/drawing/2014/main" val="2426231207"/>
                    </a:ext>
                  </a:extLst>
                </a:gridCol>
                <a:gridCol w="4118176">
                  <a:extLst>
                    <a:ext uri="{9D8B030D-6E8A-4147-A177-3AD203B41FA5}">
                      <a16:colId xmlns:a16="http://schemas.microsoft.com/office/drawing/2014/main" val="4221725451"/>
                    </a:ext>
                  </a:extLst>
                </a:gridCol>
              </a:tblGrid>
              <a:tr h="5016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ore-KR" b="1" i="0" dirty="0">
                          <a:latin typeface="NanumSquareRound Bold" panose="020B0600000101010101" pitchFamily="34" charset="-127"/>
                          <a:ea typeface="NanumSquareRound Bold" panose="020B0600000101010101" pitchFamily="34" charset="-127"/>
                        </a:rPr>
                        <a:t>Feature</a:t>
                      </a:r>
                      <a:endParaRPr lang="ko-Kore-KR" altLang="en-US" b="1" i="0" dirty="0">
                        <a:latin typeface="NanumSquareRound Bold" panose="020B0600000101010101" pitchFamily="34" charset="-127"/>
                        <a:ea typeface="NanumSquareRound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ore-KR" b="1" i="0" dirty="0">
                          <a:latin typeface="NanumSquareRound Bold" panose="020B0600000101010101" pitchFamily="34" charset="-127"/>
                          <a:ea typeface="NanumSquareRound Bold" panose="020B0600000101010101" pitchFamily="34" charset="-127"/>
                        </a:rPr>
                        <a:t>Mean</a:t>
                      </a:r>
                      <a:endParaRPr lang="ko-Kore-KR" altLang="en-US" b="1" i="0" dirty="0">
                        <a:latin typeface="NanumSquareRound Bold" panose="020B0600000101010101" pitchFamily="34" charset="-127"/>
                        <a:ea typeface="NanumSquareRound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3751337"/>
                  </a:ext>
                </a:extLst>
              </a:tr>
              <a:tr h="3960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NanumSquareRound Bold" panose="020B0600000101010101" pitchFamily="34" charset="-127"/>
                          <a:ea typeface="NanumSquareRound Bold" panose="020B0600000101010101" pitchFamily="34" charset="-127"/>
                          <a:cs typeface="+mn-cs"/>
                        </a:rPr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미국 달러 가격</a:t>
                      </a:r>
                      <a:r>
                        <a:rPr lang="en-US" altLang="ko-KR" sz="1500" b="0" i="0" kern="1200" dirty="0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($)</a:t>
                      </a:r>
                      <a:endParaRPr lang="ko-KR" altLang="en-US" sz="1500" b="0" i="0" kern="1200" dirty="0">
                        <a:solidFill>
                          <a:schemeClr val="tx1"/>
                        </a:solidFill>
                        <a:effectLst/>
                        <a:latin typeface="NanumSquareRound Regular" panose="020B0600000101010101" pitchFamily="34" charset="-127"/>
                        <a:ea typeface="NanumSquareRound Regular" panose="020B0600000101010101" pitchFamily="34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834325"/>
                  </a:ext>
                </a:extLst>
              </a:tr>
              <a:tr h="3960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NanumSquareRound Bold" panose="020B0600000101010101" pitchFamily="34" charset="-127"/>
                          <a:ea typeface="NanumSquareRound Bold" panose="020B0600000101010101" pitchFamily="34" charset="-127"/>
                          <a:cs typeface="+mn-cs"/>
                        </a:rPr>
                        <a:t>shape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다이아몬드의 기하학적 외형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281134"/>
                  </a:ext>
                </a:extLst>
              </a:tr>
              <a:tr h="3960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NanumSquareRound Bold" panose="020B0600000101010101" pitchFamily="34" charset="-127"/>
                          <a:ea typeface="NanumSquareRound Bold" panose="020B0600000101010101" pitchFamily="34" charset="-127"/>
                          <a:cs typeface="+mn-cs"/>
                        </a:rPr>
                        <a:t>carat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다이아몬드의 무게를 나타내는 측정 단위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974793"/>
                  </a:ext>
                </a:extLst>
              </a:tr>
              <a:tr h="3960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NanumSquareRound Bold" panose="020B0600000101010101" pitchFamily="34" charset="-127"/>
                          <a:ea typeface="NanumSquareRound Bold" panose="020B0600000101010101" pitchFamily="34" charset="-127"/>
                          <a:cs typeface="+mn-cs"/>
                        </a:rPr>
                        <a:t>cut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다이아몬드의 </a:t>
                      </a:r>
                      <a:r>
                        <a:rPr lang="ko-KR" altLang="en-US" sz="1500" b="0" i="0" kern="1200" dirty="0" err="1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패싯</a:t>
                      </a:r>
                      <a:r>
                        <a:rPr lang="en-US" altLang="ko-KR" sz="1500" b="0" i="0" kern="1200" dirty="0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, </a:t>
                      </a: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대칭</a:t>
                      </a:r>
                      <a:r>
                        <a:rPr lang="en-US" altLang="ko-KR" sz="1500" b="0" i="0" kern="1200" dirty="0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, </a:t>
                      </a:r>
                      <a:r>
                        <a:rPr lang="ko-KR" altLang="en-US" sz="1500" b="0" i="0" kern="1200" dirty="0" err="1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반사성</a:t>
                      </a:r>
                      <a:endParaRPr lang="ko-KR" altLang="en-US" sz="1500" b="0" i="0" kern="1200" dirty="0">
                        <a:solidFill>
                          <a:schemeClr val="tx1"/>
                        </a:solidFill>
                        <a:effectLst/>
                        <a:latin typeface="NanumSquareRound Regular" panose="020B0600000101010101" pitchFamily="34" charset="-127"/>
                        <a:ea typeface="NanumSquareRound Regular" panose="020B0600000101010101" pitchFamily="34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485378"/>
                  </a:ext>
                </a:extLst>
              </a:tr>
              <a:tr h="5940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NanumSquareRound Bold" panose="020B0600000101010101" pitchFamily="34" charset="-127"/>
                          <a:ea typeface="NanumSquareRound Bold" panose="020B0600000101010101" pitchFamily="34" charset="-127"/>
                          <a:cs typeface="+mn-cs"/>
                        </a:rPr>
                        <a:t>color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i="0" kern="1200" dirty="0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GIA grade scale </a:t>
                      </a: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기준으로 다이아몬드 내에서 보이는 자연스러운 색상 또는 결점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182686"/>
                  </a:ext>
                </a:extLst>
              </a:tr>
              <a:tr h="4149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NanumSquareRound Bold" panose="020B0600000101010101" pitchFamily="34" charset="-127"/>
                          <a:ea typeface="NanumSquareRound Bold" panose="020B0600000101010101" pitchFamily="34" charset="-127"/>
                          <a:cs typeface="+mn-cs"/>
                        </a:rPr>
                        <a:t>clarity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다이아몬드 내부의 미세한 </a:t>
                      </a:r>
                      <a:r>
                        <a:rPr lang="ko-KR" altLang="en-US" sz="1500" b="0" i="0" kern="1200" dirty="0" err="1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내포물</a:t>
                      </a: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 및 결함의 가시성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1656167"/>
                  </a:ext>
                </a:extLst>
              </a:tr>
              <a:tr h="5940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NanumSquareRound Bold" panose="020B0600000101010101" pitchFamily="34" charset="-127"/>
                          <a:ea typeface="NanumSquareRound Bold" panose="020B0600000101010101" pitchFamily="34" charset="-127"/>
                          <a:cs typeface="+mn-cs"/>
                        </a:rPr>
                        <a:t>report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독립 보석 연구소에서 제공하는 다이아몬드 인증서 또는 등급 보고서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8638666"/>
                  </a:ext>
                </a:extLst>
              </a:tr>
              <a:tr h="3960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NanumSquareRound Bold" panose="020B0600000101010101" pitchFamily="34" charset="-127"/>
                          <a:ea typeface="NanumSquareRound Bold" panose="020B0600000101010101" pitchFamily="34" charset="-127"/>
                          <a:cs typeface="+mn-cs"/>
                        </a:rPr>
                        <a:t>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천연 또는 실험실에서 만든 다이아몬드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379494"/>
                  </a:ext>
                </a:extLst>
              </a:tr>
            </a:tbl>
          </a:graphicData>
        </a:graphic>
      </p:graphicFrame>
      <p:pic>
        <p:nvPicPr>
          <p:cNvPr id="15" name="Picture 14" descr="Chart&#10;&#10;Description automatically generated with low confidence">
            <a:extLst>
              <a:ext uri="{FF2B5EF4-FFF2-40B4-BE49-F238E27FC236}">
                <a16:creationId xmlns:a16="http://schemas.microsoft.com/office/drawing/2014/main" id="{38650F70-E934-C343-87AF-3B676C8EA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909" y="1866654"/>
            <a:ext cx="5021037" cy="4177308"/>
          </a:xfrm>
          <a:prstGeom prst="rect">
            <a:avLst/>
          </a:prstGeom>
        </p:spPr>
      </p:pic>
      <p:graphicFrame>
        <p:nvGraphicFramePr>
          <p:cNvPr id="17" name="표 14">
            <a:extLst>
              <a:ext uri="{FF2B5EF4-FFF2-40B4-BE49-F238E27FC236}">
                <a16:creationId xmlns:a16="http://schemas.microsoft.com/office/drawing/2014/main" id="{8BC99BD2-E8CC-4E44-BBD8-5F05A42A1C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372615"/>
              </p:ext>
            </p:extLst>
          </p:nvPr>
        </p:nvGraphicFramePr>
        <p:xfrm>
          <a:off x="515935" y="1866653"/>
          <a:ext cx="5449435" cy="4084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31259">
                  <a:extLst>
                    <a:ext uri="{9D8B030D-6E8A-4147-A177-3AD203B41FA5}">
                      <a16:colId xmlns:a16="http://schemas.microsoft.com/office/drawing/2014/main" val="2426231207"/>
                    </a:ext>
                  </a:extLst>
                </a:gridCol>
                <a:gridCol w="4118176">
                  <a:extLst>
                    <a:ext uri="{9D8B030D-6E8A-4147-A177-3AD203B41FA5}">
                      <a16:colId xmlns:a16="http://schemas.microsoft.com/office/drawing/2014/main" val="4221725451"/>
                    </a:ext>
                  </a:extLst>
                </a:gridCol>
              </a:tblGrid>
              <a:tr h="5016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ore-KR" b="1" i="0" dirty="0">
                          <a:latin typeface="NanumSquareRound Bold" panose="020B0600000101010101" pitchFamily="34" charset="-127"/>
                          <a:ea typeface="NanumSquareRound Bold" panose="020B0600000101010101" pitchFamily="34" charset="-127"/>
                        </a:rPr>
                        <a:t>Feature</a:t>
                      </a:r>
                      <a:endParaRPr lang="ko-Kore-KR" altLang="en-US" b="1" i="0" dirty="0">
                        <a:latin typeface="NanumSquareRound Bold" panose="020B0600000101010101" pitchFamily="34" charset="-127"/>
                        <a:ea typeface="NanumSquareRound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ore-KR" b="1" i="0" dirty="0">
                          <a:latin typeface="NanumSquareRound Bold" panose="020B0600000101010101" pitchFamily="34" charset="-127"/>
                          <a:ea typeface="NanumSquareRound Bold" panose="020B0600000101010101" pitchFamily="34" charset="-127"/>
                        </a:rPr>
                        <a:t>Mean</a:t>
                      </a:r>
                      <a:endParaRPr lang="ko-Kore-KR" altLang="en-US" b="1" i="0" dirty="0">
                        <a:latin typeface="NanumSquareRound Bold" panose="020B0600000101010101" pitchFamily="34" charset="-127"/>
                        <a:ea typeface="NanumSquareRound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3751337"/>
                  </a:ext>
                </a:extLst>
              </a:tr>
              <a:tr h="3960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NanumSquareRound Bold" panose="020B0600000101010101" pitchFamily="34" charset="-127"/>
                          <a:ea typeface="NanumSquareRound Bold" panose="020B0600000101010101" pitchFamily="34" charset="-127"/>
                          <a:cs typeface="+mn-cs"/>
                        </a:rPr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미국 달러 가격</a:t>
                      </a:r>
                      <a:r>
                        <a:rPr lang="en-US" altLang="ko-KR" sz="1500" b="0" i="0" kern="1200" dirty="0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($)</a:t>
                      </a:r>
                      <a:endParaRPr lang="ko-KR" altLang="en-US" sz="1500" b="0" i="0" kern="1200" dirty="0">
                        <a:solidFill>
                          <a:schemeClr val="tx1"/>
                        </a:solidFill>
                        <a:effectLst/>
                        <a:latin typeface="NanumSquareRound Regular" panose="020B0600000101010101" pitchFamily="34" charset="-127"/>
                        <a:ea typeface="NanumSquareRound Regular" panose="020B0600000101010101" pitchFamily="34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834325"/>
                  </a:ext>
                </a:extLst>
              </a:tr>
              <a:tr h="3960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NanumSquareRound Bold" panose="020B0600000101010101" pitchFamily="34" charset="-127"/>
                          <a:ea typeface="NanumSquareRound Bold" panose="020B0600000101010101" pitchFamily="34" charset="-127"/>
                          <a:cs typeface="+mn-cs"/>
                        </a:rPr>
                        <a:t>shape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다이아몬드의 기하학적 외형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281134"/>
                  </a:ext>
                </a:extLst>
              </a:tr>
              <a:tr h="3960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NanumSquareRound Bold" panose="020B0600000101010101" pitchFamily="34" charset="-127"/>
                          <a:ea typeface="NanumSquareRound Bold" panose="020B0600000101010101" pitchFamily="34" charset="-127"/>
                          <a:cs typeface="+mn-cs"/>
                        </a:rPr>
                        <a:t>carat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다이아몬드의 무게를 나타내는 측정 단위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974793"/>
                  </a:ext>
                </a:extLst>
              </a:tr>
              <a:tr h="3960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NanumSquareRound Bold" panose="020B0600000101010101" pitchFamily="34" charset="-127"/>
                          <a:ea typeface="NanumSquareRound Bold" panose="020B0600000101010101" pitchFamily="34" charset="-127"/>
                          <a:cs typeface="+mn-cs"/>
                        </a:rPr>
                        <a:t>cut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다이아몬드의 </a:t>
                      </a:r>
                      <a:r>
                        <a:rPr lang="ko-KR" altLang="en-US" sz="1500" b="0" i="0" kern="1200" dirty="0" err="1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패싯</a:t>
                      </a:r>
                      <a:r>
                        <a:rPr lang="en-US" altLang="ko-KR" sz="1500" b="0" i="0" kern="1200" dirty="0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, </a:t>
                      </a: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대칭</a:t>
                      </a:r>
                      <a:r>
                        <a:rPr lang="en-US" altLang="ko-KR" sz="1500" b="0" i="0" kern="1200" dirty="0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, </a:t>
                      </a:r>
                      <a:r>
                        <a:rPr lang="ko-KR" altLang="en-US" sz="1500" b="0" i="0" kern="1200" dirty="0" err="1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반사성</a:t>
                      </a:r>
                      <a:endParaRPr lang="ko-KR" altLang="en-US" sz="1500" b="0" i="0" kern="1200" dirty="0">
                        <a:solidFill>
                          <a:schemeClr val="tx1"/>
                        </a:solidFill>
                        <a:effectLst/>
                        <a:latin typeface="NanumSquareRound Regular" panose="020B0600000101010101" pitchFamily="34" charset="-127"/>
                        <a:ea typeface="NanumSquareRound Regular" panose="020B0600000101010101" pitchFamily="34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485378"/>
                  </a:ext>
                </a:extLst>
              </a:tr>
              <a:tr h="5940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NanumSquareRound Bold" panose="020B0600000101010101" pitchFamily="34" charset="-127"/>
                          <a:ea typeface="NanumSquareRound Bold" panose="020B0600000101010101" pitchFamily="34" charset="-127"/>
                          <a:cs typeface="+mn-cs"/>
                        </a:rPr>
                        <a:t>color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i="0" kern="1200" dirty="0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GIA grade scale </a:t>
                      </a: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기준으로 다이아몬드 내에서 보이는 자연스러운 색상 또는 결점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182686"/>
                  </a:ext>
                </a:extLst>
              </a:tr>
              <a:tr h="4149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NanumSquareRound Bold" panose="020B0600000101010101" pitchFamily="34" charset="-127"/>
                          <a:ea typeface="NanumSquareRound Bold" panose="020B0600000101010101" pitchFamily="34" charset="-127"/>
                          <a:cs typeface="+mn-cs"/>
                        </a:rPr>
                        <a:t>clarity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다이아몬드 내부의 미세한 </a:t>
                      </a:r>
                      <a:r>
                        <a:rPr lang="ko-KR" altLang="en-US" sz="1500" b="0" i="0" kern="1200" dirty="0" err="1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내포물</a:t>
                      </a: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 및 결함의 가시성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1656167"/>
                  </a:ext>
                </a:extLst>
              </a:tr>
              <a:tr h="5940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NanumSquareRound Bold" panose="020B0600000101010101" pitchFamily="34" charset="-127"/>
                          <a:ea typeface="NanumSquareRound Bold" panose="020B0600000101010101" pitchFamily="34" charset="-127"/>
                          <a:cs typeface="+mn-cs"/>
                        </a:rPr>
                        <a:t>report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독립 보석 연구소에서 제공하는 다이아몬드 인증서 또는 등급 보고서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8638666"/>
                  </a:ext>
                </a:extLst>
              </a:tr>
              <a:tr h="3960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NanumSquareRound Bold" panose="020B0600000101010101" pitchFamily="34" charset="-127"/>
                          <a:ea typeface="NanumSquareRound Bold" panose="020B0600000101010101" pitchFamily="34" charset="-127"/>
                          <a:cs typeface="+mn-cs"/>
                        </a:rPr>
                        <a:t>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천연 또는 실험실에서 만든 다이아몬드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379494"/>
                  </a:ext>
                </a:extLst>
              </a:tr>
            </a:tbl>
          </a:graphicData>
        </a:graphic>
      </p:graphicFrame>
      <p:pic>
        <p:nvPicPr>
          <p:cNvPr id="19" name="Picture 18" descr="A picture containing chart&#10;&#10;Description automatically generated">
            <a:extLst>
              <a:ext uri="{FF2B5EF4-FFF2-40B4-BE49-F238E27FC236}">
                <a16:creationId xmlns:a16="http://schemas.microsoft.com/office/drawing/2014/main" id="{0A089430-3180-7644-8001-4709E4ACE6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6629" y="1866653"/>
            <a:ext cx="5599771" cy="4234485"/>
          </a:xfrm>
          <a:prstGeom prst="rect">
            <a:avLst/>
          </a:prstGeom>
        </p:spPr>
      </p:pic>
      <p:graphicFrame>
        <p:nvGraphicFramePr>
          <p:cNvPr id="20" name="표 14">
            <a:extLst>
              <a:ext uri="{FF2B5EF4-FFF2-40B4-BE49-F238E27FC236}">
                <a16:creationId xmlns:a16="http://schemas.microsoft.com/office/drawing/2014/main" id="{8268C78E-27E1-C24D-861C-894F79461D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246096"/>
              </p:ext>
            </p:extLst>
          </p:nvPr>
        </p:nvGraphicFramePr>
        <p:xfrm>
          <a:off x="523909" y="1866653"/>
          <a:ext cx="5449435" cy="40846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31259">
                  <a:extLst>
                    <a:ext uri="{9D8B030D-6E8A-4147-A177-3AD203B41FA5}">
                      <a16:colId xmlns:a16="http://schemas.microsoft.com/office/drawing/2014/main" val="2426231207"/>
                    </a:ext>
                  </a:extLst>
                </a:gridCol>
                <a:gridCol w="4118176">
                  <a:extLst>
                    <a:ext uri="{9D8B030D-6E8A-4147-A177-3AD203B41FA5}">
                      <a16:colId xmlns:a16="http://schemas.microsoft.com/office/drawing/2014/main" val="4221725451"/>
                    </a:ext>
                  </a:extLst>
                </a:gridCol>
              </a:tblGrid>
              <a:tr h="5016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ore-KR" b="1" i="0" dirty="0">
                          <a:latin typeface="NanumSquareRound Bold" panose="020B0600000101010101" pitchFamily="34" charset="-127"/>
                          <a:ea typeface="NanumSquareRound Bold" panose="020B0600000101010101" pitchFamily="34" charset="-127"/>
                        </a:rPr>
                        <a:t>Feature</a:t>
                      </a:r>
                      <a:endParaRPr lang="ko-Kore-KR" altLang="en-US" b="1" i="0" dirty="0">
                        <a:latin typeface="NanumSquareRound Bold" panose="020B0600000101010101" pitchFamily="34" charset="-127"/>
                        <a:ea typeface="NanumSquareRound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ore-KR" b="1" i="0" dirty="0">
                          <a:latin typeface="NanumSquareRound Bold" panose="020B0600000101010101" pitchFamily="34" charset="-127"/>
                          <a:ea typeface="NanumSquareRound Bold" panose="020B0600000101010101" pitchFamily="34" charset="-127"/>
                        </a:rPr>
                        <a:t>Mean</a:t>
                      </a:r>
                      <a:endParaRPr lang="ko-Kore-KR" altLang="en-US" b="1" i="0" dirty="0">
                        <a:latin typeface="NanumSquareRound Bold" panose="020B0600000101010101" pitchFamily="34" charset="-127"/>
                        <a:ea typeface="NanumSquareRound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3751337"/>
                  </a:ext>
                </a:extLst>
              </a:tr>
              <a:tr h="3960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NanumSquareRound Bold" panose="020B0600000101010101" pitchFamily="34" charset="-127"/>
                          <a:ea typeface="NanumSquareRound Bold" panose="020B0600000101010101" pitchFamily="34" charset="-127"/>
                          <a:cs typeface="+mn-cs"/>
                        </a:rPr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미국 달러 가격</a:t>
                      </a:r>
                      <a:r>
                        <a:rPr lang="en-US" altLang="ko-KR" sz="1500" b="0" i="0" kern="1200" dirty="0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($)</a:t>
                      </a:r>
                      <a:endParaRPr lang="ko-KR" altLang="en-US" sz="1500" b="0" i="0" kern="1200" dirty="0">
                        <a:solidFill>
                          <a:schemeClr val="tx1"/>
                        </a:solidFill>
                        <a:effectLst/>
                        <a:latin typeface="NanumSquareRound Regular" panose="020B0600000101010101" pitchFamily="34" charset="-127"/>
                        <a:ea typeface="NanumSquareRound Regular" panose="020B0600000101010101" pitchFamily="34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834325"/>
                  </a:ext>
                </a:extLst>
              </a:tr>
              <a:tr h="3960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NanumSquareRound Bold" panose="020B0600000101010101" pitchFamily="34" charset="-127"/>
                          <a:ea typeface="NanumSquareRound Bold" panose="020B0600000101010101" pitchFamily="34" charset="-127"/>
                          <a:cs typeface="+mn-cs"/>
                        </a:rPr>
                        <a:t>shape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다이아몬드의 기하학적 외형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281134"/>
                  </a:ext>
                </a:extLst>
              </a:tr>
              <a:tr h="3960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NanumSquareRound Bold" panose="020B0600000101010101" pitchFamily="34" charset="-127"/>
                          <a:ea typeface="NanumSquareRound Bold" panose="020B0600000101010101" pitchFamily="34" charset="-127"/>
                          <a:cs typeface="+mn-cs"/>
                        </a:rPr>
                        <a:t>carat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다이아몬드의 무게를 나타내는 측정 단위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974793"/>
                  </a:ext>
                </a:extLst>
              </a:tr>
              <a:tr h="3960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NanumSquareRound Bold" panose="020B0600000101010101" pitchFamily="34" charset="-127"/>
                          <a:ea typeface="NanumSquareRound Bold" panose="020B0600000101010101" pitchFamily="34" charset="-127"/>
                          <a:cs typeface="+mn-cs"/>
                        </a:rPr>
                        <a:t>cut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kern="1200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다이아몬드의</a:t>
                      </a:r>
                      <a:r>
                        <a:rPr lang="en-US" altLang="ko-KR" sz="1500" b="0" i="0" kern="1200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 </a:t>
                      </a: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대칭</a:t>
                      </a:r>
                      <a:r>
                        <a:rPr lang="en-US" altLang="ko-KR" sz="1500" b="0" i="0" kern="1200" dirty="0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, </a:t>
                      </a:r>
                      <a:r>
                        <a:rPr lang="ko-KR" altLang="en-US" sz="1500" b="0" i="0" kern="1200" dirty="0" err="1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반사성</a:t>
                      </a:r>
                      <a:endParaRPr lang="ko-KR" altLang="en-US" sz="1500" b="0" i="0" kern="1200" dirty="0">
                        <a:solidFill>
                          <a:schemeClr val="tx1"/>
                        </a:solidFill>
                        <a:effectLst/>
                        <a:latin typeface="NanumSquareRound Regular" panose="020B0600000101010101" pitchFamily="34" charset="-127"/>
                        <a:ea typeface="NanumSquareRound Regular" panose="020B0600000101010101" pitchFamily="34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485378"/>
                  </a:ext>
                </a:extLst>
              </a:tr>
              <a:tr h="5940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NanumSquareRound Bold" panose="020B0600000101010101" pitchFamily="34" charset="-127"/>
                          <a:ea typeface="NanumSquareRound Bold" panose="020B0600000101010101" pitchFamily="34" charset="-127"/>
                          <a:cs typeface="+mn-cs"/>
                        </a:rPr>
                        <a:t>color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i="0" kern="1200" dirty="0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GIA grade scale </a:t>
                      </a: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기준으로 다이아몬드 내에서 보이는 자연스러운 색상 또는 결점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182686"/>
                  </a:ext>
                </a:extLst>
              </a:tr>
              <a:tr h="4149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NanumSquareRound Bold" panose="020B0600000101010101" pitchFamily="34" charset="-127"/>
                          <a:ea typeface="NanumSquareRound Bold" panose="020B0600000101010101" pitchFamily="34" charset="-127"/>
                          <a:cs typeface="+mn-cs"/>
                        </a:rPr>
                        <a:t>clarity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다이아몬드 내부의 미세한 </a:t>
                      </a:r>
                      <a:r>
                        <a:rPr lang="ko-KR" altLang="en-US" sz="1500" b="0" i="0" kern="1200" dirty="0" err="1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내포물</a:t>
                      </a: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 및 결함의 가시성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656167"/>
                  </a:ext>
                </a:extLst>
              </a:tr>
              <a:tr h="5940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NanumSquareRound Bold" panose="020B0600000101010101" pitchFamily="34" charset="-127"/>
                          <a:ea typeface="NanumSquareRound Bold" panose="020B0600000101010101" pitchFamily="34" charset="-127"/>
                          <a:cs typeface="+mn-cs"/>
                        </a:rPr>
                        <a:t>report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독립 보석 연구소에서 제공하는 다이아몬드 인증서 또는 등급 보고서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638666"/>
                  </a:ext>
                </a:extLst>
              </a:tr>
              <a:tr h="3960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NanumSquareRound Bold" panose="020B0600000101010101" pitchFamily="34" charset="-127"/>
                          <a:ea typeface="NanumSquareRound Bold" panose="020B0600000101010101" pitchFamily="34" charset="-127"/>
                          <a:cs typeface="+mn-cs"/>
                        </a:rPr>
                        <a:t>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NanumSquareRound Regular" panose="020B0600000101010101" pitchFamily="34" charset="-127"/>
                          <a:ea typeface="NanumSquareRound Regular" panose="020B0600000101010101" pitchFamily="34" charset="-127"/>
                          <a:cs typeface="+mn-cs"/>
                        </a:rPr>
                        <a:t>천연 또는 실험실에서 만든 다이아몬드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379494"/>
                  </a:ext>
                </a:extLst>
              </a:tr>
            </a:tbl>
          </a:graphicData>
        </a:graphic>
      </p:graphicFrame>
      <p:pic>
        <p:nvPicPr>
          <p:cNvPr id="22" name="Picture 21" descr="Diagram&#10;&#10;Description automatically generated">
            <a:extLst>
              <a:ext uri="{FF2B5EF4-FFF2-40B4-BE49-F238E27FC236}">
                <a16:creationId xmlns:a16="http://schemas.microsoft.com/office/drawing/2014/main" id="{AA5F0BFE-3C10-3240-B390-2C24FA9415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7272" y="1649452"/>
            <a:ext cx="5356310" cy="4624281"/>
          </a:xfrm>
          <a:prstGeom prst="rect">
            <a:avLst/>
          </a:prstGeom>
        </p:spPr>
      </p:pic>
      <p:pic>
        <p:nvPicPr>
          <p:cNvPr id="23" name="Graphic 22" descr="Database outline">
            <a:extLst>
              <a:ext uri="{FF2B5EF4-FFF2-40B4-BE49-F238E27FC236}">
                <a16:creationId xmlns:a16="http://schemas.microsoft.com/office/drawing/2014/main" id="{DCFED7D9-73E6-F747-AEFA-B7EBA9678A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59511" y="87589"/>
            <a:ext cx="913845" cy="91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568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486CBC2-0B41-0042-B01F-3A127A73FE35}"/>
              </a:ext>
            </a:extLst>
          </p:cNvPr>
          <p:cNvSpPr/>
          <p:nvPr/>
        </p:nvSpPr>
        <p:spPr>
          <a:xfrm>
            <a:off x="0" y="0"/>
            <a:ext cx="12192000" cy="10890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958644-993C-D241-9150-8399A5369869}"/>
              </a:ext>
            </a:extLst>
          </p:cNvPr>
          <p:cNvSpPr txBox="1"/>
          <p:nvPr/>
        </p:nvSpPr>
        <p:spPr>
          <a:xfrm>
            <a:off x="515938" y="175180"/>
            <a:ext cx="129638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spc="-150" dirty="0">
                <a:solidFill>
                  <a:schemeClr val="bg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</a:rPr>
              <a:t>Store</a:t>
            </a:r>
            <a:r>
              <a:rPr kumimoji="1" lang="ko-KR" altLang="en-US" sz="2000" b="1" spc="-150" dirty="0">
                <a:solidFill>
                  <a:schemeClr val="bg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</a:rPr>
              <a:t> </a:t>
            </a:r>
            <a:r>
              <a:rPr kumimoji="1" lang="en-US" altLang="ko-KR" sz="2000" b="1" spc="-150" dirty="0">
                <a:solidFill>
                  <a:schemeClr val="bg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</a:rPr>
              <a:t>Data</a:t>
            </a:r>
            <a:endParaRPr kumimoji="1" lang="en-US" altLang="ko-Kore-KR" sz="2000" b="1" spc="-150" dirty="0">
              <a:solidFill>
                <a:schemeClr val="bg1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</a:endParaRPr>
          </a:p>
          <a:p>
            <a:endParaRPr kumimoji="1" lang="ko-Kore-KR" altLang="en-US" spc="-150" dirty="0">
              <a:solidFill>
                <a:schemeClr val="bg1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9EA35C-4306-3544-8815-3D853AD6B122}"/>
              </a:ext>
            </a:extLst>
          </p:cNvPr>
          <p:cNvSpPr txBox="1"/>
          <p:nvPr/>
        </p:nvSpPr>
        <p:spPr>
          <a:xfrm>
            <a:off x="515938" y="481165"/>
            <a:ext cx="18646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spc="-150" dirty="0">
                <a:solidFill>
                  <a:schemeClr val="bg1"/>
                </a:solidFill>
                <a:latin typeface="NanumSquareRound ExtraBold" panose="020B0600000101010101" pitchFamily="34" charset="-127"/>
                <a:ea typeface="NanumSquareRound ExtraBold" panose="020B0600000101010101" pitchFamily="34" charset="-127"/>
              </a:rPr>
              <a:t>데이터 적재</a:t>
            </a:r>
            <a:endParaRPr kumimoji="1" lang="en-US" altLang="ko-KR" sz="2800" b="1" spc="-150" dirty="0">
              <a:solidFill>
                <a:schemeClr val="bg1"/>
              </a:solidFill>
              <a:latin typeface="NanumSquareRound ExtraBold" panose="020B0600000101010101" pitchFamily="34" charset="-127"/>
              <a:ea typeface="NanumSquareRound ExtraBold" panose="020B0600000101010101" pitchFamily="34" charset="-127"/>
            </a:endParaRPr>
          </a:p>
          <a:p>
            <a:endParaRPr kumimoji="1" lang="ko-Kore-KR" altLang="en-US" sz="2800" spc="-150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pic>
        <p:nvPicPr>
          <p:cNvPr id="8" name="Graphic 7" descr="Database with solid fill">
            <a:extLst>
              <a:ext uri="{FF2B5EF4-FFF2-40B4-BE49-F238E27FC236}">
                <a16:creationId xmlns:a16="http://schemas.microsoft.com/office/drawing/2014/main" id="{822FF20A-8A76-B04E-A777-3CB1194369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16840" y="64900"/>
            <a:ext cx="959223" cy="959223"/>
          </a:xfrm>
          <a:prstGeom prst="rect">
            <a:avLst/>
          </a:prstGeom>
        </p:spPr>
      </p:pic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3F4B5305-0926-6943-AA0B-557462E859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947" y="1570190"/>
            <a:ext cx="10515082" cy="470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908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486CBC2-0B41-0042-B01F-3A127A73FE35}"/>
              </a:ext>
            </a:extLst>
          </p:cNvPr>
          <p:cNvSpPr/>
          <p:nvPr/>
        </p:nvSpPr>
        <p:spPr>
          <a:xfrm>
            <a:off x="0" y="0"/>
            <a:ext cx="12192000" cy="10890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958644-993C-D241-9150-8399A5369869}"/>
              </a:ext>
            </a:extLst>
          </p:cNvPr>
          <p:cNvSpPr txBox="1"/>
          <p:nvPr/>
        </p:nvSpPr>
        <p:spPr>
          <a:xfrm>
            <a:off x="515938" y="175180"/>
            <a:ext cx="139127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spc="-150" dirty="0">
                <a:solidFill>
                  <a:schemeClr val="bg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</a:rPr>
              <a:t>Dash Board</a:t>
            </a:r>
          </a:p>
          <a:p>
            <a:endParaRPr kumimoji="1" lang="ko-Kore-KR" altLang="en-US" spc="-150" dirty="0">
              <a:solidFill>
                <a:schemeClr val="bg1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9EA35C-4306-3544-8815-3D853AD6B122}"/>
              </a:ext>
            </a:extLst>
          </p:cNvPr>
          <p:cNvSpPr txBox="1"/>
          <p:nvPr/>
        </p:nvSpPr>
        <p:spPr>
          <a:xfrm>
            <a:off x="515938" y="481165"/>
            <a:ext cx="18646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spc="-150" dirty="0">
                <a:solidFill>
                  <a:schemeClr val="bg1"/>
                </a:solidFill>
                <a:latin typeface="NanumSquareRound ExtraBold" panose="020B0600000101010101" pitchFamily="34" charset="-127"/>
                <a:ea typeface="NanumSquareRound ExtraBold" panose="020B0600000101010101" pitchFamily="34" charset="-127"/>
              </a:rPr>
              <a:t>데이터 분석</a:t>
            </a:r>
            <a:endParaRPr kumimoji="1" lang="en-US" altLang="ko-KR" sz="2800" b="1" spc="-150" dirty="0">
              <a:solidFill>
                <a:schemeClr val="bg1"/>
              </a:solidFill>
              <a:latin typeface="NanumSquareRound ExtraBold" panose="020B0600000101010101" pitchFamily="34" charset="-127"/>
              <a:ea typeface="NanumSquareRound ExtraBold" panose="020B0600000101010101" pitchFamily="34" charset="-127"/>
            </a:endParaRPr>
          </a:p>
          <a:p>
            <a:endParaRPr kumimoji="1" lang="ko-Kore-KR" altLang="en-US" sz="2800" spc="-150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pic>
        <p:nvPicPr>
          <p:cNvPr id="9" name="Graphic 8" descr="Postit Notes with solid fill">
            <a:extLst>
              <a:ext uri="{FF2B5EF4-FFF2-40B4-BE49-F238E27FC236}">
                <a16:creationId xmlns:a16="http://schemas.microsoft.com/office/drawing/2014/main" id="{108BF07B-6E72-FC49-AB44-4E09D4A2A2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21276" y="119904"/>
            <a:ext cx="854565" cy="854565"/>
          </a:xfrm>
          <a:prstGeom prst="rect">
            <a:avLst/>
          </a:prstGeom>
        </p:spPr>
      </p:pic>
      <p:pic>
        <p:nvPicPr>
          <p:cNvPr id="3" name="Picture 2">
            <a:hlinkClick r:id="rId4"/>
            <a:extLst>
              <a:ext uri="{FF2B5EF4-FFF2-40B4-BE49-F238E27FC236}">
                <a16:creationId xmlns:a16="http://schemas.microsoft.com/office/drawing/2014/main" id="{513991CB-5248-BF49-BDC8-1D7E2B0EAE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8981" y="1244059"/>
            <a:ext cx="7426629" cy="5501207"/>
          </a:xfrm>
          <a:prstGeom prst="rect">
            <a:avLst/>
          </a:prstGeom>
        </p:spPr>
      </p:pic>
      <p:pic>
        <p:nvPicPr>
          <p:cNvPr id="13" name="Picture 8" descr="eventosの効果を最大限に発揮させる為のBIツールを使ったデータ活用とは vol.1 | bravesoft blog">
            <a:extLst>
              <a:ext uri="{FF2B5EF4-FFF2-40B4-BE49-F238E27FC236}">
                <a16:creationId xmlns:a16="http://schemas.microsoft.com/office/drawing/2014/main" id="{7B03FC97-282E-EB47-8DEE-8CFF2BDDD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795" y="1505833"/>
            <a:ext cx="2142357" cy="112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829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0FBD313-146A-D647-9264-0ED8F55FF0B8}"/>
              </a:ext>
            </a:extLst>
          </p:cNvPr>
          <p:cNvSpPr/>
          <p:nvPr/>
        </p:nvSpPr>
        <p:spPr>
          <a:xfrm>
            <a:off x="1208461" y="1852700"/>
            <a:ext cx="4045907" cy="174111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86CBC2-0B41-0042-B01F-3A127A73FE35}"/>
              </a:ext>
            </a:extLst>
          </p:cNvPr>
          <p:cNvSpPr/>
          <p:nvPr/>
        </p:nvSpPr>
        <p:spPr>
          <a:xfrm>
            <a:off x="0" y="0"/>
            <a:ext cx="12192000" cy="10890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958644-993C-D241-9150-8399A5369869}"/>
              </a:ext>
            </a:extLst>
          </p:cNvPr>
          <p:cNvSpPr txBox="1"/>
          <p:nvPr/>
        </p:nvSpPr>
        <p:spPr>
          <a:xfrm>
            <a:off x="515938" y="175180"/>
            <a:ext cx="204575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spc="-150" dirty="0">
                <a:solidFill>
                  <a:schemeClr val="bg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</a:rPr>
              <a:t>Machine</a:t>
            </a:r>
            <a:r>
              <a:rPr kumimoji="1" lang="ko-KR" altLang="en-US" sz="2000" b="1" spc="-150" dirty="0">
                <a:solidFill>
                  <a:schemeClr val="bg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</a:rPr>
              <a:t> </a:t>
            </a:r>
            <a:r>
              <a:rPr kumimoji="1" lang="en-US" altLang="ko-KR" sz="2000" b="1" spc="-150" dirty="0">
                <a:solidFill>
                  <a:schemeClr val="bg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</a:rPr>
              <a:t>Learning</a:t>
            </a:r>
            <a:endParaRPr kumimoji="1" lang="en-US" altLang="ko-Kore-KR" sz="2000" b="1" spc="-150" dirty="0">
              <a:solidFill>
                <a:schemeClr val="bg1"/>
              </a:solidFill>
              <a:latin typeface="NanumSquareRound Bold" panose="020B0600000101010101" pitchFamily="34" charset="-127"/>
              <a:ea typeface="NanumSquareRound Bold" panose="020B0600000101010101" pitchFamily="34" charset="-127"/>
            </a:endParaRPr>
          </a:p>
          <a:p>
            <a:endParaRPr kumimoji="1" lang="ko-Kore-KR" altLang="en-US" spc="-150" dirty="0">
              <a:solidFill>
                <a:schemeClr val="bg1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9EA35C-4306-3544-8815-3D853AD6B122}"/>
              </a:ext>
            </a:extLst>
          </p:cNvPr>
          <p:cNvSpPr txBox="1"/>
          <p:nvPr/>
        </p:nvSpPr>
        <p:spPr>
          <a:xfrm>
            <a:off x="515938" y="481165"/>
            <a:ext cx="18646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spc="-150" dirty="0">
                <a:solidFill>
                  <a:schemeClr val="bg1"/>
                </a:solidFill>
                <a:latin typeface="NanumSquareRound ExtraBold" panose="020B0600000101010101" pitchFamily="34" charset="-127"/>
                <a:ea typeface="NanumSquareRound ExtraBold" panose="020B0600000101010101" pitchFamily="34" charset="-127"/>
              </a:rPr>
              <a:t>데이터 활용</a:t>
            </a:r>
            <a:endParaRPr kumimoji="1" lang="en-US" altLang="ko-KR" sz="2800" b="1" spc="-150" dirty="0">
              <a:solidFill>
                <a:schemeClr val="bg1"/>
              </a:solidFill>
              <a:latin typeface="NanumSquareRound ExtraBold" panose="020B0600000101010101" pitchFamily="34" charset="-127"/>
              <a:ea typeface="NanumSquareRound ExtraBold" panose="020B0600000101010101" pitchFamily="34" charset="-127"/>
            </a:endParaRPr>
          </a:p>
          <a:p>
            <a:endParaRPr kumimoji="1" lang="ko-Kore-KR" altLang="en-US" sz="2800" spc="-150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pic>
        <p:nvPicPr>
          <p:cNvPr id="6" name="Graphic 5" descr="Remote learning language outline">
            <a:extLst>
              <a:ext uri="{FF2B5EF4-FFF2-40B4-BE49-F238E27FC236}">
                <a16:creationId xmlns:a16="http://schemas.microsoft.com/office/drawing/2014/main" id="{13EE8E85-E6EF-634A-8C07-4DB1EE58B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0345" y="33525"/>
            <a:ext cx="1055500" cy="1055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BD5ADA9-C7C9-164E-981E-2350FB0872D9}"/>
              </a:ext>
            </a:extLst>
          </p:cNvPr>
          <p:cNvSpPr txBox="1"/>
          <p:nvPr/>
        </p:nvSpPr>
        <p:spPr>
          <a:xfrm>
            <a:off x="1521611" y="2198947"/>
            <a:ext cx="35949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KR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1. </a:t>
            </a:r>
            <a:r>
              <a:rPr lang="en-US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Drop unnecessary</a:t>
            </a:r>
            <a:r>
              <a:rPr lang="ko-KR" altLang="en-US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lang="en-US" altLang="ko-KR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feature</a:t>
            </a:r>
          </a:p>
          <a:p>
            <a:pPr algn="just"/>
            <a:r>
              <a:rPr lang="en-US" altLang="ko-KR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2. Remove duplicate data</a:t>
            </a:r>
          </a:p>
          <a:p>
            <a:pPr algn="just"/>
            <a:r>
              <a:rPr lang="en-US" altLang="ko-KR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3. Check </a:t>
            </a:r>
            <a:r>
              <a:rPr lang="en-US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outlier</a:t>
            </a:r>
          </a:p>
          <a:p>
            <a:pPr algn="just"/>
            <a:r>
              <a:rPr lang="en-US" altLang="ko-KR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4. Categorical feature Encoding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1CD369D-4ABC-BE42-9BDD-2145E6109465}"/>
              </a:ext>
            </a:extLst>
          </p:cNvPr>
          <p:cNvSpPr/>
          <p:nvPr/>
        </p:nvSpPr>
        <p:spPr>
          <a:xfrm>
            <a:off x="1892618" y="1627231"/>
            <a:ext cx="2748876" cy="45093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NanumSquareRound Bold" panose="020B0600000101010101" pitchFamily="34" charset="-127"/>
                <a:ea typeface="NanumSquareRound Bold" panose="020B0600000101010101" pitchFamily="34" charset="-127"/>
              </a:rPr>
              <a:t>Feature Engineering 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C99CF43-AD40-C54B-9523-0F7E27C2EC4C}"/>
              </a:ext>
            </a:extLst>
          </p:cNvPr>
          <p:cNvSpPr/>
          <p:nvPr/>
        </p:nvSpPr>
        <p:spPr>
          <a:xfrm>
            <a:off x="6841298" y="1852700"/>
            <a:ext cx="4045907" cy="174111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423B027-4C57-364B-8905-374B20398C84}"/>
              </a:ext>
            </a:extLst>
          </p:cNvPr>
          <p:cNvSpPr/>
          <p:nvPr/>
        </p:nvSpPr>
        <p:spPr>
          <a:xfrm>
            <a:off x="7489813" y="1627231"/>
            <a:ext cx="2748876" cy="45093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NanumSquareRound Bold" panose="020B0600000101010101" pitchFamily="34" charset="-127"/>
                <a:ea typeface="NanumSquareRound Bold" panose="020B0600000101010101" pitchFamily="34" charset="-127"/>
              </a:rPr>
              <a:t>Modeling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1332426-F9D6-EF45-B6D5-5C7733EED729}"/>
              </a:ext>
            </a:extLst>
          </p:cNvPr>
          <p:cNvSpPr/>
          <p:nvPr/>
        </p:nvSpPr>
        <p:spPr>
          <a:xfrm>
            <a:off x="1208461" y="4460201"/>
            <a:ext cx="4045907" cy="174111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Pickle</a:t>
            </a:r>
            <a:endParaRPr lang="en-KR" sz="2000" dirty="0">
              <a:solidFill>
                <a:schemeClr val="tx1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4788C3C5-ECFF-4548-AD6E-3F8076011853}"/>
              </a:ext>
            </a:extLst>
          </p:cNvPr>
          <p:cNvSpPr/>
          <p:nvPr/>
        </p:nvSpPr>
        <p:spPr>
          <a:xfrm>
            <a:off x="1766170" y="4247257"/>
            <a:ext cx="2986122" cy="45093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Encoding</a:t>
            </a:r>
            <a:r>
              <a:rPr lang="ko-KR" altLang="en-US" sz="2000" b="1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lang="en-US" altLang="ko-KR" sz="2000" b="1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&amp;</a:t>
            </a:r>
            <a:r>
              <a:rPr lang="ko-KR" altLang="en-US" sz="2000" b="1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 </a:t>
            </a:r>
            <a:r>
              <a:rPr lang="en-US" sz="2000" b="1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decryption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28E8ED9-8141-BD44-BA60-DF3428A91112}"/>
              </a:ext>
            </a:extLst>
          </p:cNvPr>
          <p:cNvSpPr/>
          <p:nvPr/>
        </p:nvSpPr>
        <p:spPr>
          <a:xfrm>
            <a:off x="6841298" y="4460201"/>
            <a:ext cx="4045907" cy="174111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tx1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FCC080C-2FC4-AF46-9560-CDFCB1DE956A}"/>
              </a:ext>
            </a:extLst>
          </p:cNvPr>
          <p:cNvSpPr/>
          <p:nvPr/>
        </p:nvSpPr>
        <p:spPr>
          <a:xfrm>
            <a:off x="7390163" y="4247257"/>
            <a:ext cx="2986312" cy="45093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NanumSquareRound Bold" panose="020B0600000101010101" pitchFamily="34" charset="-127"/>
                <a:ea typeface="NanumSquareRound Bold" panose="020B0600000101010101" pitchFamily="34" charset="-127"/>
              </a:rPr>
              <a:t>Development</a:t>
            </a:r>
            <a:r>
              <a:rPr lang="ko-KR" altLang="en-US" sz="2000" b="1" dirty="0">
                <a:latin typeface="NanumSquareRound Bold" panose="020B0600000101010101" pitchFamily="34" charset="-127"/>
                <a:ea typeface="NanumSquareRound Bold" panose="020B0600000101010101" pitchFamily="34" charset="-127"/>
              </a:rPr>
              <a:t> </a:t>
            </a:r>
            <a:r>
              <a:rPr lang="en-US" altLang="ko-KR" sz="2000" b="1" dirty="0">
                <a:latin typeface="NanumSquareRound Bold" panose="020B0600000101010101" pitchFamily="34" charset="-127"/>
                <a:ea typeface="NanumSquareRound Bold" panose="020B0600000101010101" pitchFamily="34" charset="-127"/>
              </a:rPr>
              <a:t>&amp;</a:t>
            </a:r>
            <a:r>
              <a:rPr lang="ko-KR" altLang="en-US" sz="2000" b="1" dirty="0">
                <a:latin typeface="NanumSquareRound Bold" panose="020B0600000101010101" pitchFamily="34" charset="-127"/>
                <a:ea typeface="NanumSquareRound Bold" panose="020B0600000101010101" pitchFamily="34" charset="-127"/>
              </a:rPr>
              <a:t> </a:t>
            </a:r>
            <a:r>
              <a:rPr lang="en-US" sz="2000" b="1" dirty="0">
                <a:latin typeface="NanumSquareRound Bold" panose="020B0600000101010101" pitchFamily="34" charset="-127"/>
                <a:ea typeface="NanumSquareRound Bold" panose="020B0600000101010101" pitchFamily="34" charset="-127"/>
              </a:rPr>
              <a:t>Deploy</a:t>
            </a:r>
          </a:p>
        </p:txBody>
      </p:sp>
      <p:pic>
        <p:nvPicPr>
          <p:cNvPr id="20" name="Picture 12" descr="사이킷런(scikit-learn)으로 학습한 모델 저장하기 - gaussian37">
            <a:extLst>
              <a:ext uri="{FF2B5EF4-FFF2-40B4-BE49-F238E27FC236}">
                <a16:creationId xmlns:a16="http://schemas.microsoft.com/office/drawing/2014/main" id="{3A71C383-6B58-BD4E-9542-EC85D3569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269" y="2888526"/>
            <a:ext cx="998076" cy="54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2D9888-97F1-5C4A-8C27-4B1CF3AEE4AE}"/>
              </a:ext>
            </a:extLst>
          </p:cNvPr>
          <p:cNvSpPr txBox="1"/>
          <p:nvPr/>
        </p:nvSpPr>
        <p:spPr>
          <a:xfrm>
            <a:off x="7252377" y="2405193"/>
            <a:ext cx="3174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Random Forest Regression</a:t>
            </a:r>
          </a:p>
          <a:p>
            <a:pPr algn="ctr"/>
            <a:r>
              <a:rPr lang="en-US" dirty="0"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R2 score : 0.87</a:t>
            </a:r>
            <a:endParaRPr lang="en-KR" dirty="0"/>
          </a:p>
        </p:txBody>
      </p:sp>
      <p:pic>
        <p:nvPicPr>
          <p:cNvPr id="7172" name="Picture 4" descr="플라스크 (웹 프레임워크) - 위키백과, 우리 모두의 백과사전">
            <a:extLst>
              <a:ext uri="{FF2B5EF4-FFF2-40B4-BE49-F238E27FC236}">
                <a16:creationId xmlns:a16="http://schemas.microsoft.com/office/drawing/2014/main" id="{861DE412-179E-CB43-8EAC-8AD173226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3493" y="5120104"/>
            <a:ext cx="1651349" cy="64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6" descr="Amazon EC2에 웹 사이트 호스팅하기 - instance 생성 및 설정">
            <a:extLst>
              <a:ext uri="{FF2B5EF4-FFF2-40B4-BE49-F238E27FC236}">
                <a16:creationId xmlns:a16="http://schemas.microsoft.com/office/drawing/2014/main" id="{D0C591A1-6137-854B-8F0E-0D600312B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251" y="4840568"/>
            <a:ext cx="2027582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509C134-3F7A-E242-BF58-A542296EC482}"/>
              </a:ext>
            </a:extLst>
          </p:cNvPr>
          <p:cNvCxnSpPr/>
          <p:nvPr/>
        </p:nvCxnSpPr>
        <p:spPr>
          <a:xfrm>
            <a:off x="5490311" y="2757987"/>
            <a:ext cx="1055734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55987CA-06E8-7F41-B52C-870AF9E6095D}"/>
              </a:ext>
            </a:extLst>
          </p:cNvPr>
          <p:cNvCxnSpPr>
            <a:cxnSpLocks/>
          </p:cNvCxnSpPr>
          <p:nvPr/>
        </p:nvCxnSpPr>
        <p:spPr>
          <a:xfrm flipH="1">
            <a:off x="5490311" y="3593818"/>
            <a:ext cx="1350987" cy="86638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E3EDCC8-85FE-C148-A35A-571C33C23A93}"/>
              </a:ext>
            </a:extLst>
          </p:cNvPr>
          <p:cNvCxnSpPr/>
          <p:nvPr/>
        </p:nvCxnSpPr>
        <p:spPr>
          <a:xfrm>
            <a:off x="5531621" y="5315385"/>
            <a:ext cx="1055734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473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486CBC2-0B41-0042-B01F-3A127A73FE35}"/>
              </a:ext>
            </a:extLst>
          </p:cNvPr>
          <p:cNvSpPr/>
          <p:nvPr/>
        </p:nvSpPr>
        <p:spPr>
          <a:xfrm>
            <a:off x="0" y="0"/>
            <a:ext cx="12192000" cy="10890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958644-993C-D241-9150-8399A5369869}"/>
              </a:ext>
            </a:extLst>
          </p:cNvPr>
          <p:cNvSpPr txBox="1"/>
          <p:nvPr/>
        </p:nvSpPr>
        <p:spPr>
          <a:xfrm>
            <a:off x="515938" y="175180"/>
            <a:ext cx="90762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spc="-150" dirty="0">
                <a:solidFill>
                  <a:schemeClr val="bg1"/>
                </a:solidFill>
                <a:latin typeface="NanumSquareRound Bold" panose="020B0600000101010101" pitchFamily="34" charset="-127"/>
                <a:ea typeface="NanumSquareRound Bold" panose="020B0600000101010101" pitchFamily="34" charset="-127"/>
              </a:rPr>
              <a:t>Deploy</a:t>
            </a:r>
          </a:p>
          <a:p>
            <a:endParaRPr kumimoji="1" lang="ko-Kore-KR" altLang="en-US" spc="-150" dirty="0">
              <a:solidFill>
                <a:schemeClr val="bg1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9EA35C-4306-3544-8815-3D853AD6B122}"/>
              </a:ext>
            </a:extLst>
          </p:cNvPr>
          <p:cNvSpPr txBox="1"/>
          <p:nvPr/>
        </p:nvSpPr>
        <p:spPr>
          <a:xfrm>
            <a:off x="515938" y="481165"/>
            <a:ext cx="8002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spc="-150" dirty="0">
                <a:solidFill>
                  <a:schemeClr val="bg1"/>
                </a:solidFill>
                <a:latin typeface="NanumSquareRound ExtraBold" panose="020B0600000101010101" pitchFamily="34" charset="-127"/>
                <a:ea typeface="NanumSquareRound ExtraBold" panose="020B0600000101010101" pitchFamily="34" charset="-127"/>
              </a:rPr>
              <a:t>배포</a:t>
            </a:r>
            <a:endParaRPr kumimoji="1" lang="en-US" altLang="ko-KR" sz="2800" b="1" spc="-150" dirty="0">
              <a:solidFill>
                <a:schemeClr val="bg1"/>
              </a:solidFill>
              <a:latin typeface="NanumSquareRound ExtraBold" panose="020B0600000101010101" pitchFamily="34" charset="-127"/>
              <a:ea typeface="NanumSquareRound ExtraBold" panose="020B0600000101010101" pitchFamily="34" charset="-127"/>
            </a:endParaRPr>
          </a:p>
          <a:p>
            <a:endParaRPr kumimoji="1" lang="ko-Kore-KR" altLang="en-US" sz="2800" spc="-150" dirty="0">
              <a:solidFill>
                <a:schemeClr val="bg1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pic>
        <p:nvPicPr>
          <p:cNvPr id="6" name="Graphic 5" descr="Cloud Computing outline">
            <a:extLst>
              <a:ext uri="{FF2B5EF4-FFF2-40B4-BE49-F238E27FC236}">
                <a16:creationId xmlns:a16="http://schemas.microsoft.com/office/drawing/2014/main" id="{482AD007-731C-024F-A5FC-6C3B52994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89575" y="53749"/>
            <a:ext cx="990381" cy="990381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 with medium confidence">
            <a:hlinkClick r:id="rId4"/>
            <a:extLst>
              <a:ext uri="{FF2B5EF4-FFF2-40B4-BE49-F238E27FC236}">
                <a16:creationId xmlns:a16="http://schemas.microsoft.com/office/drawing/2014/main" id="{DC0C4724-51FC-4840-8233-E2B6A015BE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7782" y="1252630"/>
            <a:ext cx="9263412" cy="540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479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486CBC2-0B41-0042-B01F-3A127A73FE35}"/>
              </a:ext>
            </a:extLst>
          </p:cNvPr>
          <p:cNvSpPr/>
          <p:nvPr/>
        </p:nvSpPr>
        <p:spPr>
          <a:xfrm>
            <a:off x="0" y="0"/>
            <a:ext cx="12192000" cy="10890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958644-993C-D241-9150-8399A5369869}"/>
              </a:ext>
            </a:extLst>
          </p:cNvPr>
          <p:cNvSpPr txBox="1"/>
          <p:nvPr/>
        </p:nvSpPr>
        <p:spPr>
          <a:xfrm>
            <a:off x="515938" y="175180"/>
            <a:ext cx="776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NanumSquareRound Regular" panose="020B0600000101010101" pitchFamily="34" charset="-127"/>
                <a:ea typeface="NanumSquareRound Regular" panose="020B0600000101010101" pitchFamily="34" charset="-127"/>
              </a:rPr>
              <a:t>outro</a:t>
            </a:r>
            <a:endParaRPr kumimoji="1" lang="en-US" altLang="ko-Kore-KR" sz="2000" spc="-150" dirty="0">
              <a:solidFill>
                <a:schemeClr val="bg1"/>
              </a:solidFill>
              <a:latin typeface="NanumSquareRound Regular" panose="020B0600000101010101" pitchFamily="34" charset="-127"/>
              <a:ea typeface="NanumSquareRound Regular" panose="020B0600000101010101" pitchFamily="34" charset="-127"/>
            </a:endParaRPr>
          </a:p>
          <a:p>
            <a:endParaRPr kumimoji="1" lang="ko-Kore-KR" altLang="en-US" spc="-150" dirty="0">
              <a:solidFill>
                <a:schemeClr val="bg1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pic>
        <p:nvPicPr>
          <p:cNvPr id="7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7493A9C2-BA79-754F-AEBF-A2A93BD2D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537" y="3045545"/>
            <a:ext cx="3438896" cy="3152321"/>
          </a:xfrm>
          <a:prstGeom prst="rect">
            <a:avLst/>
          </a:prstGeom>
        </p:spPr>
      </p:pic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E70C43BF-7C1F-4544-B96D-A0F80867127E}"/>
              </a:ext>
            </a:extLst>
          </p:cNvPr>
          <p:cNvSpPr/>
          <p:nvPr/>
        </p:nvSpPr>
        <p:spPr>
          <a:xfrm>
            <a:off x="2962088" y="1923886"/>
            <a:ext cx="2993720" cy="1014608"/>
          </a:xfrm>
          <a:prstGeom prst="wedgeRoundRectCallout">
            <a:avLst>
              <a:gd name="adj1" fmla="val 30535"/>
              <a:gd name="adj2" fmla="val 67481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tx1"/>
                </a:solidFill>
                <a:latin typeface="NanumSquareRound ExtraBold" panose="020B0600000101010101" pitchFamily="34" charset="-127"/>
                <a:ea typeface="NanumSquareRound ExtraBold" panose="020B0600000101010101" pitchFamily="34" charset="-127"/>
              </a:rPr>
              <a:t>THX!</a:t>
            </a:r>
            <a:endParaRPr lang="en-US" altLang="ko-KR" sz="3000" b="1" dirty="0">
              <a:solidFill>
                <a:schemeClr val="tx1"/>
              </a:solidFill>
              <a:latin typeface="NanumSquareRound ExtraBold" panose="020B0600000101010101" pitchFamily="34" charset="-127"/>
              <a:ea typeface="NanumSquareRound ExtraBold" panose="020B0600000101010101" pitchFamily="34" charset="-127"/>
            </a:endParaRPr>
          </a:p>
        </p:txBody>
      </p:sp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5AA2FE52-E15F-DD46-AC80-037B8DBAE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7750" y="43544"/>
            <a:ext cx="12954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436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</TotalTime>
  <Words>377</Words>
  <Application>Microsoft Macintosh PowerPoint</Application>
  <PresentationFormat>와이드스크린</PresentationFormat>
  <Paragraphs>125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BM HANNA Air OTF</vt:lpstr>
      <vt:lpstr>BM HANNA Pro OTF</vt:lpstr>
      <vt:lpstr>NanumSquareRound Bold</vt:lpstr>
      <vt:lpstr>NanumSquareRound ExtraBold</vt:lpstr>
      <vt:lpstr>NanumSquareRound Regular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3497</dc:creator>
  <cp:lastModifiedBy>3497</cp:lastModifiedBy>
  <cp:revision>101</cp:revision>
  <dcterms:created xsi:type="dcterms:W3CDTF">2021-11-11T03:56:05Z</dcterms:created>
  <dcterms:modified xsi:type="dcterms:W3CDTF">2021-12-14T00:31:01Z</dcterms:modified>
</cp:coreProperties>
</file>