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1"/>
  </p:notesMasterIdLst>
  <p:sldIdLst>
    <p:sldId id="280" r:id="rId3"/>
    <p:sldId id="293" r:id="rId4"/>
    <p:sldId id="282" r:id="rId5"/>
    <p:sldId id="260" r:id="rId6"/>
    <p:sldId id="261" r:id="rId7"/>
    <p:sldId id="262" r:id="rId8"/>
    <p:sldId id="284" r:id="rId9"/>
    <p:sldId id="264" r:id="rId10"/>
    <p:sldId id="265" r:id="rId11"/>
    <p:sldId id="266" r:id="rId12"/>
    <p:sldId id="285" r:id="rId13"/>
    <p:sldId id="268" r:id="rId14"/>
    <p:sldId id="269" r:id="rId15"/>
    <p:sldId id="270" r:id="rId16"/>
    <p:sldId id="286" r:id="rId17"/>
    <p:sldId id="272" r:id="rId18"/>
    <p:sldId id="273" r:id="rId19"/>
    <p:sldId id="287" r:id="rId20"/>
    <p:sldId id="275" r:id="rId21"/>
    <p:sldId id="276" r:id="rId22"/>
    <p:sldId id="288" r:id="rId23"/>
    <p:sldId id="278" r:id="rId24"/>
    <p:sldId id="292" r:id="rId25"/>
    <p:sldId id="289" r:id="rId26"/>
    <p:sldId id="294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1"/>
    <p:restoredTop sz="93602"/>
  </p:normalViewPr>
  <p:slideViewPr>
    <p:cSldViewPr snapToGrid="0" snapToObjects="1">
      <p:cViewPr varScale="1">
        <p:scale>
          <a:sx n="107" d="100"/>
          <a:sy n="107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B2B-4270-B407-679F7D9C7B1A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B-4270-B407-679F7D9C7B1A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B-4270-B407-679F7D9C7B1A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B-4270-B407-679F7D9C7B1A}"/>
              </c:ext>
            </c:extLst>
          </c:dPt>
          <c:dPt>
            <c:idx val="4"/>
            <c:bubble3D val="0"/>
            <c:spPr>
              <a:solidFill>
                <a:schemeClr val="accent3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B2B-4270-B407-679F7D9C7B1A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B-4270-B407-679F7D9C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D-4E54-AD02-B480ABB3A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D-4E54-AD02-B480ABB3A8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D-4E54-AD02-B480ABB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6584304"/>
        <c:axId val="1592518656"/>
      </c:barChart>
      <c:catAx>
        <c:axId val="193658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592518656"/>
        <c:crosses val="autoZero"/>
        <c:auto val="1"/>
        <c:lblAlgn val="ctr"/>
        <c:lblOffset val="100"/>
        <c:noMultiLvlLbl val="0"/>
      </c:catAx>
      <c:valAx>
        <c:axId val="159251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93658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4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3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0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2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29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06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13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26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14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6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87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17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7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23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40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1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4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3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8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6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2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15821" y="2251051"/>
            <a:ext cx="7560357" cy="937764"/>
          </a:xfrm>
        </p:spPr>
        <p:txBody>
          <a:bodyPr/>
          <a:lstStyle/>
          <a:p>
            <a:r>
              <a:rPr lang="zh-CN" altLang="en-US" dirty="0">
                <a:latin typeface="Segoe UI"/>
                <a:ea typeface="微软雅黑"/>
              </a:rPr>
              <a:t>高效视频编码器在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zh-CN" altLang="en-US" dirty="0">
                <a:latin typeface="Segoe UI"/>
                <a:ea typeface="微软雅黑"/>
              </a:rPr>
              <a:t>多核异构平台上的并行优化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55230" y="3898757"/>
            <a:ext cx="2294080" cy="54989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指导老师</a:t>
            </a:r>
            <a:endParaRPr lang="en-US" altLang="zh-CN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郭红星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42692" y="3898757"/>
            <a:ext cx="2294080" cy="54989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报告人</a:t>
            </a:r>
            <a:endParaRPr lang="en-US" altLang="zh-CN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董子恒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55232" y="5094106"/>
            <a:ext cx="5881540" cy="5083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 OfficePLUS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论文结构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4049174" y="1261144"/>
            <a:ext cx="2997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4" name="矩形 3"/>
          <p:cNvSpPr/>
          <p:nvPr/>
        </p:nvSpPr>
        <p:spPr>
          <a:xfrm>
            <a:off x="4049174" y="77251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4049174" y="1784364"/>
            <a:ext cx="562822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6" name="组合 5"/>
          <p:cNvGrpSpPr/>
          <p:nvPr/>
        </p:nvGrpSpPr>
        <p:grpSpPr>
          <a:xfrm>
            <a:off x="3502597" y="4223476"/>
            <a:ext cx="2300757" cy="509896"/>
            <a:chOff x="888096" y="1000203"/>
            <a:chExt cx="4259825" cy="944066"/>
          </a:xfrm>
        </p:grpSpPr>
        <p:sp>
          <p:nvSpPr>
            <p:cNvPr id="77" name="矩形 7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2" name="组合 11"/>
          <p:cNvGrpSpPr/>
          <p:nvPr/>
        </p:nvGrpSpPr>
        <p:grpSpPr>
          <a:xfrm>
            <a:off x="6116198" y="4223476"/>
            <a:ext cx="2300757" cy="509896"/>
            <a:chOff x="888096" y="1000203"/>
            <a:chExt cx="4259825" cy="944066"/>
          </a:xfrm>
        </p:grpSpPr>
        <p:sp>
          <p:nvSpPr>
            <p:cNvPr id="83" name="矩形 8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8" name="组合 17"/>
          <p:cNvGrpSpPr/>
          <p:nvPr/>
        </p:nvGrpSpPr>
        <p:grpSpPr>
          <a:xfrm>
            <a:off x="6116198" y="3302691"/>
            <a:ext cx="2300757" cy="509896"/>
            <a:chOff x="888096" y="1000203"/>
            <a:chExt cx="4259825" cy="944066"/>
          </a:xfrm>
        </p:grpSpPr>
        <p:sp>
          <p:nvSpPr>
            <p:cNvPr id="89" name="矩形 8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94" name="组合 23"/>
          <p:cNvGrpSpPr/>
          <p:nvPr/>
        </p:nvGrpSpPr>
        <p:grpSpPr>
          <a:xfrm>
            <a:off x="6116198" y="5145677"/>
            <a:ext cx="2300757" cy="509896"/>
            <a:chOff x="888096" y="1000203"/>
            <a:chExt cx="4259825" cy="944066"/>
          </a:xfrm>
        </p:grpSpPr>
        <p:sp>
          <p:nvSpPr>
            <p:cNvPr id="95" name="矩形 9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00" name="组合 29"/>
          <p:cNvGrpSpPr/>
          <p:nvPr/>
        </p:nvGrpSpPr>
        <p:grpSpPr>
          <a:xfrm>
            <a:off x="8700859" y="3766247"/>
            <a:ext cx="2300757" cy="509896"/>
            <a:chOff x="888096" y="1000203"/>
            <a:chExt cx="4259825" cy="944066"/>
          </a:xfrm>
        </p:grpSpPr>
        <p:sp>
          <p:nvSpPr>
            <p:cNvPr id="101" name="矩形 10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06" name="组合 35"/>
          <p:cNvGrpSpPr/>
          <p:nvPr/>
        </p:nvGrpSpPr>
        <p:grpSpPr>
          <a:xfrm>
            <a:off x="8700859" y="2845462"/>
            <a:ext cx="2300757" cy="509896"/>
            <a:chOff x="888096" y="1000203"/>
            <a:chExt cx="4259825" cy="944066"/>
          </a:xfrm>
        </p:grpSpPr>
        <p:sp>
          <p:nvSpPr>
            <p:cNvPr id="107" name="矩形 10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12" name="组合 53"/>
          <p:cNvGrpSpPr/>
          <p:nvPr/>
        </p:nvGrpSpPr>
        <p:grpSpPr>
          <a:xfrm>
            <a:off x="8695654" y="5607086"/>
            <a:ext cx="2300757" cy="509896"/>
            <a:chOff x="888096" y="1000203"/>
            <a:chExt cx="4259825" cy="944066"/>
          </a:xfrm>
        </p:grpSpPr>
        <p:sp>
          <p:nvSpPr>
            <p:cNvPr id="113" name="矩形 1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18" name="组合 59"/>
          <p:cNvGrpSpPr/>
          <p:nvPr/>
        </p:nvGrpSpPr>
        <p:grpSpPr>
          <a:xfrm>
            <a:off x="8695654" y="4686301"/>
            <a:ext cx="2300757" cy="509896"/>
            <a:chOff x="888096" y="1000203"/>
            <a:chExt cx="4259825" cy="944066"/>
          </a:xfrm>
        </p:grpSpPr>
        <p:sp>
          <p:nvSpPr>
            <p:cNvPr id="119" name="矩形 1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124" name="直接连接符 66"/>
          <p:cNvCxnSpPr>
            <a:stCxn id="81" idx="3"/>
          </p:cNvCxnSpPr>
          <p:nvPr/>
        </p:nvCxnSpPr>
        <p:spPr>
          <a:xfrm>
            <a:off x="5783246" y="4483518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5" name="直接连接符 69"/>
          <p:cNvCxnSpPr/>
          <p:nvPr/>
        </p:nvCxnSpPr>
        <p:spPr>
          <a:xfrm>
            <a:off x="5950843" y="4483518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6" name="直接连接符 71"/>
          <p:cNvCxnSpPr/>
          <p:nvPr/>
        </p:nvCxnSpPr>
        <p:spPr>
          <a:xfrm>
            <a:off x="5950843" y="3559593"/>
            <a:ext cx="0" cy="184785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27" name="直接连接符 72"/>
          <p:cNvCxnSpPr/>
          <p:nvPr/>
        </p:nvCxnSpPr>
        <p:spPr>
          <a:xfrm>
            <a:off x="5950843" y="3559593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8" name="直接连接符 73"/>
          <p:cNvCxnSpPr/>
          <p:nvPr/>
        </p:nvCxnSpPr>
        <p:spPr>
          <a:xfrm>
            <a:off x="5950843" y="5407443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9" name="直接连接符 76"/>
          <p:cNvCxnSpPr/>
          <p:nvPr/>
        </p:nvCxnSpPr>
        <p:spPr>
          <a:xfrm>
            <a:off x="8523012" y="3116472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30" name="直接连接符 78"/>
          <p:cNvCxnSpPr/>
          <p:nvPr/>
        </p:nvCxnSpPr>
        <p:spPr>
          <a:xfrm>
            <a:off x="8523012" y="4040397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1" name="直接连接符 79"/>
          <p:cNvCxnSpPr/>
          <p:nvPr/>
        </p:nvCxnSpPr>
        <p:spPr>
          <a:xfrm>
            <a:off x="8523012" y="311647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2" name="直接连接符 85"/>
          <p:cNvCxnSpPr/>
          <p:nvPr/>
        </p:nvCxnSpPr>
        <p:spPr>
          <a:xfrm>
            <a:off x="8523012" y="4935112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33" name="直接连接符 86"/>
          <p:cNvCxnSpPr/>
          <p:nvPr/>
        </p:nvCxnSpPr>
        <p:spPr>
          <a:xfrm>
            <a:off x="8523012" y="5859037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4" name="直接连接符 87"/>
          <p:cNvCxnSpPr/>
          <p:nvPr/>
        </p:nvCxnSpPr>
        <p:spPr>
          <a:xfrm>
            <a:off x="8523012" y="493511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5" name="直接连接符 88"/>
          <p:cNvCxnSpPr/>
          <p:nvPr/>
        </p:nvCxnSpPr>
        <p:spPr>
          <a:xfrm>
            <a:off x="8396847" y="3568448"/>
            <a:ext cx="12616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6" name="直接连接符 90"/>
          <p:cNvCxnSpPr/>
          <p:nvPr/>
        </p:nvCxnSpPr>
        <p:spPr>
          <a:xfrm>
            <a:off x="8396847" y="5407443"/>
            <a:ext cx="12616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37" name="矩形 136"/>
          <p:cNvSpPr/>
          <p:nvPr/>
        </p:nvSpPr>
        <p:spPr>
          <a:xfrm>
            <a:off x="3633504" y="43025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38" name="矩形 137"/>
          <p:cNvSpPr/>
          <p:nvPr/>
        </p:nvSpPr>
        <p:spPr>
          <a:xfrm>
            <a:off x="6247106" y="43025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39" name="矩形 138"/>
          <p:cNvSpPr/>
          <p:nvPr/>
        </p:nvSpPr>
        <p:spPr>
          <a:xfrm>
            <a:off x="6247106" y="338378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0" name="矩形 139"/>
          <p:cNvSpPr/>
          <p:nvPr/>
        </p:nvSpPr>
        <p:spPr>
          <a:xfrm>
            <a:off x="6247106" y="522277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1" name="矩形 140"/>
          <p:cNvSpPr/>
          <p:nvPr/>
        </p:nvSpPr>
        <p:spPr>
          <a:xfrm>
            <a:off x="8834912" y="384736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2" name="矩形 141"/>
          <p:cNvSpPr/>
          <p:nvPr/>
        </p:nvSpPr>
        <p:spPr>
          <a:xfrm>
            <a:off x="8834912" y="292862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3" name="矩形 142"/>
          <p:cNvSpPr/>
          <p:nvPr/>
        </p:nvSpPr>
        <p:spPr>
          <a:xfrm>
            <a:off x="8834912" y="567437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4" name="矩形 143"/>
          <p:cNvSpPr/>
          <p:nvPr/>
        </p:nvSpPr>
        <p:spPr>
          <a:xfrm>
            <a:off x="8834912" y="475563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研究方法</a:t>
            </a: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/>
              <a:tblGrid>
                <a:gridCol w="1384935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grpSp>
        <p:nvGrpSpPr>
          <p:cNvPr id="3" name="组 2"/>
          <p:cNvGrpSpPr/>
          <p:nvPr/>
        </p:nvGrpSpPr>
        <p:grpSpPr>
          <a:xfrm>
            <a:off x="910794" y="4967546"/>
            <a:ext cx="2300757" cy="509896"/>
            <a:chOff x="910794" y="4967546"/>
            <a:chExt cx="2300757" cy="509896"/>
          </a:xfrm>
        </p:grpSpPr>
        <p:grpSp>
          <p:nvGrpSpPr>
            <p:cNvPr id="45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959621" y="5519630"/>
            <a:ext cx="687627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>
            <p:extLst/>
          </p:nvPr>
        </p:nvGraphicFramePr>
        <p:xfrm>
          <a:off x="4361418" y="1990592"/>
          <a:ext cx="7260884" cy="355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研究方法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504894" y="769106"/>
            <a:ext cx="2300757" cy="509896"/>
            <a:chOff x="910794" y="4967546"/>
            <a:chExt cx="2300757" cy="50989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553721" y="1321190"/>
            <a:ext cx="687627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研究方法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974294" y="934206"/>
            <a:ext cx="2300757" cy="509896"/>
            <a:chOff x="910794" y="4967546"/>
            <a:chExt cx="2300757" cy="50989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023121" y="1486290"/>
            <a:ext cx="687627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aphicFrame>
        <p:nvGraphicFramePr>
          <p:cNvPr id="13" name="图表 12"/>
          <p:cNvGraphicFramePr/>
          <p:nvPr>
            <p:extLst/>
          </p:nvPr>
        </p:nvGraphicFramePr>
        <p:xfrm>
          <a:off x="974294" y="2306442"/>
          <a:ext cx="6925106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分析讨论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l="20853" r="22499"/>
          <a:stretch/>
        </p:blipFill>
        <p:spPr>
          <a:xfrm>
            <a:off x="911225" y="1500798"/>
            <a:ext cx="3316750" cy="3293452"/>
          </a:xfrm>
          <a:prstGeom prst="rect">
            <a:avLst/>
          </a:prstGeom>
        </p:spPr>
      </p:pic>
      <p:grpSp>
        <p:nvGrpSpPr>
          <p:cNvPr id="14" name="组 13"/>
          <p:cNvGrpSpPr/>
          <p:nvPr/>
        </p:nvGrpSpPr>
        <p:grpSpPr>
          <a:xfrm>
            <a:off x="923717" y="893683"/>
            <a:ext cx="2300757" cy="509896"/>
            <a:chOff x="923717" y="715883"/>
            <a:chExt cx="2300757" cy="509896"/>
          </a:xfrm>
        </p:grpSpPr>
        <p:grpSp>
          <p:nvGrpSpPr>
            <p:cNvPr id="15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911226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/>
          <a:srcRect l="20853" r="22499"/>
          <a:stretch/>
        </p:blipFill>
        <p:spPr>
          <a:xfrm>
            <a:off x="4473180" y="1500798"/>
            <a:ext cx="3316750" cy="3293452"/>
          </a:xfrm>
          <a:prstGeom prst="rect">
            <a:avLst/>
          </a:prstGeom>
        </p:spPr>
      </p:pic>
      <p:grpSp>
        <p:nvGrpSpPr>
          <p:cNvPr id="26" name="组 25"/>
          <p:cNvGrpSpPr/>
          <p:nvPr/>
        </p:nvGrpSpPr>
        <p:grpSpPr>
          <a:xfrm>
            <a:off x="4485672" y="893683"/>
            <a:ext cx="2300757" cy="509896"/>
            <a:chOff x="923717" y="715883"/>
            <a:chExt cx="2300757" cy="509896"/>
          </a:xfrm>
        </p:grpSpPr>
        <p:grpSp>
          <p:nvGrpSpPr>
            <p:cNvPr id="28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4473181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/>
          <a:srcRect l="20853" r="22499"/>
          <a:stretch/>
        </p:blipFill>
        <p:spPr>
          <a:xfrm>
            <a:off x="8035136" y="1500798"/>
            <a:ext cx="3316750" cy="3293452"/>
          </a:xfrm>
          <a:prstGeom prst="rect">
            <a:avLst/>
          </a:prstGeom>
        </p:spPr>
      </p:pic>
      <p:grpSp>
        <p:nvGrpSpPr>
          <p:cNvPr id="37" name="组 36"/>
          <p:cNvGrpSpPr/>
          <p:nvPr/>
        </p:nvGrpSpPr>
        <p:grpSpPr>
          <a:xfrm>
            <a:off x="8047628" y="893683"/>
            <a:ext cx="2300757" cy="509896"/>
            <a:chOff x="923717" y="715883"/>
            <a:chExt cx="2300757" cy="509896"/>
          </a:xfrm>
        </p:grpSpPr>
        <p:grpSp>
          <p:nvGrpSpPr>
            <p:cNvPr id="39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38" name="矩形 37"/>
          <p:cNvSpPr/>
          <p:nvPr/>
        </p:nvSpPr>
        <p:spPr>
          <a:xfrm>
            <a:off x="8035137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分析讨论</a:t>
            </a:r>
          </a:p>
        </p:txBody>
      </p:sp>
      <p:sp>
        <p:nvSpPr>
          <p:cNvPr id="75" name="矩形 74"/>
          <p:cNvSpPr/>
          <p:nvPr/>
        </p:nvSpPr>
        <p:spPr>
          <a:xfrm>
            <a:off x="1289519" y="3000626"/>
            <a:ext cx="1886434" cy="12357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237656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82" name="矩形 81"/>
          <p:cNvSpPr/>
          <p:nvPr/>
        </p:nvSpPr>
        <p:spPr>
          <a:xfrm>
            <a:off x="1217074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84" name="矩形 83"/>
          <p:cNvSpPr/>
          <p:nvPr/>
        </p:nvSpPr>
        <p:spPr>
          <a:xfrm>
            <a:off x="3603371" y="3000626"/>
            <a:ext cx="1886434" cy="12357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51508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86" name="矩形 85"/>
          <p:cNvSpPr/>
          <p:nvPr/>
        </p:nvSpPr>
        <p:spPr>
          <a:xfrm>
            <a:off x="3530926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88" name="矩形 87"/>
          <p:cNvSpPr/>
          <p:nvPr/>
        </p:nvSpPr>
        <p:spPr>
          <a:xfrm>
            <a:off x="5917223" y="3000626"/>
            <a:ext cx="1886434" cy="12357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865360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0" name="矩形 89"/>
          <p:cNvSpPr/>
          <p:nvPr/>
        </p:nvSpPr>
        <p:spPr>
          <a:xfrm>
            <a:off x="5844778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1" name="矩形 90"/>
          <p:cNvSpPr/>
          <p:nvPr/>
        </p:nvSpPr>
        <p:spPr>
          <a:xfrm>
            <a:off x="1310101" y="4410326"/>
            <a:ext cx="1886434" cy="1235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258238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3" name="矩形 92"/>
          <p:cNvSpPr/>
          <p:nvPr/>
        </p:nvSpPr>
        <p:spPr>
          <a:xfrm>
            <a:off x="1237656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3623953" y="4410326"/>
            <a:ext cx="1886434" cy="12357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72090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6" name="矩形 95"/>
          <p:cNvSpPr/>
          <p:nvPr/>
        </p:nvSpPr>
        <p:spPr>
          <a:xfrm>
            <a:off x="3551508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5937805" y="4410326"/>
            <a:ext cx="1886434" cy="12357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885942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9" name="矩形 98"/>
          <p:cNvSpPr/>
          <p:nvPr/>
        </p:nvSpPr>
        <p:spPr>
          <a:xfrm>
            <a:off x="5865360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3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主要结论</a:t>
            </a:r>
          </a:p>
        </p:txBody>
      </p:sp>
      <p:grpSp>
        <p:nvGrpSpPr>
          <p:cNvPr id="81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8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3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4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5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grpSp>
          <p:nvGrpSpPr>
            <p:cNvPr id="8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90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1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2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6961426" y="432404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7" name="组 156"/>
          <p:cNvGrpSpPr/>
          <p:nvPr/>
        </p:nvGrpSpPr>
        <p:grpSpPr>
          <a:xfrm>
            <a:off x="4568825" y="438589"/>
            <a:ext cx="2300757" cy="509896"/>
            <a:chOff x="4568825" y="438589"/>
            <a:chExt cx="2300757" cy="509896"/>
          </a:xfrm>
        </p:grpSpPr>
        <p:grpSp>
          <p:nvGrpSpPr>
            <p:cNvPr id="98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06" name="矩形 105"/>
          <p:cNvSpPr/>
          <p:nvPr/>
        </p:nvSpPr>
        <p:spPr>
          <a:xfrm>
            <a:off x="6961426" y="1520240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8" name="组 157"/>
          <p:cNvGrpSpPr/>
          <p:nvPr/>
        </p:nvGrpSpPr>
        <p:grpSpPr>
          <a:xfrm>
            <a:off x="4568825" y="1526425"/>
            <a:ext cx="2300757" cy="509896"/>
            <a:chOff x="4568825" y="1526425"/>
            <a:chExt cx="2300757" cy="509896"/>
          </a:xfrm>
        </p:grpSpPr>
        <p:grpSp>
          <p:nvGrpSpPr>
            <p:cNvPr id="107" name="组合 80"/>
            <p:cNvGrpSpPr/>
            <p:nvPr/>
          </p:nvGrpSpPr>
          <p:grpSpPr>
            <a:xfrm>
              <a:off x="4568825" y="1526425"/>
              <a:ext cx="2300757" cy="509896"/>
              <a:chOff x="888096" y="1000203"/>
              <a:chExt cx="4259825" cy="94406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4677733" y="1601801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5" name="矩形 114"/>
          <p:cNvSpPr/>
          <p:nvPr/>
        </p:nvSpPr>
        <p:spPr>
          <a:xfrm>
            <a:off x="6961426" y="2625613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9" name="组 158"/>
          <p:cNvGrpSpPr/>
          <p:nvPr/>
        </p:nvGrpSpPr>
        <p:grpSpPr>
          <a:xfrm>
            <a:off x="4568825" y="2631798"/>
            <a:ext cx="2300757" cy="509896"/>
            <a:chOff x="4568825" y="2631798"/>
            <a:chExt cx="2300757" cy="509896"/>
          </a:xfrm>
        </p:grpSpPr>
        <p:grpSp>
          <p:nvGrpSpPr>
            <p:cNvPr id="116" name="组合 89"/>
            <p:cNvGrpSpPr/>
            <p:nvPr/>
          </p:nvGrpSpPr>
          <p:grpSpPr>
            <a:xfrm>
              <a:off x="4568825" y="2631798"/>
              <a:ext cx="2300757" cy="509896"/>
              <a:chOff x="888096" y="1000203"/>
              <a:chExt cx="4259825" cy="94406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4677733" y="270717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24" name="矩形 123"/>
          <p:cNvSpPr/>
          <p:nvPr/>
        </p:nvSpPr>
        <p:spPr>
          <a:xfrm>
            <a:off x="6961426" y="3721573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0" name="组 159"/>
          <p:cNvGrpSpPr/>
          <p:nvPr/>
        </p:nvGrpSpPr>
        <p:grpSpPr>
          <a:xfrm>
            <a:off x="4568825" y="3727758"/>
            <a:ext cx="2300757" cy="509896"/>
            <a:chOff x="4568825" y="3727758"/>
            <a:chExt cx="2300757" cy="509896"/>
          </a:xfrm>
        </p:grpSpPr>
        <p:grpSp>
          <p:nvGrpSpPr>
            <p:cNvPr id="125" name="组合 98"/>
            <p:cNvGrpSpPr/>
            <p:nvPr/>
          </p:nvGrpSpPr>
          <p:grpSpPr>
            <a:xfrm>
              <a:off x="4568825" y="3727758"/>
              <a:ext cx="2300757" cy="509896"/>
              <a:chOff x="888096" y="1000203"/>
              <a:chExt cx="4259825" cy="94406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4677733" y="380313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6961426" y="4809201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1" name="组 160"/>
          <p:cNvGrpSpPr/>
          <p:nvPr/>
        </p:nvGrpSpPr>
        <p:grpSpPr>
          <a:xfrm>
            <a:off x="4568825" y="4815386"/>
            <a:ext cx="2300757" cy="509896"/>
            <a:chOff x="4568825" y="4815386"/>
            <a:chExt cx="2300757" cy="509896"/>
          </a:xfrm>
        </p:grpSpPr>
        <p:grpSp>
          <p:nvGrpSpPr>
            <p:cNvPr id="134" name="组合 107"/>
            <p:cNvGrpSpPr/>
            <p:nvPr/>
          </p:nvGrpSpPr>
          <p:grpSpPr>
            <a:xfrm>
              <a:off x="4568825" y="4815386"/>
              <a:ext cx="2300757" cy="509896"/>
              <a:chOff x="888096" y="1000203"/>
              <a:chExt cx="4259825" cy="944066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677733" y="489076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6961426" y="5889038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2" name="组 161"/>
          <p:cNvGrpSpPr/>
          <p:nvPr/>
        </p:nvGrpSpPr>
        <p:grpSpPr>
          <a:xfrm>
            <a:off x="4568825" y="5895223"/>
            <a:ext cx="2300757" cy="509896"/>
            <a:chOff x="4568825" y="5895223"/>
            <a:chExt cx="2300757" cy="509896"/>
          </a:xfrm>
        </p:grpSpPr>
        <p:grpSp>
          <p:nvGrpSpPr>
            <p:cNvPr id="143" name="组合 116"/>
            <p:cNvGrpSpPr/>
            <p:nvPr/>
          </p:nvGrpSpPr>
          <p:grpSpPr>
            <a:xfrm>
              <a:off x="4568825" y="5895223"/>
              <a:ext cx="2300757" cy="509896"/>
              <a:chOff x="888096" y="1000203"/>
              <a:chExt cx="4259825" cy="944066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4677733" y="597059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1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2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3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4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5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6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4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选题背景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论文结构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研究方法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主要结论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FIVE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参考文献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SIX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分析讨论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9114" y="5014774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9664" y="5014774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60214" y="5014774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2588" y="5014774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84962" y="5014774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47336" y="5014774"/>
            <a:ext cx="1083718" cy="6075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主要结论</a:t>
            </a: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结论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00" name="矩形 199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01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7" name="矩形 206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08" name="矩形 207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09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16" name="矩形 215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17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218" name="矩形 2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23" name="矩形 222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24" name="矩形 223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r>
              <a:rPr kumimoji="1" lang="zh-CN" altLang="en-US" dirty="0"/>
              <a:t> 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1089025" y="1210452"/>
            <a:ext cx="6454775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期刊类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[J].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刊名，出版年份，卷号（期号）：起止页码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[N].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报纸名，出版日期（版次）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[C].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[D].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出版地：保存者，出版年份：起始页码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[R].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颁布单位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条例名称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8.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原著作者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 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译者，译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FOR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指导老师</a:t>
            </a:r>
            <a:endParaRPr lang="en-US" altLang="zh-CN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Segoe UI"/>
                <a:ea typeface="微软雅黑"/>
                <a:cs typeface=""/>
              </a:rPr>
              <a:t>John Doe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报告人</a:t>
            </a:r>
            <a:endParaRPr lang="en-US" altLang="zh-CN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Segoe UI"/>
                <a:ea typeface="微软雅黑"/>
                <a:cs typeface=""/>
              </a:rPr>
              <a:t>Jane Doe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 OfficePLUS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711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241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6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1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选题背景</a:t>
            </a:r>
          </a:p>
        </p:txBody>
      </p:sp>
      <p:grpSp>
        <p:nvGrpSpPr>
          <p:cNvPr id="100" name="组 99"/>
          <p:cNvGrpSpPr/>
          <p:nvPr/>
        </p:nvGrpSpPr>
        <p:grpSpPr>
          <a:xfrm>
            <a:off x="961594" y="890846"/>
            <a:ext cx="2300757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92501" y="9662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75" name="矩形 74"/>
          <p:cNvSpPr/>
          <p:nvPr/>
        </p:nvSpPr>
        <p:spPr>
          <a:xfrm>
            <a:off x="1010421" y="1442930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03" name="组 102"/>
          <p:cNvGrpSpPr/>
          <p:nvPr/>
        </p:nvGrpSpPr>
        <p:grpSpPr>
          <a:xfrm>
            <a:off x="961594" y="2175887"/>
            <a:ext cx="2300757" cy="509896"/>
            <a:chOff x="910794" y="928946"/>
            <a:chExt cx="2300757" cy="509896"/>
          </a:xfrm>
        </p:grpSpPr>
        <p:sp>
          <p:nvSpPr>
            <p:cNvPr id="106" name="矩形 105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1092501" y="22512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1010421" y="2727971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12" name="组 111"/>
          <p:cNvGrpSpPr/>
          <p:nvPr/>
        </p:nvGrpSpPr>
        <p:grpSpPr>
          <a:xfrm>
            <a:off x="961594" y="3460928"/>
            <a:ext cx="2300757" cy="509896"/>
            <a:chOff x="910794" y="928946"/>
            <a:chExt cx="2300757" cy="509896"/>
          </a:xfrm>
        </p:grpSpPr>
        <p:sp>
          <p:nvSpPr>
            <p:cNvPr id="115" name="矩形 114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092501" y="353630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4" name="矩形 113"/>
          <p:cNvSpPr/>
          <p:nvPr/>
        </p:nvSpPr>
        <p:spPr>
          <a:xfrm>
            <a:off x="1010421" y="4013012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21" name="组 120"/>
          <p:cNvGrpSpPr/>
          <p:nvPr/>
        </p:nvGrpSpPr>
        <p:grpSpPr>
          <a:xfrm>
            <a:off x="961594" y="4745970"/>
            <a:ext cx="2300757" cy="509896"/>
            <a:chOff x="910794" y="928946"/>
            <a:chExt cx="2300757" cy="509896"/>
          </a:xfrm>
        </p:grpSpPr>
        <p:sp>
          <p:nvSpPr>
            <p:cNvPr id="124" name="矩形 123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1092501" y="48213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23" name="矩形 122"/>
          <p:cNvSpPr/>
          <p:nvPr/>
        </p:nvSpPr>
        <p:spPr>
          <a:xfrm>
            <a:off x="1010421" y="5298054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8" name="矩形 7"/>
          <p:cNvSpPr/>
          <p:nvPr/>
        </p:nvSpPr>
        <p:spPr>
          <a:xfrm>
            <a:off x="950374" y="1908844"/>
            <a:ext cx="2997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959621" y="2810482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959621" y="3549798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59621" y="4289114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25" name="矩形 2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029444" y="1392388"/>
            <a:ext cx="703940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5188751" y="2168217"/>
            <a:ext cx="515028" cy="515938"/>
            <a:chOff x="5188751" y="2168217"/>
            <a:chExt cx="515028" cy="515938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5188751" y="2168217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5307044" y="2297429"/>
              <a:ext cx="278443" cy="279353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0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188751" y="4333602"/>
            <a:ext cx="515028" cy="515938"/>
            <a:chOff x="5188751" y="4333602"/>
            <a:chExt cx="515028" cy="515938"/>
          </a:xfrm>
        </p:grpSpPr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5188751" y="4333602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5" name="Freeform 26"/>
            <p:cNvSpPr>
              <a:spLocks noEditPoints="1"/>
            </p:cNvSpPr>
            <p:nvPr/>
          </p:nvSpPr>
          <p:spPr bwMode="auto">
            <a:xfrm>
              <a:off x="5287935" y="4432786"/>
              <a:ext cx="317570" cy="317570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6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8327972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8327972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学校名称：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OfficePLUS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大学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论文结构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801735" y="965562"/>
            <a:ext cx="2895600" cy="1643508"/>
            <a:chOff x="558800" y="977900"/>
            <a:chExt cx="2895600" cy="1643508"/>
          </a:xfrm>
        </p:grpSpPr>
        <p:sp>
          <p:nvSpPr>
            <p:cNvPr id="42" name="矩形 41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49" name="组 48"/>
          <p:cNvGrpSpPr/>
          <p:nvPr/>
        </p:nvGrpSpPr>
        <p:grpSpPr>
          <a:xfrm>
            <a:off x="4607271" y="965562"/>
            <a:ext cx="2895600" cy="1643508"/>
            <a:chOff x="558800" y="977900"/>
            <a:chExt cx="2895600" cy="1643508"/>
          </a:xfrm>
        </p:grpSpPr>
        <p:sp>
          <p:nvSpPr>
            <p:cNvPr id="50" name="矩形 4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412808" y="965562"/>
            <a:ext cx="2895600" cy="1643508"/>
            <a:chOff x="558800" y="977900"/>
            <a:chExt cx="2895600" cy="1643508"/>
          </a:xfrm>
        </p:grpSpPr>
        <p:sp>
          <p:nvSpPr>
            <p:cNvPr id="55" name="矩形 5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>
            <a:off x="2717148" y="4450798"/>
            <a:ext cx="2895600" cy="1643508"/>
            <a:chOff x="558800" y="977900"/>
            <a:chExt cx="2895600" cy="1643508"/>
          </a:xfrm>
        </p:grpSpPr>
        <p:sp>
          <p:nvSpPr>
            <p:cNvPr id="60" name="矩形 5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6522685" y="4450798"/>
            <a:ext cx="2895600" cy="1643508"/>
            <a:chOff x="558800" y="977900"/>
            <a:chExt cx="2895600" cy="1643508"/>
          </a:xfrm>
        </p:grpSpPr>
        <p:sp>
          <p:nvSpPr>
            <p:cNvPr id="65" name="矩形 6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6" name="组 65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论文结构</a:t>
            </a: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192767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8" name="矩形 107"/>
          <p:cNvSpPr/>
          <p:nvPr/>
        </p:nvSpPr>
        <p:spPr>
          <a:xfrm>
            <a:off x="911225" y="4513448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9" name="矩形 108"/>
          <p:cNvSpPr/>
          <p:nvPr/>
        </p:nvSpPr>
        <p:spPr>
          <a:xfrm>
            <a:off x="5080338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98796" y="4513448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1" name="矩形 110"/>
          <p:cNvSpPr/>
          <p:nvPr/>
        </p:nvSpPr>
        <p:spPr>
          <a:xfrm>
            <a:off x="8967909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2" name="矩形 111"/>
          <p:cNvSpPr/>
          <p:nvPr/>
        </p:nvSpPr>
        <p:spPr>
          <a:xfrm>
            <a:off x="8686367" y="4513448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13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/>
          </a:solidFill>
        </p:grpSpPr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22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/>
          </a:solidFill>
        </p:grpSpPr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32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/>
          </a:solidFill>
        </p:grpSpPr>
        <p:sp>
          <p:nvSpPr>
            <p:cNvPr id="133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4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2258</Words>
  <Application>Microsoft Office PowerPoint</Application>
  <PresentationFormat>宽屏</PresentationFormat>
  <Paragraphs>228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Microsoft YaHei</vt:lpstr>
      <vt:lpstr>Microsoft YaHei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子恒 董</cp:lastModifiedBy>
  <cp:revision>61</cp:revision>
  <dcterms:created xsi:type="dcterms:W3CDTF">2015-08-18T02:51:41Z</dcterms:created>
  <dcterms:modified xsi:type="dcterms:W3CDTF">2019-04-25T07:24:08Z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