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372" r:id="rId5"/>
    <p:sldId id="260" r:id="rId6"/>
    <p:sldId id="261" r:id="rId7"/>
    <p:sldId id="286" r:id="rId8"/>
    <p:sldId id="352" r:id="rId9"/>
    <p:sldId id="263" r:id="rId10"/>
    <p:sldId id="373" r:id="rId11"/>
    <p:sldId id="369" r:id="rId12"/>
    <p:sldId id="348" r:id="rId13"/>
    <p:sldId id="374" r:id="rId14"/>
    <p:sldId id="349" r:id="rId15"/>
    <p:sldId id="354" r:id="rId16"/>
    <p:sldId id="371" r:id="rId17"/>
    <p:sldId id="360" r:id="rId18"/>
    <p:sldId id="361" r:id="rId19"/>
    <p:sldId id="327" r:id="rId20"/>
    <p:sldId id="362" r:id="rId21"/>
    <p:sldId id="375" r:id="rId22"/>
    <p:sldId id="299" r:id="rId23"/>
    <p:sldId id="363" r:id="rId24"/>
    <p:sldId id="364" r:id="rId25"/>
    <p:sldId id="365" r:id="rId26"/>
    <p:sldId id="339" r:id="rId27"/>
    <p:sldId id="367" r:id="rId28"/>
    <p:sldId id="368" r:id="rId29"/>
    <p:sldId id="341" r:id="rId30"/>
    <p:sldId id="358" r:id="rId31"/>
    <p:sldId id="336" r:id="rId32"/>
    <p:sldId id="337" r:id="rId33"/>
    <p:sldId id="370" r:id="rId34"/>
    <p:sldId id="306" r:id="rId35"/>
    <p:sldId id="314" r:id="rId36"/>
    <p:sldId id="376" r:id="rId37"/>
    <p:sldId id="377" r:id="rId38"/>
    <p:sldId id="324" r:id="rId39"/>
    <p:sldId id="321" r:id="rId40"/>
    <p:sldId id="345" r:id="rId41"/>
    <p:sldId id="35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8" autoAdjust="0"/>
    <p:restoredTop sz="93073" autoAdjust="0"/>
  </p:normalViewPr>
  <p:slideViewPr>
    <p:cSldViewPr>
      <p:cViewPr>
        <p:scale>
          <a:sx n="100" d="100"/>
          <a:sy n="100" d="100"/>
        </p:scale>
        <p:origin x="150" y="13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10986-7344-4416-80ED-CCCF2D00BC15}" type="datetimeFigureOut">
              <a:rPr lang="en-US"/>
              <a:pPr/>
              <a:t>8/31/2018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1A5F6-6504-43B9-B748-8A7DEF67DD7C}" type="slidenum">
              <a:rPr lang="en-US"/>
              <a:pPr/>
              <a:t>‹#›</a:t>
            </a:fld>
            <a:endParaRPr lang="en-US"/>
          </a:p>
        </p:txBody>
      </p:sp>
    </p:spTree>
    <p:extLst>
      <p:ext uri="{BB962C8B-B14F-4D97-AF65-F5344CB8AC3E}">
        <p14:creationId xmlns:p14="http://schemas.microsoft.com/office/powerpoint/2010/main" val="3162430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1B7AF23-7EC2-40D9-83FD-039D3E4AF97A}" type="datetimeFigureOut">
              <a:rPr lang="en-US" smtClean="0"/>
              <a:pPr/>
              <a:t>8/31/2018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62E9A15-8E31-433F-B0DD-5CC6B93DAD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B7AF23-7EC2-40D9-83FD-039D3E4AF97A}"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E9A15-8E31-433F-B0DD-5CC6B93DAD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B7AF23-7EC2-40D9-83FD-039D3E4AF97A}"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E9A15-8E31-433F-B0DD-5CC6B93DAD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B7AF23-7EC2-40D9-83FD-039D3E4AF97A}"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E9A15-8E31-433F-B0DD-5CC6B93DAD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1B7AF23-7EC2-40D9-83FD-039D3E4AF97A}"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E9A15-8E31-433F-B0DD-5CC6B93DAD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B7AF23-7EC2-40D9-83FD-039D3E4AF97A}"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E9A15-8E31-433F-B0DD-5CC6B93DAD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1B7AF23-7EC2-40D9-83FD-039D3E4AF97A}" type="datetimeFigureOut">
              <a:rPr lang="en-US" smtClean="0"/>
              <a:pPr/>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E9A15-8E31-433F-B0DD-5CC6B93DAD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1B7AF23-7EC2-40D9-83FD-039D3E4AF97A}" type="datetimeFigureOut">
              <a:rPr lang="en-US" smtClean="0"/>
              <a:pPr/>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E9A15-8E31-433F-B0DD-5CC6B93DAD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7AF23-7EC2-40D9-83FD-039D3E4AF97A}" type="datetimeFigureOut">
              <a:rPr lang="en-US" smtClean="0"/>
              <a:pPr/>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E9A15-8E31-433F-B0DD-5CC6B93DAD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B7AF23-7EC2-40D9-83FD-039D3E4AF97A}"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E9A15-8E31-433F-B0DD-5CC6B93DAD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1B7AF23-7EC2-40D9-83FD-039D3E4AF97A}"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62E9A15-8E31-433F-B0DD-5CC6B93DAD6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B7AF23-7EC2-40D9-83FD-039D3E4AF97A}" type="datetimeFigureOut">
              <a:rPr lang="en-US" smtClean="0"/>
              <a:pPr/>
              <a:t>8/31/2018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2E9A15-8E31-433F-B0DD-5CC6B93DAD6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postcolonialweb.org/nz/maorijlg2b.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851648" cy="1676400"/>
          </a:xfrm>
        </p:spPr>
        <p:txBody>
          <a:bodyPr>
            <a:normAutofit/>
          </a:bodyPr>
          <a:lstStyle/>
          <a:p>
            <a:r>
              <a:rPr lang="en-US" dirty="0" smtClean="0"/>
              <a:t>APA</a:t>
            </a:r>
            <a:endParaRPr lang="en-US" dirty="0"/>
          </a:p>
        </p:txBody>
      </p:sp>
      <p:sp>
        <p:nvSpPr>
          <p:cNvPr id="3" name="Subtitle 2"/>
          <p:cNvSpPr>
            <a:spLocks noGrp="1"/>
          </p:cNvSpPr>
          <p:nvPr>
            <p:ph type="subTitle" idx="1"/>
          </p:nvPr>
        </p:nvSpPr>
        <p:spPr/>
        <p:txBody>
          <a:bodyPr/>
          <a:lstStyle/>
          <a:p>
            <a:r>
              <a:rPr lang="en-US" dirty="0"/>
              <a:t>AMERICAN PSYCHOLOGICAL </a:t>
            </a:r>
            <a:r>
              <a:rPr lang="en-US" dirty="0" smtClean="0"/>
              <a:t>ASSOCIATION</a:t>
            </a:r>
          </a:p>
          <a:p>
            <a:r>
              <a:rPr lang="en-US" dirty="0" smtClean="0"/>
              <a:t>6</a:t>
            </a:r>
            <a:r>
              <a:rPr lang="en-US" baseline="30000" dirty="0" smtClean="0"/>
              <a:t>th</a:t>
            </a:r>
            <a:r>
              <a:rPr lang="en-US" dirty="0" smtClean="0"/>
              <a:t> Edition</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Guidelines to make Title Page</a:t>
            </a:r>
            <a:endParaRPr lang="en-US" sz="3600" b="1" dirty="0"/>
          </a:p>
        </p:txBody>
      </p:sp>
      <p:sp>
        <p:nvSpPr>
          <p:cNvPr id="3" name="Content Placeholder 2"/>
          <p:cNvSpPr>
            <a:spLocks noGrp="1"/>
          </p:cNvSpPr>
          <p:nvPr>
            <p:ph idx="1"/>
          </p:nvPr>
        </p:nvSpPr>
        <p:spPr/>
        <p:txBody>
          <a:bodyPr>
            <a:normAutofit fontScale="92500" lnSpcReduction="10000"/>
          </a:bodyPr>
          <a:lstStyle/>
          <a:p>
            <a:r>
              <a:rPr lang="en-US" sz="2000" dirty="0">
                <a:latin typeface="Arial" pitchFamily="34" charset="0"/>
                <a:cs typeface="Arial" pitchFamily="34" charset="0"/>
              </a:rPr>
              <a:t>Type your title in upper and lowercase letters centered in the upper half of the page. </a:t>
            </a: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r>
              <a:rPr lang="en-US" sz="2000" dirty="0">
                <a:latin typeface="Arial" pitchFamily="34" charset="0"/>
                <a:cs typeface="Arial" pitchFamily="34" charset="0"/>
              </a:rPr>
              <a:t>T</a:t>
            </a:r>
            <a:r>
              <a:rPr lang="en-US" sz="2000" dirty="0" smtClean="0">
                <a:latin typeface="Arial" pitchFamily="34" charset="0"/>
                <a:cs typeface="Arial" pitchFamily="34" charset="0"/>
              </a:rPr>
              <a:t>itle should not be more </a:t>
            </a:r>
            <a:r>
              <a:rPr lang="en-US" sz="2000" dirty="0">
                <a:latin typeface="Arial" pitchFamily="34" charset="0"/>
                <a:cs typeface="Arial" pitchFamily="34" charset="0"/>
              </a:rPr>
              <a:t>than 12 words in length and that it should not contain </a:t>
            </a:r>
            <a:r>
              <a:rPr lang="en-US" sz="2000" dirty="0" smtClean="0">
                <a:latin typeface="Arial" pitchFamily="34" charset="0"/>
                <a:cs typeface="Arial" pitchFamily="34" charset="0"/>
              </a:rPr>
              <a:t>abbreviations</a:t>
            </a:r>
          </a:p>
          <a:p>
            <a:pPr marL="0" indent="0">
              <a:buNone/>
            </a:pPr>
            <a:endParaRPr lang="en-US" sz="2000" dirty="0" smtClean="0">
              <a:latin typeface="Arial" pitchFamily="34" charset="0"/>
              <a:cs typeface="Arial" pitchFamily="34" charset="0"/>
            </a:endParaRPr>
          </a:p>
          <a:p>
            <a:r>
              <a:rPr lang="en-US" sz="2000" dirty="0">
                <a:latin typeface="Arial" pitchFamily="34" charset="0"/>
                <a:cs typeface="Arial" pitchFamily="34" charset="0"/>
              </a:rPr>
              <a:t>All text on the title page, and throughout your paper, should be double-spaced</a:t>
            </a:r>
            <a:r>
              <a:rPr lang="en-US" sz="2000" dirty="0" smtClean="0">
                <a:latin typeface="Arial" pitchFamily="34" charset="0"/>
                <a:cs typeface="Arial" pitchFamily="34" charset="0"/>
              </a:rPr>
              <a:t>.</a:t>
            </a:r>
          </a:p>
          <a:p>
            <a:pPr marL="0" indent="0">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Beneath </a:t>
            </a:r>
            <a:r>
              <a:rPr lang="en-US" sz="2000" dirty="0">
                <a:latin typeface="Arial" pitchFamily="34" charset="0"/>
                <a:cs typeface="Arial" pitchFamily="34" charset="0"/>
              </a:rPr>
              <a:t>the title, type the </a:t>
            </a:r>
            <a:r>
              <a:rPr lang="en-US" sz="2000" b="1" dirty="0">
                <a:latin typeface="Arial" pitchFamily="34" charset="0"/>
                <a:cs typeface="Arial" pitchFamily="34" charset="0"/>
              </a:rPr>
              <a:t>author's </a:t>
            </a:r>
            <a:r>
              <a:rPr lang="en-US" sz="2000" b="1" dirty="0" smtClean="0">
                <a:latin typeface="Arial" pitchFamily="34" charset="0"/>
                <a:cs typeface="Arial" pitchFamily="34" charset="0"/>
              </a:rPr>
              <a:t>name</a:t>
            </a:r>
          </a:p>
          <a:p>
            <a:pPr marL="0" indent="0">
              <a:buNone/>
            </a:pPr>
            <a:endParaRPr lang="en-US" sz="2000" b="1" dirty="0" smtClean="0">
              <a:latin typeface="Arial" pitchFamily="34" charset="0"/>
              <a:cs typeface="Arial" pitchFamily="34" charset="0"/>
            </a:endParaRPr>
          </a:p>
          <a:p>
            <a:r>
              <a:rPr lang="en-US" sz="2000" dirty="0">
                <a:latin typeface="Arial" pitchFamily="34" charset="0"/>
                <a:cs typeface="Arial" pitchFamily="34" charset="0"/>
              </a:rPr>
              <a:t>Beneath the author's name, type the </a:t>
            </a:r>
            <a:r>
              <a:rPr lang="en-US" sz="2000" b="1" dirty="0">
                <a:latin typeface="Arial" pitchFamily="34" charset="0"/>
                <a:cs typeface="Arial" pitchFamily="34" charset="0"/>
              </a:rPr>
              <a:t>institutional affiliation</a:t>
            </a:r>
            <a:r>
              <a:rPr lang="en-US" sz="2000" dirty="0">
                <a:latin typeface="Arial" pitchFamily="34" charset="0"/>
                <a:cs typeface="Arial" pitchFamily="34" charset="0"/>
              </a:rPr>
              <a:t>, which should indicate the location where the author(s) conducted the research</a:t>
            </a:r>
            <a:r>
              <a:rPr lang="en-US" dirty="0">
                <a:latin typeface="Arial" pitchFamily="34" charset="0"/>
                <a:cs typeface="Arial" pitchFamily="34" charset="0"/>
              </a:rPr>
              <a:t>.</a:t>
            </a:r>
          </a:p>
        </p:txBody>
      </p:sp>
    </p:spTree>
    <p:extLst>
      <p:ext uri="{BB962C8B-B14F-4D97-AF65-F5344CB8AC3E}">
        <p14:creationId xmlns:p14="http://schemas.microsoft.com/office/powerpoint/2010/main" val="1963805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981200"/>
            <a:ext cx="7848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143000"/>
            <a:ext cx="69342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497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801112"/>
          </a:xfrm>
        </p:spPr>
        <p:txBody>
          <a:bodyPr/>
          <a:lstStyle/>
          <a:p>
            <a:r>
              <a:rPr lang="en-US" dirty="0"/>
              <a:t>	</a:t>
            </a:r>
            <a:r>
              <a:rPr lang="en-US" dirty="0" smtClean="0"/>
              <a:t>	</a:t>
            </a:r>
            <a:r>
              <a:rPr lang="en-US" b="1" dirty="0" smtClean="0"/>
              <a:t>Body of the Paper</a:t>
            </a:r>
            <a:endParaRPr lang="en-US" b="1" dirty="0"/>
          </a:p>
        </p:txBody>
      </p:sp>
    </p:spTree>
    <p:extLst>
      <p:ext uri="{BB962C8B-B14F-4D97-AF65-F5344CB8AC3E}">
        <p14:creationId xmlns:p14="http://schemas.microsoft.com/office/powerpoint/2010/main" val="3524138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Abstract</a:t>
            </a:r>
            <a:endParaRPr lang="en-US" sz="3600" b="1" dirty="0"/>
          </a:p>
        </p:txBody>
      </p:sp>
      <p:sp>
        <p:nvSpPr>
          <p:cNvPr id="3" name="Content Placeholder 2"/>
          <p:cNvSpPr>
            <a:spLocks noGrp="1"/>
          </p:cNvSpPr>
          <p:nvPr>
            <p:ph idx="1"/>
          </p:nvPr>
        </p:nvSpPr>
        <p:spPr/>
        <p:txBody>
          <a:bodyPr vert="horz" anchor="t">
            <a:normAutofit/>
          </a:bodyPr>
          <a:lstStyle/>
          <a:p>
            <a:endParaRPr lang="en-US" dirty="0" smtClean="0"/>
          </a:p>
          <a:p>
            <a:r>
              <a:rPr lang="en-US" sz="2000" dirty="0" smtClean="0">
                <a:latin typeface="Arial" pitchFamily="34" charset="0"/>
                <a:cs typeface="Arial" pitchFamily="34" charset="0"/>
              </a:rPr>
              <a:t>The abstract is the </a:t>
            </a:r>
            <a:r>
              <a:rPr lang="en-US" sz="2000" dirty="0">
                <a:latin typeface="Arial" pitchFamily="34" charset="0"/>
                <a:cs typeface="Arial" pitchFamily="34" charset="0"/>
              </a:rPr>
              <a:t>2nd page of   APA-format </a:t>
            </a:r>
            <a:r>
              <a:rPr lang="en-US" sz="2000" dirty="0" smtClean="0">
                <a:latin typeface="Arial" pitchFamily="34" charset="0"/>
                <a:cs typeface="Arial" pitchFamily="34" charset="0"/>
              </a:rPr>
              <a:t>paper.</a:t>
            </a:r>
            <a:endParaRPr lang="en-US" sz="2000" dirty="0">
              <a:latin typeface="Arial" pitchFamily="34" charset="0"/>
              <a:cs typeface="Arial" pitchFamily="34" charset="0"/>
            </a:endParaRPr>
          </a:p>
          <a:p>
            <a:endParaRPr lang="en-US" sz="2000" dirty="0">
              <a:latin typeface="Arial" pitchFamily="34" charset="0"/>
              <a:cs typeface="Arial" pitchFamily="34" charset="0"/>
            </a:endParaRPr>
          </a:p>
          <a:p>
            <a:r>
              <a:rPr lang="en-US" sz="2000" dirty="0" smtClean="0">
                <a:latin typeface="Arial" pitchFamily="34" charset="0"/>
                <a:cs typeface="Arial" pitchFamily="34" charset="0"/>
              </a:rPr>
              <a:t>It  </a:t>
            </a:r>
            <a:r>
              <a:rPr lang="en-US" sz="2000" dirty="0">
                <a:latin typeface="Arial" pitchFamily="34" charset="0"/>
                <a:cs typeface="Arial" pitchFamily="34" charset="0"/>
              </a:rPr>
              <a:t>summarizes the key points of your </a:t>
            </a:r>
            <a:r>
              <a:rPr lang="en-US" sz="2000" dirty="0" smtClean="0">
                <a:latin typeface="Arial" pitchFamily="34" charset="0"/>
                <a:cs typeface="Arial" pitchFamily="34" charset="0"/>
              </a:rPr>
              <a:t>paper.</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Single most important paragraph.</a:t>
            </a:r>
          </a:p>
          <a:p>
            <a:pPr marL="0" indent="0">
              <a:buNone/>
            </a:pPr>
            <a:endParaRPr lang="en-US" sz="2000" dirty="0" smtClean="0">
              <a:latin typeface="Arial" pitchFamily="34" charset="0"/>
              <a:cs typeface="Arial" pitchFamily="34" charset="0"/>
            </a:endParaRPr>
          </a:p>
          <a:p>
            <a:r>
              <a:rPr lang="en-US" sz="2000" dirty="0">
                <a:latin typeface="Arial" pitchFamily="34" charset="0"/>
                <a:cs typeface="Arial" pitchFamily="34" charset="0"/>
              </a:rPr>
              <a:t>This summary should </a:t>
            </a:r>
            <a:r>
              <a:rPr lang="en-US" sz="2000" i="1" dirty="0">
                <a:latin typeface="Arial" pitchFamily="34" charset="0"/>
                <a:cs typeface="Arial" pitchFamily="34" charset="0"/>
              </a:rPr>
              <a:t>not </a:t>
            </a:r>
            <a:r>
              <a:rPr lang="en-US" sz="2000" dirty="0">
                <a:latin typeface="Arial" pitchFamily="34" charset="0"/>
                <a:cs typeface="Arial" pitchFamily="34" charset="0"/>
              </a:rPr>
              <a:t>be indented, but should be double-spaced and </a:t>
            </a:r>
            <a:r>
              <a:rPr lang="en-US" sz="2000" dirty="0" smtClean="0">
                <a:latin typeface="Arial" pitchFamily="34" charset="0"/>
                <a:cs typeface="Arial" pitchFamily="34" charset="0"/>
              </a:rPr>
              <a:t>should be between 150- </a:t>
            </a:r>
            <a:r>
              <a:rPr lang="en-US" sz="2000" dirty="0">
                <a:latin typeface="Arial" pitchFamily="34" charset="0"/>
                <a:cs typeface="Arial" pitchFamily="34" charset="0"/>
              </a:rPr>
              <a:t>250 words.</a:t>
            </a:r>
          </a:p>
          <a:p>
            <a:endParaRPr lang="en-US" dirty="0"/>
          </a:p>
          <a:p>
            <a:endParaRPr lang="en-US" dirty="0"/>
          </a:p>
          <a:p>
            <a:endParaRPr lang="en-US" dirty="0"/>
          </a:p>
        </p:txBody>
      </p:sp>
    </p:spTree>
    <p:extLst>
      <p:ext uri="{BB962C8B-B14F-4D97-AF65-F5344CB8AC3E}">
        <p14:creationId xmlns:p14="http://schemas.microsoft.com/office/powerpoint/2010/main" val="1280660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Format of Main Essay</a:t>
            </a:r>
            <a:endParaRPr lang="en-US" sz="3600" b="1" dirty="0"/>
          </a:p>
        </p:txBody>
      </p:sp>
      <p:sp>
        <p:nvSpPr>
          <p:cNvPr id="3" name="Content Placeholder 2"/>
          <p:cNvSpPr>
            <a:spLocks noGrp="1"/>
          </p:cNvSpPr>
          <p:nvPr>
            <p:ph idx="1"/>
          </p:nvPr>
        </p:nvSpPr>
        <p:spPr/>
        <p:txBody>
          <a:bodyPr>
            <a:normAutofit/>
          </a:bodyPr>
          <a:lstStyle/>
          <a:p>
            <a:r>
              <a:rPr lang="en-US" sz="2000" dirty="0">
                <a:latin typeface="Arial" pitchFamily="34" charset="0"/>
                <a:cs typeface="Arial" pitchFamily="34" charset="0"/>
              </a:rPr>
              <a:t>Uniform margins: 1" margins on all sides.</a:t>
            </a:r>
          </a:p>
          <a:p>
            <a:endParaRPr lang="en-US" sz="2000" dirty="0">
              <a:latin typeface="Arial" pitchFamily="34" charset="0"/>
              <a:cs typeface="Arial" pitchFamily="34" charset="0"/>
            </a:endParaRPr>
          </a:p>
          <a:p>
            <a:r>
              <a:rPr lang="en-US" sz="2000" dirty="0">
                <a:latin typeface="Arial" pitchFamily="34" charset="0"/>
                <a:cs typeface="Arial" pitchFamily="34" charset="0"/>
              </a:rPr>
              <a:t>Font: Times New Roman font.</a:t>
            </a:r>
          </a:p>
          <a:p>
            <a:endParaRPr lang="en-US" sz="2000" dirty="0">
              <a:latin typeface="Arial" pitchFamily="34" charset="0"/>
              <a:cs typeface="Arial" pitchFamily="34" charset="0"/>
            </a:endParaRPr>
          </a:p>
          <a:p>
            <a:r>
              <a:rPr lang="en-US" sz="2000" dirty="0">
                <a:latin typeface="Arial" pitchFamily="34" charset="0"/>
                <a:cs typeface="Arial" pitchFamily="34" charset="0"/>
              </a:rPr>
              <a:t>Size: 12 pt.</a:t>
            </a:r>
          </a:p>
          <a:p>
            <a:endParaRPr lang="en-US" sz="2000" dirty="0">
              <a:latin typeface="Arial" pitchFamily="34" charset="0"/>
              <a:cs typeface="Arial" pitchFamily="34" charset="0"/>
            </a:endParaRPr>
          </a:p>
          <a:p>
            <a:r>
              <a:rPr lang="en-US" sz="2000" dirty="0">
                <a:latin typeface="Arial" pitchFamily="34" charset="0"/>
                <a:cs typeface="Arial" pitchFamily="34" charset="0"/>
              </a:rPr>
              <a:t>Space:  double- spaced ( 2.0 </a:t>
            </a:r>
            <a:r>
              <a:rPr lang="en-US" sz="2000" dirty="0" smtClean="0">
                <a:latin typeface="Arial" pitchFamily="34" charset="0"/>
                <a:cs typeface="Arial" pitchFamily="34" charset="0"/>
              </a:rPr>
              <a:t>)</a:t>
            </a:r>
          </a:p>
          <a:p>
            <a:pPr marL="0" indent="0">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Running head at the top left and page number on the top right</a:t>
            </a:r>
          </a:p>
          <a:p>
            <a:endParaRPr lang="en-US" sz="2000" dirty="0" smtClean="0">
              <a:latin typeface="Arial" pitchFamily="34" charset="0"/>
              <a:cs typeface="Arial" pitchFamily="34" charset="0"/>
            </a:endParaRPr>
          </a:p>
          <a:p>
            <a:r>
              <a:rPr lang="en-US" sz="2000" dirty="0">
                <a:latin typeface="Arial" pitchFamily="34" charset="0"/>
                <a:cs typeface="Arial" pitchFamily="34" charset="0"/>
              </a:rPr>
              <a:t>The first word in every paragraph should be indented one half inch.</a:t>
            </a:r>
          </a:p>
        </p:txBody>
      </p:sp>
    </p:spTree>
    <p:extLst>
      <p:ext uri="{BB962C8B-B14F-4D97-AF65-F5344CB8AC3E}">
        <p14:creationId xmlns:p14="http://schemas.microsoft.com/office/powerpoint/2010/main" val="2111489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Format Cont..</a:t>
            </a:r>
            <a:endParaRPr lang="en-US" sz="3600" b="1" dirty="0"/>
          </a:p>
        </p:txBody>
      </p:sp>
      <p:sp>
        <p:nvSpPr>
          <p:cNvPr id="3" name="Content Placeholder 2"/>
          <p:cNvSpPr>
            <a:spLocks noGrp="1"/>
          </p:cNvSpPr>
          <p:nvPr>
            <p:ph idx="1"/>
          </p:nvPr>
        </p:nvSpPr>
        <p:spPr/>
        <p:txBody>
          <a:bodyPr>
            <a:normAutofit/>
          </a:bodyPr>
          <a:lstStyle/>
          <a:p>
            <a:pPr marL="0" indent="0">
              <a:buNone/>
            </a:pPr>
            <a:endParaRPr lang="en-US" sz="2000" dirty="0">
              <a:latin typeface="Arial" pitchFamily="34" charset="0"/>
              <a:cs typeface="Arial" pitchFamily="34" charset="0"/>
            </a:endParaRPr>
          </a:p>
          <a:p>
            <a:r>
              <a:rPr lang="en-US" sz="2000" dirty="0" smtClean="0">
                <a:latin typeface="Arial" pitchFamily="34" charset="0"/>
                <a:cs typeface="Arial" pitchFamily="34" charset="0"/>
              </a:rPr>
              <a:t>Indent each paragraph ‘s first line.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733631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In-text Citation</a:t>
            </a:r>
            <a:endParaRPr lang="en-US" sz="3600" b="1" dirty="0"/>
          </a:p>
        </p:txBody>
      </p:sp>
      <p:sp>
        <p:nvSpPr>
          <p:cNvPr id="3" name="Content Placeholder 2"/>
          <p:cNvSpPr>
            <a:spLocks noGrp="1"/>
          </p:cNvSpPr>
          <p:nvPr>
            <p:ph idx="1"/>
          </p:nvPr>
        </p:nvSpPr>
        <p:spPr/>
        <p:txBody>
          <a:bodyPr>
            <a:normAutofit/>
          </a:bodyPr>
          <a:lstStyle/>
          <a:p>
            <a:r>
              <a:rPr lang="en-US" sz="2000" dirty="0">
                <a:latin typeface="Arial" pitchFamily="34" charset="0"/>
                <a:cs typeface="Arial" pitchFamily="34" charset="0"/>
              </a:rPr>
              <a:t>An </a:t>
            </a:r>
            <a:r>
              <a:rPr lang="en-US" sz="2000" b="1" dirty="0">
                <a:latin typeface="Arial" pitchFamily="34" charset="0"/>
                <a:cs typeface="Arial" pitchFamily="34" charset="0"/>
              </a:rPr>
              <a:t>in-text citation</a:t>
            </a:r>
            <a:r>
              <a:rPr lang="en-US" sz="2000" dirty="0">
                <a:latin typeface="Arial" pitchFamily="34" charset="0"/>
                <a:cs typeface="Arial" pitchFamily="34" charset="0"/>
              </a:rPr>
              <a:t> appears in parentheses within the text of a paper, in order to indicate that a source is being cited. </a:t>
            </a:r>
            <a:endParaRPr lang="en-US" sz="2000" dirty="0" smtClean="0">
              <a:latin typeface="Arial" pitchFamily="34" charset="0"/>
              <a:cs typeface="Arial" pitchFamily="34" charset="0"/>
            </a:endParaRPr>
          </a:p>
          <a:p>
            <a:pPr marL="0" indent="0">
              <a:buNone/>
            </a:pPr>
            <a:endParaRPr lang="en-US" sz="2000" dirty="0">
              <a:latin typeface="Arial" pitchFamily="34" charset="0"/>
              <a:cs typeface="Arial" pitchFamily="34" charset="0"/>
            </a:endParaRPr>
          </a:p>
          <a:p>
            <a:r>
              <a:rPr lang="en-US" sz="2000" dirty="0" smtClean="0">
                <a:latin typeface="Arial" pitchFamily="34" charset="0"/>
                <a:cs typeface="Arial" pitchFamily="34" charset="0"/>
              </a:rPr>
              <a:t>Every </a:t>
            </a:r>
            <a:r>
              <a:rPr lang="en-US" sz="2000" dirty="0">
                <a:latin typeface="Arial" pitchFamily="34" charset="0"/>
                <a:cs typeface="Arial" pitchFamily="34" charset="0"/>
              </a:rPr>
              <a:t>in-text citation must correspond to a reference at the end of the paper</a:t>
            </a:r>
            <a:r>
              <a:rPr lang="en-US" sz="2000" dirty="0" smtClean="0">
                <a:latin typeface="Arial" pitchFamily="34" charset="0"/>
                <a:cs typeface="Arial" pitchFamily="34" charset="0"/>
              </a:rPr>
              <a:t>.</a:t>
            </a:r>
          </a:p>
          <a:p>
            <a:pPr marL="0" indent="0">
              <a:buNone/>
            </a:pPr>
            <a:endParaRPr lang="en-US" sz="2000" dirty="0">
              <a:latin typeface="Arial" pitchFamily="34" charset="0"/>
              <a:cs typeface="Arial" pitchFamily="34" charset="0"/>
            </a:endParaRPr>
          </a:p>
          <a:p>
            <a:r>
              <a:rPr lang="en-US" sz="2000" dirty="0">
                <a:latin typeface="Arial" pitchFamily="34" charset="0"/>
                <a:cs typeface="Arial" pitchFamily="34" charset="0"/>
              </a:rPr>
              <a:t>In-text citations include </a:t>
            </a:r>
            <a:r>
              <a:rPr lang="en-US" sz="2000" dirty="0" smtClean="0">
                <a:latin typeface="Arial" pitchFamily="34" charset="0"/>
                <a:cs typeface="Arial" pitchFamily="34" charset="0"/>
              </a:rPr>
              <a:t>author's </a:t>
            </a:r>
            <a:r>
              <a:rPr lang="en-US" sz="2000" dirty="0">
                <a:latin typeface="Arial" pitchFamily="34" charset="0"/>
                <a:cs typeface="Arial" pitchFamily="34" charset="0"/>
              </a:rPr>
              <a:t>last name and the publication date. </a:t>
            </a: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In-text citation can be done in two ways:</a:t>
            </a:r>
          </a:p>
          <a:p>
            <a:pPr marL="393192" lvl="1" indent="0">
              <a:buNone/>
            </a:pPr>
            <a:r>
              <a:rPr lang="en-US" sz="2000" dirty="0" smtClean="0">
                <a:latin typeface="Arial" pitchFamily="34" charset="0"/>
                <a:cs typeface="Arial" pitchFamily="34" charset="0"/>
              </a:rPr>
              <a:t>1. Paraphrase</a:t>
            </a:r>
          </a:p>
          <a:p>
            <a:pPr marL="393192" lvl="1" indent="0">
              <a:buNone/>
            </a:pPr>
            <a:r>
              <a:rPr lang="en-US" sz="2000" dirty="0" smtClean="0">
                <a:latin typeface="Arial" pitchFamily="34" charset="0"/>
                <a:cs typeface="Arial" pitchFamily="34" charset="0"/>
              </a:rPr>
              <a:t>2. Quotations</a:t>
            </a:r>
            <a:endParaRPr lang="en-US" sz="2000" dirty="0">
              <a:latin typeface="Arial" pitchFamily="34" charset="0"/>
              <a:cs typeface="Arial" pitchFamily="34" charset="0"/>
            </a:endParaRPr>
          </a:p>
          <a:p>
            <a:pPr marL="393192" lvl="1" indent="0">
              <a:buNone/>
            </a:pPr>
            <a:endParaRPr lang="en-US" sz="2000" b="1" dirty="0" smtClean="0">
              <a:latin typeface="Arial" pitchFamily="34" charset="0"/>
              <a:cs typeface="Arial" pitchFamily="34" charset="0"/>
            </a:endParaRPr>
          </a:p>
        </p:txBody>
      </p:sp>
    </p:spTree>
    <p:extLst>
      <p:ext uri="{BB962C8B-B14F-4D97-AF65-F5344CB8AC3E}">
        <p14:creationId xmlns:p14="http://schemas.microsoft.com/office/powerpoint/2010/main" val="1922768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962912"/>
          </a:xfrm>
        </p:spPr>
        <p:txBody>
          <a:bodyPr>
            <a:normAutofit fontScale="90000"/>
          </a:bodyPr>
          <a:lstStyle/>
          <a:p>
            <a:r>
              <a:rPr lang="en-US" dirty="0" smtClean="0"/>
              <a:t/>
            </a:r>
            <a:br>
              <a:rPr lang="en-US" dirty="0" smtClean="0"/>
            </a:br>
            <a:r>
              <a:rPr lang="en-US" dirty="0" smtClean="0"/>
              <a:t/>
            </a:r>
            <a:br>
              <a:rPr lang="en-US" dirty="0" smtClean="0"/>
            </a:br>
            <a:r>
              <a:rPr lang="en-US" dirty="0"/>
              <a:t> </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4000" b="1" dirty="0" smtClean="0"/>
              <a:t>Paraphrased </a:t>
            </a:r>
            <a:r>
              <a:rPr lang="en-US" sz="4000" b="1" dirty="0"/>
              <a:t>Information</a:t>
            </a:r>
            <a:r>
              <a:rPr lang="en-US" sz="4000" b="1" dirty="0" smtClean="0"/>
              <a:t>:</a:t>
            </a:r>
            <a:r>
              <a:rPr lang="en-US" dirty="0"/>
              <a:t/>
            </a:r>
            <a:br>
              <a:rPr lang="en-US" dirty="0"/>
            </a:br>
            <a:endParaRPr lang="en-US" dirty="0"/>
          </a:p>
        </p:txBody>
      </p:sp>
      <p:sp>
        <p:nvSpPr>
          <p:cNvPr id="3" name="Content Placeholder 2"/>
          <p:cNvSpPr>
            <a:spLocks noGrp="1"/>
          </p:cNvSpPr>
          <p:nvPr>
            <p:ph idx="1"/>
          </p:nvPr>
        </p:nvSpPr>
        <p:spPr>
          <a:xfrm>
            <a:off x="457200" y="2362200"/>
            <a:ext cx="8229600" cy="3962400"/>
          </a:xfrm>
        </p:spPr>
        <p:txBody>
          <a:bodyPr>
            <a:normAutofit fontScale="85000" lnSpcReduction="20000"/>
          </a:bodyPr>
          <a:lstStyle/>
          <a:p>
            <a:pPr lvl="1">
              <a:buFont typeface="Arial" pitchFamily="34" charset="0"/>
              <a:buChar char="•"/>
            </a:pPr>
            <a:r>
              <a:rPr lang="en-US" sz="2600" dirty="0" smtClean="0">
                <a:latin typeface="Arial" pitchFamily="34" charset="0"/>
                <a:cs typeface="Arial" pitchFamily="34" charset="0"/>
              </a:rPr>
              <a:t>Summary </a:t>
            </a:r>
            <a:r>
              <a:rPr lang="en-US" sz="2600" dirty="0">
                <a:latin typeface="Arial" pitchFamily="34" charset="0"/>
                <a:cs typeface="Arial" pitchFamily="34" charset="0"/>
              </a:rPr>
              <a:t>or rephrase the source’s idea(s)</a:t>
            </a:r>
          </a:p>
          <a:p>
            <a:pPr lvl="1">
              <a:buFont typeface="Arial" pitchFamily="34" charset="0"/>
              <a:buChar char="•"/>
            </a:pPr>
            <a:endParaRPr lang="en-US" sz="2600" dirty="0">
              <a:latin typeface="Arial" pitchFamily="34" charset="0"/>
              <a:cs typeface="Arial" pitchFamily="34" charset="0"/>
            </a:endParaRPr>
          </a:p>
          <a:p>
            <a:pPr lvl="1">
              <a:buFont typeface="Arial" pitchFamily="34" charset="0"/>
              <a:buChar char="•"/>
            </a:pPr>
            <a:r>
              <a:rPr lang="en-US" sz="2600" dirty="0">
                <a:latin typeface="Arial" pitchFamily="34" charset="0"/>
                <a:cs typeface="Arial" pitchFamily="34" charset="0"/>
              </a:rPr>
              <a:t>Include the Author’s name and the publication  date in parentheses following the paraphrased </a:t>
            </a:r>
            <a:r>
              <a:rPr lang="en-US" sz="2600" dirty="0" smtClean="0">
                <a:latin typeface="Arial" pitchFamily="34" charset="0"/>
                <a:cs typeface="Arial" pitchFamily="34" charset="0"/>
              </a:rPr>
              <a:t>material</a:t>
            </a:r>
          </a:p>
          <a:p>
            <a:pPr lvl="1">
              <a:buFont typeface="Arial" pitchFamily="34" charset="0"/>
              <a:buChar char="•"/>
            </a:pPr>
            <a:endParaRPr lang="en-US" sz="2600" dirty="0">
              <a:latin typeface="Arial" pitchFamily="34" charset="0"/>
              <a:cs typeface="Arial" pitchFamily="34" charset="0"/>
            </a:endParaRPr>
          </a:p>
          <a:p>
            <a:pPr marL="393192" lvl="1" indent="0">
              <a:buNone/>
            </a:pPr>
            <a:r>
              <a:rPr lang="en-US" sz="2600" b="1" dirty="0" smtClean="0">
                <a:solidFill>
                  <a:srgbClr val="7030A0"/>
                </a:solidFill>
                <a:latin typeface="Arial" pitchFamily="34" charset="0"/>
                <a:cs typeface="Arial" pitchFamily="34" charset="0"/>
              </a:rPr>
              <a:t>   Example: </a:t>
            </a:r>
          </a:p>
          <a:p>
            <a:pPr marL="393192" lvl="1" indent="0">
              <a:buNone/>
            </a:pPr>
            <a:r>
              <a:rPr lang="en-US" sz="2600" dirty="0" smtClean="0">
                <a:latin typeface="Arial" pitchFamily="34" charset="0"/>
                <a:cs typeface="Arial" pitchFamily="34" charset="0"/>
              </a:rPr>
              <a:t>	According </a:t>
            </a:r>
            <a:r>
              <a:rPr lang="en-US" sz="2600" dirty="0">
                <a:latin typeface="Arial" pitchFamily="34" charset="0"/>
                <a:cs typeface="Arial" pitchFamily="34" charset="0"/>
              </a:rPr>
              <a:t>to Jones (1998), </a:t>
            </a:r>
            <a:r>
              <a:rPr lang="en-US" sz="2600" dirty="0" smtClean="0">
                <a:latin typeface="Arial" pitchFamily="34" charset="0"/>
                <a:cs typeface="Arial" pitchFamily="34" charset="0"/>
              </a:rPr>
              <a:t>“APA </a:t>
            </a:r>
            <a:r>
              <a:rPr lang="en-US" sz="2600" dirty="0">
                <a:latin typeface="Arial" pitchFamily="34" charset="0"/>
                <a:cs typeface="Arial" pitchFamily="34" charset="0"/>
              </a:rPr>
              <a:t>style is a </a:t>
            </a:r>
            <a:r>
              <a:rPr lang="en-US" sz="2600" dirty="0" smtClean="0">
                <a:latin typeface="Arial" pitchFamily="34" charset="0"/>
                <a:cs typeface="Arial" pitchFamily="34" charset="0"/>
              </a:rPr>
              <a:t>difficult 	citation </a:t>
            </a:r>
            <a:r>
              <a:rPr lang="en-US" sz="2600" dirty="0">
                <a:latin typeface="Arial" pitchFamily="34" charset="0"/>
                <a:cs typeface="Arial" pitchFamily="34" charset="0"/>
              </a:rPr>
              <a:t>format for first-time learners</a:t>
            </a:r>
            <a:r>
              <a:rPr lang="en-US" sz="2600" dirty="0" smtClean="0">
                <a:latin typeface="Arial" pitchFamily="34" charset="0"/>
                <a:cs typeface="Arial" pitchFamily="34" charset="0"/>
              </a:rPr>
              <a:t>.”</a:t>
            </a:r>
            <a:endParaRPr lang="en-US" sz="2600" dirty="0">
              <a:latin typeface="Arial" pitchFamily="34" charset="0"/>
              <a:cs typeface="Arial" pitchFamily="34" charset="0"/>
            </a:endParaRPr>
          </a:p>
          <a:p>
            <a:pPr marL="393192" lvl="1" indent="0">
              <a:buNone/>
            </a:pPr>
            <a:r>
              <a:rPr lang="en-US" sz="2600" dirty="0">
                <a:latin typeface="Arial" pitchFamily="34" charset="0"/>
                <a:cs typeface="Arial" pitchFamily="34" charset="0"/>
              </a:rPr>
              <a:t>			</a:t>
            </a:r>
            <a:endParaRPr lang="en-US" sz="2600" dirty="0" smtClean="0">
              <a:latin typeface="Arial" pitchFamily="34" charset="0"/>
              <a:cs typeface="Arial" pitchFamily="34" charset="0"/>
            </a:endParaRPr>
          </a:p>
          <a:p>
            <a:pPr marL="393192" lvl="1" indent="0">
              <a:buNone/>
            </a:pPr>
            <a:r>
              <a:rPr lang="en-US" sz="2600" dirty="0">
                <a:latin typeface="Arial" pitchFamily="34" charset="0"/>
                <a:cs typeface="Arial" pitchFamily="34" charset="0"/>
              </a:rPr>
              <a:t> </a:t>
            </a:r>
            <a:r>
              <a:rPr lang="en-US" sz="2600" dirty="0" smtClean="0">
                <a:latin typeface="Arial" pitchFamily="34" charset="0"/>
                <a:cs typeface="Arial" pitchFamily="34" charset="0"/>
              </a:rPr>
              <a:t>                                             </a:t>
            </a:r>
            <a:r>
              <a:rPr lang="en-US" sz="2600" dirty="0" smtClean="0">
                <a:latin typeface="Arial" pitchFamily="34" charset="0"/>
                <a:cs typeface="Arial" pitchFamily="34" charset="0"/>
              </a:rPr>
              <a:t>or</a:t>
            </a:r>
            <a:r>
              <a:rPr lang="en-US" sz="2600" dirty="0">
                <a:latin typeface="Arial" pitchFamily="34" charset="0"/>
                <a:cs typeface="Arial" pitchFamily="34" charset="0"/>
              </a:rPr>
              <a:t/>
            </a:r>
            <a:br>
              <a:rPr lang="en-US" sz="2600" dirty="0">
                <a:latin typeface="Arial" pitchFamily="34" charset="0"/>
                <a:cs typeface="Arial" pitchFamily="34" charset="0"/>
              </a:rPr>
            </a:br>
            <a:r>
              <a:rPr lang="en-US" sz="2600" dirty="0" smtClean="0">
                <a:latin typeface="Arial" pitchFamily="34" charset="0"/>
                <a:cs typeface="Arial" pitchFamily="34" charset="0"/>
              </a:rPr>
              <a:t>	</a:t>
            </a:r>
            <a:r>
              <a:rPr lang="en-US" sz="2600" dirty="0" smtClean="0">
                <a:latin typeface="Arial" pitchFamily="34" charset="0"/>
                <a:cs typeface="Arial" pitchFamily="34" charset="0"/>
              </a:rPr>
              <a:t>“APA </a:t>
            </a:r>
            <a:r>
              <a:rPr lang="en-US" sz="2600" dirty="0">
                <a:latin typeface="Arial" pitchFamily="34" charset="0"/>
                <a:cs typeface="Arial" pitchFamily="34" charset="0"/>
              </a:rPr>
              <a:t>style is a difficult citation</a:t>
            </a:r>
            <a:r>
              <a:rPr lang="en-US" sz="2800" dirty="0"/>
              <a:t> </a:t>
            </a:r>
            <a:r>
              <a:rPr lang="en-US" dirty="0">
                <a:latin typeface="Arial" pitchFamily="34" charset="0"/>
                <a:cs typeface="Arial" pitchFamily="34" charset="0"/>
              </a:rPr>
              <a:t>format for </a:t>
            </a:r>
            <a:r>
              <a:rPr lang="en-US" dirty="0" smtClean="0">
                <a:latin typeface="Arial" pitchFamily="34" charset="0"/>
                <a:cs typeface="Arial" pitchFamily="34" charset="0"/>
              </a:rPr>
              <a:t>first-time </a:t>
            </a:r>
            <a:r>
              <a:rPr lang="en-US" dirty="0" smtClean="0">
                <a:latin typeface="Arial" pitchFamily="34" charset="0"/>
                <a:cs typeface="Arial" pitchFamily="34" charset="0"/>
              </a:rPr>
              <a:t>learners”</a:t>
            </a:r>
            <a:r>
              <a:rPr lang="en-US" dirty="0" smtClean="0">
                <a:latin typeface="Arial" pitchFamily="34" charset="0"/>
                <a:cs typeface="Arial" pitchFamily="34" charset="0"/>
              </a:rPr>
              <a:t>	(</a:t>
            </a:r>
            <a:r>
              <a:rPr lang="en-US" dirty="0">
                <a:latin typeface="Arial" pitchFamily="34" charset="0"/>
                <a:cs typeface="Arial" pitchFamily="34" charset="0"/>
              </a:rPr>
              <a:t>Jones, 1998).</a:t>
            </a:r>
          </a:p>
          <a:p>
            <a:pPr marL="0" indent="0">
              <a:buNone/>
            </a:pPr>
            <a:endParaRPr lang="en-US" dirty="0"/>
          </a:p>
          <a:p>
            <a:endParaRPr lang="en-US" dirty="0"/>
          </a:p>
        </p:txBody>
      </p:sp>
    </p:spTree>
    <p:extLst>
      <p:ext uri="{BB962C8B-B14F-4D97-AF65-F5344CB8AC3E}">
        <p14:creationId xmlns:p14="http://schemas.microsoft.com/office/powerpoint/2010/main" val="2782354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Example</a:t>
            </a:r>
            <a:endParaRPr lang="en-US" sz="3600" b="1" dirty="0"/>
          </a:p>
        </p:txBody>
      </p:sp>
      <p:sp>
        <p:nvSpPr>
          <p:cNvPr id="3" name="Text Placeholder 2"/>
          <p:cNvSpPr>
            <a:spLocks noGrp="1"/>
          </p:cNvSpPr>
          <p:nvPr>
            <p:ph type="body" idx="1"/>
          </p:nvPr>
        </p:nvSpPr>
        <p:spPr/>
        <p:txBody>
          <a:bodyPr/>
          <a:lstStyle/>
          <a:p>
            <a:r>
              <a:rPr lang="en-US" dirty="0">
                <a:solidFill>
                  <a:schemeClr val="bg2">
                    <a:lumMod val="25000"/>
                  </a:schemeClr>
                </a:solidFill>
                <a:latin typeface="Arial" pitchFamily="34" charset="0"/>
                <a:cs typeface="Arial" pitchFamily="34" charset="0"/>
              </a:rPr>
              <a:t>Original</a:t>
            </a:r>
          </a:p>
        </p:txBody>
      </p:sp>
      <p:sp>
        <p:nvSpPr>
          <p:cNvPr id="4" name="Text Placeholder 3"/>
          <p:cNvSpPr>
            <a:spLocks noGrp="1"/>
          </p:cNvSpPr>
          <p:nvPr>
            <p:ph type="body" sz="half" idx="3"/>
          </p:nvPr>
        </p:nvSpPr>
        <p:spPr/>
        <p:txBody>
          <a:bodyPr/>
          <a:lstStyle/>
          <a:p>
            <a:r>
              <a:rPr lang="en-US" dirty="0" smtClean="0">
                <a:latin typeface="Arial" pitchFamily="34" charset="0"/>
                <a:cs typeface="Arial" pitchFamily="34" charset="0"/>
              </a:rPr>
              <a:t>Paraphrased</a:t>
            </a:r>
            <a:endParaRPr lang="en-US" dirty="0">
              <a:latin typeface="Arial" pitchFamily="34" charset="0"/>
              <a:cs typeface="Arial" pitchFamily="34" charset="0"/>
            </a:endParaRPr>
          </a:p>
        </p:txBody>
      </p:sp>
      <p:sp>
        <p:nvSpPr>
          <p:cNvPr id="5" name="Content Placeholder 4"/>
          <p:cNvSpPr>
            <a:spLocks noGrp="1"/>
          </p:cNvSpPr>
          <p:nvPr>
            <p:ph sz="quarter" idx="2"/>
          </p:nvPr>
        </p:nvSpPr>
        <p:spPr/>
        <p:txBody>
          <a:bodyPr>
            <a:normAutofit/>
          </a:bodyPr>
          <a:lstStyle/>
          <a:p>
            <a:pPr marL="0" indent="0">
              <a:buNone/>
            </a:pPr>
            <a:r>
              <a:rPr lang="en-US" dirty="0" smtClean="0">
                <a:latin typeface="Arial" pitchFamily="34" charset="0"/>
                <a:cs typeface="Arial" pitchFamily="34" charset="0"/>
              </a:rPr>
              <a:t>To </a:t>
            </a:r>
            <a:r>
              <a:rPr lang="en-US" dirty="0">
                <a:latin typeface="Arial" pitchFamily="34" charset="0"/>
                <a:cs typeface="Arial" pitchFamily="34" charset="0"/>
              </a:rPr>
              <a:t>the extent that a woman's self-image is challenged or threatened by an unattainable ideal of an impossibly thin female physique, she may well become susceptible to disruption of her self-regard, and may be more likely to develop an eating disorder.</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6" name="Content Placeholder 5"/>
          <p:cNvSpPr>
            <a:spLocks noGrp="1"/>
          </p:cNvSpPr>
          <p:nvPr>
            <p:ph sz="quarter" idx="4"/>
          </p:nvPr>
        </p:nvSpPr>
        <p:spPr/>
        <p:txBody>
          <a:bodyPr>
            <a:normAutofit/>
          </a:bodyPr>
          <a:lstStyle/>
          <a:p>
            <a:pPr marL="0" indent="0">
              <a:buNone/>
            </a:pPr>
            <a:r>
              <a:rPr lang="en-US" dirty="0">
                <a:latin typeface="Arial" pitchFamily="34" charset="0"/>
                <a:cs typeface="Arial" pitchFamily="34" charset="0"/>
              </a:rPr>
              <a:t>If a woman interprets the media's representation of thinness as the ideal she must achieve, her sense of self-esteem might be threatened and even damaged, </a:t>
            </a:r>
            <a:r>
              <a:rPr lang="en-US" dirty="0"/>
              <a:t>making her more likely to exhibit disordered eating patterns (</a:t>
            </a:r>
            <a:r>
              <a:rPr lang="en-US" dirty="0" err="1"/>
              <a:t>Polivy</a:t>
            </a:r>
            <a:r>
              <a:rPr lang="en-US" dirty="0"/>
              <a:t> &amp; </a:t>
            </a:r>
            <a:r>
              <a:rPr lang="en-US" dirty="0" smtClean="0"/>
              <a:t>Herman, 2004).</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576207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In-Text Citation( Quotations)</a:t>
            </a:r>
            <a:endParaRPr lang="en-US" sz="3600" b="1" dirty="0"/>
          </a:p>
        </p:txBody>
      </p:sp>
      <p:sp>
        <p:nvSpPr>
          <p:cNvPr id="3" name="Content Placeholder 2"/>
          <p:cNvSpPr>
            <a:spLocks noGrp="1"/>
          </p:cNvSpPr>
          <p:nvPr>
            <p:ph idx="1"/>
          </p:nvPr>
        </p:nvSpPr>
        <p:spPr/>
        <p:txBody>
          <a:bodyPr>
            <a:normAutofit/>
          </a:bodyPr>
          <a:lstStyle/>
          <a:p>
            <a:endParaRPr lang="en-US" b="1" dirty="0" smtClean="0"/>
          </a:p>
          <a:p>
            <a:pPr lvl="1"/>
            <a:r>
              <a:rPr lang="en-US" sz="2000" b="1" dirty="0" smtClean="0">
                <a:latin typeface="Arial" pitchFamily="34" charset="0"/>
                <a:cs typeface="Arial" pitchFamily="34" charset="0"/>
              </a:rPr>
              <a:t>Short Quotations: </a:t>
            </a:r>
            <a:r>
              <a:rPr lang="en-US" sz="2000" dirty="0" smtClean="0">
                <a:latin typeface="Arial" pitchFamily="34" charset="0"/>
                <a:cs typeface="Arial" pitchFamily="34" charset="0"/>
              </a:rPr>
              <a:t>Provide author’s name, publication year, and the page number directly following the quotation.</a:t>
            </a:r>
          </a:p>
          <a:p>
            <a:pPr marL="393192" lvl="1" indent="0">
              <a:buNone/>
            </a:pPr>
            <a:endParaRPr lang="en-US" sz="2000" dirty="0" smtClean="0">
              <a:latin typeface="Arial" pitchFamily="34" charset="0"/>
              <a:cs typeface="Arial" pitchFamily="34" charset="0"/>
            </a:endParaRPr>
          </a:p>
          <a:p>
            <a:pPr marL="393192" lvl="1" indent="0">
              <a:buNone/>
            </a:pPr>
            <a:endParaRPr lang="en-US" sz="2000" dirty="0" smtClean="0">
              <a:latin typeface="Arial" pitchFamily="34" charset="0"/>
              <a:cs typeface="Arial" pitchFamily="34" charset="0"/>
            </a:endParaRPr>
          </a:p>
          <a:p>
            <a:pPr lvl="1"/>
            <a:r>
              <a:rPr lang="en-US" sz="2000" b="1" dirty="0" smtClean="0">
                <a:latin typeface="Arial" pitchFamily="34" charset="0"/>
                <a:cs typeface="Arial" pitchFamily="34" charset="0"/>
              </a:rPr>
              <a:t>Long </a:t>
            </a:r>
            <a:r>
              <a:rPr lang="en-US" sz="2000" b="1" dirty="0">
                <a:latin typeface="Arial" pitchFamily="34" charset="0"/>
                <a:cs typeface="Arial" pitchFamily="34" charset="0"/>
              </a:rPr>
              <a:t>Quotations </a:t>
            </a:r>
            <a:r>
              <a:rPr lang="en-US" sz="2000" b="1" dirty="0" smtClean="0">
                <a:latin typeface="Arial" pitchFamily="34" charset="0"/>
                <a:cs typeface="Arial" pitchFamily="34" charset="0"/>
              </a:rPr>
              <a:t>(block quote): </a:t>
            </a:r>
            <a:r>
              <a:rPr lang="en-US" sz="2000" dirty="0">
                <a:latin typeface="Arial" pitchFamily="34" charset="0"/>
                <a:cs typeface="Arial" pitchFamily="34" charset="0"/>
              </a:rPr>
              <a:t>For direct quotations of more than 40 words, display the quote as an indented block of text without quotation marks and include the authors’ names, year, and page number in parentheses at the end of the quote. </a:t>
            </a:r>
            <a:endParaRPr lang="en-US" sz="2000" dirty="0" smtClean="0">
              <a:latin typeface="Arial" pitchFamily="34" charset="0"/>
              <a:cs typeface="Arial" pitchFamily="34" charset="0"/>
            </a:endParaRPr>
          </a:p>
          <a:p>
            <a:pPr marL="393192" lvl="1" indent="0">
              <a:buNone/>
            </a:pPr>
            <a:r>
              <a:rPr lang="en-US" dirty="0" smtClean="0"/>
              <a:t>	</a:t>
            </a:r>
          </a:p>
        </p:txBody>
      </p:sp>
    </p:spTree>
    <p:extLst>
      <p:ext uri="{BB962C8B-B14F-4D97-AF65-F5344CB8AC3E}">
        <p14:creationId xmlns:p14="http://schemas.microsoft.com/office/powerpoint/2010/main" val="470403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a:bodyPr>
          <a:lstStyle/>
          <a:p>
            <a:r>
              <a:rPr lang="en-US" sz="3200" b="1" dirty="0" smtClean="0"/>
              <a:t>What is APA?</a:t>
            </a:r>
            <a:endParaRPr lang="en-US" sz="3200" b="1" dirty="0"/>
          </a:p>
        </p:txBody>
      </p:sp>
      <p:sp>
        <p:nvSpPr>
          <p:cNvPr id="3" name="Content Placeholder 2"/>
          <p:cNvSpPr>
            <a:spLocks noGrp="1"/>
          </p:cNvSpPr>
          <p:nvPr>
            <p:ph idx="1"/>
          </p:nvPr>
        </p:nvSpPr>
        <p:spPr/>
        <p:txBody>
          <a:bodyPr vert="horz" anchor="t">
            <a:normAutofit/>
          </a:bodyPr>
          <a:lstStyle/>
          <a:p>
            <a:endParaRPr lang="en-US" dirty="0">
              <a:latin typeface="Constantia" charset="0"/>
            </a:endParaRPr>
          </a:p>
          <a:p>
            <a:r>
              <a:rPr lang="en-US" sz="2000" dirty="0" smtClean="0">
                <a:latin typeface="Arial" pitchFamily="34" charset="0"/>
                <a:cs typeface="Arial" pitchFamily="34" charset="0"/>
              </a:rPr>
              <a:t>APA </a:t>
            </a:r>
            <a:r>
              <a:rPr lang="en-US" sz="2000" dirty="0">
                <a:latin typeface="Arial" pitchFamily="34" charset="0"/>
                <a:cs typeface="Arial" pitchFamily="34" charset="0"/>
              </a:rPr>
              <a:t>(American Psychological Association) style is most commonly used </a:t>
            </a:r>
            <a:r>
              <a:rPr lang="en-US" sz="2000" dirty="0" smtClean="0">
                <a:latin typeface="Arial" pitchFamily="34" charset="0"/>
                <a:cs typeface="Arial" pitchFamily="34" charset="0"/>
              </a:rPr>
              <a:t>Set of rules which establishes uniform standard of written communication in social sciences concerning:</a:t>
            </a:r>
          </a:p>
          <a:p>
            <a:pPr lvl="1">
              <a:buFont typeface="Arial"/>
              <a:buChar char="•"/>
            </a:pPr>
            <a:endParaRPr lang="en-US" sz="2000" dirty="0" smtClean="0">
              <a:solidFill>
                <a:srgbClr val="333333"/>
              </a:solidFill>
              <a:latin typeface="Arial" pitchFamily="34" charset="0"/>
              <a:cs typeface="Arial" pitchFamily="34" charset="0"/>
            </a:endParaRPr>
          </a:p>
          <a:p>
            <a:pPr lvl="1">
              <a:buFont typeface="Arial" pitchFamily="34" charset="0"/>
              <a:buChar char="•"/>
            </a:pPr>
            <a:r>
              <a:rPr lang="en-US" sz="2000" dirty="0">
                <a:solidFill>
                  <a:srgbClr val="333333"/>
                </a:solidFill>
                <a:latin typeface="Arial"/>
              </a:rPr>
              <a:t>T</a:t>
            </a:r>
            <a:r>
              <a:rPr lang="en-US" sz="2000" dirty="0" smtClean="0">
                <a:solidFill>
                  <a:srgbClr val="333333"/>
                </a:solidFill>
                <a:latin typeface="Arial"/>
              </a:rPr>
              <a:t>he </a:t>
            </a:r>
            <a:r>
              <a:rPr lang="en-US" sz="2000" dirty="0">
                <a:solidFill>
                  <a:srgbClr val="333333"/>
                </a:solidFill>
                <a:latin typeface="Arial"/>
              </a:rPr>
              <a:t>organization of </a:t>
            </a:r>
            <a:r>
              <a:rPr lang="en-US" sz="2000" dirty="0" smtClean="0">
                <a:solidFill>
                  <a:srgbClr val="333333"/>
                </a:solidFill>
                <a:latin typeface="Arial"/>
              </a:rPr>
              <a:t>content</a:t>
            </a:r>
          </a:p>
          <a:p>
            <a:pPr lvl="1">
              <a:buFont typeface="Arial" pitchFamily="34" charset="0"/>
              <a:buChar char="•"/>
            </a:pPr>
            <a:endParaRPr lang="en-US" sz="2000" dirty="0" smtClean="0">
              <a:solidFill>
                <a:srgbClr val="333333"/>
              </a:solidFill>
              <a:latin typeface="Arial"/>
            </a:endParaRPr>
          </a:p>
          <a:p>
            <a:pPr lvl="1">
              <a:buFont typeface="Arial" pitchFamily="34" charset="0"/>
              <a:buChar char="•"/>
            </a:pPr>
            <a:r>
              <a:rPr lang="en-US" sz="2000" dirty="0" smtClean="0">
                <a:solidFill>
                  <a:srgbClr val="333333"/>
                </a:solidFill>
                <a:latin typeface="Arial"/>
              </a:rPr>
              <a:t>Writing style</a:t>
            </a:r>
          </a:p>
          <a:p>
            <a:pPr lvl="1">
              <a:buFont typeface="Arial" pitchFamily="34" charset="0"/>
              <a:buChar char="•"/>
            </a:pPr>
            <a:endParaRPr lang="en-US" sz="2000" dirty="0" smtClean="0">
              <a:solidFill>
                <a:srgbClr val="333333"/>
              </a:solidFill>
              <a:latin typeface="Arial"/>
            </a:endParaRPr>
          </a:p>
          <a:p>
            <a:pPr lvl="1">
              <a:buFont typeface="Arial" pitchFamily="34" charset="0"/>
              <a:buChar char="•"/>
            </a:pPr>
            <a:r>
              <a:rPr lang="en-US" sz="2000" dirty="0" smtClean="0">
                <a:solidFill>
                  <a:srgbClr val="333333"/>
                </a:solidFill>
                <a:latin typeface="Arial"/>
              </a:rPr>
              <a:t>Citing 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Short Quote</a:t>
            </a:r>
            <a:endParaRPr lang="en-US" dirty="0"/>
          </a:p>
        </p:txBody>
      </p:sp>
      <p:sp>
        <p:nvSpPr>
          <p:cNvPr id="4" name="Text Placeholder 3"/>
          <p:cNvSpPr>
            <a:spLocks noGrp="1"/>
          </p:cNvSpPr>
          <p:nvPr>
            <p:ph type="body" sz="half" idx="3"/>
          </p:nvPr>
        </p:nvSpPr>
        <p:spPr/>
        <p:txBody>
          <a:bodyPr/>
          <a:lstStyle/>
          <a:p>
            <a:r>
              <a:rPr lang="en-US" dirty="0" smtClean="0"/>
              <a:t>Block Quote</a:t>
            </a:r>
            <a:endParaRPr lang="en-US" dirty="0"/>
          </a:p>
        </p:txBody>
      </p:sp>
      <p:sp>
        <p:nvSpPr>
          <p:cNvPr id="6" name="Content Placeholder 5"/>
          <p:cNvSpPr>
            <a:spLocks noGrp="1"/>
          </p:cNvSpPr>
          <p:nvPr>
            <p:ph sz="quarter" idx="4"/>
          </p:nvPr>
        </p:nvSpPr>
        <p:spPr>
          <a:xfrm>
            <a:off x="4645025" y="2514600"/>
            <a:ext cx="4041775" cy="3845720"/>
          </a:xfrm>
        </p:spPr>
        <p:txBody>
          <a:bodyPr>
            <a:normAutofit fontScale="92500" lnSpcReduction="10000"/>
          </a:bodyPr>
          <a:lstStyle/>
          <a:p>
            <a:r>
              <a:rPr lang="en-US" dirty="0"/>
              <a:t>Jones's (1998) study found the following:</a:t>
            </a:r>
          </a:p>
          <a:p>
            <a:pPr marL="0" indent="0">
              <a:buNone/>
            </a:pPr>
            <a:r>
              <a:rPr lang="en-US" dirty="0" smtClean="0"/>
              <a:t>	</a:t>
            </a:r>
            <a:r>
              <a:rPr lang="en-US" dirty="0" smtClean="0">
                <a:solidFill>
                  <a:srgbClr val="7030A0"/>
                </a:solidFill>
              </a:rPr>
              <a:t>Students </a:t>
            </a:r>
            <a:r>
              <a:rPr lang="en-US" dirty="0">
                <a:solidFill>
                  <a:srgbClr val="7030A0"/>
                </a:solidFill>
              </a:rPr>
              <a:t>often had </a:t>
            </a:r>
            <a:r>
              <a:rPr lang="en-US" dirty="0" smtClean="0">
                <a:solidFill>
                  <a:srgbClr val="7030A0"/>
                </a:solidFill>
              </a:rPr>
              <a:t>	difficulty </a:t>
            </a:r>
            <a:r>
              <a:rPr lang="en-US" dirty="0">
                <a:solidFill>
                  <a:srgbClr val="7030A0"/>
                </a:solidFill>
              </a:rPr>
              <a:t>using APA </a:t>
            </a:r>
            <a:r>
              <a:rPr lang="en-US" dirty="0" smtClean="0">
                <a:solidFill>
                  <a:srgbClr val="7030A0"/>
                </a:solidFill>
              </a:rPr>
              <a:t>	style</a:t>
            </a:r>
            <a:r>
              <a:rPr lang="en-US" dirty="0">
                <a:solidFill>
                  <a:srgbClr val="7030A0"/>
                </a:solidFill>
              </a:rPr>
              <a:t>, </a:t>
            </a:r>
            <a:r>
              <a:rPr lang="en-US" dirty="0" smtClean="0">
                <a:solidFill>
                  <a:srgbClr val="7030A0"/>
                </a:solidFill>
              </a:rPr>
              <a:t>especially </a:t>
            </a:r>
            <a:r>
              <a:rPr lang="en-US" dirty="0">
                <a:solidFill>
                  <a:srgbClr val="7030A0"/>
                </a:solidFill>
              </a:rPr>
              <a:t>when </a:t>
            </a:r>
            <a:r>
              <a:rPr lang="en-US" dirty="0" smtClean="0">
                <a:solidFill>
                  <a:srgbClr val="7030A0"/>
                </a:solidFill>
              </a:rPr>
              <a:t>it 	was </a:t>
            </a:r>
            <a:r>
              <a:rPr lang="en-US" dirty="0">
                <a:solidFill>
                  <a:srgbClr val="7030A0"/>
                </a:solidFill>
              </a:rPr>
              <a:t>their first time </a:t>
            </a:r>
            <a:r>
              <a:rPr lang="en-US" dirty="0" smtClean="0">
                <a:solidFill>
                  <a:srgbClr val="7030A0"/>
                </a:solidFill>
              </a:rPr>
              <a:t>	citing </a:t>
            </a:r>
            <a:r>
              <a:rPr lang="en-US" dirty="0">
                <a:solidFill>
                  <a:srgbClr val="7030A0"/>
                </a:solidFill>
              </a:rPr>
              <a:t>	sources. This </a:t>
            </a:r>
            <a:r>
              <a:rPr lang="en-US" dirty="0" smtClean="0">
                <a:solidFill>
                  <a:srgbClr val="7030A0"/>
                </a:solidFill>
              </a:rPr>
              <a:t>	difficulty </a:t>
            </a:r>
            <a:r>
              <a:rPr lang="en-US" dirty="0">
                <a:solidFill>
                  <a:srgbClr val="7030A0"/>
                </a:solidFill>
              </a:rPr>
              <a:t>could be </a:t>
            </a:r>
            <a:r>
              <a:rPr lang="en-US" dirty="0" smtClean="0">
                <a:solidFill>
                  <a:srgbClr val="7030A0"/>
                </a:solidFill>
              </a:rPr>
              <a:t>	attributed </a:t>
            </a:r>
            <a:r>
              <a:rPr lang="en-US" dirty="0">
                <a:solidFill>
                  <a:srgbClr val="7030A0"/>
                </a:solidFill>
              </a:rPr>
              <a:t>to the fact 	that many students failed </a:t>
            </a:r>
            <a:r>
              <a:rPr lang="en-US" dirty="0" smtClean="0">
                <a:solidFill>
                  <a:srgbClr val="7030A0"/>
                </a:solidFill>
              </a:rPr>
              <a:t>	to </a:t>
            </a:r>
            <a:r>
              <a:rPr lang="en-US" dirty="0">
                <a:solidFill>
                  <a:srgbClr val="7030A0"/>
                </a:solidFill>
              </a:rPr>
              <a:t>purchase a style manual 	or to ask their teacher for </a:t>
            </a:r>
            <a:r>
              <a:rPr lang="en-US" dirty="0" smtClean="0">
                <a:solidFill>
                  <a:srgbClr val="7030A0"/>
                </a:solidFill>
              </a:rPr>
              <a:t>	help</a:t>
            </a:r>
            <a:r>
              <a:rPr lang="en-US" dirty="0">
                <a:solidFill>
                  <a:srgbClr val="7030A0"/>
                </a:solidFill>
              </a:rPr>
              <a:t>. (p. 199</a:t>
            </a:r>
            <a:r>
              <a:rPr lang="en-US" dirty="0"/>
              <a:t>)</a:t>
            </a:r>
          </a:p>
          <a:p>
            <a:endParaRPr lang="en-US" dirty="0"/>
          </a:p>
        </p:txBody>
      </p:sp>
      <p:sp>
        <p:nvSpPr>
          <p:cNvPr id="7" name="Content Placeholder 6"/>
          <p:cNvSpPr>
            <a:spLocks noGrp="1"/>
          </p:cNvSpPr>
          <p:nvPr>
            <p:ph sz="quarter" idx="2"/>
          </p:nvPr>
        </p:nvSpPr>
        <p:spPr/>
        <p:txBody>
          <a:bodyPr>
            <a:normAutofit/>
          </a:bodyPr>
          <a:lstStyle/>
          <a:p>
            <a:r>
              <a:rPr lang="en-US" sz="2000" dirty="0">
                <a:solidFill>
                  <a:srgbClr val="7030A0"/>
                </a:solidFill>
              </a:rPr>
              <a:t>According to Jones (1998), "Students often had difficulty using APA style, especially when it was their first time" (p. 199).</a:t>
            </a:r>
          </a:p>
          <a:p>
            <a:pPr marL="0" indent="0">
              <a:buNone/>
            </a:pPr>
            <a:r>
              <a:rPr lang="en-US" sz="2000" dirty="0" smtClean="0"/>
              <a:t>		</a:t>
            </a:r>
            <a:endParaRPr lang="en-US" sz="2000" dirty="0"/>
          </a:p>
        </p:txBody>
      </p:sp>
    </p:spTree>
    <p:extLst>
      <p:ext uri="{BB962C8B-B14F-4D97-AF65-F5344CB8AC3E}">
        <p14:creationId xmlns:p14="http://schemas.microsoft.com/office/powerpoint/2010/main" val="1890765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Works by Multiple Authors( In Text Citation)</a:t>
            </a:r>
            <a:endParaRPr lang="en-US" sz="3600" dirty="0"/>
          </a:p>
        </p:txBody>
      </p:sp>
      <p:sp>
        <p:nvSpPr>
          <p:cNvPr id="3" name="Content Placeholder 2"/>
          <p:cNvSpPr>
            <a:spLocks noGrp="1"/>
          </p:cNvSpPr>
          <p:nvPr>
            <p:ph idx="1"/>
          </p:nvPr>
        </p:nvSpPr>
        <p:spPr/>
        <p:txBody>
          <a:bodyPr>
            <a:noAutofit/>
          </a:bodyPr>
          <a:lstStyle/>
          <a:p>
            <a:pPr>
              <a:buNone/>
            </a:pPr>
            <a:endParaRPr lang="en-US" sz="2400" dirty="0" smtClean="0"/>
          </a:p>
          <a:p>
            <a:r>
              <a:rPr lang="en-US" sz="2000" b="1" dirty="0" smtClean="0">
                <a:latin typeface="Arial" pitchFamily="34" charset="0"/>
                <a:cs typeface="Arial" pitchFamily="34" charset="0"/>
              </a:rPr>
              <a:t>One author:</a:t>
            </a:r>
            <a:r>
              <a:rPr lang="en-US" sz="2000" dirty="0" smtClean="0">
                <a:latin typeface="Arial" pitchFamily="34" charset="0"/>
                <a:cs typeface="Arial" pitchFamily="34" charset="0"/>
              </a:rPr>
              <a:t> (Field, 2005, p.202)</a:t>
            </a:r>
          </a:p>
          <a:p>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Two authors: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Gass</a:t>
            </a:r>
            <a:r>
              <a:rPr lang="en-US" sz="2000" dirty="0" smtClean="0">
                <a:latin typeface="Arial" pitchFamily="34" charset="0"/>
                <a:cs typeface="Arial" pitchFamily="34" charset="0"/>
              </a:rPr>
              <a:t>  &amp; </a:t>
            </a:r>
            <a:r>
              <a:rPr lang="en-US" sz="2000" dirty="0" err="1" smtClean="0">
                <a:latin typeface="Arial" pitchFamily="34" charset="0"/>
                <a:cs typeface="Arial" pitchFamily="34" charset="0"/>
              </a:rPr>
              <a:t>Varoni</a:t>
            </a:r>
            <a:r>
              <a:rPr lang="en-US" sz="2000" dirty="0" smtClean="0">
                <a:latin typeface="Arial" pitchFamily="34" charset="0"/>
                <a:cs typeface="Arial" pitchFamily="34" charset="0"/>
              </a:rPr>
              <a:t>, 1984)</a:t>
            </a:r>
          </a:p>
          <a:p>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Three to five authors: </a:t>
            </a:r>
            <a:r>
              <a:rPr lang="en-US" sz="2000" dirty="0" smtClean="0">
                <a:latin typeface="Arial" pitchFamily="34" charset="0"/>
                <a:cs typeface="Arial" pitchFamily="34" charset="0"/>
              </a:rPr>
              <a:t>(Tremblay, Richer, </a:t>
            </a:r>
            <a:r>
              <a:rPr lang="en-US" sz="2000" dirty="0" err="1" smtClean="0">
                <a:latin typeface="Arial" pitchFamily="34" charset="0"/>
                <a:cs typeface="Arial" pitchFamily="34" charset="0"/>
              </a:rPr>
              <a:t>Lachance</a:t>
            </a:r>
            <a:r>
              <a:rPr lang="en-US" sz="2000" dirty="0" smtClean="0">
                <a:latin typeface="Arial" pitchFamily="34" charset="0"/>
                <a:cs typeface="Arial" pitchFamily="34" charset="0"/>
              </a:rPr>
              <a:t>, &amp; Cote, 2010)</a:t>
            </a:r>
          </a:p>
          <a:p>
            <a:pPr>
              <a:buNone/>
            </a:pPr>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Six or more authors: </a:t>
            </a:r>
            <a:r>
              <a:rPr lang="en-US" sz="2000" dirty="0" smtClean="0">
                <a:latin typeface="Arial" pitchFamily="34" charset="0"/>
                <a:cs typeface="Arial" pitchFamily="34" charset="0"/>
              </a:rPr>
              <a:t>(Norris-</a:t>
            </a:r>
            <a:r>
              <a:rPr lang="en-US" sz="2000" dirty="0" err="1" smtClean="0">
                <a:latin typeface="Arial" pitchFamily="34" charset="0"/>
                <a:cs typeface="Arial" pitchFamily="34" charset="0"/>
              </a:rPr>
              <a:t>Shortle</a:t>
            </a:r>
            <a:r>
              <a:rPr lang="en-US" sz="2000" dirty="0" smtClean="0">
                <a:latin typeface="Arial" pitchFamily="34" charset="0"/>
                <a:cs typeface="Arial" pitchFamily="34" charset="0"/>
              </a:rPr>
              <a:t>, et al., 2006)</a:t>
            </a: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1221870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Headings and Subheadings</a:t>
            </a:r>
            <a:endParaRPr lang="en-US" sz="3600" b="1" dirty="0"/>
          </a:p>
        </p:txBody>
      </p:sp>
      <p:sp>
        <p:nvSpPr>
          <p:cNvPr id="3" name="Content Placeholder 2"/>
          <p:cNvSpPr>
            <a:spLocks noGrp="1"/>
          </p:cNvSpPr>
          <p:nvPr>
            <p:ph idx="1"/>
          </p:nvPr>
        </p:nvSpPr>
        <p:spPr/>
        <p:txBody>
          <a:bodyPr>
            <a:normAutofit fontScale="85000" lnSpcReduction="20000"/>
          </a:bodyPr>
          <a:lstStyle/>
          <a:p>
            <a:pPr marL="0" indent="0">
              <a:buNone/>
            </a:pPr>
            <a:r>
              <a:rPr lang="en-US" sz="2000" dirty="0"/>
              <a:t> 	</a:t>
            </a:r>
            <a:r>
              <a:rPr lang="en-US" sz="2000" b="1" dirty="0">
                <a:solidFill>
                  <a:srgbClr val="7030A0"/>
                </a:solidFill>
              </a:rPr>
              <a:t>Level  1 </a:t>
            </a:r>
          </a:p>
          <a:p>
            <a:pPr marL="0" indent="0">
              <a:buNone/>
            </a:pPr>
            <a:r>
              <a:rPr lang="en-US" sz="2000" dirty="0"/>
              <a:t>		</a:t>
            </a:r>
            <a:r>
              <a:rPr lang="en-US" sz="2000" b="1" dirty="0">
                <a:latin typeface="Arial" pitchFamily="34" charset="0"/>
                <a:cs typeface="Arial" pitchFamily="34" charset="0"/>
              </a:rPr>
              <a:t>Centered, Boldface, Uppercase and Lowercase </a:t>
            </a:r>
            <a:endParaRPr lang="en-US" sz="2000" b="1" dirty="0" smtClean="0">
              <a:latin typeface="Arial" pitchFamily="34" charset="0"/>
              <a:cs typeface="Arial" pitchFamily="34" charset="0"/>
            </a:endParaRPr>
          </a:p>
          <a:p>
            <a:pPr marL="0" indent="0">
              <a:buNone/>
            </a:pPr>
            <a:endParaRPr lang="en-US" sz="2000" b="1" dirty="0">
              <a:latin typeface="Arial" pitchFamily="34" charset="0"/>
              <a:cs typeface="Arial" pitchFamily="34" charset="0"/>
            </a:endParaRPr>
          </a:p>
          <a:p>
            <a:pPr marL="0" indent="0">
              <a:buNone/>
            </a:pPr>
            <a:r>
              <a:rPr lang="en-US" sz="2000" dirty="0">
                <a:latin typeface="Arial" pitchFamily="34" charset="0"/>
                <a:cs typeface="Arial" pitchFamily="34" charset="0"/>
              </a:rPr>
              <a:t>  	</a:t>
            </a:r>
            <a:r>
              <a:rPr lang="en-US" sz="2000" b="1" dirty="0">
                <a:solidFill>
                  <a:srgbClr val="7030A0"/>
                </a:solidFill>
                <a:latin typeface="Arial" pitchFamily="34" charset="0"/>
                <a:cs typeface="Arial" pitchFamily="34" charset="0"/>
              </a:rPr>
              <a:t>Level </a:t>
            </a:r>
            <a:r>
              <a:rPr lang="en-US" sz="2000" b="1" dirty="0" smtClean="0">
                <a:solidFill>
                  <a:srgbClr val="7030A0"/>
                </a:solidFill>
                <a:latin typeface="Arial" pitchFamily="34" charset="0"/>
                <a:cs typeface="Arial" pitchFamily="34" charset="0"/>
              </a:rPr>
              <a:t>2</a:t>
            </a:r>
          </a:p>
          <a:p>
            <a:pPr marL="0" indent="0">
              <a:buNone/>
            </a:pPr>
            <a:endParaRPr lang="en-US" sz="2000" b="1" dirty="0">
              <a:solidFill>
                <a:srgbClr val="7030A0"/>
              </a:solidFill>
              <a:latin typeface="Arial" pitchFamily="34" charset="0"/>
              <a:cs typeface="Arial" pitchFamily="34" charset="0"/>
            </a:endParaRPr>
          </a:p>
          <a:p>
            <a:pPr marL="0" indent="0">
              <a:buNone/>
            </a:pPr>
            <a:r>
              <a:rPr lang="en-US" sz="2000" dirty="0">
                <a:latin typeface="Arial" pitchFamily="34" charset="0"/>
                <a:cs typeface="Arial" pitchFamily="34" charset="0"/>
              </a:rPr>
              <a:t>                </a:t>
            </a:r>
            <a:r>
              <a:rPr lang="en-US" sz="2000" b="1" dirty="0">
                <a:latin typeface="Arial" pitchFamily="34" charset="0"/>
                <a:cs typeface="Arial" pitchFamily="34" charset="0"/>
              </a:rPr>
              <a:t>Flush Left, Boldface, Uppercase and Lowercase </a:t>
            </a:r>
            <a:endParaRPr lang="en-US" sz="2000" b="1" dirty="0" smtClean="0">
              <a:latin typeface="Arial" pitchFamily="34" charset="0"/>
              <a:cs typeface="Arial" pitchFamily="34" charset="0"/>
            </a:endParaRPr>
          </a:p>
          <a:p>
            <a:pPr marL="0" indent="0">
              <a:buNone/>
            </a:pPr>
            <a:endParaRPr lang="en-US" sz="2000" b="1" dirty="0">
              <a:latin typeface="Arial" pitchFamily="34" charset="0"/>
              <a:cs typeface="Arial" pitchFamily="34" charset="0"/>
            </a:endParaRPr>
          </a:p>
          <a:p>
            <a:pPr marL="0" indent="0">
              <a:buNone/>
            </a:pPr>
            <a:r>
              <a:rPr lang="en-US" sz="2000" dirty="0">
                <a:latin typeface="Arial" pitchFamily="34" charset="0"/>
                <a:cs typeface="Arial" pitchFamily="34" charset="0"/>
              </a:rPr>
              <a:t>	</a:t>
            </a:r>
            <a:r>
              <a:rPr lang="en-US" sz="2000" b="1" dirty="0">
                <a:solidFill>
                  <a:srgbClr val="7030A0"/>
                </a:solidFill>
                <a:latin typeface="Arial" pitchFamily="34" charset="0"/>
                <a:cs typeface="Arial" pitchFamily="34" charset="0"/>
              </a:rPr>
              <a:t>Level 3 </a:t>
            </a:r>
          </a:p>
          <a:p>
            <a:pPr marL="0" indent="0">
              <a:buNone/>
            </a:pPr>
            <a:r>
              <a:rPr lang="en-US" sz="2000" dirty="0">
                <a:latin typeface="Arial" pitchFamily="34" charset="0"/>
                <a:cs typeface="Arial" pitchFamily="34" charset="0"/>
              </a:rPr>
              <a:t>		</a:t>
            </a:r>
            <a:r>
              <a:rPr lang="en-US" sz="2000" b="1" dirty="0">
                <a:latin typeface="Arial" pitchFamily="34" charset="0"/>
                <a:cs typeface="Arial" pitchFamily="34" charset="0"/>
              </a:rPr>
              <a:t>Indented, boldface, lowercase ending with a period</a:t>
            </a:r>
            <a:r>
              <a:rPr lang="en-US" sz="2000" dirty="0" smtClean="0">
                <a:latin typeface="Arial" pitchFamily="34" charset="0"/>
                <a:cs typeface="Arial" pitchFamily="34" charset="0"/>
              </a:rPr>
              <a:t>.</a:t>
            </a:r>
          </a:p>
          <a:p>
            <a:pPr marL="0" indent="0">
              <a:buNone/>
            </a:pPr>
            <a:endParaRPr lang="en-US" sz="2000" dirty="0">
              <a:latin typeface="Arial" pitchFamily="34" charset="0"/>
              <a:cs typeface="Arial" pitchFamily="34" charset="0"/>
            </a:endParaRPr>
          </a:p>
          <a:p>
            <a:pPr marL="0" indent="0">
              <a:buNone/>
            </a:pPr>
            <a:r>
              <a:rPr lang="en-US" sz="2000" b="1" dirty="0">
                <a:solidFill>
                  <a:srgbClr val="7030A0"/>
                </a:solidFill>
                <a:latin typeface="Arial" pitchFamily="34" charset="0"/>
                <a:cs typeface="Arial" pitchFamily="34" charset="0"/>
              </a:rPr>
              <a:t>	Level 4 </a:t>
            </a:r>
          </a:p>
          <a:p>
            <a:pPr marL="0" indent="0">
              <a:buNone/>
            </a:pPr>
            <a:r>
              <a:rPr lang="en-US" sz="2000" dirty="0">
                <a:latin typeface="Arial" pitchFamily="34" charset="0"/>
                <a:cs typeface="Arial" pitchFamily="34" charset="0"/>
              </a:rPr>
              <a:t>		</a:t>
            </a:r>
            <a:r>
              <a:rPr lang="en-US" sz="2000" b="1" dirty="0">
                <a:latin typeface="Arial" pitchFamily="34" charset="0"/>
                <a:cs typeface="Arial" pitchFamily="34" charset="0"/>
              </a:rPr>
              <a:t>Indented, boldface, italicized, lowercase ending 		</a:t>
            </a:r>
            <a:r>
              <a:rPr lang="en-US" sz="2000" b="1" dirty="0" smtClean="0">
                <a:latin typeface="Arial" pitchFamily="34" charset="0"/>
                <a:cs typeface="Arial" pitchFamily="34" charset="0"/>
              </a:rPr>
              <a:t>   with  </a:t>
            </a:r>
            <a:r>
              <a:rPr lang="en-US" sz="2000" b="1" dirty="0">
                <a:latin typeface="Arial" pitchFamily="34" charset="0"/>
                <a:cs typeface="Arial" pitchFamily="34" charset="0"/>
              </a:rPr>
              <a:t>a 	period. </a:t>
            </a:r>
            <a:endParaRPr lang="en-US" sz="2000" b="1" dirty="0" smtClean="0">
              <a:latin typeface="Arial" pitchFamily="34" charset="0"/>
              <a:cs typeface="Arial" pitchFamily="34" charset="0"/>
            </a:endParaRPr>
          </a:p>
          <a:p>
            <a:pPr marL="0" indent="0">
              <a:buNone/>
            </a:pPr>
            <a:endParaRPr lang="en-US" sz="2000" b="1" dirty="0">
              <a:latin typeface="Arial" pitchFamily="34" charset="0"/>
              <a:cs typeface="Arial" pitchFamily="34" charset="0"/>
            </a:endParaRPr>
          </a:p>
          <a:p>
            <a:pPr marL="0" indent="0">
              <a:buNone/>
            </a:pPr>
            <a:r>
              <a:rPr lang="en-US" sz="2000" dirty="0">
                <a:latin typeface="Arial" pitchFamily="34" charset="0"/>
                <a:cs typeface="Arial" pitchFamily="34" charset="0"/>
              </a:rPr>
              <a:t>	</a:t>
            </a:r>
            <a:r>
              <a:rPr lang="en-US" sz="2000" b="1" dirty="0">
                <a:solidFill>
                  <a:srgbClr val="7030A0"/>
                </a:solidFill>
                <a:latin typeface="Arial" pitchFamily="34" charset="0"/>
                <a:cs typeface="Arial" pitchFamily="34" charset="0"/>
              </a:rPr>
              <a:t>Level 5</a:t>
            </a:r>
          </a:p>
          <a:p>
            <a:pPr marL="0" indent="0">
              <a:buNone/>
            </a:pPr>
            <a:r>
              <a:rPr lang="en-US" sz="2000" dirty="0">
                <a:latin typeface="Arial" pitchFamily="34" charset="0"/>
                <a:cs typeface="Arial" pitchFamily="34" charset="0"/>
              </a:rPr>
              <a:t>		</a:t>
            </a:r>
            <a:r>
              <a:rPr lang="en-US" sz="2000" b="1" dirty="0">
                <a:latin typeface="Arial" pitchFamily="34" charset="0"/>
                <a:cs typeface="Arial" pitchFamily="34" charset="0"/>
              </a:rPr>
              <a:t> Indented, italicized, lowercase  ending with a 		</a:t>
            </a:r>
            <a:r>
              <a:rPr lang="en-US" sz="2000" b="1" dirty="0" smtClean="0">
                <a:latin typeface="Arial" pitchFamily="34" charset="0"/>
                <a:cs typeface="Arial" pitchFamily="34" charset="0"/>
              </a:rPr>
              <a:t>    period</a:t>
            </a:r>
            <a:r>
              <a:rPr lang="en-US" sz="2000" dirty="0">
                <a:latin typeface="Arial" pitchFamily="34" charset="0"/>
                <a:cs typeface="Arial" pitchFamily="34" charset="0"/>
              </a:rPr>
              <a:t>.</a:t>
            </a:r>
          </a:p>
        </p:txBody>
      </p:sp>
    </p:spTree>
    <p:extLst>
      <p:ext uri="{BB962C8B-B14F-4D97-AF65-F5344CB8AC3E}">
        <p14:creationId xmlns:p14="http://schemas.microsoft.com/office/powerpoint/2010/main" val="3105308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242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642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t>Seriation</a:t>
            </a:r>
            <a:endParaRPr lang="en-US" sz="3600" b="1" dirty="0"/>
          </a:p>
        </p:txBody>
      </p:sp>
      <p:sp>
        <p:nvSpPr>
          <p:cNvPr id="3" name="Content Placeholder 2"/>
          <p:cNvSpPr>
            <a:spLocks noGrp="1"/>
          </p:cNvSpPr>
          <p:nvPr>
            <p:ph idx="1"/>
          </p:nvPr>
        </p:nvSpPr>
        <p:spPr/>
        <p:txBody>
          <a:bodyPr>
            <a:normAutofit/>
          </a:bodyPr>
          <a:lstStyle/>
          <a:p>
            <a:r>
              <a:rPr lang="en-US" sz="2400" dirty="0" smtClean="0">
                <a:latin typeface="Arial" pitchFamily="34" charset="0"/>
                <a:cs typeface="Arial" pitchFamily="34" charset="0"/>
              </a:rPr>
              <a:t>If writing steps for particular task, use numbers as following:</a:t>
            </a:r>
          </a:p>
          <a:p>
            <a:pPr marL="0" indent="0">
              <a:buNone/>
            </a:pPr>
            <a:endParaRPr lang="en-US" sz="2400" dirty="0" smtClean="0">
              <a:latin typeface="Arial" pitchFamily="34" charset="0"/>
              <a:cs typeface="Arial" pitchFamily="34" charset="0"/>
            </a:endParaRPr>
          </a:p>
          <a:p>
            <a:pPr marL="850392" lvl="1" indent="-457200">
              <a:buFont typeface="+mj-lt"/>
              <a:buAutoNum type="arabicPeriod"/>
            </a:pPr>
            <a:r>
              <a:rPr lang="en-US" b="1" dirty="0">
                <a:latin typeface="Arial" pitchFamily="34" charset="0"/>
                <a:cs typeface="Arial" pitchFamily="34" charset="0"/>
              </a:rPr>
              <a:t>	</a:t>
            </a:r>
            <a:r>
              <a:rPr lang="en-US" sz="2000" dirty="0" smtClean="0">
                <a:latin typeface="Arial" pitchFamily="34" charset="0"/>
                <a:cs typeface="Arial" pitchFamily="34" charset="0"/>
              </a:rPr>
              <a:t>Identify</a:t>
            </a:r>
            <a:r>
              <a:rPr lang="en-US" sz="2000" dirty="0">
                <a:latin typeface="Arial" pitchFamily="34" charset="0"/>
                <a:cs typeface="Arial" pitchFamily="34" charset="0"/>
              </a:rPr>
              <a:t> and develop your </a:t>
            </a:r>
            <a:r>
              <a:rPr lang="en-US" sz="2000" dirty="0" smtClean="0">
                <a:latin typeface="Arial" pitchFamily="34" charset="0"/>
                <a:cs typeface="Arial" pitchFamily="34" charset="0"/>
              </a:rPr>
              <a:t>topic.</a:t>
            </a:r>
          </a:p>
          <a:p>
            <a:pPr marL="850392" lvl="1" indent="-457200">
              <a:buFont typeface="+mj-lt"/>
              <a:buAutoNum type="arabicPeriod"/>
            </a:pPr>
            <a:r>
              <a:rPr lang="en-US" sz="2000" dirty="0" smtClean="0">
                <a:latin typeface="Arial" pitchFamily="34" charset="0"/>
                <a:cs typeface="Arial" pitchFamily="34" charset="0"/>
              </a:rPr>
              <a:t>	Do a preliminary  search.</a:t>
            </a:r>
          </a:p>
          <a:p>
            <a:pPr marL="850392" lvl="1" indent="-457200">
              <a:buFont typeface="+mj-lt"/>
              <a:buAutoNum type="arabicPeriod"/>
            </a:pPr>
            <a:r>
              <a:rPr lang="en-US" sz="2000" dirty="0" smtClean="0">
                <a:latin typeface="Arial" pitchFamily="34" charset="0"/>
                <a:cs typeface="Arial" pitchFamily="34" charset="0"/>
              </a:rPr>
              <a:t>	Locate material.</a:t>
            </a:r>
          </a:p>
          <a:p>
            <a:pPr marL="850392" lvl="1" indent="-457200">
              <a:buFont typeface="+mj-lt"/>
              <a:buAutoNum type="arabicPeriod"/>
            </a:pPr>
            <a:r>
              <a:rPr lang="en-US" sz="2000" dirty="0" smtClean="0">
                <a:latin typeface="Arial" pitchFamily="34" charset="0"/>
                <a:cs typeface="Arial" pitchFamily="34" charset="0"/>
              </a:rPr>
              <a:t>	Evaluate your source.</a:t>
            </a:r>
          </a:p>
          <a:p>
            <a:pPr marL="850392" lvl="1" indent="-457200">
              <a:buFont typeface="+mj-lt"/>
              <a:buAutoNum type="arabicPeriod"/>
            </a:pPr>
            <a:r>
              <a:rPr lang="en-US" sz="2000" dirty="0" smtClean="0">
                <a:latin typeface="Arial" pitchFamily="34" charset="0"/>
                <a:cs typeface="Arial" pitchFamily="34" charset="0"/>
              </a:rPr>
              <a:t>	Make notes.</a:t>
            </a:r>
          </a:p>
          <a:p>
            <a:pPr marL="850392" lvl="1" indent="-457200">
              <a:buFont typeface="+mj-lt"/>
              <a:buAutoNum type="arabicPeriod"/>
            </a:pPr>
            <a:r>
              <a:rPr lang="en-US" sz="2000" dirty="0" smtClean="0">
                <a:latin typeface="Arial" pitchFamily="34" charset="0"/>
                <a:cs typeface="Arial" pitchFamily="34" charset="0"/>
              </a:rPr>
              <a:t>	Write your paper.</a:t>
            </a:r>
          </a:p>
          <a:p>
            <a:pPr marL="850392" lvl="1" indent="-457200">
              <a:buFont typeface="+mj-lt"/>
              <a:buAutoNum type="arabicPeriod"/>
            </a:pPr>
            <a:r>
              <a:rPr lang="en-US" sz="2000" dirty="0" smtClean="0">
                <a:latin typeface="Arial" pitchFamily="34" charset="0"/>
                <a:cs typeface="Arial" pitchFamily="34" charset="0"/>
              </a:rPr>
              <a:t>	Cite the sources.</a:t>
            </a:r>
          </a:p>
          <a:p>
            <a:pPr marL="850392" lvl="1" indent="-457200">
              <a:buFont typeface="+mj-lt"/>
              <a:buAutoNum type="arabicPeriod"/>
            </a:pPr>
            <a:r>
              <a:rPr lang="en-US" sz="2000" dirty="0" smtClean="0">
                <a:latin typeface="Arial" pitchFamily="34" charset="0"/>
                <a:cs typeface="Arial" pitchFamily="34" charset="0"/>
              </a:rPr>
              <a:t>	Proofread.</a:t>
            </a:r>
            <a:endParaRPr lang="en-US" sz="2000" dirty="0">
              <a:latin typeface="Arial" pitchFamily="34" charset="0"/>
              <a:cs typeface="Arial" pitchFamily="34" charset="0"/>
            </a:endParaRPr>
          </a:p>
          <a:p>
            <a:pPr lvl="1"/>
            <a:endParaRPr lang="en-US" dirty="0"/>
          </a:p>
        </p:txBody>
      </p:sp>
    </p:spTree>
    <p:extLst>
      <p:ext uri="{BB962C8B-B14F-4D97-AF65-F5344CB8AC3E}">
        <p14:creationId xmlns:p14="http://schemas.microsoft.com/office/powerpoint/2010/main" val="1097281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t>Seriation</a:t>
            </a:r>
            <a:r>
              <a:rPr lang="en-US" sz="3600" b="1" dirty="0" smtClean="0"/>
              <a:t>…</a:t>
            </a:r>
            <a:endParaRPr lang="en-US" sz="3600" b="1" dirty="0"/>
          </a:p>
        </p:txBody>
      </p:sp>
      <p:sp>
        <p:nvSpPr>
          <p:cNvPr id="3" name="Content Placeholder 2"/>
          <p:cNvSpPr>
            <a:spLocks noGrp="1"/>
          </p:cNvSpPr>
          <p:nvPr>
            <p:ph idx="1"/>
          </p:nvPr>
        </p:nvSpPr>
        <p:spPr/>
        <p:txBody>
          <a:bodyPr/>
          <a:lstStyle/>
          <a:p>
            <a:endParaRPr lang="en-US" dirty="0" smtClean="0"/>
          </a:p>
          <a:p>
            <a:r>
              <a:rPr lang="en-US" sz="2000" dirty="0" smtClean="0">
                <a:latin typeface="Arial" pitchFamily="34" charset="0"/>
                <a:cs typeface="Arial" pitchFamily="34" charset="0"/>
              </a:rPr>
              <a:t>For </a:t>
            </a:r>
            <a:r>
              <a:rPr lang="en-US" sz="2000" dirty="0">
                <a:latin typeface="Arial" pitchFamily="34" charset="0"/>
                <a:cs typeface="Arial" pitchFamily="34" charset="0"/>
              </a:rPr>
              <a:t>lists that do not communicate hierarchical order or chronology, use </a:t>
            </a:r>
            <a:r>
              <a:rPr lang="en-US" sz="2000" b="1" dirty="0">
                <a:latin typeface="Arial" pitchFamily="34" charset="0"/>
                <a:cs typeface="Arial" pitchFamily="34" charset="0"/>
              </a:rPr>
              <a:t>bullets</a:t>
            </a:r>
            <a:r>
              <a:rPr lang="en-US" sz="2000" dirty="0" smtClean="0">
                <a:latin typeface="Arial" pitchFamily="34" charset="0"/>
                <a:cs typeface="Arial" pitchFamily="34" charset="0"/>
              </a:rPr>
              <a:t>:</a:t>
            </a:r>
          </a:p>
          <a:p>
            <a:pPr marL="0" indent="0">
              <a:buNone/>
            </a:pPr>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This </a:t>
            </a:r>
            <a:r>
              <a:rPr lang="en-US" sz="2000" dirty="0">
                <a:latin typeface="Arial" pitchFamily="34" charset="0"/>
                <a:cs typeface="Arial" pitchFamily="34" charset="0"/>
              </a:rPr>
              <a:t>version is easier to use."</a:t>
            </a:r>
          </a:p>
          <a:p>
            <a:pPr lvl="1"/>
            <a:r>
              <a:rPr lang="en-US" sz="2000" dirty="0" smtClean="0">
                <a:latin typeface="Arial" pitchFamily="34" charset="0"/>
                <a:cs typeface="Arial" pitchFamily="34" charset="0"/>
              </a:rPr>
              <a:t>Version </a:t>
            </a:r>
            <a:r>
              <a:rPr lang="en-US" sz="2000" dirty="0">
                <a:latin typeface="Arial" pitchFamily="34" charset="0"/>
                <a:cs typeface="Arial" pitchFamily="34" charset="0"/>
              </a:rPr>
              <a:t>two seems better organized."</a:t>
            </a:r>
          </a:p>
          <a:p>
            <a:pPr lvl="1"/>
            <a:r>
              <a:rPr lang="en-US" sz="2000" dirty="0" smtClean="0">
                <a:latin typeface="Arial" pitchFamily="34" charset="0"/>
                <a:cs typeface="Arial" pitchFamily="34" charset="0"/>
              </a:rPr>
              <a:t>It </a:t>
            </a:r>
            <a:r>
              <a:rPr lang="en-US" sz="2000" dirty="0">
                <a:latin typeface="Arial" pitchFamily="34" charset="0"/>
                <a:cs typeface="Arial" pitchFamily="34" charset="0"/>
              </a:rPr>
              <a:t>took me a few minutes to learn how to use this version, but after that, I felt more comfortable with it."</a:t>
            </a:r>
          </a:p>
          <a:p>
            <a:pPr lvl="1"/>
            <a:endParaRPr lang="en-US" sz="2000" dirty="0"/>
          </a:p>
        </p:txBody>
      </p:sp>
    </p:spTree>
    <p:extLst>
      <p:ext uri="{BB962C8B-B14F-4D97-AF65-F5344CB8AC3E}">
        <p14:creationId xmlns:p14="http://schemas.microsoft.com/office/powerpoint/2010/main" val="1541612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a:bodyPr>
          <a:lstStyle/>
          <a:p>
            <a:r>
              <a:rPr lang="en-US" sz="3600" b="1" dirty="0" smtClean="0"/>
              <a:t>Tables in the text</a:t>
            </a:r>
            <a:r>
              <a:rPr lang="en-US" dirty="0"/>
              <a:t/>
            </a:r>
            <a:br>
              <a:rPr lang="en-US" dirty="0"/>
            </a:br>
            <a:endParaRPr lang="en-US" dirty="0"/>
          </a:p>
        </p:txBody>
      </p:sp>
      <p:sp>
        <p:nvSpPr>
          <p:cNvPr id="3" name="Content Placeholder 2"/>
          <p:cNvSpPr>
            <a:spLocks noGrp="1"/>
          </p:cNvSpPr>
          <p:nvPr>
            <p:ph idx="1"/>
          </p:nvPr>
        </p:nvSpPr>
        <p:spPr>
          <a:xfrm>
            <a:off x="457200" y="1828800"/>
            <a:ext cx="8229600" cy="4389120"/>
          </a:xfrm>
        </p:spPr>
        <p:txBody>
          <a:bodyPr>
            <a:normAutofit/>
          </a:bodyPr>
          <a:lstStyle/>
          <a:p>
            <a:pPr>
              <a:buFont typeface="Arial" pitchFamily="34" charset="0"/>
              <a:buChar char="•"/>
            </a:pPr>
            <a:endParaRPr lang="en-US" sz="2000" dirty="0" smtClean="0"/>
          </a:p>
          <a:p>
            <a:pPr>
              <a:buFont typeface="Arial" pitchFamily="34" charset="0"/>
              <a:buChar char="•"/>
            </a:pPr>
            <a:r>
              <a:rPr lang="en-US" sz="2000" dirty="0" smtClean="0">
                <a:latin typeface="Arial" pitchFamily="34" charset="0"/>
                <a:cs typeface="Arial" pitchFamily="34" charset="0"/>
              </a:rPr>
              <a:t>Number </a:t>
            </a:r>
            <a:r>
              <a:rPr lang="en-US" sz="2000" dirty="0">
                <a:latin typeface="Arial" pitchFamily="34" charset="0"/>
                <a:cs typeface="Arial" pitchFamily="34" charset="0"/>
              </a:rPr>
              <a:t>all tables sequentially as you refer to them in the text (Table 1, Table </a:t>
            </a:r>
            <a:r>
              <a:rPr lang="en-US" sz="2000" dirty="0" smtClean="0">
                <a:latin typeface="Arial" pitchFamily="34" charset="0"/>
                <a:cs typeface="Arial" pitchFamily="34" charset="0"/>
              </a:rPr>
              <a:t>2, etc.</a:t>
            </a:r>
          </a:p>
          <a:p>
            <a:pPr marL="0" indent="0">
              <a:buNone/>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Give each table </a:t>
            </a:r>
            <a:r>
              <a:rPr lang="en-US" sz="2000" dirty="0">
                <a:latin typeface="Arial" pitchFamily="34" charset="0"/>
                <a:cs typeface="Arial" pitchFamily="34" charset="0"/>
              </a:rPr>
              <a:t> </a:t>
            </a:r>
            <a:r>
              <a:rPr lang="en-US" sz="2000" dirty="0" smtClean="0">
                <a:latin typeface="Arial" pitchFamily="34" charset="0"/>
                <a:cs typeface="Arial" pitchFamily="34" charset="0"/>
              </a:rPr>
              <a:t>a descriptive title.</a:t>
            </a: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Begin the title  flush left and italicize it.</a:t>
            </a:r>
            <a:endParaRPr lang="en-US" sz="2000" dirty="0">
              <a:latin typeface="Arial" pitchFamily="34" charset="0"/>
              <a:cs typeface="Arial" pitchFamily="34" charset="0"/>
            </a:endParaRPr>
          </a:p>
          <a:p>
            <a:pPr>
              <a:buFont typeface="Arial" pitchFamily="34" charset="0"/>
              <a:buChar char="•"/>
            </a:pPr>
            <a:endParaRPr lang="en-US" sz="2000" dirty="0">
              <a:latin typeface="Arial" pitchFamily="34" charset="0"/>
              <a:cs typeface="Arial" pitchFamily="34" charset="0"/>
            </a:endParaRPr>
          </a:p>
          <a:p>
            <a:pPr>
              <a:buFont typeface="Arial" pitchFamily="34" charset="0"/>
              <a:buChar char="•"/>
            </a:pPr>
            <a:endParaRPr lang="en-US" sz="2800" dirty="0"/>
          </a:p>
        </p:txBody>
      </p:sp>
    </p:spTree>
    <p:extLst>
      <p:ext uri="{BB962C8B-B14F-4D97-AF65-F5344CB8AC3E}">
        <p14:creationId xmlns:p14="http://schemas.microsoft.com/office/powerpoint/2010/main" val="3295170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38250"/>
            <a:ext cx="40957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0" y="3429000"/>
            <a:ext cx="40957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189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Images in the text</a:t>
            </a:r>
            <a:endParaRPr lang="en-US" sz="3600" b="1" dirty="0"/>
          </a:p>
        </p:txBody>
      </p:sp>
      <p:sp>
        <p:nvSpPr>
          <p:cNvPr id="3" name="Content Placeholder 2"/>
          <p:cNvSpPr>
            <a:spLocks noGrp="1"/>
          </p:cNvSpPr>
          <p:nvPr>
            <p:ph idx="1"/>
          </p:nvPr>
        </p:nvSpPr>
        <p:spPr/>
        <p:txBody>
          <a:bodyPr>
            <a:normAutofit/>
          </a:bodyPr>
          <a:lstStyle/>
          <a:p>
            <a:r>
              <a:rPr lang="en-US" sz="2000" dirty="0">
                <a:latin typeface="Arial" pitchFamily="34" charset="0"/>
                <a:cs typeface="Arial" pitchFamily="34" charset="0"/>
              </a:rPr>
              <a:t>For figures, make sure to include the figure number and a title with a legend and caption</a:t>
            </a:r>
            <a:r>
              <a:rPr lang="en-US" sz="2000" dirty="0" smtClean="0">
                <a:latin typeface="Arial" pitchFamily="34" charset="0"/>
                <a:cs typeface="Arial" pitchFamily="34" charset="0"/>
              </a:rPr>
              <a:t>.</a:t>
            </a:r>
          </a:p>
          <a:p>
            <a:pPr marL="0" indent="0">
              <a:buNone/>
            </a:pPr>
            <a:endParaRPr lang="en-US" sz="2000" dirty="0" smtClean="0">
              <a:latin typeface="Arial" pitchFamily="34" charset="0"/>
              <a:cs typeface="Arial" pitchFamily="34" charset="0"/>
            </a:endParaRPr>
          </a:p>
          <a:p>
            <a:r>
              <a:rPr lang="en-US" sz="2000" dirty="0">
                <a:latin typeface="Arial" pitchFamily="34" charset="0"/>
                <a:cs typeface="Arial" pitchFamily="34" charset="0"/>
              </a:rPr>
              <a:t>These elements appear </a:t>
            </a:r>
            <a:r>
              <a:rPr lang="en-US" sz="2000" dirty="0" smtClean="0">
                <a:latin typeface="Arial" pitchFamily="34" charset="0"/>
                <a:cs typeface="Arial" pitchFamily="34" charset="0"/>
              </a:rPr>
              <a:t>below </a:t>
            </a:r>
            <a:r>
              <a:rPr lang="en-US" sz="2000" dirty="0" smtClean="0">
                <a:latin typeface="Arial" pitchFamily="34" charset="0"/>
                <a:cs typeface="Arial" pitchFamily="34" charset="0"/>
              </a:rPr>
              <a:t>the </a:t>
            </a:r>
            <a:r>
              <a:rPr lang="en-US" sz="2000" dirty="0">
                <a:latin typeface="Arial" pitchFamily="34" charset="0"/>
                <a:cs typeface="Arial" pitchFamily="34" charset="0"/>
              </a:rPr>
              <a:t>visual display. </a:t>
            </a: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t>
            </a:r>
            <a:r>
              <a:rPr lang="en-US" sz="2000" dirty="0">
                <a:latin typeface="Arial" pitchFamily="34" charset="0"/>
                <a:cs typeface="Arial" pitchFamily="34" charset="0"/>
              </a:rPr>
              <a:t>APA has determined specifications for the size of figures and the fonts used in them.</a:t>
            </a:r>
          </a:p>
          <a:p>
            <a:endParaRPr lang="en-US" sz="2000" dirty="0">
              <a:latin typeface="Arial" pitchFamily="34" charset="0"/>
              <a:cs typeface="Arial" pitchFamily="34" charset="0"/>
            </a:endParaRPr>
          </a:p>
          <a:p>
            <a:pPr marL="0" indent="0">
              <a:buNone/>
            </a:pPr>
            <a:endParaRPr lang="en-US" sz="2000" dirty="0"/>
          </a:p>
          <a:p>
            <a:endParaRPr lang="en-US" dirty="0"/>
          </a:p>
        </p:txBody>
      </p:sp>
    </p:spTree>
    <p:extLst>
      <p:ext uri="{BB962C8B-B14F-4D97-AF65-F5344CB8AC3E}">
        <p14:creationId xmlns:p14="http://schemas.microsoft.com/office/powerpoint/2010/main" val="4162943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of Image Citation</a:t>
            </a:r>
            <a:endParaRPr lang="en-US" sz="3200"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a:p>
          <a:p>
            <a:endParaRPr lang="en-US" dirty="0"/>
          </a:p>
          <a:p>
            <a:endParaRPr lang="en-US" dirty="0"/>
          </a:p>
          <a:p>
            <a:endParaRPr lang="en-US" dirty="0"/>
          </a:p>
          <a:p>
            <a:endParaRPr lang="en-US" dirty="0"/>
          </a:p>
          <a:p>
            <a:r>
              <a:rPr lang="en-US" i="1" dirty="0"/>
              <a:t>Figure 1</a:t>
            </a:r>
            <a:r>
              <a:rPr lang="en-US" dirty="0"/>
              <a:t>. Social distances of animals (Fowler, 2008, p. 13</a:t>
            </a:r>
            <a:r>
              <a:rPr lang="en-US" dirty="0" smtClean="0"/>
              <a:t>)</a:t>
            </a:r>
          </a:p>
          <a:p>
            <a:endParaRPr lang="en-US" dirty="0"/>
          </a:p>
          <a:p>
            <a:pPr marL="0" indent="0">
              <a:buNone/>
            </a:pPr>
            <a:r>
              <a:rPr lang="en-US" dirty="0"/>
              <a:t>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5257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079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4617B"/>
                </a:solidFill>
              </a:rPr>
              <a:t>Why APA</a:t>
            </a:r>
            <a:endParaRPr lang="en-US" sz="3200" b="1" dirty="0">
              <a:solidFill>
                <a:schemeClr val="tx1"/>
              </a:solidFill>
            </a:endParaRPr>
          </a:p>
        </p:txBody>
      </p:sp>
      <p:sp>
        <p:nvSpPr>
          <p:cNvPr id="3" name="Content Placeholder 2"/>
          <p:cNvSpPr>
            <a:spLocks noGrp="1"/>
          </p:cNvSpPr>
          <p:nvPr>
            <p:ph idx="1"/>
          </p:nvPr>
        </p:nvSpPr>
        <p:spPr/>
        <p:txBody>
          <a:bodyPr vert="horz" anchor="t">
            <a:normAutofit/>
          </a:bodyPr>
          <a:lstStyle/>
          <a:p>
            <a:endParaRPr lang="en-US" sz="2000" dirty="0" smtClean="0"/>
          </a:p>
          <a:p>
            <a:endParaRPr lang="en-US" sz="2000" dirty="0"/>
          </a:p>
          <a:p>
            <a:r>
              <a:rPr lang="en-US" sz="2000" dirty="0" smtClean="0">
                <a:latin typeface="Arial" pitchFamily="34" charset="0"/>
                <a:cs typeface="Arial" pitchFamily="34" charset="0"/>
              </a:rPr>
              <a:t>Widely </a:t>
            </a:r>
            <a:r>
              <a:rPr lang="en-US" sz="2000" dirty="0">
                <a:latin typeface="Arial" pitchFamily="34" charset="0"/>
                <a:cs typeface="Arial" pitchFamily="34" charset="0"/>
              </a:rPr>
              <a:t>accepted </a:t>
            </a:r>
            <a:r>
              <a:rPr lang="en-US" sz="2000" dirty="0" smtClean="0">
                <a:latin typeface="Arial" pitchFamily="34" charset="0"/>
                <a:cs typeface="Arial" pitchFamily="34" charset="0"/>
              </a:rPr>
              <a:t>style of documentation in </a:t>
            </a:r>
            <a:r>
              <a:rPr lang="en-US" sz="2000" dirty="0">
                <a:latin typeface="Arial" pitchFamily="34" charset="0"/>
                <a:cs typeface="Arial" pitchFamily="34" charset="0"/>
              </a:rPr>
              <a:t>writing  </a:t>
            </a:r>
            <a:r>
              <a:rPr lang="en-US" sz="2000" dirty="0" smtClean="0">
                <a:latin typeface="Arial" pitchFamily="34" charset="0"/>
                <a:cs typeface="Arial" pitchFamily="34" charset="0"/>
              </a:rPr>
              <a:t>researches, scientific journals</a:t>
            </a:r>
            <a:r>
              <a:rPr lang="en-US" sz="2000" dirty="0">
                <a:latin typeface="Arial" pitchFamily="34" charset="0"/>
                <a:cs typeface="Arial" pitchFamily="34" charset="0"/>
              </a:rPr>
              <a:t>, in many text books, in </a:t>
            </a:r>
            <a:r>
              <a:rPr lang="en-US" sz="2000" dirty="0" smtClean="0">
                <a:latin typeface="Arial" pitchFamily="34" charset="0"/>
                <a:cs typeface="Arial" pitchFamily="34" charset="0"/>
              </a:rPr>
              <a:t>academia (</a:t>
            </a:r>
            <a:r>
              <a:rPr lang="en-US" sz="2000" dirty="0">
                <a:latin typeface="Arial" pitchFamily="34" charset="0"/>
                <a:cs typeface="Arial" pitchFamily="34" charset="0"/>
              </a:rPr>
              <a:t>for papers written in the class).</a:t>
            </a:r>
          </a:p>
          <a:p>
            <a:endParaRPr lang="en-US" sz="2000" dirty="0">
              <a:latin typeface="Arial" pitchFamily="34" charset="0"/>
              <a:cs typeface="Arial" pitchFamily="34" charset="0"/>
            </a:endParaRPr>
          </a:p>
          <a:p>
            <a:r>
              <a:rPr lang="en-US" sz="2000" dirty="0">
                <a:latin typeface="Arial" pitchFamily="34" charset="0"/>
                <a:cs typeface="Arial" pitchFamily="34" charset="0"/>
              </a:rPr>
              <a:t>To </a:t>
            </a:r>
            <a:r>
              <a:rPr lang="en-US" sz="2000" dirty="0" smtClean="0">
                <a:latin typeface="Arial" pitchFamily="34" charset="0"/>
                <a:cs typeface="Arial" pitchFamily="34" charset="0"/>
              </a:rPr>
              <a:t>avoid </a:t>
            </a:r>
            <a:r>
              <a:rPr lang="en-US" sz="2000" dirty="0">
                <a:latin typeface="Arial" pitchFamily="34" charset="0"/>
                <a:cs typeface="Arial" pitchFamily="34" charset="0"/>
              </a:rPr>
              <a:t>plagiarism.</a:t>
            </a:r>
          </a:p>
          <a:p>
            <a:endParaRPr lang="en-US" sz="2000" dirty="0">
              <a:latin typeface="Arial" pitchFamily="34" charset="0"/>
              <a:cs typeface="Arial" pitchFamily="34" charset="0"/>
            </a:endParaRPr>
          </a:p>
          <a:p>
            <a:pPr>
              <a:buNone/>
            </a:pPr>
            <a:endParaRPr lang="en-US" dirty="0">
              <a:latin typeface="Arial" pitchFamily="34" charset="0"/>
              <a:cs typeface="Arial" pitchFamily="34" charset="0"/>
            </a:endParaRP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953512"/>
          </a:xfrm>
        </p:spPr>
        <p:txBody>
          <a:bodyPr/>
          <a:lstStyle/>
          <a:p>
            <a:r>
              <a:rPr lang="en-US" dirty="0" smtClean="0"/>
              <a:t>		</a:t>
            </a:r>
            <a:r>
              <a:rPr lang="en-US" b="1" dirty="0" smtClean="0">
                <a:solidFill>
                  <a:srgbClr val="00B0F0"/>
                </a:solidFill>
              </a:rPr>
              <a:t>References Page</a:t>
            </a:r>
            <a:endParaRPr lang="en-US" b="1" dirty="0">
              <a:solidFill>
                <a:srgbClr val="00B0F0"/>
              </a:solidFill>
            </a:endParaRPr>
          </a:p>
        </p:txBody>
      </p:sp>
    </p:spTree>
    <p:extLst>
      <p:ext uri="{BB962C8B-B14F-4D97-AF65-F5344CB8AC3E}">
        <p14:creationId xmlns:p14="http://schemas.microsoft.com/office/powerpoint/2010/main" val="2279417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Basic rules of References Page</a:t>
            </a:r>
            <a:endParaRPr lang="en-US" sz="3600" b="1" dirty="0"/>
          </a:p>
        </p:txBody>
      </p:sp>
      <p:sp>
        <p:nvSpPr>
          <p:cNvPr id="3" name="Content Placeholder 2"/>
          <p:cNvSpPr>
            <a:spLocks noGrp="1"/>
          </p:cNvSpPr>
          <p:nvPr>
            <p:ph idx="1"/>
          </p:nvPr>
        </p:nvSpPr>
        <p:spPr/>
        <p:txBody>
          <a:bodyPr>
            <a:normAutofit/>
          </a:bodyPr>
          <a:lstStyle/>
          <a:p>
            <a:pPr>
              <a:buSzPct val="111000"/>
              <a:buFont typeface="Arial" pitchFamily="34" charset="0"/>
              <a:buChar char="•"/>
            </a:pPr>
            <a:r>
              <a:rPr lang="en-US" sz="2000" dirty="0" smtClean="0">
                <a:latin typeface="Arial" pitchFamily="34" charset="0"/>
                <a:cs typeface="Arial" pitchFamily="34" charset="0"/>
              </a:rPr>
              <a:t>On </a:t>
            </a:r>
            <a:r>
              <a:rPr lang="en-US" sz="2000" dirty="0">
                <a:latin typeface="Arial" pitchFamily="34" charset="0"/>
                <a:cs typeface="Arial" pitchFamily="34" charset="0"/>
              </a:rPr>
              <a:t>a new page, write your references</a:t>
            </a:r>
            <a:r>
              <a:rPr lang="en-US" sz="2000" dirty="0" smtClean="0">
                <a:latin typeface="Arial" pitchFamily="34" charset="0"/>
                <a:cs typeface="Arial" pitchFamily="34" charset="0"/>
              </a:rPr>
              <a:t>.</a:t>
            </a:r>
          </a:p>
          <a:p>
            <a:pPr>
              <a:buSzPct val="111000"/>
              <a:buFont typeface="Arial" pitchFamily="34" charset="0"/>
              <a:buChar char="•"/>
            </a:pPr>
            <a:endParaRPr lang="en-US" sz="2000" dirty="0" smtClean="0">
              <a:latin typeface="Arial" pitchFamily="34" charset="0"/>
              <a:cs typeface="Arial" pitchFamily="34" charset="0"/>
            </a:endParaRPr>
          </a:p>
          <a:p>
            <a:pPr>
              <a:buSzPct val="111000"/>
              <a:buFont typeface="Arial" pitchFamily="34" charset="0"/>
              <a:buChar char="•"/>
            </a:pPr>
            <a:r>
              <a:rPr lang="en-US" sz="2000" dirty="0" smtClean="0">
                <a:latin typeface="Arial" pitchFamily="34" charset="0"/>
                <a:cs typeface="Arial" pitchFamily="34" charset="0"/>
              </a:rPr>
              <a:t>Center the </a:t>
            </a:r>
            <a:r>
              <a:rPr lang="en-US" sz="2000" dirty="0">
                <a:latin typeface="Arial" pitchFamily="34" charset="0"/>
                <a:cs typeface="Arial" pitchFamily="34" charset="0"/>
              </a:rPr>
              <a:t>title </a:t>
            </a:r>
            <a:r>
              <a:rPr lang="en-US" sz="2000" dirty="0" smtClean="0">
                <a:latin typeface="Arial" pitchFamily="34" charset="0"/>
                <a:cs typeface="Arial" pitchFamily="34" charset="0"/>
              </a:rPr>
              <a:t>References(do </a:t>
            </a:r>
            <a:r>
              <a:rPr lang="en-US" sz="2000" dirty="0">
                <a:latin typeface="Arial" pitchFamily="34" charset="0"/>
                <a:cs typeface="Arial" pitchFamily="34" charset="0"/>
              </a:rPr>
              <a:t>not include quotation  </a:t>
            </a:r>
            <a:r>
              <a:rPr lang="en-US" sz="2000" dirty="0" smtClean="0">
                <a:latin typeface="Arial" pitchFamily="34" charset="0"/>
                <a:cs typeface="Arial" pitchFamily="34" charset="0"/>
              </a:rPr>
              <a:t> marks</a:t>
            </a:r>
            <a:r>
              <a:rPr lang="en-US" sz="2000" dirty="0">
                <a:latin typeface="Arial" pitchFamily="34" charset="0"/>
                <a:cs typeface="Arial" pitchFamily="34" charset="0"/>
              </a:rPr>
              <a:t>, underline, or italicize this title) </a:t>
            </a:r>
            <a:endParaRPr lang="en-US" sz="2000" dirty="0" smtClean="0">
              <a:latin typeface="Arial" pitchFamily="34" charset="0"/>
              <a:cs typeface="Arial" pitchFamily="34" charset="0"/>
            </a:endParaRPr>
          </a:p>
          <a:p>
            <a:pPr>
              <a:buSzPct val="111000"/>
              <a:buFont typeface="Arial" pitchFamily="34" charset="0"/>
              <a:buChar char="•"/>
            </a:pPr>
            <a:endParaRPr lang="en-US" sz="2000" dirty="0" smtClean="0">
              <a:latin typeface="Arial" pitchFamily="34" charset="0"/>
              <a:cs typeface="Arial" pitchFamily="34" charset="0"/>
            </a:endParaRPr>
          </a:p>
          <a:p>
            <a:pPr>
              <a:buSzPct val="111000"/>
              <a:buFont typeface="Arial" pitchFamily="34" charset="0"/>
              <a:buChar char="•"/>
            </a:pPr>
            <a:r>
              <a:rPr lang="en-US" sz="2000" dirty="0" smtClean="0">
                <a:latin typeface="Arial" pitchFamily="34" charset="0"/>
                <a:cs typeface="Arial" pitchFamily="34" charset="0"/>
              </a:rPr>
              <a:t>All </a:t>
            </a:r>
            <a:r>
              <a:rPr lang="en-US" sz="2000" dirty="0">
                <a:latin typeface="Arial" pitchFamily="34" charset="0"/>
                <a:cs typeface="Arial" pitchFamily="34" charset="0"/>
              </a:rPr>
              <a:t>lines after the first line of each entry in your reference list should be indented one-half inch from the left </a:t>
            </a:r>
            <a:r>
              <a:rPr lang="en-US" sz="2000" dirty="0" smtClean="0">
                <a:latin typeface="Arial" pitchFamily="34" charset="0"/>
                <a:cs typeface="Arial" pitchFamily="34" charset="0"/>
              </a:rPr>
              <a:t>margin</a:t>
            </a:r>
          </a:p>
          <a:p>
            <a:pPr>
              <a:buSzPct val="111000"/>
              <a:buFont typeface="Arial" pitchFamily="34" charset="0"/>
              <a:buChar char="•"/>
            </a:pPr>
            <a:endParaRPr lang="en-US" sz="2000" dirty="0">
              <a:latin typeface="Arial" pitchFamily="34" charset="0"/>
              <a:cs typeface="Arial" pitchFamily="34" charset="0"/>
            </a:endParaRPr>
          </a:p>
          <a:p>
            <a:pPr>
              <a:buSzPct val="111000"/>
              <a:buFont typeface="Arial" pitchFamily="34" charset="0"/>
              <a:buChar char="•"/>
            </a:pPr>
            <a:r>
              <a:rPr lang="en-US" sz="2000" dirty="0" smtClean="0">
                <a:latin typeface="Arial" pitchFamily="34" charset="0"/>
                <a:cs typeface="Arial" pitchFamily="34" charset="0"/>
              </a:rPr>
              <a:t>Alphabetize </a:t>
            </a:r>
            <a:r>
              <a:rPr lang="en-US" sz="2000" dirty="0">
                <a:latin typeface="Arial" pitchFamily="34" charset="0"/>
                <a:cs typeface="Arial" pitchFamily="34" charset="0"/>
              </a:rPr>
              <a:t>and Double-space all entries</a:t>
            </a:r>
          </a:p>
          <a:p>
            <a:pPr marL="0" indent="0">
              <a:buSzPct val="111000"/>
              <a:buNone/>
            </a:pPr>
            <a:endParaRPr lang="en-US" sz="2000" dirty="0" smtClean="0">
              <a:latin typeface="Arial" pitchFamily="34" charset="0"/>
              <a:cs typeface="Arial" pitchFamily="34" charset="0"/>
            </a:endParaRPr>
          </a:p>
          <a:p>
            <a:pPr>
              <a:buSzPct val="111000"/>
              <a:buFont typeface="Arial" pitchFamily="34" charset="0"/>
              <a:buChar char="•"/>
            </a:pPr>
            <a:endParaRPr lang="en-US" sz="2400" dirty="0"/>
          </a:p>
        </p:txBody>
      </p:sp>
    </p:spTree>
    <p:extLst>
      <p:ext uri="{BB962C8B-B14F-4D97-AF65-F5344CB8AC3E}">
        <p14:creationId xmlns:p14="http://schemas.microsoft.com/office/powerpoint/2010/main" val="10569964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Rules cont...</a:t>
            </a:r>
            <a:endParaRPr lang="en-US" sz="3600" b="1" dirty="0"/>
          </a:p>
        </p:txBody>
      </p:sp>
      <p:sp>
        <p:nvSpPr>
          <p:cNvPr id="3" name="Content Placeholder 2"/>
          <p:cNvSpPr>
            <a:spLocks noGrp="1"/>
          </p:cNvSpPr>
          <p:nvPr>
            <p:ph idx="1"/>
          </p:nvPr>
        </p:nvSpPr>
        <p:spPr/>
        <p:txBody>
          <a:bodyPr>
            <a:normAutofit/>
          </a:bodyPr>
          <a:lstStyle/>
          <a:p>
            <a:r>
              <a:rPr lang="en-US" dirty="0"/>
              <a:t> </a:t>
            </a:r>
            <a:r>
              <a:rPr lang="en-US" sz="2000" dirty="0">
                <a:latin typeface="Arial" pitchFamily="34" charset="0"/>
                <a:cs typeface="Arial" pitchFamily="34" charset="0"/>
              </a:rPr>
              <a:t>Every article/source mentioned in the paper and used in your study should be referenced and have an </a:t>
            </a:r>
            <a:r>
              <a:rPr lang="en-US" sz="2000" dirty="0" smtClean="0">
                <a:latin typeface="Arial" pitchFamily="34" charset="0"/>
                <a:cs typeface="Arial" pitchFamily="34" charset="0"/>
              </a:rPr>
              <a:t>entry</a:t>
            </a:r>
          </a:p>
          <a:p>
            <a:pPr marL="0" indent="0">
              <a:buNone/>
            </a:pPr>
            <a:endParaRPr lang="en-US" sz="2000" dirty="0" smtClean="0">
              <a:latin typeface="Arial" pitchFamily="34" charset="0"/>
              <a:cs typeface="Arial" pitchFamily="34" charset="0"/>
            </a:endParaRPr>
          </a:p>
          <a:p>
            <a:r>
              <a:rPr lang="en-US" sz="2000" dirty="0">
                <a:latin typeface="Arial" pitchFamily="34" charset="0"/>
                <a:cs typeface="Arial" pitchFamily="34" charset="0"/>
              </a:rPr>
              <a:t>The names or titles of journals, books, CDs, television and radio programs, plays, films, and operas are italicized</a:t>
            </a:r>
            <a:r>
              <a:rPr lang="en-US" sz="2000" dirty="0" smtClean="0">
                <a:latin typeface="Arial" pitchFamily="34" charset="0"/>
                <a:cs typeface="Arial" pitchFamily="34" charset="0"/>
              </a:rPr>
              <a:t>.</a:t>
            </a:r>
          </a:p>
          <a:p>
            <a:pPr marL="0" indent="0">
              <a:buNone/>
            </a:pPr>
            <a:endParaRPr lang="en-US" sz="2000" dirty="0">
              <a:latin typeface="Arial" pitchFamily="34" charset="0"/>
              <a:cs typeface="Arial" pitchFamily="34" charset="0"/>
            </a:endParaRPr>
          </a:p>
          <a:p>
            <a:r>
              <a:rPr lang="en-US" sz="2000" b="1" dirty="0">
                <a:solidFill>
                  <a:srgbClr val="7030A0"/>
                </a:solidFill>
                <a:latin typeface="Arial" pitchFamily="34" charset="0"/>
                <a:cs typeface="Arial" pitchFamily="34" charset="0"/>
              </a:rPr>
              <a:t>Do not italicize, underline, or put quotes around the titles of shorter works such as journal articles or essays in edited collections.</a:t>
            </a:r>
          </a:p>
        </p:txBody>
      </p:sp>
    </p:spTree>
    <p:extLst>
      <p:ext uri="{BB962C8B-B14F-4D97-AF65-F5344CB8AC3E}">
        <p14:creationId xmlns:p14="http://schemas.microsoft.com/office/powerpoint/2010/main" val="1824537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01000" cy="4247317"/>
          </a:xfrm>
          <a:prstGeom prst="rect">
            <a:avLst/>
          </a:prstGeom>
        </p:spPr>
        <p:txBody>
          <a:bodyPr wrap="square">
            <a:spAutoFit/>
          </a:bodyPr>
          <a:lstStyle/>
          <a:p>
            <a:endParaRPr lang="en-US" dirty="0"/>
          </a:p>
          <a:p>
            <a:r>
              <a:rPr lang="en-US" dirty="0"/>
              <a:t> THERAPY DOGS IN </a:t>
            </a:r>
            <a:r>
              <a:rPr lang="en-US" dirty="0" smtClean="0"/>
              <a:t>LIBRARIES					 </a:t>
            </a:r>
            <a:r>
              <a:rPr lang="en-US" dirty="0"/>
              <a:t>7 </a:t>
            </a:r>
          </a:p>
          <a:p>
            <a:endParaRPr lang="en-US" dirty="0"/>
          </a:p>
          <a:p>
            <a:r>
              <a:rPr lang="en-US" dirty="0"/>
              <a:t> </a:t>
            </a:r>
            <a:r>
              <a:rPr lang="en-US" dirty="0" smtClean="0"/>
              <a:t>			References </a:t>
            </a:r>
          </a:p>
          <a:p>
            <a:endParaRPr lang="en-US" dirty="0"/>
          </a:p>
          <a:p>
            <a:r>
              <a:rPr lang="en-US" dirty="0" err="1"/>
              <a:t>AngelDocs</a:t>
            </a:r>
            <a:r>
              <a:rPr lang="en-US" dirty="0"/>
              <a:t>. (2012, October 7). </a:t>
            </a:r>
            <a:r>
              <a:rPr lang="en-US" i="1" dirty="0"/>
              <a:t>William &amp; Kate: The first year </a:t>
            </a:r>
            <a:r>
              <a:rPr lang="en-US" dirty="0"/>
              <a:t>[Video file]. </a:t>
            </a:r>
            <a:endParaRPr lang="en-US" dirty="0" smtClean="0"/>
          </a:p>
          <a:p>
            <a:endParaRPr lang="en-US" dirty="0"/>
          </a:p>
          <a:p>
            <a:r>
              <a:rPr lang="en-US" dirty="0" smtClean="0"/>
              <a:t>	Retrieved  from </a:t>
            </a:r>
            <a:r>
              <a:rPr lang="en-US" dirty="0"/>
              <a:t>https://www.youtube.com/watch?v=5WZdFPkLhQM </a:t>
            </a:r>
            <a:endParaRPr lang="en-US" dirty="0" smtClean="0"/>
          </a:p>
          <a:p>
            <a:endParaRPr lang="en-US" dirty="0"/>
          </a:p>
          <a:p>
            <a:r>
              <a:rPr lang="en-US" dirty="0" err="1"/>
              <a:t>Boudarbat</a:t>
            </a:r>
            <a:r>
              <a:rPr lang="en-US" dirty="0"/>
              <a:t>, B. (2008). Field of study choice by community college students in </a:t>
            </a:r>
            <a:endParaRPr lang="en-US" dirty="0" smtClean="0"/>
          </a:p>
          <a:p>
            <a:endParaRPr lang="en-US" dirty="0"/>
          </a:p>
          <a:p>
            <a:r>
              <a:rPr lang="en-US" dirty="0" smtClean="0"/>
              <a:t>	Canada. </a:t>
            </a:r>
            <a:r>
              <a:rPr lang="en-US" i="1" dirty="0" smtClean="0"/>
              <a:t>Economics </a:t>
            </a:r>
            <a:r>
              <a:rPr lang="en-US" i="1" dirty="0"/>
              <a:t>of Education Review</a:t>
            </a:r>
            <a:r>
              <a:rPr lang="en-US" dirty="0"/>
              <a:t>, </a:t>
            </a:r>
            <a:r>
              <a:rPr lang="en-US" i="1" dirty="0"/>
              <a:t>27</a:t>
            </a:r>
            <a:r>
              <a:rPr lang="en-US" dirty="0"/>
              <a:t>(1), 79-93. </a:t>
            </a:r>
            <a:endParaRPr lang="en-US" dirty="0" smtClean="0"/>
          </a:p>
          <a:p>
            <a:endParaRPr lang="en-US" dirty="0"/>
          </a:p>
          <a:p>
            <a:r>
              <a:rPr lang="en-US" dirty="0" err="1" smtClean="0"/>
              <a:t>Keohane</a:t>
            </a:r>
            <a:r>
              <a:rPr lang="en-US" dirty="0"/>
              <a:t>, R.O. &amp; Nye, J.S. (2012). </a:t>
            </a:r>
            <a:r>
              <a:rPr lang="en-US" i="1" dirty="0"/>
              <a:t>Power and interdependence </a:t>
            </a:r>
            <a:r>
              <a:rPr lang="en-US" dirty="0"/>
              <a:t>(4th ed.). Boston, </a:t>
            </a:r>
            <a:r>
              <a:rPr lang="en-US" dirty="0" smtClean="0"/>
              <a:t>	MA</a:t>
            </a:r>
            <a:r>
              <a:rPr lang="en-US" dirty="0"/>
              <a:t>: </a:t>
            </a:r>
            <a:r>
              <a:rPr lang="en-US" dirty="0" smtClean="0"/>
              <a:t>Longman</a:t>
            </a:r>
            <a:r>
              <a:rPr lang="en-US" dirty="0"/>
              <a:t>. </a:t>
            </a:r>
            <a:endParaRPr lang="en-US" dirty="0" smtClean="0"/>
          </a:p>
        </p:txBody>
      </p:sp>
    </p:spTree>
    <p:extLst>
      <p:ext uri="{BB962C8B-B14F-4D97-AF65-F5344CB8AC3E}">
        <p14:creationId xmlns:p14="http://schemas.microsoft.com/office/powerpoint/2010/main" val="393989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Books in APA-style reference list</a:t>
            </a:r>
            <a:endParaRPr lang="en-US" sz="3600" b="1" dirty="0"/>
          </a:p>
        </p:txBody>
      </p:sp>
      <p:sp>
        <p:nvSpPr>
          <p:cNvPr id="3" name="Content Placeholder 2"/>
          <p:cNvSpPr>
            <a:spLocks noGrp="1"/>
          </p:cNvSpPr>
          <p:nvPr>
            <p:ph idx="1"/>
          </p:nvPr>
        </p:nvSpPr>
        <p:spPr>
          <a:xfrm>
            <a:off x="457200" y="1905000"/>
            <a:ext cx="8229600" cy="4389120"/>
          </a:xfrm>
        </p:spPr>
        <p:txBody>
          <a:bodyPr>
            <a:normAutofit/>
          </a:bodyPr>
          <a:lstStyle/>
          <a:p>
            <a:pPr>
              <a:buNone/>
            </a:pPr>
            <a:r>
              <a:rPr lang="en-US" sz="2400" b="1" dirty="0" smtClean="0">
                <a:latin typeface="Arial" pitchFamily="34" charset="0"/>
                <a:cs typeface="Arial" pitchFamily="34" charset="0"/>
              </a:rPr>
              <a:t>Note: Citations with more than one line of text should       	have hanging indent of 1/2 inch or 5 spaces.</a:t>
            </a:r>
          </a:p>
          <a:p>
            <a:pPr marL="0" indent="0">
              <a:buNone/>
            </a:pPr>
            <a:endParaRPr lang="en-US" sz="2400" dirty="0" smtClean="0">
              <a:latin typeface="Arial" pitchFamily="34" charset="0"/>
              <a:cs typeface="Arial" pitchFamily="34" charset="0"/>
            </a:endParaRPr>
          </a:p>
          <a:p>
            <a:pPr>
              <a:buNone/>
            </a:pPr>
            <a:r>
              <a:rPr lang="en-US" sz="2200" b="1" dirty="0" smtClean="0">
                <a:latin typeface="Arial" pitchFamily="34" charset="0"/>
                <a:cs typeface="Arial" pitchFamily="34" charset="0"/>
              </a:rPr>
              <a:t>Important Elements and sequence:</a:t>
            </a:r>
            <a:endParaRPr lang="en-US" sz="2200" dirty="0" smtClean="0">
              <a:latin typeface="Arial" pitchFamily="34" charset="0"/>
              <a:cs typeface="Arial" pitchFamily="34" charset="0"/>
            </a:endParaRPr>
          </a:p>
          <a:p>
            <a:r>
              <a:rPr lang="en-US" sz="2200" dirty="0" smtClean="0">
                <a:latin typeface="Arial" pitchFamily="34" charset="0"/>
                <a:cs typeface="Arial" pitchFamily="34" charset="0"/>
              </a:rPr>
              <a:t>Author (last name, initials only for first &amp; middle names)</a:t>
            </a:r>
          </a:p>
          <a:p>
            <a:r>
              <a:rPr lang="en-US" sz="2200" dirty="0" smtClean="0">
                <a:latin typeface="Arial" pitchFamily="34" charset="0"/>
                <a:cs typeface="Arial" pitchFamily="34" charset="0"/>
              </a:rPr>
              <a:t>Publication date</a:t>
            </a:r>
          </a:p>
          <a:p>
            <a:r>
              <a:rPr lang="en-US" sz="2200" dirty="0" smtClean="0">
                <a:latin typeface="Arial" pitchFamily="34" charset="0"/>
                <a:cs typeface="Arial" pitchFamily="34" charset="0"/>
              </a:rPr>
              <a:t>Title (in italics; capitalize only the first word of title and subtitle, and proper nouns)</a:t>
            </a:r>
          </a:p>
          <a:p>
            <a:r>
              <a:rPr lang="en-US" sz="2200" dirty="0" smtClean="0">
                <a:latin typeface="Arial" pitchFamily="34" charset="0"/>
                <a:cs typeface="Arial" pitchFamily="34" charset="0"/>
              </a:rPr>
              <a:t>Place of publication</a:t>
            </a:r>
          </a:p>
          <a:p>
            <a:r>
              <a:rPr lang="en-US" sz="2200" dirty="0" smtClean="0">
                <a:latin typeface="Arial" pitchFamily="34" charset="0"/>
                <a:cs typeface="Arial" pitchFamily="34" charset="0"/>
              </a:rPr>
              <a:t>Publisher</a:t>
            </a:r>
          </a:p>
          <a:p>
            <a:pPr marL="0" indent="0">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Book by one Author</a:t>
            </a:r>
            <a:endParaRPr lang="en-US" sz="3600" b="1" dirty="0"/>
          </a:p>
        </p:txBody>
      </p:sp>
      <p:sp>
        <p:nvSpPr>
          <p:cNvPr id="3" name="Content Placeholder 2"/>
          <p:cNvSpPr>
            <a:spLocks noGrp="1"/>
          </p:cNvSpPr>
          <p:nvPr>
            <p:ph idx="1"/>
          </p:nvPr>
        </p:nvSpPr>
        <p:spPr/>
        <p:txBody>
          <a:bodyPr/>
          <a:lstStyle/>
          <a:p>
            <a:r>
              <a:rPr lang="en-US" dirty="0" smtClean="0">
                <a:latin typeface="Arial" pitchFamily="34" charset="0"/>
                <a:cs typeface="Arial" pitchFamily="34" charset="0"/>
              </a:rPr>
              <a:t>Book by one Author:</a:t>
            </a:r>
          </a:p>
          <a:p>
            <a:pPr lvl="1"/>
            <a:r>
              <a:rPr lang="en-US" dirty="0" smtClean="0">
                <a:latin typeface="Arial" pitchFamily="34" charset="0"/>
                <a:cs typeface="Arial" pitchFamily="34" charset="0"/>
              </a:rPr>
              <a:t>Ball, E.(2000). </a:t>
            </a:r>
            <a:r>
              <a:rPr lang="en-US" i="1" dirty="0" smtClean="0">
                <a:latin typeface="Arial" pitchFamily="34" charset="0"/>
                <a:cs typeface="Arial" pitchFamily="34" charset="0"/>
              </a:rPr>
              <a:t>Slave in the Family</a:t>
            </a:r>
            <a:r>
              <a:rPr lang="en-US" dirty="0" smtClean="0">
                <a:latin typeface="Arial" pitchFamily="34" charset="0"/>
                <a:cs typeface="Arial" pitchFamily="34" charset="0"/>
              </a:rPr>
              <a:t>. New York, NY: Hand Press.</a:t>
            </a:r>
          </a:p>
          <a:p>
            <a:pPr lvl="1"/>
            <a:r>
              <a:rPr lang="en-US" dirty="0" smtClean="0">
                <a:solidFill>
                  <a:srgbClr val="7030A0"/>
                </a:solidFill>
                <a:latin typeface="Arial" pitchFamily="34" charset="0"/>
                <a:cs typeface="Arial" pitchFamily="34" charset="0"/>
              </a:rPr>
              <a:t>If an editor, </a:t>
            </a:r>
            <a:r>
              <a:rPr lang="en-US" dirty="0" smtClean="0">
                <a:latin typeface="Arial" pitchFamily="34" charset="0"/>
                <a:cs typeface="Arial" pitchFamily="34" charset="0"/>
              </a:rPr>
              <a:t>put the abbreviation Ed. In parentheses  after the name. Example:</a:t>
            </a:r>
          </a:p>
          <a:p>
            <a:pPr marL="393192" lvl="1" indent="0">
              <a:buNone/>
            </a:pPr>
            <a:endParaRPr lang="en-US" dirty="0" smtClean="0">
              <a:latin typeface="Arial" pitchFamily="34" charset="0"/>
              <a:cs typeface="Arial" pitchFamily="34" charset="0"/>
            </a:endParaRPr>
          </a:p>
          <a:p>
            <a:pPr lvl="1">
              <a:buNone/>
            </a:pPr>
            <a:r>
              <a:rPr lang="en-US" dirty="0" smtClean="0">
                <a:latin typeface="Arial" pitchFamily="34" charset="0"/>
                <a:cs typeface="Arial" pitchFamily="34" charset="0"/>
              </a:rPr>
              <a:t>	Ball, E.(Ed.).(2000). </a:t>
            </a:r>
            <a:r>
              <a:rPr lang="en-US" i="1" dirty="0" smtClean="0">
                <a:latin typeface="Arial" pitchFamily="34" charset="0"/>
                <a:cs typeface="Arial" pitchFamily="34" charset="0"/>
              </a:rPr>
              <a:t>Slave in the Family</a:t>
            </a:r>
            <a:r>
              <a:rPr lang="en-US" dirty="0" smtClean="0">
                <a:latin typeface="Arial" pitchFamily="34" charset="0"/>
                <a:cs typeface="Arial" pitchFamily="34" charset="0"/>
              </a:rPr>
              <a:t>. New York, NY: Hand Press.</a:t>
            </a:r>
          </a:p>
          <a:p>
            <a:pPr lvl="1">
              <a:buNone/>
            </a:pPr>
            <a:endParaRPr lang="en-US" dirty="0" smtClean="0"/>
          </a:p>
          <a:p>
            <a:pPr lvl="1">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by two Authors</a:t>
            </a:r>
            <a:endParaRPr lang="en-US" dirty="0"/>
          </a:p>
        </p:txBody>
      </p:sp>
      <p:sp>
        <p:nvSpPr>
          <p:cNvPr id="3" name="Content Placeholder 2"/>
          <p:cNvSpPr>
            <a:spLocks noGrp="1"/>
          </p:cNvSpPr>
          <p:nvPr>
            <p:ph idx="1"/>
          </p:nvPr>
        </p:nvSpPr>
        <p:spPr/>
        <p:txBody>
          <a:bodyPr/>
          <a:lstStyle/>
          <a:p>
            <a:r>
              <a:rPr lang="en-US" sz="2000" dirty="0" smtClean="0">
                <a:latin typeface="Arial" pitchFamily="34" charset="0"/>
                <a:cs typeface="Arial" pitchFamily="34" charset="0"/>
              </a:rPr>
              <a:t>Join two authors’ names with a comma and ampersand.</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Example:</a:t>
            </a:r>
          </a:p>
          <a:p>
            <a:pPr marL="0" indent="0">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Goodpaster</a:t>
            </a:r>
            <a:r>
              <a:rPr lang="en-US" sz="2000" dirty="0" smtClean="0">
                <a:latin typeface="Arial" pitchFamily="34" charset="0"/>
                <a:cs typeface="Arial" pitchFamily="34" charset="0"/>
              </a:rPr>
              <a:t>, K. , &amp; Nash, L. L. (2006). </a:t>
            </a:r>
            <a:r>
              <a:rPr lang="en-US" sz="2000" i="1" dirty="0" smtClean="0">
                <a:latin typeface="Arial" pitchFamily="34" charset="0"/>
                <a:cs typeface="Arial" pitchFamily="34" charset="0"/>
              </a:rPr>
              <a:t>Business 	ethics: Policies and persons</a:t>
            </a:r>
            <a:r>
              <a:rPr lang="en-US" sz="2000" dirty="0" smtClean="0">
                <a:latin typeface="Arial" pitchFamily="34" charset="0"/>
                <a:cs typeface="Arial" pitchFamily="34" charset="0"/>
              </a:rPr>
              <a:t> (3rd ed.). Boston, MA: </a:t>
            </a:r>
            <a:r>
              <a:rPr lang="en-US" sz="2000" dirty="0" smtClean="0">
                <a:latin typeface="Arial" pitchFamily="34" charset="0"/>
                <a:cs typeface="Arial" pitchFamily="34" charset="0"/>
              </a:rPr>
              <a:t>McGraw-Hill/Irwin</a:t>
            </a:r>
            <a:r>
              <a:rPr lang="en-US" sz="2000" dirty="0" smtClean="0">
                <a:latin typeface="Arial" pitchFamily="34" charset="0"/>
                <a:cs typeface="Arial" pitchFamily="34" charset="0"/>
              </a:rPr>
              <a:t>.</a:t>
            </a:r>
          </a:p>
          <a:p>
            <a:pPr lvl="1"/>
            <a:endParaRPr lang="en-US" sz="2000" dirty="0" smtClean="0">
              <a:latin typeface="Arial" pitchFamily="34" charset="0"/>
              <a:cs typeface="Arial" pitchFamily="34" charset="0"/>
            </a:endParaRPr>
          </a:p>
          <a:p>
            <a:endParaRPr lang="en-US" dirty="0"/>
          </a:p>
        </p:txBody>
      </p:sp>
    </p:spTree>
    <p:extLst>
      <p:ext uri="{BB962C8B-B14F-4D97-AF65-F5344CB8AC3E}">
        <p14:creationId xmlns:p14="http://schemas.microsoft.com/office/powerpoint/2010/main" val="1770921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t>Book by three or more authors</a:t>
            </a:r>
            <a:endParaRPr lang="en-US" dirty="0"/>
          </a:p>
        </p:txBody>
      </p:sp>
      <p:sp>
        <p:nvSpPr>
          <p:cNvPr id="3" name="Content Placeholder 2"/>
          <p:cNvSpPr>
            <a:spLocks noGrp="1"/>
          </p:cNvSpPr>
          <p:nvPr>
            <p:ph idx="1"/>
          </p:nvPr>
        </p:nvSpPr>
        <p:spPr/>
        <p:txBody>
          <a:bodyPr>
            <a:normAutofit/>
          </a:bodyPr>
          <a:lstStyle/>
          <a:p>
            <a:r>
              <a:rPr lang="en-US" sz="2400" dirty="0" smtClean="0"/>
              <a:t>Write out all of the authors’ names up to seven. For works with eight or more authors, write out first six names, add an ellipsis mark (…), and give last author’s name.</a:t>
            </a:r>
          </a:p>
          <a:p>
            <a:r>
              <a:rPr lang="en-US" sz="2400" dirty="0" smtClean="0"/>
              <a:t>Example:</a:t>
            </a:r>
          </a:p>
          <a:p>
            <a:pPr lvl="1"/>
            <a:r>
              <a:rPr lang="en-US" dirty="0" err="1" smtClean="0"/>
              <a:t>Konishi,C</a:t>
            </a:r>
            <a:r>
              <a:rPr lang="en-US" dirty="0" smtClean="0"/>
              <a:t>. ,</a:t>
            </a:r>
            <a:r>
              <a:rPr lang="en-US" dirty="0" err="1" smtClean="0"/>
              <a:t>Hymel,s</a:t>
            </a:r>
            <a:r>
              <a:rPr lang="en-US" dirty="0" smtClean="0"/>
              <a:t>., </a:t>
            </a:r>
            <a:r>
              <a:rPr lang="en-US" dirty="0" err="1" smtClean="0"/>
              <a:t>Zumbo,B</a:t>
            </a:r>
            <a:r>
              <a:rPr lang="en-US" dirty="0" smtClean="0"/>
              <a:t>., Li, Z., </a:t>
            </a:r>
            <a:r>
              <a:rPr lang="en-US" dirty="0" err="1" smtClean="0"/>
              <a:t>Taki</a:t>
            </a:r>
            <a:r>
              <a:rPr lang="en-US" dirty="0" smtClean="0"/>
              <a:t>, M., </a:t>
            </a:r>
            <a:r>
              <a:rPr lang="en-US" dirty="0" err="1" smtClean="0"/>
              <a:t>Slee</a:t>
            </a:r>
            <a:r>
              <a:rPr lang="en-US" dirty="0" smtClean="0"/>
              <a:t>, P., </a:t>
            </a:r>
            <a:r>
              <a:rPr lang="en-US" sz="2800" b="1" dirty="0" smtClean="0"/>
              <a:t>…</a:t>
            </a:r>
            <a:r>
              <a:rPr lang="en-US" dirty="0" smtClean="0"/>
              <a:t> </a:t>
            </a:r>
            <a:r>
              <a:rPr lang="en-US" dirty="0" err="1" smtClean="0"/>
              <a:t>Kwak,K</a:t>
            </a:r>
            <a:r>
              <a:rPr lang="en-US" dirty="0" smtClean="0"/>
              <a:t>. </a:t>
            </a:r>
          </a:p>
          <a:p>
            <a:endParaRPr lang="en-US" sz="2400" dirty="0" smtClean="0"/>
          </a:p>
          <a:p>
            <a:endParaRPr lang="en-US" sz="2400" dirty="0" smtClean="0"/>
          </a:p>
          <a:p>
            <a:pPr lvl="2"/>
            <a:r>
              <a:rPr lang="en-US" sz="1900" dirty="0" smtClean="0"/>
              <a:t>(ellipsis)</a:t>
            </a:r>
            <a:endParaRPr lang="en-US" sz="1900" dirty="0"/>
          </a:p>
        </p:txBody>
      </p:sp>
      <p:cxnSp>
        <p:nvCxnSpPr>
          <p:cNvPr id="7" name="Elbow Connector 6"/>
          <p:cNvCxnSpPr/>
          <p:nvPr/>
        </p:nvCxnSpPr>
        <p:spPr>
          <a:xfrm rot="16200000" flipH="1">
            <a:off x="1219200" y="4419600"/>
            <a:ext cx="8382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448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Journal</a:t>
            </a:r>
            <a:endParaRPr lang="en-US" sz="3600" b="1" dirty="0"/>
          </a:p>
        </p:txBody>
      </p:sp>
      <p:sp>
        <p:nvSpPr>
          <p:cNvPr id="3" name="Content Placeholder 2"/>
          <p:cNvSpPr>
            <a:spLocks noGrp="1"/>
          </p:cNvSpPr>
          <p:nvPr>
            <p:ph idx="1"/>
          </p:nvPr>
        </p:nvSpPr>
        <p:spPr/>
        <p:txBody>
          <a:bodyPr>
            <a:normAutofit/>
          </a:bodyPr>
          <a:lstStyle/>
          <a:p>
            <a:pPr fontAlgn="base"/>
            <a:r>
              <a:rPr lang="en-US" sz="2000" dirty="0" smtClean="0">
                <a:latin typeface="Arial" pitchFamily="34" charset="0"/>
                <a:cs typeface="Arial" pitchFamily="34" charset="0"/>
              </a:rPr>
              <a:t>Author, I. N. (Year). Title of the article. </a:t>
            </a:r>
            <a:r>
              <a:rPr lang="en-US" sz="2000" i="1" dirty="0" smtClean="0">
                <a:latin typeface="Arial" pitchFamily="34" charset="0"/>
                <a:cs typeface="Arial" pitchFamily="34" charset="0"/>
              </a:rPr>
              <a:t>Title of the Journal or Periodical, volume number,</a:t>
            </a:r>
            <a:r>
              <a:rPr lang="en-US" sz="2000" dirty="0" smtClean="0">
                <a:latin typeface="Arial" pitchFamily="34" charset="0"/>
                <a:cs typeface="Arial" pitchFamily="34" charset="0"/>
              </a:rPr>
              <a:t> page numbers.( format)</a:t>
            </a:r>
          </a:p>
          <a:p>
            <a:pPr marL="0" indent="0" fontAlgn="base">
              <a:buNone/>
            </a:pPr>
            <a:endParaRPr lang="en-US" sz="2000" dirty="0" smtClean="0">
              <a:latin typeface="Arial" pitchFamily="34" charset="0"/>
              <a:cs typeface="Arial" pitchFamily="34" charset="0"/>
            </a:endParaRP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Smith, L. V. (2000). Referencing articles in APA format. </a:t>
            </a:r>
            <a:r>
              <a:rPr lang="en-US" sz="2000" i="1" dirty="0" smtClean="0">
                <a:latin typeface="Arial" pitchFamily="34" charset="0"/>
                <a:cs typeface="Arial" pitchFamily="34" charset="0"/>
              </a:rPr>
              <a:t>APA Format Weekly, 34,</a:t>
            </a:r>
            <a:r>
              <a:rPr lang="en-US" sz="2000" dirty="0" smtClean="0">
                <a:latin typeface="Arial" pitchFamily="34" charset="0"/>
                <a:cs typeface="Arial" pitchFamily="34" charset="0"/>
              </a:rPr>
              <a:t>4-10</a:t>
            </a:r>
          </a:p>
          <a:p>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Newspaper Articles:</a:t>
            </a:r>
            <a:endParaRPr lang="en-US" sz="3600" b="1" dirty="0"/>
          </a:p>
        </p:txBody>
      </p:sp>
      <p:sp>
        <p:nvSpPr>
          <p:cNvPr id="3" name="Content Placeholder 2"/>
          <p:cNvSpPr>
            <a:spLocks noGrp="1"/>
          </p:cNvSpPr>
          <p:nvPr>
            <p:ph idx="1"/>
          </p:nvPr>
        </p:nvSpPr>
        <p:spPr/>
        <p:txBody>
          <a:bodyPr/>
          <a:lstStyle/>
          <a:p>
            <a:pPr>
              <a:buNone/>
            </a:pPr>
            <a:endParaRPr lang="en-US" dirty="0" smtClean="0"/>
          </a:p>
          <a:p>
            <a:r>
              <a:rPr lang="en-US" sz="2000" dirty="0" smtClean="0">
                <a:latin typeface="Arial" pitchFamily="34" charset="0"/>
                <a:cs typeface="Arial" pitchFamily="34" charset="0"/>
              </a:rPr>
              <a:t>References for newspaper articles follow the basic structure, but use the initials </a:t>
            </a:r>
            <a:r>
              <a:rPr lang="en-US" sz="2000" dirty="0" smtClean="0">
                <a:solidFill>
                  <a:srgbClr val="0033CC"/>
                </a:solidFill>
                <a:latin typeface="Arial" pitchFamily="34" charset="0"/>
                <a:cs typeface="Arial" pitchFamily="34" charset="0"/>
              </a:rPr>
              <a:t>p. or pp. </a:t>
            </a:r>
            <a:r>
              <a:rPr lang="en-US" sz="2000" dirty="0" smtClean="0">
                <a:latin typeface="Arial" pitchFamily="34" charset="0"/>
                <a:cs typeface="Arial" pitchFamily="34" charset="0"/>
              </a:rPr>
              <a:t>to denote page numbers.</a:t>
            </a:r>
          </a:p>
          <a:p>
            <a:pPr marL="0" indent="0">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For example:</a:t>
            </a:r>
          </a:p>
          <a:p>
            <a:r>
              <a:rPr lang="en-US" sz="2000" b="1" dirty="0" err="1" smtClean="0">
                <a:solidFill>
                  <a:srgbClr val="7030A0"/>
                </a:solidFill>
                <a:latin typeface="Arial" pitchFamily="34" charset="0"/>
                <a:cs typeface="Arial" pitchFamily="34" charset="0"/>
              </a:rPr>
              <a:t>Tensky</a:t>
            </a:r>
            <a:r>
              <a:rPr lang="en-US" sz="2000" b="1" dirty="0" smtClean="0">
                <a:solidFill>
                  <a:srgbClr val="7030A0"/>
                </a:solidFill>
                <a:latin typeface="Arial" pitchFamily="34" charset="0"/>
                <a:cs typeface="Arial" pitchFamily="34" charset="0"/>
              </a:rPr>
              <a:t>, J. A. (2004, January 5). How to cite newspaper articles. </a:t>
            </a:r>
            <a:r>
              <a:rPr lang="en-US" sz="2000" b="1" i="1" dirty="0" smtClean="0">
                <a:solidFill>
                  <a:srgbClr val="7030A0"/>
                </a:solidFill>
                <a:latin typeface="Arial" pitchFamily="34" charset="0"/>
                <a:cs typeface="Arial" pitchFamily="34" charset="0"/>
              </a:rPr>
              <a:t>The New York Times,</a:t>
            </a:r>
            <a:r>
              <a:rPr lang="en-US" sz="2000" b="1" dirty="0" smtClean="0">
                <a:solidFill>
                  <a:srgbClr val="7030A0"/>
                </a:solidFill>
                <a:latin typeface="Arial" pitchFamily="34" charset="0"/>
                <a:cs typeface="Arial" pitchFamily="34" charset="0"/>
              </a:rPr>
              <a:t> pp. 4, 5.</a:t>
            </a:r>
          </a:p>
          <a:p>
            <a:endParaRPr lang="en-US" sz="2000" b="1" dirty="0" smtClean="0">
              <a:solidFill>
                <a:srgbClr val="7030A0"/>
              </a:solidFill>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Who Should Use APA?</a:t>
            </a:r>
          </a:p>
        </p:txBody>
      </p:sp>
      <p:sp>
        <p:nvSpPr>
          <p:cNvPr id="3" name="Content Placeholder 2"/>
          <p:cNvSpPr>
            <a:spLocks noGrp="1"/>
          </p:cNvSpPr>
          <p:nvPr>
            <p:ph idx="1"/>
          </p:nvPr>
        </p:nvSpPr>
        <p:spPr/>
        <p:txBody>
          <a:bodyPr>
            <a:normAutofit/>
          </a:bodyPr>
          <a:lstStyle/>
          <a:p>
            <a:endParaRPr lang="en-US" dirty="0" smtClean="0"/>
          </a:p>
          <a:p>
            <a:r>
              <a:rPr lang="en-US" sz="2000" dirty="0" smtClean="0">
                <a:latin typeface="Arial" pitchFamily="34" charset="0"/>
                <a:cs typeface="Arial" pitchFamily="34" charset="0"/>
              </a:rPr>
              <a:t>APA </a:t>
            </a:r>
            <a:r>
              <a:rPr lang="en-US" sz="2000" dirty="0">
                <a:latin typeface="Arial" pitchFamily="34" charset="0"/>
                <a:cs typeface="Arial" pitchFamily="34" charset="0"/>
              </a:rPr>
              <a:t>Style describes rules for the preparation of manuscripts for writers and students in</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Social </a:t>
            </a:r>
            <a:r>
              <a:rPr lang="en-US" sz="2000" dirty="0">
                <a:latin typeface="Arial" pitchFamily="34" charset="0"/>
                <a:cs typeface="Arial" pitchFamily="34" charset="0"/>
              </a:rPr>
              <a:t>Sciences, such as Psychology, Linguistics, Sociology, Economics, and </a:t>
            </a:r>
            <a:r>
              <a:rPr lang="en-US" sz="2000" dirty="0" smtClean="0">
                <a:latin typeface="Arial" pitchFamily="34" charset="0"/>
                <a:cs typeface="Arial" pitchFamily="34" charset="0"/>
              </a:rPr>
              <a:t>Criminology</a:t>
            </a:r>
          </a:p>
          <a:p>
            <a:pPr lvl="1"/>
            <a:endParaRPr lang="en-US" sz="2000" dirty="0">
              <a:latin typeface="Arial" pitchFamily="34" charset="0"/>
              <a:cs typeface="Arial" pitchFamily="34" charset="0"/>
            </a:endParaRPr>
          </a:p>
          <a:p>
            <a:pPr lvl="1"/>
            <a:r>
              <a:rPr lang="en-US" sz="2000" dirty="0" smtClean="0">
                <a:latin typeface="Arial" pitchFamily="34" charset="0"/>
                <a:cs typeface="Arial" pitchFamily="34" charset="0"/>
              </a:rPr>
              <a:t>Business</a:t>
            </a:r>
          </a:p>
          <a:p>
            <a:pPr marL="393192" lvl="1" indent="0">
              <a:buNone/>
            </a:pPr>
            <a:endParaRPr lang="en-US" sz="2000" dirty="0">
              <a:latin typeface="Arial" pitchFamily="34" charset="0"/>
              <a:cs typeface="Arial" pitchFamily="34" charset="0"/>
            </a:endParaRPr>
          </a:p>
          <a:p>
            <a:pPr lvl="1"/>
            <a:r>
              <a:rPr lang="en-US" sz="2000" dirty="0">
                <a:latin typeface="Arial" pitchFamily="34" charset="0"/>
                <a:cs typeface="Arial" pitchFamily="34" charset="0"/>
              </a:rPr>
              <a:t>Nursing</a:t>
            </a:r>
          </a:p>
          <a:p>
            <a:endParaRPr lang="en-US" dirty="0"/>
          </a:p>
        </p:txBody>
      </p:sp>
    </p:spTree>
    <p:extLst>
      <p:ext uri="{BB962C8B-B14F-4D97-AF65-F5344CB8AC3E}">
        <p14:creationId xmlns:p14="http://schemas.microsoft.com/office/powerpoint/2010/main" val="27421774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r>
              <a:rPr lang="en-US" sz="4000" b="1" dirty="0" smtClean="0"/>
              <a:t>Web Page</a:t>
            </a:r>
            <a:endParaRPr lang="en-US" sz="4000" b="1" dirty="0"/>
          </a:p>
        </p:txBody>
      </p:sp>
      <p:sp>
        <p:nvSpPr>
          <p:cNvPr id="3" name="Content Placeholder 2"/>
          <p:cNvSpPr>
            <a:spLocks noGrp="1"/>
          </p:cNvSpPr>
          <p:nvPr>
            <p:ph idx="1"/>
          </p:nvPr>
        </p:nvSpPr>
        <p:spPr/>
        <p:txBody>
          <a:bodyPr>
            <a:normAutofit/>
          </a:bodyPr>
          <a:lstStyle/>
          <a:p>
            <a:pPr marL="0" indent="0">
              <a:buNone/>
            </a:pPr>
            <a:endParaRPr lang="en-US" dirty="0"/>
          </a:p>
          <a:p>
            <a:r>
              <a:rPr lang="en-US" sz="2000" dirty="0" smtClean="0">
                <a:latin typeface="Arial" pitchFamily="34" charset="0"/>
                <a:cs typeface="Arial" pitchFamily="34" charset="0"/>
              </a:rPr>
              <a:t>Lee</a:t>
            </a:r>
            <a:r>
              <a:rPr lang="en-US" sz="2000" dirty="0">
                <a:latin typeface="Arial" pitchFamily="34" charset="0"/>
                <a:cs typeface="Arial" pitchFamily="34" charset="0"/>
              </a:rPr>
              <a:t>, J. (1997). Kinship and family ties. </a:t>
            </a:r>
            <a:r>
              <a:rPr lang="en-US" sz="2000" dirty="0" smtClean="0">
                <a:latin typeface="Arial" pitchFamily="34" charset="0"/>
                <a:cs typeface="Arial" pitchFamily="34" charset="0"/>
              </a:rPr>
              <a:t>Retrieved from </a:t>
            </a:r>
            <a:r>
              <a:rPr lang="en-US" sz="2000" dirty="0" smtClean="0">
                <a:latin typeface="Arial" pitchFamily="34" charset="0"/>
                <a:cs typeface="Arial" pitchFamily="34" charset="0"/>
                <a:hlinkClick r:id="rId2"/>
              </a:rPr>
              <a:t>http</a:t>
            </a:r>
            <a:r>
              <a:rPr lang="en-US" sz="2000" dirty="0">
                <a:latin typeface="Arial" pitchFamily="34" charset="0"/>
                <a:cs typeface="Arial" pitchFamily="34" charset="0"/>
                <a:hlinkClick r:id="rId2"/>
              </a:rPr>
              <a:t>://</a:t>
            </a:r>
            <a:r>
              <a:rPr lang="en-US" sz="2000" dirty="0" smtClean="0">
                <a:latin typeface="Arial" pitchFamily="34" charset="0"/>
                <a:cs typeface="Arial" pitchFamily="34" charset="0"/>
                <a:hlinkClick r:id="rId2"/>
              </a:rPr>
              <a:t>www.postcolonialweb.org/nz/maorijlg2b.html</a:t>
            </a:r>
            <a:endParaRPr lang="en-US" sz="2000" dirty="0" smtClean="0">
              <a:latin typeface="Arial" pitchFamily="34" charset="0"/>
              <a:cs typeface="Arial" pitchFamily="34" charset="0"/>
            </a:endParaRPr>
          </a:p>
          <a:p>
            <a:pPr marL="0" indent="0">
              <a:buNone/>
            </a:pPr>
            <a:r>
              <a:rPr lang="en-US" sz="2000" b="1" dirty="0" smtClean="0">
                <a:latin typeface="Arial" pitchFamily="34" charset="0"/>
                <a:cs typeface="Arial" pitchFamily="34" charset="0"/>
              </a:rPr>
              <a:t>	</a:t>
            </a:r>
            <a:endParaRPr lang="en-US" b="1" dirty="0">
              <a:solidFill>
                <a:srgbClr val="7030A0"/>
              </a:solidFill>
            </a:endParaRPr>
          </a:p>
          <a:p>
            <a:pPr marL="0" indent="0">
              <a:buNone/>
            </a:pPr>
            <a:r>
              <a:rPr lang="en-US" b="1" dirty="0" smtClean="0">
                <a:solidFill>
                  <a:srgbClr val="7030A0"/>
                </a:solidFill>
              </a:rPr>
              <a:t>	  </a:t>
            </a:r>
            <a:r>
              <a:rPr lang="en-US" sz="2000" b="1" dirty="0" smtClean="0">
                <a:solidFill>
                  <a:srgbClr val="7030A0"/>
                </a:solidFill>
                <a:latin typeface="Arial" pitchFamily="34" charset="0"/>
                <a:cs typeface="Arial" pitchFamily="34" charset="0"/>
              </a:rPr>
              <a:t>In-text </a:t>
            </a:r>
            <a:r>
              <a:rPr lang="en-US" sz="2000" b="1" dirty="0">
                <a:solidFill>
                  <a:srgbClr val="7030A0"/>
                </a:solidFill>
                <a:latin typeface="Arial" pitchFamily="34" charset="0"/>
                <a:cs typeface="Arial" pitchFamily="34" charset="0"/>
              </a:rPr>
              <a:t>citation  </a:t>
            </a:r>
            <a:r>
              <a:rPr lang="en-US" sz="2000" dirty="0">
                <a:solidFill>
                  <a:srgbClr val="7030A0"/>
                </a:solidFill>
                <a:latin typeface="Arial" pitchFamily="34" charset="0"/>
                <a:cs typeface="Arial" pitchFamily="34" charset="0"/>
              </a:rPr>
              <a:t>(Lee, 1997</a:t>
            </a:r>
            <a:r>
              <a:rPr lang="en-US" sz="2000" dirty="0" smtClean="0">
                <a:solidFill>
                  <a:srgbClr val="7030A0"/>
                </a:solidFill>
                <a:latin typeface="Arial" pitchFamily="34" charset="0"/>
                <a:cs typeface="Arial" pitchFamily="34" charset="0"/>
              </a:rPr>
              <a:t>)</a:t>
            </a:r>
          </a:p>
          <a:p>
            <a:pPr marL="0" indent="0">
              <a:buNone/>
            </a:pPr>
            <a:endParaRPr lang="en-US" dirty="0">
              <a:solidFill>
                <a:srgbClr val="7030A0"/>
              </a:solidFill>
            </a:endParaRPr>
          </a:p>
          <a:p>
            <a:pPr marL="0" indent="0">
              <a:buNone/>
            </a:pPr>
            <a:endParaRPr lang="en-US" dirty="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08762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3334512"/>
          </a:xfrm>
        </p:spPr>
        <p:txBody>
          <a:bodyPr/>
          <a:lstStyle/>
          <a:p>
            <a:r>
              <a:rPr lang="en-US" dirty="0" smtClean="0"/>
              <a:t> 			</a:t>
            </a:r>
            <a:r>
              <a:rPr lang="en-US" b="1" dirty="0" smtClean="0"/>
              <a:t>Thank you</a:t>
            </a:r>
            <a:endParaRPr lang="en-US" b="1" dirty="0"/>
          </a:p>
        </p:txBody>
      </p:sp>
    </p:spTree>
    <p:extLst>
      <p:ext uri="{BB962C8B-B14F-4D97-AF65-F5344CB8AC3E}">
        <p14:creationId xmlns:p14="http://schemas.microsoft.com/office/powerpoint/2010/main" val="429492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a:bodyPr>
          <a:lstStyle/>
          <a:p>
            <a:r>
              <a:rPr lang="en-US" sz="3200" b="1" dirty="0" smtClean="0"/>
              <a:t>APA Formatting</a:t>
            </a:r>
            <a:endParaRPr lang="en-US" sz="3200" b="1" dirty="0"/>
          </a:p>
        </p:txBody>
      </p:sp>
      <p:sp>
        <p:nvSpPr>
          <p:cNvPr id="3" name="Content Placeholder 2"/>
          <p:cNvSpPr>
            <a:spLocks noGrp="1"/>
          </p:cNvSpPr>
          <p:nvPr>
            <p:ph idx="1"/>
          </p:nvPr>
        </p:nvSpPr>
        <p:spPr/>
        <p:txBody>
          <a:bodyPr>
            <a:normAutofit/>
          </a:bodyPr>
          <a:lstStyle/>
          <a:p>
            <a:pPr>
              <a:buNone/>
            </a:pPr>
            <a:endParaRPr lang="en-US" sz="2000" dirty="0"/>
          </a:p>
          <a:p>
            <a:r>
              <a:rPr lang="en-US" sz="2000" dirty="0" smtClean="0">
                <a:latin typeface="Arial" pitchFamily="34" charset="0"/>
                <a:cs typeface="Arial" pitchFamily="34" charset="0"/>
              </a:rPr>
              <a:t>Paper: </a:t>
            </a:r>
            <a:r>
              <a:rPr lang="en-US" sz="2000" dirty="0">
                <a:latin typeface="Arial" pitchFamily="34" charset="0"/>
                <a:cs typeface="Arial" pitchFamily="34" charset="0"/>
              </a:rPr>
              <a:t>standard-sized paper A4 (8.5" x 11").</a:t>
            </a:r>
          </a:p>
          <a:p>
            <a:pPr>
              <a:buNone/>
            </a:pPr>
            <a:endParaRPr lang="en-US" sz="2000" dirty="0">
              <a:latin typeface="Arial" pitchFamily="34" charset="0"/>
              <a:cs typeface="Arial" pitchFamily="34" charset="0"/>
            </a:endParaRPr>
          </a:p>
          <a:p>
            <a:r>
              <a:rPr lang="en-US" sz="2000" dirty="0" smtClean="0">
                <a:latin typeface="Arial" pitchFamily="34" charset="0"/>
                <a:cs typeface="Arial" pitchFamily="34" charset="0"/>
              </a:rPr>
              <a:t>Uniform margins: </a:t>
            </a:r>
            <a:r>
              <a:rPr lang="en-US" sz="2000" dirty="0">
                <a:latin typeface="Arial" pitchFamily="34" charset="0"/>
                <a:cs typeface="Arial" pitchFamily="34" charset="0"/>
              </a:rPr>
              <a:t>1" margins on all sides.</a:t>
            </a:r>
          </a:p>
          <a:p>
            <a:endParaRPr lang="en-US" sz="2000" dirty="0">
              <a:latin typeface="Arial" pitchFamily="34" charset="0"/>
              <a:cs typeface="Arial" pitchFamily="34" charset="0"/>
            </a:endParaRPr>
          </a:p>
          <a:p>
            <a:r>
              <a:rPr lang="en-US" sz="2000" dirty="0" smtClean="0">
                <a:latin typeface="Arial" pitchFamily="34" charset="0"/>
                <a:cs typeface="Arial" pitchFamily="34" charset="0"/>
              </a:rPr>
              <a:t>Font: </a:t>
            </a:r>
            <a:r>
              <a:rPr lang="en-US" sz="2000" dirty="0">
                <a:latin typeface="Arial" pitchFamily="34" charset="0"/>
                <a:cs typeface="Arial" pitchFamily="34" charset="0"/>
              </a:rPr>
              <a:t>Times New Roman font.</a:t>
            </a:r>
          </a:p>
          <a:p>
            <a:endParaRPr lang="en-US" sz="2000" dirty="0">
              <a:latin typeface="Arial" pitchFamily="34" charset="0"/>
              <a:cs typeface="Arial" pitchFamily="34" charset="0"/>
            </a:endParaRPr>
          </a:p>
          <a:p>
            <a:r>
              <a:rPr lang="en-US" sz="2000" dirty="0" smtClean="0">
                <a:latin typeface="Arial" pitchFamily="34" charset="0"/>
                <a:cs typeface="Arial" pitchFamily="34" charset="0"/>
              </a:rPr>
              <a:t>Size: </a:t>
            </a:r>
            <a:r>
              <a:rPr lang="en-US" sz="2000" dirty="0">
                <a:latin typeface="Arial" pitchFamily="34" charset="0"/>
                <a:cs typeface="Arial" pitchFamily="34" charset="0"/>
              </a:rPr>
              <a:t>12 pt.</a:t>
            </a:r>
          </a:p>
          <a:p>
            <a:pPr>
              <a:buNone/>
            </a:pPr>
            <a:endParaRPr lang="en-US" sz="2000" dirty="0">
              <a:latin typeface="Arial" pitchFamily="34" charset="0"/>
              <a:cs typeface="Arial" pitchFamily="34" charset="0"/>
            </a:endParaRPr>
          </a:p>
          <a:p>
            <a:r>
              <a:rPr lang="en-US" sz="2000" dirty="0" smtClean="0">
                <a:latin typeface="Arial" pitchFamily="34" charset="0"/>
                <a:cs typeface="Arial" pitchFamily="34" charset="0"/>
              </a:rPr>
              <a:t>Space:  double- spaced ( 2.0 )</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4617B"/>
                </a:solidFill>
              </a:rPr>
              <a:t>APA </a:t>
            </a:r>
            <a:r>
              <a:rPr lang="en-US" sz="3600" b="1" dirty="0" smtClean="0">
                <a:solidFill>
                  <a:srgbClr val="04617B"/>
                </a:solidFill>
              </a:rPr>
              <a:t>Formatting…</a:t>
            </a:r>
            <a:endParaRPr lang="en-US" sz="3600" b="1" dirty="0"/>
          </a:p>
        </p:txBody>
      </p:sp>
      <p:sp>
        <p:nvSpPr>
          <p:cNvPr id="3" name="Content Placeholder 2"/>
          <p:cNvSpPr>
            <a:spLocks noGrp="1"/>
          </p:cNvSpPr>
          <p:nvPr>
            <p:ph idx="1"/>
          </p:nvPr>
        </p:nvSpPr>
        <p:spPr/>
        <p:txBody>
          <a:bodyPr>
            <a:normAutofit/>
          </a:bodyPr>
          <a:lstStyle/>
          <a:p>
            <a:pPr marL="0" indent="0">
              <a:buNone/>
            </a:pPr>
            <a:r>
              <a:rPr lang="en-US" sz="2000" dirty="0"/>
              <a:t>	</a:t>
            </a:r>
            <a:endParaRPr lang="en-US" sz="2000" dirty="0" smtClean="0"/>
          </a:p>
          <a:p>
            <a:pPr>
              <a:buFont typeface="Arial" pitchFamily="34" charset="0"/>
              <a:buChar char="•"/>
            </a:pPr>
            <a:r>
              <a:rPr lang="en-US" sz="2000" dirty="0" smtClean="0">
                <a:latin typeface="Arial" pitchFamily="34" charset="0"/>
                <a:cs typeface="Arial" pitchFamily="34" charset="0"/>
              </a:rPr>
              <a:t>A </a:t>
            </a:r>
            <a:r>
              <a:rPr lang="en-US" sz="2000" dirty="0">
                <a:latin typeface="Arial" pitchFamily="34" charset="0"/>
                <a:cs typeface="Arial" pitchFamily="34" charset="0"/>
              </a:rPr>
              <a:t>Running </a:t>
            </a:r>
            <a:r>
              <a:rPr lang="en-US" sz="2000" dirty="0" smtClean="0">
                <a:latin typeface="Arial" pitchFamily="34" charset="0"/>
                <a:cs typeface="Arial" pitchFamily="34" charset="0"/>
              </a:rPr>
              <a:t>head </a:t>
            </a:r>
            <a:r>
              <a:rPr lang="en-US" sz="2000" dirty="0">
                <a:latin typeface="Arial" pitchFamily="34" charset="0"/>
                <a:cs typeface="Arial" pitchFamily="34" charset="0"/>
              </a:rPr>
              <a:t>on the top left of the page</a:t>
            </a:r>
            <a:r>
              <a:rPr lang="en-US" sz="2000" dirty="0" smtClean="0">
                <a:latin typeface="Arial" pitchFamily="34" charset="0"/>
                <a:cs typeface="Arial" pitchFamily="34" charset="0"/>
              </a:rPr>
              <a:t>. (On </a:t>
            </a:r>
            <a:r>
              <a:rPr lang="en-US" sz="2000" dirty="0">
                <a:latin typeface="Arial" pitchFamily="34" charset="0"/>
                <a:cs typeface="Arial" pitchFamily="34" charset="0"/>
              </a:rPr>
              <a:t>every page</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a:p>
            <a:pPr>
              <a:buNone/>
            </a:pPr>
            <a:endParaRPr lang="en-US" sz="2000" dirty="0">
              <a:latin typeface="Arial" pitchFamily="34" charset="0"/>
              <a:cs typeface="Arial" pitchFamily="34" charset="0"/>
            </a:endParaRPr>
          </a:p>
          <a:p>
            <a:r>
              <a:rPr lang="en-US" sz="2000" dirty="0">
                <a:latin typeface="Arial" pitchFamily="34" charset="0"/>
                <a:cs typeface="Arial" pitchFamily="34" charset="0"/>
              </a:rPr>
              <a:t>Page number on the top right of the page</a:t>
            </a:r>
            <a:r>
              <a:rPr lang="en-US" sz="2000" dirty="0" smtClean="0">
                <a:latin typeface="Arial" pitchFamily="34" charset="0"/>
                <a:cs typeface="Arial" pitchFamily="34" charset="0"/>
              </a:rPr>
              <a:t>.</a:t>
            </a:r>
          </a:p>
          <a:p>
            <a:endParaRPr lang="en-US" sz="2000" dirty="0">
              <a:latin typeface="Arial" pitchFamily="34" charset="0"/>
              <a:cs typeface="Arial" pitchFamily="34" charset="0"/>
            </a:endParaRPr>
          </a:p>
          <a:p>
            <a:r>
              <a:rPr lang="en-US" sz="2000" dirty="0" smtClean="0">
                <a:latin typeface="Arial" pitchFamily="34" charset="0"/>
                <a:cs typeface="Arial" pitchFamily="34" charset="0"/>
              </a:rPr>
              <a:t>No new page for Sub-sections of Main essay.</a:t>
            </a:r>
          </a:p>
          <a:p>
            <a:endParaRPr lang="en-US" sz="2000" dirty="0" smtClean="0">
              <a:latin typeface="Arial" pitchFamily="34" charset="0"/>
              <a:cs typeface="Arial" pitchFamily="34" charset="0"/>
            </a:endParaRPr>
          </a:p>
          <a:p>
            <a:r>
              <a:rPr lang="en-US" sz="2000" dirty="0">
                <a:latin typeface="Arial" pitchFamily="34" charset="0"/>
                <a:cs typeface="Arial" pitchFamily="34" charset="0"/>
              </a:rPr>
              <a:t>Indent the first line of each paragraph.</a:t>
            </a:r>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Main sections of paper</a:t>
            </a:r>
            <a:endParaRPr lang="en-US" sz="3600" b="1" dirty="0"/>
          </a:p>
        </p:txBody>
      </p:sp>
      <p:sp>
        <p:nvSpPr>
          <p:cNvPr id="3" name="Content Placeholder 2"/>
          <p:cNvSpPr>
            <a:spLocks noGrp="1"/>
          </p:cNvSpPr>
          <p:nvPr>
            <p:ph idx="1"/>
          </p:nvPr>
        </p:nvSpPr>
        <p:spPr/>
        <p:txBody>
          <a:bodyPr>
            <a:normAutofit/>
          </a:bodyPr>
          <a:lstStyle/>
          <a:p>
            <a:pPr>
              <a:buNone/>
            </a:pPr>
            <a:r>
              <a:rPr lang="en-US" dirty="0" smtClean="0"/>
              <a:t> </a:t>
            </a:r>
          </a:p>
          <a:p>
            <a:pPr>
              <a:buNone/>
            </a:pPr>
            <a:endParaRPr lang="en-US" dirty="0" smtClean="0"/>
          </a:p>
          <a:p>
            <a:r>
              <a:rPr lang="en-US" sz="2000" dirty="0" smtClean="0">
                <a:latin typeface="Arial" pitchFamily="34" charset="0"/>
                <a:cs typeface="Arial" pitchFamily="34" charset="0"/>
              </a:rPr>
              <a:t>Title Page</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Abstract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main essay</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References</a:t>
            </a:r>
            <a:endParaRPr lang="en-US" sz="2000"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057400"/>
            <a:ext cx="5105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572512"/>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b="1" dirty="0" smtClean="0"/>
              <a:t>Title Page</a:t>
            </a:r>
            <a:endParaRPr lang="en-US" b="1" dirty="0"/>
          </a:p>
        </p:txBody>
      </p:sp>
    </p:spTree>
    <p:extLst>
      <p:ext uri="{BB962C8B-B14F-4D97-AF65-F5344CB8AC3E}">
        <p14:creationId xmlns:p14="http://schemas.microsoft.com/office/powerpoint/2010/main" val="3856329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Elements of Title Page</a:t>
            </a:r>
            <a:endParaRPr lang="en-US" sz="3600" b="1" dirty="0"/>
          </a:p>
        </p:txBody>
      </p:sp>
      <p:sp>
        <p:nvSpPr>
          <p:cNvPr id="3" name="Content Placeholder 2"/>
          <p:cNvSpPr>
            <a:spLocks noGrp="1"/>
          </p:cNvSpPr>
          <p:nvPr>
            <p:ph idx="1"/>
          </p:nvPr>
        </p:nvSpPr>
        <p:spPr>
          <a:xfrm>
            <a:off x="457200" y="2133600"/>
            <a:ext cx="8229600" cy="3657600"/>
          </a:xfrm>
        </p:spPr>
        <p:txBody>
          <a:bodyPr>
            <a:normAutofit fontScale="92500" lnSpcReduction="10000"/>
          </a:bodyPr>
          <a:lstStyle/>
          <a:p>
            <a:pPr>
              <a:buNone/>
            </a:pPr>
            <a:endParaRPr lang="en-US" dirty="0"/>
          </a:p>
          <a:p>
            <a:r>
              <a:rPr lang="en-US" sz="2200" dirty="0">
                <a:latin typeface="Arial" pitchFamily="34" charset="0"/>
                <a:cs typeface="Arial" pitchFamily="34" charset="0"/>
              </a:rPr>
              <a:t>Running head</a:t>
            </a:r>
          </a:p>
          <a:p>
            <a:pPr>
              <a:buNone/>
            </a:pPr>
            <a:endParaRPr lang="en-US" sz="2200" dirty="0">
              <a:latin typeface="Arial" pitchFamily="34" charset="0"/>
              <a:cs typeface="Arial" pitchFamily="34" charset="0"/>
            </a:endParaRPr>
          </a:p>
          <a:p>
            <a:r>
              <a:rPr lang="en-US" sz="2200" dirty="0">
                <a:latin typeface="Arial" pitchFamily="34" charset="0"/>
                <a:cs typeface="Arial" pitchFamily="34" charset="0"/>
              </a:rPr>
              <a:t>Page number</a:t>
            </a:r>
          </a:p>
          <a:p>
            <a:endParaRPr lang="en-US" sz="2200" dirty="0">
              <a:latin typeface="Arial" pitchFamily="34" charset="0"/>
              <a:cs typeface="Arial" pitchFamily="34" charset="0"/>
            </a:endParaRPr>
          </a:p>
          <a:p>
            <a:r>
              <a:rPr lang="en-US" sz="2200" dirty="0">
                <a:latin typeface="Arial" pitchFamily="34" charset="0"/>
                <a:cs typeface="Arial" pitchFamily="34" charset="0"/>
              </a:rPr>
              <a:t>Article title</a:t>
            </a:r>
          </a:p>
          <a:p>
            <a:endParaRPr lang="en-US" sz="2200" dirty="0">
              <a:latin typeface="Arial" pitchFamily="34" charset="0"/>
              <a:cs typeface="Arial" pitchFamily="34" charset="0"/>
            </a:endParaRPr>
          </a:p>
          <a:p>
            <a:r>
              <a:rPr lang="en-US" sz="2200" dirty="0">
                <a:latin typeface="Arial" pitchFamily="34" charset="0"/>
                <a:cs typeface="Arial" pitchFamily="34" charset="0"/>
              </a:rPr>
              <a:t>Author’s name</a:t>
            </a:r>
          </a:p>
          <a:p>
            <a:endParaRPr lang="en-US" sz="2200" dirty="0">
              <a:latin typeface="Arial" pitchFamily="34" charset="0"/>
              <a:cs typeface="Arial" pitchFamily="34" charset="0"/>
            </a:endParaRPr>
          </a:p>
          <a:p>
            <a:r>
              <a:rPr lang="en-US" sz="2200" dirty="0">
                <a:latin typeface="Arial" pitchFamily="34" charset="0"/>
                <a:cs typeface="Arial" pitchFamily="34" charset="0"/>
              </a:rPr>
              <a:t>Author's school </a:t>
            </a:r>
            <a:r>
              <a:rPr lang="en-US" sz="2200" dirty="0" smtClean="0">
                <a:latin typeface="Arial" pitchFamily="34" charset="0"/>
                <a:cs typeface="Arial" pitchFamily="34" charset="0"/>
              </a:rPr>
              <a:t>affiliation</a:t>
            </a:r>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C30630391DEB44AA27C524DF5BC4E8" ma:contentTypeVersion="13" ma:contentTypeDescription="Create a new document." ma:contentTypeScope="" ma:versionID="1f73579d2113136a3607481fa27db120">
  <xsd:schema xmlns:xsd="http://www.w3.org/2001/XMLSchema" xmlns:xs="http://www.w3.org/2001/XMLSchema" xmlns:p="http://schemas.microsoft.com/office/2006/metadata/properties" xmlns:ns2="9ffc9017-79fe-4522-950e-a5f39c2b4510" xmlns:ns3="91cc3cc9-fc5a-4253-af20-343b93a2f269" xmlns:ns4="2fc1f350-1471-4a08-a0d5-d2ca197f8757" targetNamespace="http://schemas.microsoft.com/office/2006/metadata/properties" ma:root="true" ma:fieldsID="b91ed47b3c3aa7a15ac7b2cbe8e50ac1" ns2:_="" ns3:_="" ns4:_="">
    <xsd:import namespace="9ffc9017-79fe-4522-950e-a5f39c2b4510"/>
    <xsd:import namespace="91cc3cc9-fc5a-4253-af20-343b93a2f269"/>
    <xsd:import namespace="2fc1f350-1471-4a08-a0d5-d2ca197f8757"/>
    <xsd:element name="properties">
      <xsd:complexType>
        <xsd:sequence>
          <xsd:element name="documentManagement">
            <xsd:complexType>
              <xsd:all>
                <xsd:element ref="ns2:SharedWithUsers" minOccurs="0"/>
                <xsd:element ref="ns3:SharingHintHash" minOccurs="0"/>
                <xsd:element ref="ns3:SharedWithDetails" minOccurs="0"/>
                <xsd:element ref="ns2:LastSharedByUser" minOccurs="0"/>
                <xsd:element ref="ns2:LastSharedByTime"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fc9017-79fe-4522-950e-a5f39c2b45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1cc3cc9-fc5a-4253-af20-343b93a2f269"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c1f350-1471-4a08-a0d5-d2ca197f8757"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087D8B-602A-433C-BCB4-2CB805995ABE}"/>
</file>

<file path=customXml/itemProps2.xml><?xml version="1.0" encoding="utf-8"?>
<ds:datastoreItem xmlns:ds="http://schemas.openxmlformats.org/officeDocument/2006/customXml" ds:itemID="{E692325F-8001-45AA-B5A5-200A6A4FD3DD}"/>
</file>

<file path=customXml/itemProps3.xml><?xml version="1.0" encoding="utf-8"?>
<ds:datastoreItem xmlns:ds="http://schemas.openxmlformats.org/officeDocument/2006/customXml" ds:itemID="{8FC730BB-57F3-401F-A378-3C3F364C5F99}"/>
</file>

<file path=docProps/app.xml><?xml version="1.0" encoding="utf-8"?>
<Properties xmlns="http://schemas.openxmlformats.org/officeDocument/2006/extended-properties" xmlns:vt="http://schemas.openxmlformats.org/officeDocument/2006/docPropsVTypes">
  <Template>Flow</Template>
  <TotalTime>1658</TotalTime>
  <Words>1138</Words>
  <Application>Microsoft Office PowerPoint</Application>
  <PresentationFormat>On-screen Show (4:3)</PresentationFormat>
  <Paragraphs>297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APA</vt:lpstr>
      <vt:lpstr>What is APA?</vt:lpstr>
      <vt:lpstr>Why APA</vt:lpstr>
      <vt:lpstr>Who Should Use APA?</vt:lpstr>
      <vt:lpstr>APA Formatting</vt:lpstr>
      <vt:lpstr>APA Formatting…</vt:lpstr>
      <vt:lpstr>Main sections of paper</vt:lpstr>
      <vt:lpstr>           Title Page</vt:lpstr>
      <vt:lpstr>Elements of Title Page</vt:lpstr>
      <vt:lpstr>Guidelines to make Title Page</vt:lpstr>
      <vt:lpstr>PowerPoint Presentation</vt:lpstr>
      <vt:lpstr>  Body of the Paper</vt:lpstr>
      <vt:lpstr>Abstract</vt:lpstr>
      <vt:lpstr>Format of Main Essay</vt:lpstr>
      <vt:lpstr>Format Cont..</vt:lpstr>
      <vt:lpstr>In-text Citation</vt:lpstr>
      <vt:lpstr>       Paraphrased Information: </vt:lpstr>
      <vt:lpstr>Example</vt:lpstr>
      <vt:lpstr>In-Text Citation( Quotations)</vt:lpstr>
      <vt:lpstr>Example</vt:lpstr>
      <vt:lpstr>Works by Multiple Authors( In Text Citation)</vt:lpstr>
      <vt:lpstr>Headings and Subheadings</vt:lpstr>
      <vt:lpstr>PowerPoint Presentation</vt:lpstr>
      <vt:lpstr>Seriation</vt:lpstr>
      <vt:lpstr>Seriation…</vt:lpstr>
      <vt:lpstr>Tables in the text </vt:lpstr>
      <vt:lpstr>PowerPoint Presentation</vt:lpstr>
      <vt:lpstr>Images in the text</vt:lpstr>
      <vt:lpstr>Example of Image Citation</vt:lpstr>
      <vt:lpstr>  References Page</vt:lpstr>
      <vt:lpstr>Basic rules of References Page</vt:lpstr>
      <vt:lpstr>Rules cont...</vt:lpstr>
      <vt:lpstr>PowerPoint Presentation</vt:lpstr>
      <vt:lpstr>Books in APA-style reference list</vt:lpstr>
      <vt:lpstr>Book by one Author</vt:lpstr>
      <vt:lpstr>Book by two Authors</vt:lpstr>
      <vt:lpstr>Book by three or more authors</vt:lpstr>
      <vt:lpstr>Journal</vt:lpstr>
      <vt:lpstr>Newspaper Articles:</vt:lpstr>
      <vt:lpstr>             Web Page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dc:title>
  <dc:creator>toshiba</dc:creator>
  <cp:lastModifiedBy>Gurpinder Singh</cp:lastModifiedBy>
  <cp:revision>236</cp:revision>
  <dcterms:created xsi:type="dcterms:W3CDTF">2016-09-04T09:41:11Z</dcterms:created>
  <dcterms:modified xsi:type="dcterms:W3CDTF">2018-08-31T05:24:17Z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0x0101004EC30630391DEB44AA27C524DF5BC4E8</vt:lpwstr>
  </property>
</Properties>
</file>