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A4DD1-C2FD-41DD-A774-9651269F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E5CE8-82EB-4BA8-984D-2AAABECFF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7FC91-A633-4AA6-969B-FA3631CF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FA210-C8BB-43F2-A754-7382D4CB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7DEF-6B20-4B27-9FB4-0F4B6597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D642A-85C8-4838-94C3-96C9B83B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02B9BC-F8A0-4020-A445-93F6D9637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9B65C-624E-41B2-B6ED-956036FF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791D4-C51D-49B0-880C-2AF0CCAB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FF27F-23C7-4A13-BE79-5B2E1B05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FB7612-B029-4744-9B5F-87FAC0FD6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E596A-27FE-4A57-9708-76CD0E5E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4E4B0-4B89-4B81-A781-E2DC5B1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F636D-838E-4B4B-9CEF-FC742C0C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C0234-37E2-4EB6-8A99-7B3B13D7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5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B9C65-806B-4DE0-9919-ACF2E9A7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A4ADD-6A9E-46D2-B085-B18518B9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D2E0F-9E2F-45EC-AC4E-BB4FC802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CC412-3A93-4293-9387-EE1D8CA1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4B743-8E5B-4E78-91B5-9F492AD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1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0F264-F29D-411F-B1ED-C863A839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3BB6B-6B14-4B84-B0F4-CB59E385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66EC4-B2E8-413B-B522-597C918A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8C416-8A24-4660-A22E-453AF0E4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50853-1C20-4098-9A1A-5C51952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E4399-2FEB-43E8-B685-8A07C2C7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4BB1-939C-42C8-AE5C-764E89E45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B44B2-9D39-4D4E-B643-B07C0061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4FC95-200E-41C3-B3F2-EBA32A21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4881D-9A53-43A0-BCF7-D3513F6B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071F5-5559-48C4-A80D-0EBF289C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4922A-04E9-47EE-969A-2E6EAD2B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E8239-9337-4331-B794-4A478EFA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3CFB8-4F20-40E6-B7DD-A93F96CEF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79BBC1-E157-4F7D-ABF9-0DCC97543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1534BC-B5EA-411A-A275-B7D889F41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C5743-73BF-4E56-8A9D-113A5886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F028C6-0E87-44CE-9948-E97F767B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AF8C09-09E4-4FBE-958F-034D9EC5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3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25BEE-2B51-4B69-A272-247951A6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929F97-02EF-48CA-8CE7-3210EDA0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C94BB-749D-4188-BC8D-0801E603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E1DD0E-5CDC-42C4-B206-5E06748D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502490-98D4-44AB-B368-74D2E26F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C685EA-CE22-4E5D-83D8-D1721A8B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44B79B-A63D-4651-9101-11B7B542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9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7BB01-0C2F-4F0F-9F90-B9CB0DA0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BB5A2-2EAB-4739-AE76-ED22B526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D2CB1B-9229-452C-BC34-222D4F25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CFBAD-5B7B-477C-BB80-ABC5BE61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F1A39-1E1C-4DE5-BB1B-4C9A2390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4BBCF-DC96-4ECE-8420-A197EA39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0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2869-B9C0-4F15-B08A-44C68663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9D8EE0-F0C7-4FF4-AFE5-A78A6F252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242A38-DF3C-4EC9-841C-9E9293CD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B8C98-B1EF-4E30-8670-1433ACA2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8C6A6-869B-469B-99DC-D4478C9C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26953-A9FD-4796-A772-F8AB923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D21090-025F-4F98-878E-F06579D7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0C8DB-BA8F-4555-8FC0-25573277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7B311-4E96-4666-BC04-85C4A1361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7C69-C1D6-4316-B043-B79BA6AE29E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CD037-99B1-40BB-A128-30ACD04F2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9BCF1-5165-4F20-9A46-D0A61F017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AF6E-B7CD-44C6-8802-7B017FB4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6A6DD3-DDDA-44F5-9BE2-EFD6B28B7AE3}"/>
              </a:ext>
            </a:extLst>
          </p:cNvPr>
          <p:cNvSpPr txBox="1"/>
          <p:nvPr/>
        </p:nvSpPr>
        <p:spPr>
          <a:xfrm>
            <a:off x="2247327" y="426200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/>
              <a:t>威胁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A1E774-9258-4635-B3C7-9D5A2F9B934D}"/>
              </a:ext>
            </a:extLst>
          </p:cNvPr>
          <p:cNvSpPr txBox="1"/>
          <p:nvPr/>
        </p:nvSpPr>
        <p:spPr>
          <a:xfrm>
            <a:off x="5056901" y="426200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/>
              <a:t>特性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B48BE9-AE3E-4196-B5E0-7EF56A5FCB16}"/>
              </a:ext>
            </a:extLst>
          </p:cNvPr>
          <p:cNvSpPr txBox="1"/>
          <p:nvPr/>
        </p:nvSpPr>
        <p:spPr>
          <a:xfrm>
            <a:off x="8319631" y="426200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/>
              <a:t>技术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D857E1-8D37-4586-BEC1-08D5132C97AB}"/>
              </a:ext>
            </a:extLst>
          </p:cNvPr>
          <p:cNvSpPr/>
          <p:nvPr/>
        </p:nvSpPr>
        <p:spPr>
          <a:xfrm>
            <a:off x="1618733" y="1931237"/>
            <a:ext cx="2160000" cy="64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</a:rPr>
              <a:t>窃听</a:t>
            </a:r>
            <a:endParaRPr lang="en-US" altLang="zh-CN" sz="16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chemeClr val="tx2"/>
                </a:solidFill>
              </a:rPr>
              <a:t>秘密传输时被截获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5BDBB39-5B4D-40A6-A4DB-EF6DB748BBEC}"/>
              </a:ext>
            </a:extLst>
          </p:cNvPr>
          <p:cNvSpPr/>
          <p:nvPr/>
        </p:nvSpPr>
        <p:spPr>
          <a:xfrm>
            <a:off x="1618733" y="3079500"/>
            <a:ext cx="2160000" cy="64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</a:rPr>
              <a:t>篡改</a:t>
            </a:r>
            <a:endParaRPr lang="en-US" altLang="zh-CN" sz="16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chemeClr val="tx2"/>
                </a:solidFill>
              </a:rPr>
              <a:t>信息被修改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F7A26B0-AC6C-4D07-9140-59951F899F76}"/>
              </a:ext>
            </a:extLst>
          </p:cNvPr>
          <p:cNvSpPr/>
          <p:nvPr/>
        </p:nvSpPr>
        <p:spPr>
          <a:xfrm>
            <a:off x="1618733" y="4227763"/>
            <a:ext cx="2160000" cy="64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</a:rPr>
              <a:t>伪装</a:t>
            </a:r>
            <a:endParaRPr lang="en-US" altLang="zh-CN" sz="16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chemeClr val="tx2"/>
                </a:solidFill>
              </a:rPr>
              <a:t>假冒真正的发送者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1A7F15E-C7D9-4FE4-B6FB-6041D343EC7E}"/>
              </a:ext>
            </a:extLst>
          </p:cNvPr>
          <p:cNvSpPr/>
          <p:nvPr/>
        </p:nvSpPr>
        <p:spPr>
          <a:xfrm>
            <a:off x="1618733" y="5376025"/>
            <a:ext cx="2160000" cy="64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</a:rPr>
              <a:t>否认</a:t>
            </a:r>
            <a:endParaRPr lang="en-US" altLang="zh-CN" sz="16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chemeClr val="tx2"/>
                </a:solidFill>
              </a:rPr>
              <a:t>否定自己的实际行动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BED93C-F880-47AF-A21E-43620D08BF49}"/>
              </a:ext>
            </a:extLst>
          </p:cNvPr>
          <p:cNvSpPr/>
          <p:nvPr/>
        </p:nvSpPr>
        <p:spPr>
          <a:xfrm>
            <a:off x="4906366" y="2000216"/>
            <a:ext cx="1203883" cy="510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7030A0"/>
                </a:solidFill>
              </a:rPr>
              <a:t>机密性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03E6FD2-10CD-465E-83CE-B9FA97A3724C}"/>
              </a:ext>
            </a:extLst>
          </p:cNvPr>
          <p:cNvSpPr/>
          <p:nvPr/>
        </p:nvSpPr>
        <p:spPr>
          <a:xfrm>
            <a:off x="4912026" y="3154672"/>
            <a:ext cx="1203883" cy="510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7030A0"/>
                </a:solidFill>
              </a:rPr>
              <a:t>完整性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07AA59-9021-4146-8636-2BD9C265DA64}"/>
              </a:ext>
            </a:extLst>
          </p:cNvPr>
          <p:cNvSpPr/>
          <p:nvPr/>
        </p:nvSpPr>
        <p:spPr>
          <a:xfrm>
            <a:off x="4906366" y="4290548"/>
            <a:ext cx="1203883" cy="510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7030A0"/>
                </a:solidFill>
              </a:rPr>
              <a:t>认证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3638E1-26B2-4786-8801-DC4308969895}"/>
              </a:ext>
            </a:extLst>
          </p:cNvPr>
          <p:cNvSpPr/>
          <p:nvPr/>
        </p:nvSpPr>
        <p:spPr>
          <a:xfrm>
            <a:off x="4641687" y="5445004"/>
            <a:ext cx="1744560" cy="510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7030A0"/>
                </a:solidFill>
              </a:rPr>
              <a:t>不口否认性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B70094-3D69-4C3C-A1A1-D3861DCCB485}"/>
              </a:ext>
            </a:extLst>
          </p:cNvPr>
          <p:cNvSpPr/>
          <p:nvPr/>
        </p:nvSpPr>
        <p:spPr>
          <a:xfrm>
            <a:off x="7619037" y="1639456"/>
            <a:ext cx="2304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B050"/>
                </a:solidFill>
              </a:rPr>
              <a:t>对称加密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1CCD0A-4A97-44B9-A8C3-F77190369EDE}"/>
              </a:ext>
            </a:extLst>
          </p:cNvPr>
          <p:cNvSpPr/>
          <p:nvPr/>
        </p:nvSpPr>
        <p:spPr>
          <a:xfrm>
            <a:off x="7619037" y="3178674"/>
            <a:ext cx="2304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B050"/>
                </a:solidFill>
              </a:rPr>
              <a:t>单向哈希散列函数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97E38D-D867-42D8-9536-E837F87BEDC0}"/>
              </a:ext>
            </a:extLst>
          </p:cNvPr>
          <p:cNvSpPr/>
          <p:nvPr/>
        </p:nvSpPr>
        <p:spPr>
          <a:xfrm>
            <a:off x="7619037" y="4292201"/>
            <a:ext cx="2304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B050"/>
                </a:solidFill>
              </a:rPr>
              <a:t>数字认证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71F939-B757-48DF-8F2E-E3A5D9C6B32A}"/>
              </a:ext>
            </a:extLst>
          </p:cNvPr>
          <p:cNvSpPr/>
          <p:nvPr/>
        </p:nvSpPr>
        <p:spPr>
          <a:xfrm>
            <a:off x="7619037" y="5466025"/>
            <a:ext cx="2304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B050"/>
                </a:solidFill>
              </a:rPr>
              <a:t>数字签名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D76486-16B8-4362-B157-8D371164E554}"/>
              </a:ext>
            </a:extLst>
          </p:cNvPr>
          <p:cNvSpPr/>
          <p:nvPr/>
        </p:nvSpPr>
        <p:spPr>
          <a:xfrm>
            <a:off x="7619037" y="2287456"/>
            <a:ext cx="2304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B050"/>
                </a:solidFill>
              </a:rPr>
              <a:t>非对称加密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A8B7C5F-E57E-43CE-8E3E-458FB5DBF9DA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3778733" y="2255237"/>
            <a:ext cx="11276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750DF0E-D5DB-47D4-9251-45239EBFEF95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3778733" y="3403500"/>
            <a:ext cx="1133293" cy="6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7C66276-3994-4A62-A1CA-F6B3434D0DD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3778733" y="4545569"/>
            <a:ext cx="1127633" cy="6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DC7D64A-4BA2-4C29-B57D-2DB6FC804BC3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>
            <a:off x="3778733" y="5700025"/>
            <a:ext cx="862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80EA4AD-C7A2-48D1-9520-329148E72574}"/>
              </a:ext>
            </a:extLst>
          </p:cNvPr>
          <p:cNvCxnSpPr>
            <a:cxnSpLocks/>
            <a:stCxn id="12" idx="6"/>
            <a:endCxn id="17" idx="1"/>
          </p:cNvCxnSpPr>
          <p:nvPr/>
        </p:nvCxnSpPr>
        <p:spPr>
          <a:xfrm flipV="1">
            <a:off x="6110249" y="1873456"/>
            <a:ext cx="1508788" cy="3817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A12EB7E-1BE7-43BB-AA97-377CC1234459}"/>
              </a:ext>
            </a:extLst>
          </p:cNvPr>
          <p:cNvCxnSpPr>
            <a:cxnSpLocks/>
            <a:stCxn id="12" idx="6"/>
            <a:endCxn id="21" idx="1"/>
          </p:cNvCxnSpPr>
          <p:nvPr/>
        </p:nvCxnSpPr>
        <p:spPr>
          <a:xfrm>
            <a:off x="6110249" y="2255237"/>
            <a:ext cx="1508788" cy="2662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CB2D3A9-CC3E-4A7F-9D54-53BA62EE0882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6115909" y="3409693"/>
            <a:ext cx="1503128" cy="29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B927225-E293-44F4-AE83-3419830EBE93}"/>
              </a:ext>
            </a:extLst>
          </p:cNvPr>
          <p:cNvCxnSpPr>
            <a:cxnSpLocks/>
            <a:stCxn id="14" idx="6"/>
            <a:endCxn id="19" idx="1"/>
          </p:cNvCxnSpPr>
          <p:nvPr/>
        </p:nvCxnSpPr>
        <p:spPr>
          <a:xfrm flipV="1">
            <a:off x="6110249" y="4526201"/>
            <a:ext cx="1508788" cy="193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E6A04B6-B33F-4F13-88BE-18C6604FBF29}"/>
              </a:ext>
            </a:extLst>
          </p:cNvPr>
          <p:cNvCxnSpPr>
            <a:cxnSpLocks/>
            <a:stCxn id="15" idx="6"/>
            <a:endCxn id="20" idx="1"/>
          </p:cNvCxnSpPr>
          <p:nvPr/>
        </p:nvCxnSpPr>
        <p:spPr>
          <a:xfrm>
            <a:off x="6386247" y="5700025"/>
            <a:ext cx="12327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F7B046A-9BDF-41CF-835F-2A1104295EF1}"/>
              </a:ext>
            </a:extLst>
          </p:cNvPr>
          <p:cNvCxnSpPr>
            <a:cxnSpLocks/>
            <a:stCxn id="13" idx="6"/>
            <a:endCxn id="19" idx="1"/>
          </p:cNvCxnSpPr>
          <p:nvPr/>
        </p:nvCxnSpPr>
        <p:spPr>
          <a:xfrm>
            <a:off x="6115909" y="3409693"/>
            <a:ext cx="1503128" cy="111650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5B7B51-9051-4336-A144-0A5B61C7EA06}"/>
              </a:ext>
            </a:extLst>
          </p:cNvPr>
          <p:cNvCxnSpPr>
            <a:cxnSpLocks/>
            <a:stCxn id="14" idx="6"/>
            <a:endCxn id="20" idx="1"/>
          </p:cNvCxnSpPr>
          <p:nvPr/>
        </p:nvCxnSpPr>
        <p:spPr>
          <a:xfrm>
            <a:off x="6110249" y="4545569"/>
            <a:ext cx="1508788" cy="115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227561B-4914-45CB-86D9-BDD7F78280B8}"/>
              </a:ext>
            </a:extLst>
          </p:cNvPr>
          <p:cNvCxnSpPr>
            <a:cxnSpLocks/>
            <a:stCxn id="13" idx="6"/>
            <a:endCxn id="20" idx="1"/>
          </p:cNvCxnSpPr>
          <p:nvPr/>
        </p:nvCxnSpPr>
        <p:spPr>
          <a:xfrm>
            <a:off x="6115909" y="3409693"/>
            <a:ext cx="1503128" cy="229033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6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立方体 41">
            <a:extLst>
              <a:ext uri="{FF2B5EF4-FFF2-40B4-BE49-F238E27FC236}">
                <a16:creationId xmlns:a16="http://schemas.microsoft.com/office/drawing/2014/main" id="{B5B65282-E06C-4CE5-A022-A43690672980}"/>
              </a:ext>
            </a:extLst>
          </p:cNvPr>
          <p:cNvSpPr/>
          <p:nvPr/>
        </p:nvSpPr>
        <p:spPr>
          <a:xfrm rot="8100000">
            <a:off x="6129587" y="2595021"/>
            <a:ext cx="1918617" cy="1941359"/>
          </a:xfrm>
          <a:prstGeom prst="cube">
            <a:avLst>
              <a:gd name="adj" fmla="val 43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95246A-B033-47E1-B7B5-6576C3CFEAC6}"/>
              </a:ext>
            </a:extLst>
          </p:cNvPr>
          <p:cNvSpPr txBox="1"/>
          <p:nvPr/>
        </p:nvSpPr>
        <p:spPr>
          <a:xfrm>
            <a:off x="6773771" y="27445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加密</a:t>
            </a:r>
            <a:endParaRPr lang="en-US" altLang="zh-CN" b="1">
              <a:solidFill>
                <a:srgbClr val="00B050"/>
              </a:solidFill>
            </a:endParaRPr>
          </a:p>
          <a:p>
            <a:r>
              <a:rPr lang="zh-CN" altLang="en-US" b="1">
                <a:solidFill>
                  <a:srgbClr val="00B050"/>
                </a:solidFill>
              </a:rPr>
              <a:t>解密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1D971B6-F7A1-4D9F-8C74-C86602BE0BF0}"/>
              </a:ext>
            </a:extLst>
          </p:cNvPr>
          <p:cNvSpPr txBox="1"/>
          <p:nvPr/>
        </p:nvSpPr>
        <p:spPr>
          <a:xfrm>
            <a:off x="6437557" y="3749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哈希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51F905-1943-42CE-85EA-75CB6AE7077D}"/>
              </a:ext>
            </a:extLst>
          </p:cNvPr>
          <p:cNvSpPr txBox="1"/>
          <p:nvPr/>
        </p:nvSpPr>
        <p:spPr>
          <a:xfrm>
            <a:off x="7182677" y="36111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编码</a:t>
            </a:r>
            <a:endParaRPr lang="en-US" altLang="zh-CN" b="1">
              <a:solidFill>
                <a:srgbClr val="00B050"/>
              </a:solidFill>
            </a:endParaRPr>
          </a:p>
          <a:p>
            <a:r>
              <a:rPr lang="zh-CN" altLang="en-US" b="1">
                <a:solidFill>
                  <a:srgbClr val="00B050"/>
                </a:solidFill>
              </a:rPr>
              <a:t>解码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D052B6A-3FED-4C41-9F28-FFB7C5EFEB02}"/>
              </a:ext>
            </a:extLst>
          </p:cNvPr>
          <p:cNvCxnSpPr>
            <a:cxnSpLocks/>
          </p:cNvCxnSpPr>
          <p:nvPr/>
        </p:nvCxnSpPr>
        <p:spPr>
          <a:xfrm>
            <a:off x="7083888" y="2200992"/>
            <a:ext cx="1104358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8B2A12-7F09-44A8-AB71-A38E76BBE222}"/>
              </a:ext>
            </a:extLst>
          </p:cNvPr>
          <p:cNvSpPr txBox="1"/>
          <p:nvPr/>
        </p:nvSpPr>
        <p:spPr>
          <a:xfrm>
            <a:off x="8188246" y="2057047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可逆，需密钥</a:t>
            </a:r>
            <a:endParaRPr lang="en-US" altLang="zh-CN" sz="12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对称</a:t>
            </a:r>
            <a:r>
              <a:rPr lang="en-US" altLang="zh-CN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</a:t>
            </a: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，非对称</a:t>
            </a:r>
            <a:r>
              <a:rPr lang="en-US" altLang="zh-CN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RSA</a:t>
            </a: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，数字签名</a:t>
            </a:r>
            <a:r>
              <a:rPr lang="en-US" altLang="zh-CN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DSA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48CCB37-7735-423E-9381-62A423739D80}"/>
              </a:ext>
            </a:extLst>
          </p:cNvPr>
          <p:cNvCxnSpPr>
            <a:cxnSpLocks/>
          </p:cNvCxnSpPr>
          <p:nvPr/>
        </p:nvCxnSpPr>
        <p:spPr>
          <a:xfrm>
            <a:off x="7870394" y="4154622"/>
            <a:ext cx="773520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51B5974-FA2C-4FEE-916C-2A9CE0CFF86B}"/>
              </a:ext>
            </a:extLst>
          </p:cNvPr>
          <p:cNvSpPr txBox="1"/>
          <p:nvPr/>
        </p:nvSpPr>
        <p:spPr>
          <a:xfrm>
            <a:off x="8643914" y="4030558"/>
            <a:ext cx="158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可逆，无需密钥</a:t>
            </a:r>
            <a:endParaRPr lang="en-US" altLang="zh-CN" sz="12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Base64</a:t>
            </a: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base58</a:t>
            </a: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endParaRPr lang="en-US" altLang="zh-CN" sz="12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0F176B7-2AF4-4E6D-8E98-BBA872C3475D}"/>
              </a:ext>
            </a:extLst>
          </p:cNvPr>
          <p:cNvCxnSpPr>
            <a:cxnSpLocks/>
          </p:cNvCxnSpPr>
          <p:nvPr/>
        </p:nvCxnSpPr>
        <p:spPr>
          <a:xfrm>
            <a:off x="5517532" y="4140837"/>
            <a:ext cx="773520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0245EDF-5E23-4F71-A8D9-51D308840AD0}"/>
              </a:ext>
            </a:extLst>
          </p:cNvPr>
          <p:cNvSpPr txBox="1"/>
          <p:nvPr/>
        </p:nvSpPr>
        <p:spPr>
          <a:xfrm>
            <a:off x="4199739" y="403055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不可逆</a:t>
            </a:r>
            <a:endParaRPr lang="en-US" altLang="zh-CN" sz="12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md4, md5, hash1</a:t>
            </a:r>
          </a:p>
          <a:p>
            <a:r>
              <a:rPr lang="en-US" altLang="zh-CN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ripeMD160, SHA256</a:t>
            </a:r>
          </a:p>
          <a:p>
            <a:r>
              <a:rPr lang="en-US" altLang="zh-CN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SHA3, Keccak256</a:t>
            </a:r>
          </a:p>
        </p:txBody>
      </p:sp>
    </p:spTree>
    <p:extLst>
      <p:ext uri="{BB962C8B-B14F-4D97-AF65-F5344CB8AC3E}">
        <p14:creationId xmlns:p14="http://schemas.microsoft.com/office/powerpoint/2010/main" val="122736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83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2022-03-03T04:06:16Z</dcterms:created>
  <dcterms:modified xsi:type="dcterms:W3CDTF">2022-03-03T05:10:52Z</dcterms:modified>
</cp:coreProperties>
</file>