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1" autoAdjust="0"/>
    <p:restoredTop sz="94660"/>
  </p:normalViewPr>
  <p:slideViewPr>
    <p:cSldViewPr snapToGrid="0">
      <p:cViewPr>
        <p:scale>
          <a:sx n="95" d="100"/>
          <a:sy n="95" d="100"/>
        </p:scale>
        <p:origin x="-592" y="-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F62E-BF1E-420B-BC00-E90F91BACBE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Components, 3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(2) Components:</a:t>
            </a:r>
          </a:p>
          <a:p>
            <a:pPr lvl="1"/>
            <a:r>
              <a:rPr lang="en-US" dirty="0" smtClean="0"/>
              <a:t>NASDAQ ITCH 4.1 Parser</a:t>
            </a:r>
          </a:p>
          <a:p>
            <a:pPr lvl="1"/>
            <a:r>
              <a:rPr lang="en-US" dirty="0" smtClean="0"/>
              <a:t>OrderBook</a:t>
            </a:r>
          </a:p>
          <a:p>
            <a:pPr lvl="1"/>
            <a:endParaRPr lang="en-US" dirty="0"/>
          </a:p>
          <a:p>
            <a:r>
              <a:rPr lang="en-US" dirty="0" smtClean="0"/>
              <a:t>3 Tests</a:t>
            </a:r>
          </a:p>
          <a:p>
            <a:pPr lvl="1"/>
            <a:r>
              <a:rPr lang="en-US" dirty="0" smtClean="0"/>
              <a:t>NASDAQ ITCH 4.1 Parser</a:t>
            </a:r>
          </a:p>
          <a:p>
            <a:pPr lvl="1"/>
            <a:r>
              <a:rPr lang="en-US" dirty="0" smtClean="0"/>
              <a:t>OrderBook</a:t>
            </a:r>
          </a:p>
          <a:p>
            <a:pPr lvl="1"/>
            <a:r>
              <a:rPr lang="en-US" dirty="0" smtClean="0"/>
              <a:t>Both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998" y="5885924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r>
              <a:rPr lang="en-US" dirty="0" smtClean="0"/>
              <a:t>-Parser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7998" y="359237"/>
            <a:ext cx="1871831" cy="829945"/>
            <a:chOff x="4767998" y="359237"/>
            <a:chExt cx="1871831" cy="829945"/>
          </a:xfrm>
        </p:grpSpPr>
        <p:sp>
          <p:nvSpPr>
            <p:cNvPr id="73" name="Rectangle 72"/>
            <p:cNvSpPr/>
            <p:nvPr/>
          </p:nvSpPr>
          <p:spPr>
            <a:xfrm>
              <a:off x="5896429" y="743858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69758" y="751115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98" y="359237"/>
              <a:ext cx="1871831" cy="8299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Host-Test-Harness</a:t>
              </a:r>
              <a:endParaRPr lang="en-US" dirty="0"/>
            </a:p>
          </p:txBody>
        </p:sp>
      </p:grp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3717378" y="5200114"/>
            <a:ext cx="1583123" cy="518118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62" idx="2"/>
          </p:cNvCxnSpPr>
          <p:nvPr/>
        </p:nvCxnSpPr>
        <p:spPr>
          <a:xfrm flipV="1">
            <a:off x="6639829" y="4650011"/>
            <a:ext cx="468707" cy="1600724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Direct Access Storage 41"/>
          <p:cNvSpPr/>
          <p:nvPr/>
        </p:nvSpPr>
        <p:spPr>
          <a:xfrm>
            <a:off x="1847272" y="404090"/>
            <a:ext cx="1073727" cy="685800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4" name="Parallelogram 43"/>
          <p:cNvSpPr/>
          <p:nvPr/>
        </p:nvSpPr>
        <p:spPr>
          <a:xfrm>
            <a:off x="3105730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6585685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TH-TEST_OUT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2920999" y="554180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74" idx="2"/>
            <a:endCxn id="44" idx="0"/>
          </p:cNvCxnSpPr>
          <p:nvPr/>
        </p:nvCxnSpPr>
        <p:spPr>
          <a:xfrm rot="5400000">
            <a:off x="3960310" y="1214203"/>
            <a:ext cx="1204355" cy="1147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 rot="16200000" flipH="1">
            <a:off x="3817746" y="3025824"/>
            <a:ext cx="772489" cy="562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0"/>
            <a:endCxn id="45" idx="4"/>
          </p:cNvCxnSpPr>
          <p:nvPr/>
        </p:nvCxnSpPr>
        <p:spPr>
          <a:xfrm rot="5400000" flipH="1" flipV="1">
            <a:off x="6824832" y="3053459"/>
            <a:ext cx="776541" cy="511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48544" y="3691198"/>
            <a:ext cx="3512128" cy="987749"/>
            <a:chOff x="3948544" y="3931822"/>
            <a:chExt cx="3512128" cy="1166177"/>
          </a:xfrm>
        </p:grpSpPr>
        <p:sp>
          <p:nvSpPr>
            <p:cNvPr id="55" name="Rectangle 54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Fpga-</a:t>
              </a:r>
              <a:r>
                <a:rPr lang="en-US" dirty="0" smtClean="0"/>
                <a:t>Test-Harness</a:t>
              </a:r>
              <a:endParaRPr lang="en-US" dirty="0"/>
            </a:p>
          </p:txBody>
        </p:sp>
      </p:grpSp>
      <p:cxnSp>
        <p:nvCxnSpPr>
          <p:cNvPr id="68" name="Elbow Connector 67"/>
          <p:cNvCxnSpPr>
            <a:stCxn id="45" idx="1"/>
            <a:endCxn id="73" idx="2"/>
          </p:cNvCxnSpPr>
          <p:nvPr/>
        </p:nvCxnSpPr>
        <p:spPr>
          <a:xfrm rot="16200000" flipV="1">
            <a:off x="6293187" y="1147796"/>
            <a:ext cx="1211612" cy="1272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311605" y="5256094"/>
            <a:ext cx="1766455" cy="31853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79" name="Parallelogram 78"/>
          <p:cNvSpPr/>
          <p:nvPr/>
        </p:nvSpPr>
        <p:spPr>
          <a:xfrm>
            <a:off x="6258004" y="5256094"/>
            <a:ext cx="2017049" cy="32655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662753" y="120318"/>
            <a:ext cx="32207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Test Harness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14842" y="4932946"/>
            <a:ext cx="5387474" cy="1804737"/>
          </a:xfrm>
          <a:prstGeom prst="rect">
            <a:avLst/>
          </a:prstGeom>
          <a:noFill/>
          <a:ln w="9525" cmpd="sng"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694930" y="6280490"/>
            <a:ext cx="176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Unit under test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9082521" y="901034"/>
            <a:ext cx="21108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testing an FPGA</a:t>
            </a:r>
          </a:p>
          <a:p>
            <a:r>
              <a:rPr lang="en-US" sz="1600" dirty="0" smtClean="0"/>
              <a:t>Vi using a file as source</a:t>
            </a:r>
          </a:p>
          <a:p>
            <a:r>
              <a:rPr lang="en-US" sz="16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3122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1270" y="4549092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r>
              <a:rPr lang="en-US" dirty="0" smtClean="0"/>
              <a:t>-Parser</a:t>
            </a:r>
            <a:endParaRPr lang="en-US" dirty="0"/>
          </a:p>
        </p:txBody>
      </p: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1144490" y="3857122"/>
            <a:ext cx="1446239" cy="667321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25" idx="1"/>
          </p:cNvCxnSpPr>
          <p:nvPr/>
        </p:nvCxnSpPr>
        <p:spPr>
          <a:xfrm>
            <a:off x="4073101" y="4913903"/>
            <a:ext cx="2865935" cy="187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4" name="Parallelogram 43"/>
          <p:cNvSpPr/>
          <p:nvPr/>
        </p:nvSpPr>
        <p:spPr>
          <a:xfrm>
            <a:off x="819730" y="1959506"/>
            <a:ext cx="1766455" cy="482809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cxnSp>
        <p:nvCxnSpPr>
          <p:cNvPr id="49" name="Elbow Connector 48"/>
          <p:cNvCxnSpPr>
            <a:stCxn id="3" idx="2"/>
            <a:endCxn id="44" idx="0"/>
          </p:cNvCxnSpPr>
          <p:nvPr/>
        </p:nvCxnSpPr>
        <p:spPr>
          <a:xfrm>
            <a:off x="1697799" y="1514254"/>
            <a:ext cx="5159" cy="445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>
            <a:off x="1642606" y="2442315"/>
            <a:ext cx="10253" cy="326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81816" y="2767269"/>
            <a:ext cx="1773140" cy="788734"/>
            <a:chOff x="1381816" y="2860845"/>
            <a:chExt cx="1773140" cy="788734"/>
          </a:xfrm>
        </p:grpSpPr>
        <p:sp>
          <p:nvSpPr>
            <p:cNvPr id="55" name="Rectangle 54"/>
            <p:cNvSpPr/>
            <p:nvPr/>
          </p:nvSpPr>
          <p:spPr>
            <a:xfrm>
              <a:off x="1381816" y="2862488"/>
              <a:ext cx="542085" cy="2880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46680" y="2865394"/>
              <a:ext cx="508276" cy="3731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88809" y="3355011"/>
              <a:ext cx="290279" cy="2062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09888" y="3342385"/>
              <a:ext cx="334576" cy="2062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82280" y="2860845"/>
              <a:ext cx="1771510" cy="7887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Fpga-Top-Level</a:t>
              </a:r>
              <a:endParaRPr lang="en-US" dirty="0"/>
            </a:p>
          </p:txBody>
        </p:sp>
      </p:grpSp>
      <p:sp>
        <p:nvSpPr>
          <p:cNvPr id="78" name="Parallelogram 77"/>
          <p:cNvSpPr/>
          <p:nvPr/>
        </p:nvSpPr>
        <p:spPr>
          <a:xfrm>
            <a:off x="744877" y="3959366"/>
            <a:ext cx="1766455" cy="31853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79" name="Parallelogram 78"/>
          <p:cNvSpPr/>
          <p:nvPr/>
        </p:nvSpPr>
        <p:spPr>
          <a:xfrm>
            <a:off x="4506740" y="4734725"/>
            <a:ext cx="2017049" cy="32655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39036" y="4567806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Other-Component-1</a:t>
            </a:r>
            <a:endParaRPr lang="en-US" dirty="0"/>
          </a:p>
        </p:txBody>
      </p:sp>
      <p:sp>
        <p:nvSpPr>
          <p:cNvPr id="3" name="Predefined Process 2"/>
          <p:cNvSpPr/>
          <p:nvPr/>
        </p:nvSpPr>
        <p:spPr>
          <a:xfrm>
            <a:off x="989272" y="785068"/>
            <a:ext cx="1417053" cy="729186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64167" y="1966312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Other-Component-2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10654633" y="4251157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SRAM/</a:t>
            </a:r>
          </a:p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sp>
        <p:nvSpPr>
          <p:cNvPr id="40" name="Left-Right Arrow 39"/>
          <p:cNvSpPr/>
          <p:nvPr/>
        </p:nvSpPr>
        <p:spPr>
          <a:xfrm>
            <a:off x="8829841" y="4685021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 rot="16200000">
            <a:off x="6910136" y="3407000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04529" y="18721"/>
            <a:ext cx="37277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Completed System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294105" y="3756526"/>
            <a:ext cx="5547895" cy="2473158"/>
          </a:xfrm>
          <a:prstGeom prst="rect">
            <a:avLst/>
          </a:prstGeom>
          <a:noFill/>
          <a:ln w="9525" cmpd="sng"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04824" y="5598700"/>
            <a:ext cx="27144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Unit under test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260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6"/>
          <p:cNvCxnSpPr>
            <a:stCxn id="25" idx="3"/>
          </p:cNvCxnSpPr>
          <p:nvPr/>
        </p:nvCxnSpPr>
        <p:spPr>
          <a:xfrm flipV="1">
            <a:off x="10690470" y="3515895"/>
            <a:ext cx="712793" cy="1317797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2040926" y="5885924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r>
              <a:rPr lang="en-US" dirty="0" smtClean="0"/>
              <a:t>-Parser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2040926" y="800381"/>
            <a:ext cx="1871831" cy="829945"/>
            <a:chOff x="4767998" y="359237"/>
            <a:chExt cx="1871831" cy="829945"/>
          </a:xfrm>
        </p:grpSpPr>
        <p:sp>
          <p:nvSpPr>
            <p:cNvPr id="73" name="Rectangle 72"/>
            <p:cNvSpPr/>
            <p:nvPr/>
          </p:nvSpPr>
          <p:spPr>
            <a:xfrm>
              <a:off x="5896429" y="743858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69758" y="751115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98" y="359237"/>
              <a:ext cx="1871831" cy="8299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Host-Test-Harness</a:t>
              </a:r>
              <a:endParaRPr lang="en-US" dirty="0"/>
            </a:p>
          </p:txBody>
        </p:sp>
      </p:grp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990306" y="5200114"/>
            <a:ext cx="1583123" cy="518118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62" idx="2"/>
          </p:cNvCxnSpPr>
          <p:nvPr/>
        </p:nvCxnSpPr>
        <p:spPr>
          <a:xfrm flipV="1">
            <a:off x="3912757" y="4650011"/>
            <a:ext cx="468707" cy="1600724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Direct Access Storage 41"/>
          <p:cNvSpPr/>
          <p:nvPr/>
        </p:nvSpPr>
        <p:spPr>
          <a:xfrm>
            <a:off x="66848" y="992287"/>
            <a:ext cx="1013490" cy="438121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4" name="Parallelogram 43"/>
          <p:cNvSpPr/>
          <p:nvPr/>
        </p:nvSpPr>
        <p:spPr>
          <a:xfrm>
            <a:off x="378658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3858613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TH-TEST_OUT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1122952" y="995324"/>
            <a:ext cx="906701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74" idx="2"/>
            <a:endCxn id="44" idx="0"/>
          </p:cNvCxnSpPr>
          <p:nvPr/>
        </p:nvCxnSpPr>
        <p:spPr>
          <a:xfrm rot="5400000">
            <a:off x="1453810" y="1434775"/>
            <a:ext cx="763211" cy="1147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 rot="16200000" flipH="1">
            <a:off x="1090674" y="3025824"/>
            <a:ext cx="772489" cy="562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0"/>
            <a:endCxn id="45" idx="4"/>
          </p:cNvCxnSpPr>
          <p:nvPr/>
        </p:nvCxnSpPr>
        <p:spPr>
          <a:xfrm rot="5400000" flipH="1" flipV="1">
            <a:off x="4097760" y="3053459"/>
            <a:ext cx="776541" cy="511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221472" y="3691198"/>
            <a:ext cx="3512128" cy="987749"/>
            <a:chOff x="3948544" y="3931822"/>
            <a:chExt cx="3512128" cy="1166177"/>
          </a:xfrm>
        </p:grpSpPr>
        <p:sp>
          <p:nvSpPr>
            <p:cNvPr id="55" name="Rectangle 54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Fpga-</a:t>
              </a:r>
              <a:r>
                <a:rPr lang="en-US" dirty="0" smtClean="0"/>
                <a:t>Test-Harness</a:t>
              </a:r>
              <a:endParaRPr lang="en-US" dirty="0"/>
            </a:p>
          </p:txBody>
        </p:sp>
      </p:grpSp>
      <p:cxnSp>
        <p:nvCxnSpPr>
          <p:cNvPr id="68" name="Elbow Connector 67"/>
          <p:cNvCxnSpPr>
            <a:stCxn id="45" idx="1"/>
            <a:endCxn id="73" idx="2"/>
          </p:cNvCxnSpPr>
          <p:nvPr/>
        </p:nvCxnSpPr>
        <p:spPr>
          <a:xfrm rot="16200000" flipV="1">
            <a:off x="3786687" y="1368368"/>
            <a:ext cx="770468" cy="1272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584533" y="5256094"/>
            <a:ext cx="1766455" cy="31853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79" name="Parallelogram 78"/>
          <p:cNvSpPr/>
          <p:nvPr/>
        </p:nvSpPr>
        <p:spPr>
          <a:xfrm>
            <a:off x="3530932" y="5256094"/>
            <a:ext cx="2017049" cy="32655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18639" y="4468881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r>
              <a:rPr lang="en-US" dirty="0" smtClean="0"/>
              <a:t>-Parser</a:t>
            </a:r>
            <a:endParaRPr lang="en-US" dirty="0"/>
          </a:p>
        </p:txBody>
      </p:sp>
      <p:cxnSp>
        <p:nvCxnSpPr>
          <p:cNvPr id="27" name="Straight Arrow Connector 6"/>
          <p:cNvCxnSpPr>
            <a:stCxn id="36" idx="2"/>
            <a:endCxn id="25" idx="1"/>
          </p:cNvCxnSpPr>
          <p:nvPr/>
        </p:nvCxnSpPr>
        <p:spPr>
          <a:xfrm rot="16200000" flipH="1">
            <a:off x="7808647" y="3823699"/>
            <a:ext cx="1352663" cy="667321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8" name="Parallelogram 27"/>
          <p:cNvSpPr/>
          <p:nvPr/>
        </p:nvSpPr>
        <p:spPr>
          <a:xfrm>
            <a:off x="7437099" y="1879295"/>
            <a:ext cx="1766455" cy="482809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cxnSp>
        <p:nvCxnSpPr>
          <p:cNvPr id="29" name="Elbow Connector 48"/>
          <p:cNvCxnSpPr>
            <a:stCxn id="41" idx="2"/>
            <a:endCxn id="28" idx="0"/>
          </p:cNvCxnSpPr>
          <p:nvPr/>
        </p:nvCxnSpPr>
        <p:spPr>
          <a:xfrm>
            <a:off x="8315168" y="1434043"/>
            <a:ext cx="5159" cy="445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1"/>
          <p:cNvCxnSpPr>
            <a:stCxn id="28" idx="3"/>
            <a:endCxn id="34" idx="0"/>
          </p:cNvCxnSpPr>
          <p:nvPr/>
        </p:nvCxnSpPr>
        <p:spPr>
          <a:xfrm>
            <a:off x="8259975" y="2362104"/>
            <a:ext cx="10253" cy="420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999185" y="2780634"/>
            <a:ext cx="1773140" cy="788734"/>
            <a:chOff x="1381816" y="2860845"/>
            <a:chExt cx="1773140" cy="788734"/>
          </a:xfrm>
        </p:grpSpPr>
        <p:sp>
          <p:nvSpPr>
            <p:cNvPr id="34" name="Rectangle 33"/>
            <p:cNvSpPr/>
            <p:nvPr/>
          </p:nvSpPr>
          <p:spPr>
            <a:xfrm>
              <a:off x="1381816" y="2862488"/>
              <a:ext cx="542085" cy="2880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46680" y="2865394"/>
              <a:ext cx="508276" cy="3731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88809" y="3355011"/>
              <a:ext cx="290279" cy="2062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09888" y="3342385"/>
              <a:ext cx="334576" cy="2062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82280" y="2860845"/>
              <a:ext cx="1771510" cy="7887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Fpga-Top-Level</a:t>
              </a:r>
              <a:endParaRPr lang="en-US" dirty="0"/>
            </a:p>
          </p:txBody>
        </p:sp>
      </p:grpSp>
      <p:sp>
        <p:nvSpPr>
          <p:cNvPr id="39" name="Parallelogram 38"/>
          <p:cNvSpPr/>
          <p:nvPr/>
        </p:nvSpPr>
        <p:spPr>
          <a:xfrm>
            <a:off x="7362246" y="3879155"/>
            <a:ext cx="1766455" cy="31853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40" name="Parallelogram 39"/>
          <p:cNvSpPr/>
          <p:nvPr/>
        </p:nvSpPr>
        <p:spPr>
          <a:xfrm>
            <a:off x="9840741" y="3905883"/>
            <a:ext cx="2017049" cy="32655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41" name="Predefined Process 40"/>
          <p:cNvSpPr/>
          <p:nvPr/>
        </p:nvSpPr>
        <p:spPr>
          <a:xfrm>
            <a:off x="7606641" y="704857"/>
            <a:ext cx="1417053" cy="729186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82105" y="0"/>
            <a:ext cx="26737" cy="685800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3701" y="66844"/>
            <a:ext cx="32207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Test Harness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7304529" y="18721"/>
            <a:ext cx="37277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Completed System</a:t>
            </a:r>
            <a:endParaRPr lang="en-US" sz="3200" dirty="0"/>
          </a:p>
        </p:txBody>
      </p:sp>
      <p:sp>
        <p:nvSpPr>
          <p:cNvPr id="50" name="Rectangle 49"/>
          <p:cNvSpPr/>
          <p:nvPr/>
        </p:nvSpPr>
        <p:spPr>
          <a:xfrm>
            <a:off x="10134090" y="2001069"/>
            <a:ext cx="1844016" cy="15014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</a:p>
          <a:p>
            <a:pPr algn="ctr"/>
            <a:r>
              <a:rPr lang="en-US" dirty="0" smtClean="0"/>
              <a:t>Components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9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998" y="5885924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r>
              <a:rPr lang="en-US" dirty="0" smtClean="0"/>
              <a:t>-Parser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7998" y="359237"/>
            <a:ext cx="1871831" cy="829945"/>
            <a:chOff x="4767998" y="359237"/>
            <a:chExt cx="1871831" cy="829945"/>
          </a:xfrm>
        </p:grpSpPr>
        <p:sp>
          <p:nvSpPr>
            <p:cNvPr id="73" name="Rectangle 72"/>
            <p:cNvSpPr/>
            <p:nvPr/>
          </p:nvSpPr>
          <p:spPr>
            <a:xfrm>
              <a:off x="5896429" y="743858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69758" y="751115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98" y="359237"/>
              <a:ext cx="1871831" cy="8299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Host-Test-Harness</a:t>
              </a:r>
              <a:endParaRPr lang="en-US" dirty="0"/>
            </a:p>
          </p:txBody>
        </p:sp>
      </p:grp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3717378" y="5200114"/>
            <a:ext cx="1583123" cy="518118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62" idx="2"/>
          </p:cNvCxnSpPr>
          <p:nvPr/>
        </p:nvCxnSpPr>
        <p:spPr>
          <a:xfrm flipV="1">
            <a:off x="6639829" y="4650011"/>
            <a:ext cx="468707" cy="1600724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Direct Access Storage 41"/>
          <p:cNvSpPr/>
          <p:nvPr/>
        </p:nvSpPr>
        <p:spPr>
          <a:xfrm>
            <a:off x="1847272" y="404090"/>
            <a:ext cx="1073727" cy="685800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4" name="Parallelogram 43"/>
          <p:cNvSpPr/>
          <p:nvPr/>
        </p:nvSpPr>
        <p:spPr>
          <a:xfrm>
            <a:off x="3105730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6585685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TH-TEST_OUT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2920999" y="554180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74" idx="2"/>
            <a:endCxn id="44" idx="0"/>
          </p:cNvCxnSpPr>
          <p:nvPr/>
        </p:nvCxnSpPr>
        <p:spPr>
          <a:xfrm rot="5400000">
            <a:off x="3960310" y="1214203"/>
            <a:ext cx="1204355" cy="1147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 rot="16200000" flipH="1">
            <a:off x="3817746" y="3025824"/>
            <a:ext cx="772489" cy="562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0"/>
            <a:endCxn id="45" idx="4"/>
          </p:cNvCxnSpPr>
          <p:nvPr/>
        </p:nvCxnSpPr>
        <p:spPr>
          <a:xfrm rot="5400000" flipH="1" flipV="1">
            <a:off x="6824832" y="3053459"/>
            <a:ext cx="776541" cy="511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48544" y="3691198"/>
            <a:ext cx="3512128" cy="987749"/>
            <a:chOff x="3948544" y="3931822"/>
            <a:chExt cx="3512128" cy="1166177"/>
          </a:xfrm>
        </p:grpSpPr>
        <p:sp>
          <p:nvSpPr>
            <p:cNvPr id="55" name="Rectangle 54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Fpga-</a:t>
              </a:r>
              <a:r>
                <a:rPr lang="en-US" dirty="0" smtClean="0"/>
                <a:t>Test-Harness</a:t>
              </a:r>
              <a:endParaRPr lang="en-US" dirty="0"/>
            </a:p>
          </p:txBody>
        </p:sp>
      </p:grpSp>
      <p:cxnSp>
        <p:nvCxnSpPr>
          <p:cNvPr id="68" name="Elbow Connector 67"/>
          <p:cNvCxnSpPr>
            <a:stCxn id="45" idx="1"/>
            <a:endCxn id="73" idx="2"/>
          </p:cNvCxnSpPr>
          <p:nvPr/>
        </p:nvCxnSpPr>
        <p:spPr>
          <a:xfrm rot="16200000" flipV="1">
            <a:off x="6293187" y="1147796"/>
            <a:ext cx="1211612" cy="1272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311605" y="5256094"/>
            <a:ext cx="1766455" cy="31853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79" name="Parallelogram 78"/>
          <p:cNvSpPr/>
          <p:nvPr/>
        </p:nvSpPr>
        <p:spPr>
          <a:xfrm>
            <a:off x="6258004" y="5256094"/>
            <a:ext cx="2017049" cy="32655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662753" y="120318"/>
            <a:ext cx="3220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Test Harness</a:t>
            </a:r>
          </a:p>
          <a:p>
            <a:r>
              <a:rPr lang="en-US" sz="3200" dirty="0" smtClean="0"/>
              <a:t>and Details</a:t>
            </a:r>
            <a:endParaRPr lang="en-US" sz="3200" dirty="0"/>
          </a:p>
        </p:txBody>
      </p:sp>
      <p:sp>
        <p:nvSpPr>
          <p:cNvPr id="81" name="Rectangle 80"/>
          <p:cNvSpPr/>
          <p:nvPr/>
        </p:nvSpPr>
        <p:spPr>
          <a:xfrm>
            <a:off x="3114842" y="4932946"/>
            <a:ext cx="5387474" cy="1804737"/>
          </a:xfrm>
          <a:prstGeom prst="rect">
            <a:avLst/>
          </a:prstGeom>
          <a:noFill/>
          <a:ln w="9525" cmpd="sng"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694930" y="6280490"/>
            <a:ext cx="176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Unit under test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275264" y="1577474"/>
            <a:ext cx="1430421" cy="4411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Array of U8s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69243" y="1556085"/>
            <a:ext cx="1719178" cy="4411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Array of U64s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60296" y="3855453"/>
            <a:ext cx="1430421" cy="5561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Passes Array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As Is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48379" y="3850106"/>
            <a:ext cx="2716463" cy="625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Converts Cluster to array of U64s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19433" y="5518485"/>
            <a:ext cx="2756567" cy="10320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Parses NASDAQ Itch feed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In to OrderBook-Command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Cluster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8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26518" y="1302271"/>
            <a:ext cx="3934760" cy="5765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Host-ItchParser-TestHarness.vi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96123" y="1893919"/>
            <a:ext cx="1965960" cy="11326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Deserialize-OrderBook-Command.vi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334539" y="3580312"/>
            <a:ext cx="3931920" cy="4910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Fpga-ItchParser-TestHarness.vi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34539" y="4080292"/>
            <a:ext cx="1961581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296122" y="4080292"/>
            <a:ext cx="1965960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334539" y="4588291"/>
            <a:ext cx="3931920" cy="4910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Fpga-ItchParser.vi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326518" y="3056263"/>
            <a:ext cx="1961581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297023" y="3056263"/>
            <a:ext cx="1961581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HT-TEST_OUT</a:t>
            </a:r>
            <a:endParaRPr lang="en-US" dirty="0"/>
          </a:p>
        </p:txBody>
      </p:sp>
      <p:sp>
        <p:nvSpPr>
          <p:cNvPr id="64" name="Predefined Process 63"/>
          <p:cNvSpPr/>
          <p:nvPr/>
        </p:nvSpPr>
        <p:spPr>
          <a:xfrm>
            <a:off x="5326517" y="1893919"/>
            <a:ext cx="1965960" cy="1132661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Itch.test1.dat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05601" y="1303366"/>
            <a:ext cx="3939942" cy="3777029"/>
            <a:chOff x="6123639" y="1139906"/>
            <a:chExt cx="3939942" cy="3777029"/>
          </a:xfrm>
        </p:grpSpPr>
        <p:grpSp>
          <p:nvGrpSpPr>
            <p:cNvPr id="74" name="Group 73"/>
            <p:cNvGrpSpPr/>
            <p:nvPr/>
          </p:nvGrpSpPr>
          <p:grpSpPr>
            <a:xfrm>
              <a:off x="6123639" y="1139906"/>
              <a:ext cx="3939942" cy="3777029"/>
              <a:chOff x="6083534" y="1046327"/>
              <a:chExt cx="3939942" cy="377702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083535" y="1046327"/>
                <a:ext cx="3934760" cy="57656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053140" y="1637975"/>
                <a:ext cx="1965960" cy="113266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091556" y="3324368"/>
                <a:ext cx="3931920" cy="4910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091556" y="3824348"/>
                <a:ext cx="1961581" cy="4990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053139" y="3824348"/>
                <a:ext cx="1965960" cy="4990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1556" y="4332347"/>
                <a:ext cx="3931920" cy="4910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83535" y="2800319"/>
                <a:ext cx="1961581" cy="4990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054040" y="2800319"/>
                <a:ext cx="1961581" cy="4990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Predefined Process 72"/>
              <p:cNvSpPr/>
              <p:nvPr/>
            </p:nvSpPr>
            <p:spPr>
              <a:xfrm>
                <a:off x="6083534" y="1637975"/>
                <a:ext cx="1965960" cy="1132661"/>
              </a:xfrm>
              <a:prstGeom prst="flowChartPredefined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3" name="U-Turn Arrow 82"/>
            <p:cNvSpPr/>
            <p:nvPr/>
          </p:nvSpPr>
          <p:spPr>
            <a:xfrm rot="10800000" flipH="1">
              <a:off x="6534729" y="1342667"/>
              <a:ext cx="3244272" cy="3287060"/>
            </a:xfrm>
            <a:prstGeom prst="uturnArrow">
              <a:avLst>
                <a:gd name="adj1" fmla="val 11653"/>
                <a:gd name="adj2" fmla="val 18502"/>
                <a:gd name="adj3" fmla="val 16921"/>
                <a:gd name="adj4" fmla="val 43750"/>
                <a:gd name="adj5" fmla="val 87293"/>
              </a:avLst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79140" y="344910"/>
            <a:ext cx="22874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Flow of Data</a:t>
            </a:r>
            <a:endParaRPr lang="en-US" sz="3200" dirty="0"/>
          </a:p>
        </p:txBody>
      </p:sp>
      <p:sp>
        <p:nvSpPr>
          <p:cNvPr id="86" name="TextBox 85"/>
          <p:cNvSpPr txBox="1"/>
          <p:nvPr/>
        </p:nvSpPr>
        <p:spPr>
          <a:xfrm>
            <a:off x="5350066" y="344910"/>
            <a:ext cx="36643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NASDAQ ITCH Parser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032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4413" y="1449324"/>
            <a:ext cx="3934760" cy="5765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Host-ItchParser-TestHarness.vi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84018" y="2040972"/>
            <a:ext cx="1965960" cy="11326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Deserialize-OrderBook-Command.vi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22434" y="3727365"/>
            <a:ext cx="3931920" cy="4910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Fpga-ItchParser-TestHarness.vi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22434" y="4227345"/>
            <a:ext cx="1961581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684017" y="4227345"/>
            <a:ext cx="1965960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22434" y="4735344"/>
            <a:ext cx="3931920" cy="4910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Fpga-ItchParser.vi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14413" y="3203316"/>
            <a:ext cx="1961581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684918" y="3203316"/>
            <a:ext cx="1961581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HT-TEST_OUT</a:t>
            </a:r>
            <a:endParaRPr lang="en-US" dirty="0"/>
          </a:p>
        </p:txBody>
      </p:sp>
      <p:sp>
        <p:nvSpPr>
          <p:cNvPr id="64" name="Predefined Process 63"/>
          <p:cNvSpPr/>
          <p:nvPr/>
        </p:nvSpPr>
        <p:spPr>
          <a:xfrm>
            <a:off x="714412" y="2040972"/>
            <a:ext cx="1965960" cy="1132661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Itch.test1.dat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37961" y="491963"/>
            <a:ext cx="36643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NASDAQ ITCH Parser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5960181" y="1454676"/>
            <a:ext cx="4754880" cy="5765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Host-OrderBook-TestHarness.vi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54474" y="2059692"/>
            <a:ext cx="2377440" cy="11326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of </a:t>
            </a:r>
            <a:r>
              <a:rPr lang="en-US" dirty="0" err="1" smtClean="0"/>
              <a:t>Order.ctl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68045" y="3732717"/>
            <a:ext cx="4754880" cy="4910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Fpga-OrderBook-TestHarness.vi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62756" y="4232697"/>
            <a:ext cx="2373513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TS-ORDERBOOK_IN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344113" y="4232697"/>
            <a:ext cx="2378812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TS-ORDERBOOK_OUT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68202" y="4740696"/>
            <a:ext cx="4753272" cy="4910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</a:t>
            </a:r>
            <a:r>
              <a:rPr lang="en-US" dirty="0" err="1" smtClean="0"/>
              <a:t>OrderBook.vi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960181" y="3208668"/>
            <a:ext cx="2368345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45485" y="3208668"/>
            <a:ext cx="2377440" cy="499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HT-TEST_OUT</a:t>
            </a:r>
            <a:endParaRPr lang="en-US" dirty="0"/>
          </a:p>
        </p:txBody>
      </p:sp>
      <p:sp>
        <p:nvSpPr>
          <p:cNvPr id="33" name="Predefined Process 32"/>
          <p:cNvSpPr/>
          <p:nvPr/>
        </p:nvSpPr>
        <p:spPr>
          <a:xfrm>
            <a:off x="5960179" y="2059692"/>
            <a:ext cx="2395083" cy="1132661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of OrderBook-</a:t>
            </a:r>
            <a:r>
              <a:rPr lang="en-US" dirty="0" err="1" smtClean="0"/>
              <a:t>Command.ctl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83729" y="491963"/>
            <a:ext cx="20976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Order Book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552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328</Words>
  <Application>Microsoft Macintosh PowerPoint</Application>
  <PresentationFormat>Custom</PresentationFormat>
  <Paragraphs>102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2 Components, 3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Stratoudakis</dc:creator>
  <cp:lastModifiedBy>John Stratoudakis</cp:lastModifiedBy>
  <cp:revision>26</cp:revision>
  <dcterms:created xsi:type="dcterms:W3CDTF">2017-03-20T23:20:21Z</dcterms:created>
  <dcterms:modified xsi:type="dcterms:W3CDTF">2017-04-08T19:38:28Z</dcterms:modified>
</cp:coreProperties>
</file>