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8" Type="http://schemas.openxmlformats.org/officeDocument/2006/relationships/viewProps" Target="viewProps.xml" /><Relationship Id="rId6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0" Type="http://schemas.openxmlformats.org/officeDocument/2006/relationships/tableStyles" Target="tableStyles.xml" /><Relationship Id="rId6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jpg" /><Relationship Id="rId2" Type="http://schemas.openxmlformats.org/officeDocument/2006/relationships/image" Target="../media/image11.jpg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5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 and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long is ‘long run’? depends on how quickly the fixed input can adjust.</a:t>
            </a:r>
          </a:p>
          <a:p>
            <a:pPr lvl="0"/>
            <a:r>
              <a:rPr/>
              <a:t>In the case of masks, it catched up to the demand shock in less than a year. Hand sanitizer is even faster.</a:t>
            </a:r>
          </a:p>
          <a:p>
            <a:pPr lvl="0"/>
            <a:r>
              <a:rPr/>
              <a:t>In the case of chip, the new capacity for TSMC will operate somewhere in 2022, while Samsung needs even longer time.</a:t>
            </a:r>
          </a:p>
          <a:p>
            <a:pPr lvl="0"/>
            <a:r>
              <a:rPr/>
              <a:t>Knowing how long is the demand shock is also important.</a:t>
            </a:r>
          </a:p>
          <a:p>
            <a:pPr lvl="1"/>
            <a:r>
              <a:rPr/>
              <a:t>forecasting demand is a useful skill to have.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hypothetical farmer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 can’t change his arable land, but can change how much labour he employs.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Quantity of labour L (workers)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Quantity of rice Q (ton)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MPL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MPL is short for </a:t>
                </a:r>
                <a:r>
                  <a:rPr b="1"/>
                  <a:t>Marginal Product of Labour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P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  <m:r>
                            <m:t>Q</m:t>
                          </m:r>
                        </m:num>
                        <m:den>
                          <m:r>
                            <m:t>Δ</m:t>
                          </m:r>
                          <m:r>
                            <m:t>L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MPL shows how much Q increase if we increase L by 1.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product curve</a:t>
            </a:r>
          </a:p>
        </p:txBody>
      </p:sp>
      <p:pic>
        <p:nvPicPr>
          <p:cNvPr descr="index_files/figure-pptx/rice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general, </a:t>
            </a:r>
            <a:r>
              <a:rPr b="1"/>
              <a:t>marginal product</a:t>
            </a:r>
            <a:r>
              <a:rPr/>
              <a:t> of an input is the additional quantity of output produced by using one more additional unit of that input.</a:t>
            </a:r>
          </a:p>
          <a:p>
            <a:pPr lvl="0"/>
            <a:r>
              <a:rPr/>
              <a:t>In our case, we have MPL of every one more additional worker. But if that data is not possible, we can just use the formula in general</a:t>
            </a:r>
          </a:p>
          <a:p>
            <a:pPr lvl="0"/>
            <a:r>
              <a:rPr/>
              <a:t>for example, if Us have only two data points: one where he work alone and one when he hire 7 workers.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product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production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P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  <m:r>
                            <m:t>Q</m:t>
                          </m:r>
                        </m:num>
                        <m:den>
                          <m:r>
                            <m:t>Δ</m:t>
                          </m:r>
                          <m:r>
                            <m:t>L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96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19</m:t>
                          </m:r>
                        </m:num>
                        <m:den>
                          <m:r>
                            <m:t>8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11</m:t>
                      </m:r>
                    </m:oMath>
                  </m:oMathPara>
                </a14:m>
              </a:p>
              <a:p>
                <a:pPr lvl="0"/>
                <a:r>
                  <a:rPr/>
                  <a:t>In our case, MPL decreases as the number of worker increases:</a:t>
                </a:r>
              </a:p>
              <a:p>
                <a:pPr lvl="1"/>
                <a:r>
                  <a:rPr/>
                  <a:t>it is better to have a smooth data point.</a:t>
                </a:r>
              </a:p>
              <a:p>
                <a:pPr lvl="1"/>
                <a:r>
                  <a:rPr/>
                  <a:t>We call this a </a:t>
                </a:r>
                <a:r>
                  <a:rPr b="1"/>
                  <a:t>diminishing return to labour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product curve</a:t>
            </a:r>
          </a:p>
        </p:txBody>
      </p:sp>
      <p:pic>
        <p:nvPicPr>
          <p:cNvPr descr="index_files/figure-pptx/rice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Diminishing return to an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you have 1 hectare of land, 1 worker can only work so much before he gets tired.</a:t>
            </a:r>
          </a:p>
          <a:p>
            <a:pPr lvl="0"/>
            <a:r>
              <a:rPr/>
              <a:t>It is sensible to hire one more person to work on a larger area. This will lead to a huge gain in harvest.</a:t>
            </a:r>
          </a:p>
          <a:p>
            <a:pPr lvl="0"/>
            <a:r>
              <a:rPr/>
              <a:t>If the land area is fixed, as we introduce more people, each person will have to work in a smaller area.</a:t>
            </a:r>
          </a:p>
          <a:p>
            <a:pPr lvl="0"/>
            <a:r>
              <a:rPr/>
              <a:t>Too much people become inefficient.</a:t>
            </a:r>
          </a:p>
          <a:p>
            <a:pPr lvl="0"/>
            <a:r>
              <a:rPr/>
              <a:t>In an office setting: imagine if you add workers without adding the number of computers.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product and the fixed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Us would like to scale up production, increasing only labour will be inefficient.</a:t>
            </a:r>
          </a:p>
          <a:p>
            <a:pPr lvl="0"/>
            <a:r>
              <a:rPr/>
              <a:t>Us can start planning to increase its land to 2 hectare by buying or renting his neighbour’s land, for example.</a:t>
            </a:r>
          </a:p>
          <a:p>
            <a:pPr lvl="0"/>
            <a:r>
              <a:rPr/>
              <a:t>Suppose it takes one year for Us to buy one more hectare of land, what’s his TP and MPL would look like one year later?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on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Elasticities matter, as they dictate how surpluses are distributed in a market.</a:t>
            </a:r>
          </a:p>
          <a:p>
            <a:pPr lvl="0"/>
            <a:r>
              <a:rPr/>
              <a:t>It is important also for the government.</a:t>
            </a:r>
          </a:p>
          <a:p>
            <a:pPr lvl="0"/>
            <a:r>
              <a:rPr/>
              <a:t>Demand elasticity varies depending on preference and the state of the good</a:t>
            </a:r>
          </a:p>
          <a:p>
            <a:pPr lvl="1"/>
            <a:r>
              <a:rPr/>
              <a:t>substitute vs complement, luxury vs normal, etc</a:t>
            </a:r>
          </a:p>
          <a:p>
            <a:pPr lvl="1"/>
            <a:r>
              <a:rPr/>
              <a:t>usually hard to change market preferences.</a:t>
            </a:r>
          </a:p>
          <a:p>
            <a:pPr lvl="1"/>
            <a:r>
              <a:rPr/>
              <a:t>preference can be estimated but it is beyond the cover of this course.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TP shifts up with land</a:t>
            </a:r>
          </a:p>
        </p:txBody>
      </p:sp>
      <p:pic>
        <p:nvPicPr>
          <p:cNvPr descr="index_files/figure-pptx/beras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MPL is still diminishing, but higher</a:t>
            </a:r>
          </a:p>
        </p:txBody>
      </p:sp>
      <p:pic>
        <p:nvPicPr>
          <p:cNvPr descr="index_files/figure-pptx/beras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crucial point of the diminishing marginal product concept is </a:t>
                </a:r>
                <a:r>
                  <a:rPr i="1"/>
                  <a:t>ceteris paribus</a:t>
                </a:r>
                <a:r>
                  <a:rPr/>
                  <a:t>.</a:t>
                </a:r>
              </a:p>
              <a:p>
                <a:pPr lvl="1"/>
                <a:r>
                  <a:rPr/>
                  <a:t>if you increase labour AND land, then MPL will look like it goes up.</a:t>
                </a:r>
              </a:p>
              <a:p>
                <a:pPr lvl="0"/>
                <a:r>
                  <a:rPr/>
                  <a:t>Hence, when we measure MP of an input, it must be the case that </a:t>
                </a:r>
                <a:r>
                  <a:rPr b="1"/>
                  <a:t>everything else is held fixed</a:t>
                </a:r>
                <a:r>
                  <a:rPr/>
                  <a:t>.</a:t>
                </a:r>
              </a:p>
              <a:p>
                <a:pPr lvl="0"/>
                <a:r>
                  <a:rPr/>
                  <a:t>Production function can be a bit more complex.</a:t>
                </a:r>
              </a:p>
              <a:p>
                <a:pPr lvl="1" indent="0" marL="342900">
                  <a:buNone/>
                </a:pPr>
                <a:r>
                  <a:rPr/>
                  <a:t>1 programmer in 12 months </a:t>
                </a:r>
                <a14:m>
                  <m:oMath xmlns:m="http://schemas.openxmlformats.org/officeDocument/2006/math">
                    <m:box>
                      <m:boxPr>
                        <m:opEmu m:val="1"/>
                      </m:boxPr>
                      <m:e>
                        <m:r>
                          <m:rPr>
                            <m:sty m:val="p"/>
                          </m:rPr>
                          <m:t>↛</m:t>
                        </m:r>
                      </m:e>
                    </m:box>
                  </m:oMath>
                </a14:m>
                <a:r>
                  <a:rPr/>
                  <a:t> 12 programmers in 1 month.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via GIPHY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production function to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 understand how his farm work. He would like to profit from his farm.</a:t>
            </a:r>
          </a:p>
          <a:p>
            <a:pPr lvl="0"/>
            <a:r>
              <a:rPr/>
              <a:t>If Us can’t control the selling price (rice is competitive), he needs to know how to control his own cost.</a:t>
            </a:r>
          </a:p>
          <a:p>
            <a:pPr lvl="0"/>
            <a:r>
              <a:rPr/>
              <a:t>He has to know at least two things:</a:t>
            </a:r>
          </a:p>
          <a:p>
            <a:pPr lvl="1"/>
            <a:r>
              <a:rPr b="1"/>
              <a:t>fixed cost</a:t>
            </a:r>
            <a:r>
              <a:rPr/>
              <a:t> (FC), the cost of his land, and</a:t>
            </a:r>
          </a:p>
          <a:p>
            <a:pPr lvl="1"/>
            <a:r>
              <a:rPr b="1"/>
              <a:t>variable cost</a:t>
            </a:r>
            <a:r>
              <a:rPr/>
              <a:t> (VC), the cost of labour.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Us’s hypothetical cost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Suppose Us’s land’s rent price is 200 k IDR, while the wage rate in his neighbourhood is 100k IDR.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850900"/>
                <a:gridCol w="850900"/>
                <a:gridCol w="850900"/>
                <a:gridCol w="850900"/>
                <a:gridCol w="8509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L (workers)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 (ton)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TC=FC+VC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cost curve for Us’s farm</a:t>
            </a:r>
          </a:p>
        </p:txBody>
      </p:sp>
      <p:pic>
        <p:nvPicPr>
          <p:cNvPr descr="index_files/figure-pptx/Us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product curve vs total cost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Both are upward sloping</a:t>
            </a:r>
          </a:p>
          <a:p>
            <a:pPr lvl="0"/>
            <a:r>
              <a:rPr/>
              <a:t>however, as production increase, TP is getting flatter, while TC is increasingly steeper.</a:t>
            </a:r>
          </a:p>
          <a:p>
            <a:pPr lvl="0"/>
            <a:r>
              <a:rPr/>
              <a:t>Using more labour increases additional TC but decreases additional TP.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cost &amp; average cost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Supply curve is a bit different:</a:t>
            </a:r>
          </a:p>
          <a:p>
            <a:pPr lvl="1"/>
            <a:r>
              <a:rPr/>
              <a:t>Cost can be easier to guess.</a:t>
            </a:r>
          </a:p>
          <a:p>
            <a:pPr lvl="1"/>
            <a:r>
              <a:rPr/>
              <a:t>Easier to make framework.</a:t>
            </a:r>
          </a:p>
          <a:p>
            <a:pPr lvl="1"/>
            <a:r>
              <a:rPr/>
              <a:t>Has an important implication to the market.</a:t>
            </a:r>
          </a:p>
          <a:p>
            <a:pPr lvl="0"/>
            <a:r>
              <a:rPr/>
              <a:t>What we will learn today is:</a:t>
            </a:r>
          </a:p>
          <a:p>
            <a:pPr lvl="1"/>
            <a:r>
              <a:rPr/>
              <a:t>The production function.</a:t>
            </a:r>
          </a:p>
          <a:p>
            <a:pPr lvl="1"/>
            <a:r>
              <a:rPr/>
              <a:t>Types of cost.</a:t>
            </a:r>
          </a:p>
          <a:p>
            <a:pPr lvl="1"/>
            <a:r>
              <a:rPr/>
              <a:t>Implication to the supply curve and the market.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Nea’s fancy footwear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 is a learning entrepreneur. She start her fancy footwear business in New York with this cost structure: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cost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Marginal cost</a:t>
                </a:r>
                <a:r>
                  <a:rPr/>
                  <a:t> (MC) is the change in </a:t>
                </a:r>
                <a:r>
                  <a:rPr b="1"/>
                  <a:t>total cost</a:t>
                </a:r>
                <a:r>
                  <a:rPr/>
                  <a:t> generated by producing one additional unit of output.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Change in </m:t>
                          </m:r>
                          <m:r>
                            <m:t>T</m:t>
                          </m:r>
                          <m:r>
                            <m:t>C</m:t>
                          </m:r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change in </m:t>
                          </m:r>
                          <m:r>
                            <m:t>Q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  <m:r>
                            <m:t>T</m:t>
                          </m:r>
                          <m:r>
                            <m:t>C</m:t>
                          </m:r>
                        </m:num>
                        <m:den>
                          <m:r>
                            <m:t>Δ</m:t>
                          </m:r>
                          <m:r>
                            <m:t>Q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Let’s add MC on Nea’s fancy footwear cost structure</a:t>
                </a:r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 fancy footwear cost 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the first fancy footwear produced, Nea’s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Q is 1, while her </a:t>
                </a:r>
                <a14:m>
                  <m:oMath xmlns:m="http://schemas.openxmlformats.org/officeDocument/2006/math">
                    <m:r>
                      <m:t>Δ</m:t>
                    </m:r>
                  </m:oMath>
                </a14:m>
                <a:r>
                  <a:rPr/>
                  <a:t>TC is 120-108=12</a:t>
                </a:r>
              </a:p>
              <a:p>
                <a:pPr lvl="0"/>
                <a:r>
                  <a:rPr/>
                  <a:t>The second fancy footwear, her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t>T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156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120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36</m:t>
                    </m:r>
                  </m:oMath>
                </a14:m>
                <a:r>
                  <a:rPr/>
                  <a:t> and so on.</a:t>
                </a:r>
              </a:p>
              <a:p>
                <a:pPr lvl="0"/>
                <a:r>
                  <a:rPr/>
                  <a:t>In our case, we have complete one fancy footwear incremental. In the real world, you might not have this kind of data.</a:t>
                </a:r>
              </a:p>
              <a:p>
                <a:pPr lvl="0"/>
                <a:r>
                  <a:rPr/>
                  <a:t>But the principle is the same.</a:t>
                </a:r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fancy footwear</a:t>
            </a:r>
          </a:p>
        </p:txBody>
      </p:sp>
      <p:pic>
        <p:nvPicPr>
          <p:cNvPr descr="index_files/figure-pptx/grafikNea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4038600" cy="330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cost is upward sloping, and the incremental is faster.</a:t>
            </a:r>
          </a:p>
          <a:p>
            <a:pPr lvl="0"/>
            <a:r>
              <a:rPr/>
              <a:t>An additional pair of fancy footwear from 1 to 2 costs an additional $36</a:t>
            </a:r>
          </a:p>
          <a:p>
            <a:pPr lvl="0"/>
            <a:r>
              <a:rPr/>
              <a:t>The additional cost is $180 from 7 pairs to 8 pairs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fancy footwear</a:t>
            </a:r>
          </a:p>
        </p:txBody>
      </p:sp>
      <p:pic>
        <p:nvPicPr>
          <p:cNvPr descr="index_files/figure-pptx/grafikNea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The marginal cost is also upward sloping.</a:t>
            </a:r>
          </a:p>
          <a:p>
            <a:pPr lvl="1"/>
            <a:r>
              <a:rPr/>
              <a:t>in this case, the cost structure is designed to be </a:t>
            </a:r>
            <a:r>
              <a:rPr b="1"/>
              <a:t>diminishing in return</a:t>
            </a:r>
          </a:p>
          <a:p>
            <a:pPr lvl="0"/>
            <a:r>
              <a:rPr/>
              <a:t>It means, the additional bobba needs more input as the fancy footwear increases.</a:t>
            </a:r>
          </a:p>
          <a:p>
            <a:pPr lvl="0"/>
            <a:r>
              <a:rPr/>
              <a:t>recall that the TP curve in Us’s case is flattening because of this.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Total Cost (ATC)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There is also </a:t>
                </a:r>
                <a:r>
                  <a:rPr b="1"/>
                  <a:t>average total cost</a:t>
                </a:r>
                <a:r>
                  <a:rPr/>
                  <a:t>, or simply </a:t>
                </a:r>
                <a:r>
                  <a:rPr b="1"/>
                  <a:t>Average Cost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t>T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T</m:t>
                          </m:r>
                          <m:r>
                            <m:t>C</m:t>
                          </m:r>
                        </m:num>
                        <m:den>
                          <m:r>
                            <m:t>Q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ATC is important because it tells the cost of each fancy footwear given the current state of production.</a:t>
                </a:r>
              </a:p>
              <a:p>
                <a:pPr lvl="0"/>
                <a:r>
                  <a:rPr/>
                  <a:t>Be careful,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T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≠</m:t>
                    </m:r>
                    <m:r>
                      <m:t>M</m:t>
                    </m:r>
                    <m:r>
                      <m:t>C</m:t>
                    </m:r>
                  </m:oMath>
                </a14:m>
              </a:p>
              <a:p>
                <a:pPr lvl="0"/>
                <a:r>
                  <a:rPr/>
                  <a:t>Which one would Nea use to set the price?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fancy footwear cost 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  <a:gridCol w="10287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ATC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81.60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588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109.50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130.80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cost structure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800100"/>
                <a:gridCol w="800100"/>
                <a:gridCol w="800100"/>
                <a:gridCol w="8001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ATC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NaN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Inf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81.60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99.43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109.50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130.80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Note that ATC decreases before it increases.</a:t>
            </a:r>
          </a:p>
          <a:p>
            <a:pPr lvl="0"/>
            <a:r>
              <a:rPr/>
              <a:t>AFC drives ATC down: Fixed cost doesn’t change no matter how much fancy footwear is produced (</a:t>
            </a:r>
            <a:r>
              <a:rPr b="1"/>
              <a:t>spreading effect</a:t>
            </a:r>
            <a:r>
              <a:rPr/>
              <a:t>).</a:t>
            </a:r>
          </a:p>
          <a:p>
            <a:pPr lvl="0"/>
            <a:r>
              <a:rPr/>
              <a:t>AVC increases as Q increases due to </a:t>
            </a:r>
            <a:r>
              <a:rPr b="1"/>
              <a:t>diminishing returns effect</a:t>
            </a:r>
            <a:r>
              <a:rPr/>
              <a:t>.</a:t>
            </a:r>
          </a:p>
          <a:p>
            <a:pPr lvl="0"/>
            <a:r>
              <a:rPr/>
              <a:t>at what Q does ATC at its lowest point?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Production Function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fancy footwear Average Total Cost Curve</a:t>
            </a:r>
          </a:p>
        </p:txBody>
      </p:sp>
      <p:pic>
        <p:nvPicPr>
          <p:cNvPr descr="index_files/figure-pptx/Nea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 and ATC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It is probably best to produce at the lowest ATC. Q=3 is the </a:t>
                </a:r>
                <a:r>
                  <a:rPr b="1"/>
                  <a:t>minimum-cost output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Note that:</a:t>
                </a:r>
              </a:p>
              <a:p>
                <a:pPr lvl="1"/>
                <a:r>
                  <a:rPr/>
                  <a:t>at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T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at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3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T</m:t>
                    </m:r>
                    <m:r>
                      <m:t>C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;</a:t>
                </a:r>
              </a:p>
              <a:p>
                <a:pPr lvl="1"/>
                <a:r>
                  <a:rPr/>
                  <a:t>at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3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t>T</m:t>
                    </m:r>
                    <m:r>
                      <m:t>C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Works like your GPA: At GPA=3.0, an additional A will increase your GPA, a C will decrease your GPA, while a B doesn’t change your GPA.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 Curves</a:t>
            </a:r>
          </a:p>
        </p:txBody>
      </p:sp>
      <p:pic>
        <p:nvPicPr>
          <p:cNvPr descr="index_files/figure-pptx/Nea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Cost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Note that in our graph, ATC is not exactly equals to MC.</a:t>
            </a:r>
          </a:p>
          <a:p>
            <a:pPr lvl="0"/>
            <a:r>
              <a:rPr/>
              <a:t>This is because MC is an incremental cost from Q:</a:t>
            </a:r>
          </a:p>
          <a:p>
            <a:pPr lvl="1"/>
            <a:r>
              <a:rPr/>
              <a:t>for example, a marginal cost from Q=1 to Q=2 should be plotted somewhere between Q=1 and Q=2, not exactly at Q=2.</a:t>
            </a:r>
          </a:p>
          <a:p>
            <a:pPr lvl="0"/>
            <a:r>
              <a:rPr/>
              <a:t>It easier to understand the logic when we use function.</a:t>
            </a:r>
          </a:p>
          <a:p>
            <a:pPr lvl="0"/>
            <a:r>
              <a:rPr/>
              <a:t>The logic remains: a Q where cost is lowest is when MC=ATC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 run and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long run, Nea can upgrade (or downgrade) her capacity by changing her fixed cost.</a:t>
            </a:r>
          </a:p>
          <a:p>
            <a:pPr lvl="0"/>
            <a:r>
              <a:rPr/>
              <a:t>Higher fixed cost leads to higher overall cost, but typically can reduces variable cost at a higher Q.</a:t>
            </a:r>
          </a:p>
          <a:p>
            <a:pPr lvl="0"/>
            <a:r>
              <a:rPr/>
              <a:t>If Nea’s client is just 3 people, buying a automated sewing machine might be an overkill.</a:t>
            </a:r>
          </a:p>
          <a:p>
            <a:pPr lvl="0"/>
            <a:r>
              <a:rPr/>
              <a:t>If Nea’s business is forecasted to grow in the future, she can prepare for an upgrade.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capacity vs low capacity</a:t>
            </a:r>
          </a:p>
        </p:txBody>
      </p:sp>
      <p:pic>
        <p:nvPicPr>
          <p:cNvPr descr="index_files/figure-pptx/Nea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capacity vs low capacity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Upgrading is only worth it if Nea sell at least 5 pairs of shoes.</a:t>
                </a:r>
              </a:p>
              <a:p>
                <a:pPr lvl="0"/>
                <a:r>
                  <a:rPr/>
                  <a:t>If upgraded, the minimum-cost output is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</a:p>
              <a:p>
                <a:pPr lvl="0"/>
                <a:r>
                  <a:rPr/>
                  <a:t>In the long run, fixed cost can be changed (hence become variable to some extent)</a:t>
                </a:r>
              </a:p>
              <a:p>
                <a:pPr lvl="0"/>
                <a:r>
                  <a:rPr/>
                  <a:t>The most important is to know:</a:t>
                </a:r>
              </a:p>
              <a:p>
                <a:pPr lvl="1"/>
                <a:r>
                  <a:rPr/>
                  <a:t>How the different capacity ATC looks like;</a:t>
                </a:r>
              </a:p>
              <a:p>
                <a:pPr lvl="1"/>
                <a:r>
                  <a:rPr/>
                  <a:t>How easy each input can be changed;</a:t>
                </a:r>
              </a:p>
              <a:p>
                <a:pPr lvl="1"/>
                <a:r>
                  <a:rPr/>
                  <a:t>whether changes in the market is long lasting or not.</a:t>
                </a:r>
              </a:p>
            </p:txBody>
          </p:sp>
        </mc:Choice>
      </mc:AlternateContent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 capacity vs low capacity</a:t>
            </a:r>
          </a:p>
        </p:txBody>
      </p:sp>
      <p:pic>
        <p:nvPicPr>
          <p:cNvPr descr="caf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fryer</a:t>
            </a:r>
          </a:p>
        </p:txBody>
      </p:sp>
      <p:pic>
        <p:nvPicPr>
          <p:cNvPr descr="gorengan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0" y="1193800"/>
            <a:ext cx="215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gorengan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run cost curves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Long run average cost</a:t>
            </a:r>
            <a:r>
              <a:rPr/>
              <a:t> (LRAC) is an average total cost which treat the fixed cost as a variable cost.</a:t>
            </a:r>
          </a:p>
          <a:p>
            <a:pPr lvl="0"/>
            <a:r>
              <a:rPr/>
              <a:t>Calculating LRAC requires many curves corresponding with different level of fixed cost.</a:t>
            </a:r>
          </a:p>
          <a:p>
            <a:pPr lvl="0"/>
            <a:r>
              <a:rPr/>
              <a:t>In fact, with so many other costs, using graph may no longer be practical.</a:t>
            </a:r>
          </a:p>
          <a:p>
            <a:pPr lvl="0"/>
            <a:r>
              <a:rPr/>
              <a:t>We won’t cover it in this course, but it is useful to know that LRAC exists and can be useful for you in the future.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Returns to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Upgrading makes sense if the industry is having an </a:t>
            </a:r>
            <a:r>
              <a:rPr b="1"/>
              <a:t>increasing returns to scale</a:t>
            </a:r>
            <a:r>
              <a:rPr/>
              <a:t>.</a:t>
            </a:r>
          </a:p>
          <a:p>
            <a:pPr lvl="0"/>
            <a:r>
              <a:rPr/>
              <a:t>Increasing returns to scale happens when scaing up leads to lower LRAC.</a:t>
            </a:r>
          </a:p>
          <a:p>
            <a:pPr lvl="1"/>
            <a:r>
              <a:rPr/>
              <a:t>in Nea’s case, she scaling up leads to lower cost overall, which may lower the price.</a:t>
            </a:r>
          </a:p>
          <a:p>
            <a:pPr lvl="1"/>
            <a:r>
              <a:rPr/>
              <a:t>this is also the case for many industries, where big firms are able to offer their products at a lower price.</a:t>
            </a:r>
          </a:p>
          <a:p>
            <a:pPr lvl="0"/>
            <a:r>
              <a:rPr/>
              <a:t>When increasing scale leads to higher cost, we say </a:t>
            </a:r>
            <a:r>
              <a:rPr b="1"/>
              <a:t>decreasing returns to scale</a:t>
            </a:r>
            <a:r>
              <a:rPr/>
              <a:t>. Happens when a firm is too big, coordination gets costly.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production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 firm is an organization that produces goods and services.</a:t>
                </a:r>
              </a:p>
              <a:p>
                <a:pPr lvl="0"/>
                <a:r>
                  <a:rPr/>
                  <a:t>To produce, it uses inputs and transform them into a final product and then sell it to the market.</a:t>
                </a:r>
              </a:p>
              <a:p>
                <a:pPr lvl="0"/>
                <a:r>
                  <a:rPr/>
                  <a:t>This relationship: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n</m:t>
                      </m:r>
                      <m:r>
                        <m:t>p</m:t>
                      </m:r>
                      <m:r>
                        <m:t>u</m:t>
                      </m:r>
                      <m:r>
                        <m:t>t</m:t>
                      </m:r>
                      <m:limUpp>
                        <m:e>
                          <m:r>
                            <m:rPr>
                              <m:sty m:val="p"/>
                            </m:rPr>
                            <m:t>→</m:t>
                          </m:r>
                        </m:e>
                        <m:lim>
                          <m:r>
                            <m:t>m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rPr>
                              <m:sty m:val="p"/>
                            </m:rPr>
                            <m:t>!</m:t>
                          </m:r>
                        </m:lim>
                      </m:limUpp>
                      <m:r>
                        <m:t>o</m:t>
                      </m:r>
                      <m:r>
                        <m:t>u</m:t>
                      </m:r>
                      <m:r>
                        <m:t>t</m:t>
                      </m:r>
                      <m:r>
                        <m:t>p</m:t>
                      </m:r>
                      <m:r>
                        <m:t>u</m:t>
                      </m:r>
                      <m:r>
                        <m:t>t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         is called </a:t>
                </a:r>
                <a:r>
                  <a:rPr b="1"/>
                  <a:t>production function</a:t>
                </a:r>
              </a:p>
            </p:txBody>
          </p:sp>
        </mc:Choice>
      </mc:AlternateContent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profit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learned in the perfect competition, producer takes price as given.</a:t>
            </a:r>
          </a:p>
          <a:p>
            <a:pPr lvl="0"/>
            <a:r>
              <a:rPr/>
              <a:t>This is called </a:t>
            </a:r>
            <a:r>
              <a:rPr b="1"/>
              <a:t>price-taking producers</a:t>
            </a:r>
            <a:r>
              <a:rPr/>
              <a:t> (and </a:t>
            </a:r>
            <a:r>
              <a:rPr b="1"/>
              <a:t>price-taking consumers</a:t>
            </a:r>
            <a:r>
              <a:rPr/>
              <a:t>)</a:t>
            </a:r>
          </a:p>
          <a:p>
            <a:pPr lvl="0"/>
            <a:r>
              <a:rPr/>
              <a:t>essentially means nobody can affect prices.</a:t>
            </a:r>
          </a:p>
          <a:p>
            <a:pPr lvl="0"/>
            <a:r>
              <a:rPr/>
              <a:t>How much should Nea produce? Depends on the </a:t>
            </a:r>
            <a:r>
              <a:rPr b="1"/>
              <a:t>revenue</a:t>
            </a:r>
            <a:r>
              <a:rPr/>
              <a:t>.</a:t>
            </a:r>
          </a:p>
          <a:p>
            <a:pPr lvl="0"/>
            <a:r>
              <a:rPr/>
              <a:t>For now, let’s assume that the fancy footwear a highly competitive industry, where P=$100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cost, revenue and profit (Total)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Quantity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Profit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TR-TC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-20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-76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-308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cost, revenue and profit (total)</a:t>
            </a:r>
          </a:p>
        </p:txBody>
      </p:sp>
      <p:pic>
        <p:nvPicPr>
          <p:cNvPr descr="index_files/figure-pptx/pc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Nea’s cost, revenue and profit (per unit)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Quantity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Average 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Price per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margin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ATC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P-ATC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78.00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72.00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28.00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75.00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81.60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18.40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99.43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109.50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-9.50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120.00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-20.00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130.80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-30.80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Profit under perfect 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necessary condition for profit maximisation is as close as possible with: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M</m:t>
                      </m:r>
                      <m:r>
                        <m:t>C</m:t>
                      </m:r>
                    </m:oMath>
                  </m:oMathPara>
                </a14:m>
              </a:p>
              <a:p>
                <a:pPr lvl="0"/>
                <a:r>
                  <a:rPr/>
                  <a:t>MR is short for </a:t>
                </a:r>
                <a:r>
                  <a:rPr b="1"/>
                  <a:t>Marginal Revenue</a:t>
                </a:r>
                <a:r>
                  <a:rPr/>
                  <a:t>, how much additional revenue you get from selling one more good.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Δ</m:t>
                          </m:r>
                          <m:r>
                            <m:t>T</m:t>
                          </m:r>
                          <m:r>
                            <m:t>R</m:t>
                          </m:r>
                        </m:num>
                        <m:den>
                          <m:r>
                            <m:t>Δ</m:t>
                          </m:r>
                          <m:r>
                            <m:t>Q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It is like </a:t>
                </a:r>
                <a:r>
                  <a:rPr b="1"/>
                  <a:t>marginal cost</a:t>
                </a:r>
                <a:r>
                  <a:rPr/>
                  <a:t>, but revenue.</a:t>
                </a:r>
              </a:p>
              <a:p>
                <a:pPr lvl="0"/>
                <a:r>
                  <a:rPr/>
                  <a:t>This is why </a:t>
                </a:r>
                <a:r>
                  <a:rPr b="1"/>
                  <a:t>marginal cost</a:t>
                </a:r>
                <a:r>
                  <a:rPr/>
                  <a:t> is important.</a:t>
                </a:r>
              </a:p>
            </p:txBody>
          </p:sp>
        </mc:Choice>
      </mc:AlternateContent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Marginal Revenue &amp; Marginal Cost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/>
                <a:gridCol w="1168400"/>
                <a:gridCol w="1168400"/>
                <a:gridCol w="1168400"/>
                <a:gridCol w="1168400"/>
                <a:gridCol w="1168400"/>
                <a:gridCol w="11684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Quantity</a:t>
                      </a:r>
                      <a:br/>
                      <a:r>
                        <a:rPr/>
                        <a:t>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</a:t>
                      </a:r>
                      <a:br/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</a:t>
                      </a:r>
                      <a:br/>
                      <a:r>
                        <a:rPr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</a:t>
                      </a:r>
                      <a:br/>
                      <a:r>
                        <a:rPr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Marginal</a:t>
                      </a:r>
                      <a:br/>
                      <a:r>
                        <a:rPr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Marginal</a:t>
                      </a:r>
                      <a:br/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condition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TR-TC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MR-MC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-32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-80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-180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-104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-308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-128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Reminder: What is a function?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Function is a mathematical expression to show a relationship between two or more variables.</a:t>
                </a:r>
              </a:p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be input and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be output, a production function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How labor makes rice is sometimes not the main emphasize for economist.</a:t>
                </a:r>
              </a:p>
              <a:p>
                <a:pPr lvl="0"/>
                <a:r>
                  <a:rPr/>
                  <a:t>We care more on how much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is needed to make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MR, MC and AC in action</a:t>
            </a:r>
          </a:p>
        </p:txBody>
      </p:sp>
      <p:pic>
        <p:nvPicPr>
          <p:cNvPr descr="index_files/figure-pptx/pc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pc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pc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&amp; 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Profit is equals to margin times quantity sold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π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A</m:t>
                          </m:r>
                          <m:r>
                            <m:t>T</m:t>
                          </m:r>
                          <m:r>
                            <m:t>C</m:t>
                          </m:r>
                        </m:e>
                      </m:d>
                      <m:r>
                        <m:rPr>
                          <m:sty m:val="p"/>
                        </m:rPr>
                        <m:t>×</m:t>
                      </m:r>
                      <m:r>
                        <m:t>Q</m:t>
                      </m:r>
                    </m:oMath>
                  </m:oMathPara>
                </a14:m>
              </a:p>
              <a:p>
                <a:pPr lvl="0"/>
                <a:r>
                  <a:rPr/>
                  <a:t>hence the red area on the previous 2 graphs.</a:t>
                </a:r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, the additional Q that we produce reduces profit.</a:t>
                </a:r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, the additional Q that we produce increases profit.</a:t>
                </a:r>
              </a:p>
              <a:p>
                <a:pPr lvl="0"/>
                <a:r>
                  <a:rPr/>
                  <a:t>That is why at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, we have </a:t>
                </a:r>
                <a:r>
                  <a:rPr b="1"/>
                  <a:t>profit-maximizing output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MR &amp; MC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Nea’s case, she doesn’t have any point where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</a:p>
              <a:p>
                <a:pPr lvl="0"/>
                <a:r>
                  <a:rPr/>
                  <a:t>In this case, she produce as close as possible with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, but still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M</m:t>
                    </m:r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profit is starting to go down when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M</m:t>
                    </m:r>
                    <m:r>
                      <m:t>C</m:t>
                    </m:r>
                  </m:oMath>
                </a14:m>
              </a:p>
              <a:p>
                <a:pPr lvl="0"/>
                <a:r>
                  <a:rPr/>
                  <a:t>In a bigger firm with more Q and more continuous data point,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C</m:t>
                    </m:r>
                  </m:oMath>
                </a14:m>
                <a:r>
                  <a:rPr/>
                  <a:t> is very useful and approachable.</a:t>
                </a:r>
              </a:p>
            </p:txBody>
          </p:sp>
        </mc:Choice>
      </mc:AlternateContent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Perfect market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the perfect market, producers are price-taking (</a:t>
                </a:r>
                <a:r>
                  <a:rPr i="1"/>
                  <a:t>pasrah</a:t>
                </a:r>
                <a:r>
                  <a:rPr/>
                  <a:t>).</a:t>
                </a:r>
              </a:p>
              <a:p>
                <a:pPr lvl="0"/>
                <a:r>
                  <a:rPr/>
                  <a:t>That is why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P</m:t>
                    </m:r>
                  </m:oMath>
                </a14:m>
              </a:p>
              <a:p>
                <a:pPr lvl="1"/>
                <a:r>
                  <a:rPr/>
                  <a:t>no matter how much (or less) a producer produce, the price will always be the same</a:t>
                </a:r>
              </a:p>
              <a:p>
                <a:pPr lvl="0"/>
                <a:r>
                  <a:rPr/>
                  <a:t>We will see next week how the market will look like when producer’s action can change prices.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production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Let there be a hypothetical </a:t>
            </a:r>
            <a:r>
              <a:rPr b="1"/>
              <a:t>rice</a:t>
            </a:r>
            <a:r>
              <a:rPr/>
              <a:t> farmer named Us.</a:t>
            </a:r>
          </a:p>
          <a:p>
            <a:pPr lvl="0"/>
            <a:r>
              <a:rPr/>
              <a:t>Us own a hectare of </a:t>
            </a:r>
            <a:r>
              <a:rPr b="1"/>
              <a:t>land</a:t>
            </a:r>
            <a:r>
              <a:rPr/>
              <a:t>. In the short run, Us can’t increase his number of land.</a:t>
            </a:r>
          </a:p>
          <a:p>
            <a:pPr lvl="0"/>
            <a:r>
              <a:rPr/>
              <a:t>However, Us can hire a </a:t>
            </a:r>
            <a:r>
              <a:rPr b="1"/>
              <a:t>labour</a:t>
            </a:r>
            <a:r>
              <a:rPr/>
              <a:t> to work at his farm.</a:t>
            </a:r>
          </a:p>
          <a:p>
            <a:pPr lvl="0"/>
            <a:r>
              <a:rPr/>
              <a:t>In this case, the inputs are land and labour, while the output is rice.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and variable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call land a </a:t>
            </a:r>
            <a:r>
              <a:rPr b="1"/>
              <a:t>fixed input</a:t>
            </a:r>
            <a:r>
              <a:rPr/>
              <a:t>, an input which can’t be changed.</a:t>
            </a:r>
          </a:p>
          <a:p>
            <a:pPr lvl="0"/>
            <a:r>
              <a:rPr/>
              <a:t>We call labour a </a:t>
            </a:r>
            <a:r>
              <a:rPr b="1"/>
              <a:t>variable input</a:t>
            </a:r>
            <a:r>
              <a:rPr/>
              <a:t> because Us can hire or fire labour anytime.</a:t>
            </a:r>
          </a:p>
          <a:p>
            <a:pPr lvl="0"/>
            <a:r>
              <a:rPr/>
              <a:t>It is important to distinguish the two, because a producer can adjust variable input to adjust demand.</a:t>
            </a:r>
          </a:p>
          <a:p>
            <a:pPr lvl="1"/>
            <a:r>
              <a:rPr/>
              <a:t>In good times, hire more labour. In bad times, fires.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Short and long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Fixed input won’t probably be fixed for long.</a:t>
            </a:r>
          </a:p>
          <a:p>
            <a:pPr lvl="1"/>
            <a:r>
              <a:rPr/>
              <a:t>buying and selling new land may take time, but it is doable.</a:t>
            </a:r>
          </a:p>
          <a:p>
            <a:pPr lvl="1"/>
            <a:r>
              <a:rPr/>
              <a:t>However, when there’s a quick shock to demand, it is not easy to adjust it.</a:t>
            </a:r>
          </a:p>
          <a:p>
            <a:pPr lvl="0"/>
            <a:r>
              <a:rPr/>
              <a:t>For example, the price for surgical mask at one point rose to 150k IDR a box, but it is now settled back to around 30k IDR a box.</a:t>
            </a:r>
          </a:p>
          <a:p>
            <a:pPr lvl="1"/>
            <a:r>
              <a:rPr/>
              <a:t>In the short run, fixed input can’t keep up.</a:t>
            </a:r>
          </a:p>
          <a:p>
            <a:pPr lvl="0"/>
            <a:r>
              <a:rPr/>
              <a:t>TSMC and Samsung need time to build new factories.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2023-10-06T16:16:15Z</dcterms:created>
  <dcterms:modified xsi:type="dcterms:W3CDTF">2023-10-06T16:16:15Z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5</vt:lpwstr>
  </property>
  <property fmtid="{D5CDD505-2E9C-101B-9397-08002B2CF9AE}" pid="10" name="toc-title">
    <vt:lpwstr>Table of contents</vt:lpwstr>
  </property>
</Properties>
</file>