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9" Type="http://schemas.openxmlformats.org/officeDocument/2006/relationships/viewProps" Target="viewProps.xml" /><Relationship Id="rId5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1" Type="http://schemas.openxmlformats.org/officeDocument/2006/relationships/tableStyles" Target="tableStyles.xml" /><Relationship Id="rId6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okopedia.com/tokosinarbarujakarta/masker-kesehatan-polytron-3ply?src=topads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2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Demand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Demand is the consumer side of the market, measured by quantity.</a:t>
            </a:r>
          </a:p>
          <a:p>
            <a:pPr lvl="0"/>
            <a:r>
              <a:rPr/>
              <a:t>It is generally accepted that people buy less goods if it is expensive, </a:t>
            </a:r>
            <a:r>
              <a:rPr i="1"/>
              <a:t>ceteris paribus</a:t>
            </a:r>
            <a:r>
              <a:rPr/>
              <a:t> 1.</a:t>
            </a:r>
          </a:p>
          <a:p>
            <a:pPr lvl="0"/>
            <a:r>
              <a:rPr/>
              <a:t>People say this is the </a:t>
            </a:r>
            <a:r>
              <a:rPr b="1"/>
              <a:t>law of demand</a:t>
            </a:r>
            <a:r>
              <a:rPr/>
              <a:t>.</a:t>
            </a:r>
          </a:p>
          <a:p>
            <a:pPr lvl="0"/>
            <a:r>
              <a:rPr/>
              <a:t>economists usually measure this using the </a:t>
            </a:r>
            <a:r>
              <a:rPr b="1"/>
              <a:t>demand schedule</a:t>
            </a:r>
            <a:r>
              <a:rPr/>
              <a:t> &amp; </a:t>
            </a:r>
            <a:r>
              <a:rPr b="1"/>
              <a:t>demand curve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Intermezzo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 </a:t>
            </a:r>
            <a:r>
              <a:rPr b="1" i="1"/>
              <a:t>ceteris paribus</a:t>
            </a:r>
            <a:r>
              <a:rPr b="1"/>
              <a:t> realistic?</a:t>
            </a:r>
          </a:p>
          <a:p>
            <a:pPr lvl="0" indent="0" marL="0">
              <a:buNone/>
            </a:pPr>
            <a:r>
              <a:rPr/>
              <a:t>What makes it hard to say exactly high price decrease demand?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Demand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demand schedule is a table showing how much people will want to buy a certain product given prices.</a:t>
            </a:r>
          </a:p>
          <a:p>
            <a:pPr lvl="0"/>
            <a:r>
              <a:rPr/>
              <a:t>If everyone in a country face the same price, we can measure demand by adding up all demand for a given price.</a:t>
            </a:r>
          </a:p>
          <a:p>
            <a:pPr lvl="0"/>
            <a:r>
              <a:rPr/>
              <a:t>Making a demand schedule is not easy, in part because </a:t>
            </a:r>
            <a:r>
              <a:rPr i="1"/>
              <a:t>ceteris paribus</a:t>
            </a:r>
            <a:r>
              <a:rPr/>
              <a:t> isn’t realistic.</a:t>
            </a:r>
          </a:p>
          <a:p>
            <a:pPr lvl="1"/>
            <a:r>
              <a:rPr/>
              <a:t>prices change, but so other things.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Price and demand</a:t>
            </a:r>
          </a:p>
        </p:txBody>
      </p:sp>
      <p:pic>
        <p:nvPicPr>
          <p:cNvPr descr="g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193800"/>
            <a:ext cx="3759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gas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Demand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Price of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Rice Consumption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(1.000 IDR per kg)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(kg per person per year)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Demand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can illustrate the demand schedule in a graph.</a:t>
                </a:r>
              </a:p>
              <a:p>
                <a:pPr lvl="0"/>
                <a:r>
                  <a:rPr/>
                  <a:t>A High school reminder of a Cartesian diagram:</a:t>
                </a:r>
              </a:p>
              <a:p>
                <a:pPr lvl="1"/>
                <a:r>
                  <a:rPr/>
                  <a:t>Two planes,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(horizontal)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(vertical).</a:t>
                </a:r>
              </a:p>
              <a:p>
                <a:pPr lvl="1"/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We plot price on the y-axis, and quantity on the x-axis.</a:t>
                </a:r>
              </a:p>
              <a:p>
                <a:pPr lvl="1"/>
                <a:r>
                  <a:rPr/>
                  <a:t>however, perfect market implies </a:t>
                </a:r>
                <a14:m>
                  <m:oMath xmlns:m="http://schemas.openxmlformats.org/officeDocument/2006/math">
                    <m:sSup>
                      <m:e>
                        <m:r>
                          <m:t>Q</m:t>
                        </m:r>
                      </m:e>
                      <m:sup>
                        <m:r>
                          <m:t>D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P</m:t>
                        </m:r>
                      </m:e>
                    </m:d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school reminder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Change in price leads to change in quantity along the lines.</a:t>
                </a:r>
              </a:p>
              <a:p>
                <a:pPr lvl="0"/>
                <a:r>
                  <a:rPr/>
                  <a:t>We say </a:t>
                </a:r>
                <a:r>
                  <a:rPr b="1"/>
                  <a:t>quantity is a function of price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t>D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Price is exogenous, quantity is endogenous.</a:t>
                </a:r>
              </a:p>
              <a:p>
                <a:pPr lvl="1"/>
                <a:r>
                  <a:rPr/>
                  <a:t>quantity does not affect price.</a:t>
                </a:r>
              </a:p>
              <a:p>
                <a:pPr lvl="1"/>
                <a:r>
                  <a:rPr/>
                  <a:t>That’s why perfect market is convinient.</a:t>
                </a:r>
              </a:p>
              <a:p>
                <a:pPr lvl="1"/>
                <a:r>
                  <a:rPr/>
                  <a:t>if price change, Q change along the curve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 in price, ceteris paribus</a:t>
            </a:r>
          </a:p>
        </p:txBody>
      </p:sp>
      <p:pic>
        <p:nvPicPr>
          <p:cNvPr descr="index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Supply and demand: a model of competitive market</a:t>
            </a:r>
          </a:p>
          <a:p>
            <a:pPr lvl="0"/>
            <a:r>
              <a:rPr/>
              <a:t>Demand curve</a:t>
            </a:r>
          </a:p>
          <a:p>
            <a:pPr lvl="0"/>
            <a:r>
              <a:rPr/>
              <a:t>Supply curve</a:t>
            </a:r>
          </a:p>
          <a:p>
            <a:pPr lvl="0"/>
            <a:r>
              <a:rPr/>
              <a:t>The perfect equilibrium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Demand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There are plenty of things affect demand:</a:t>
            </a:r>
          </a:p>
          <a:p>
            <a:pPr lvl="1"/>
            <a:r>
              <a:rPr/>
              <a:t>increased income, change of taste, influencers, etc.</a:t>
            </a:r>
          </a:p>
          <a:p>
            <a:pPr lvl="0"/>
            <a:r>
              <a:rPr/>
              <a:t>Additionally, prices change too:</a:t>
            </a:r>
          </a:p>
          <a:p>
            <a:pPr lvl="1"/>
            <a:r>
              <a:rPr/>
              <a:t>Technology, disaster, tax, etc.</a:t>
            </a:r>
          </a:p>
          <a:p>
            <a:pPr lvl="0"/>
            <a:r>
              <a:rPr/>
              <a:t>As long as the change doesn’t cause by buyers &amp; sellers.</a:t>
            </a:r>
          </a:p>
          <a:p>
            <a:pPr lvl="0"/>
            <a:r>
              <a:rPr/>
              <a:t>When this happen, we shift the curve.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 in something else</a:t>
            </a:r>
          </a:p>
        </p:txBody>
      </p:sp>
      <p:pic>
        <p:nvPicPr>
          <p:cNvPr descr="index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 away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use graph to show relationship between price and quantity.</a:t>
                </a:r>
              </a:p>
              <a:p>
                <a:pPr lvl="0"/>
                <a:r>
                  <a:rPr/>
                  <a:t>In perfect competitive market, buyers and sellers can’t affect price. Hence price is </a:t>
                </a:r>
                <a:r>
                  <a:rPr b="1"/>
                  <a:t>exogenous</a:t>
                </a:r>
                <a:r>
                  <a:rPr/>
                  <a:t> and quantity is </a:t>
                </a:r>
                <a:r>
                  <a:rPr b="1"/>
                  <a:t>endogenous</a:t>
                </a:r>
                <a:r>
                  <a:rPr/>
                  <a:t>.</a:t>
                </a:r>
              </a:p>
              <a:p>
                <a:pPr lvl="0"/>
                <a:r>
                  <a:rPr/>
                  <a:t>Change in price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movement along the curve.</a:t>
                </a:r>
              </a:p>
              <a:p>
                <a:pPr lvl="0"/>
                <a:r>
                  <a:rPr/>
                  <a:t>Change in everything else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shift the curve.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 to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Shift the curve is what generally means by economist when we say </a:t>
            </a:r>
            <a:r>
              <a:rPr b="1"/>
              <a:t>increase in demand</a:t>
            </a:r>
            <a:r>
              <a:rPr/>
              <a:t> or </a:t>
            </a:r>
            <a:r>
              <a:rPr b="1"/>
              <a:t>decrease in demand</a:t>
            </a:r>
            <a:r>
              <a:rPr/>
              <a:t>.</a:t>
            </a:r>
          </a:p>
          <a:p>
            <a:pPr lvl="1"/>
            <a:r>
              <a:rPr/>
              <a:t>i.e., at the same price point, demand change.</a:t>
            </a:r>
          </a:p>
          <a:p>
            <a:pPr lvl="0"/>
            <a:r>
              <a:rPr/>
              <a:t>What shift the demand curve?</a:t>
            </a:r>
          </a:p>
          <a:p>
            <a:pPr lvl="1"/>
            <a:r>
              <a:rPr/>
              <a:t>Changes in the prices of related goods.</a:t>
            </a:r>
          </a:p>
          <a:p>
            <a:pPr lvl="1"/>
            <a:r>
              <a:rPr/>
              <a:t>Changes in income.</a:t>
            </a:r>
          </a:p>
          <a:p>
            <a:pPr lvl="1"/>
            <a:r>
              <a:rPr/>
              <a:t>Changes in taste.</a:t>
            </a:r>
          </a:p>
          <a:p>
            <a:pPr lvl="1"/>
            <a:r>
              <a:rPr/>
              <a:t>Changes in expectations.</a:t>
            </a:r>
          </a:p>
          <a:p>
            <a:pPr lvl="1"/>
            <a:r>
              <a:rPr/>
              <a:t>Changes in the number of consumers.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the prices of related goods or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Most normal goods have a </a:t>
                </a:r>
                <a:r>
                  <a:rPr b="1"/>
                  <a:t>substitutes</a:t>
                </a:r>
                <a:r>
                  <a:rPr/>
                  <a:t>.</a:t>
                </a:r>
              </a:p>
              <a:p>
                <a:pPr lvl="0"/>
                <a:r>
                  <a:rPr/>
                  <a:t>A Substitute is another good which serve the same purpose.</a:t>
                </a:r>
              </a:p>
              <a:p>
                <a:pPr lvl="1"/>
                <a:r>
                  <a:rPr/>
                  <a:t>you will not likely to buy it if you have your main good.</a:t>
                </a:r>
              </a:p>
              <a:p>
                <a:pPr lvl="0"/>
                <a:r>
                  <a:rPr/>
                  <a:t>Bread, noodle, and pasta can be considered a substitute for rice. What else?</a:t>
                </a:r>
              </a:p>
              <a:p>
                <a:pPr lvl="0"/>
                <a:r>
                  <a:rPr/>
                  <a:t>When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n</m:t>
                        </m:r>
                        <m:r>
                          <m:t>o</m:t>
                        </m:r>
                        <m:r>
                          <m:t>o</m:t>
                        </m:r>
                        <m:r>
                          <m:t>d</m:t>
                        </m:r>
                        <m:r>
                          <m:t>l</m:t>
                        </m:r>
                        <m:r>
                          <m:t>e</m:t>
                        </m:r>
                      </m:sub>
                    </m:sSub>
                  </m:oMath>
                </a14:m>
                <a:r>
                  <a:rPr/>
                  <a:t> goes down, you might want to switch to noodle, hence reducing demand for rice even when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r</m:t>
                        </m:r>
                        <m:r>
                          <m:t>i</m:t>
                        </m:r>
                        <m:r>
                          <m:t>c</m:t>
                        </m:r>
                        <m:r>
                          <m:t>e</m:t>
                        </m:r>
                      </m:sub>
                    </m:sSub>
                  </m:oMath>
                </a14:m>
                <a:r>
                  <a:rPr/>
                  <a:t> doesn’t change.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the prices of related goods or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opposite of substitute is </a:t>
                </a:r>
                <a:r>
                  <a:rPr b="1"/>
                  <a:t>complements</a:t>
                </a:r>
                <a:r>
                  <a:rPr/>
                  <a:t> </a:t>
                </a:r>
                <a14:m>
                  <m:oMath xmlns:m="http://schemas.openxmlformats.org/officeDocument/2006/math">
                    <m:sSup>
                      <m:e>
                        <m:r>
                          <m:t>​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  <a:p>
                <a:pPr lvl="0"/>
                <a:r>
                  <a:rPr/>
                  <a:t>Demand is reduced if its complement is also reduced in demand.</a:t>
                </a:r>
              </a:p>
              <a:p>
                <a:pPr lvl="0"/>
                <a:r>
                  <a:rPr/>
                  <a:t>Demand for combustion engine car reduced when gasoline (</a:t>
                </a:r>
                <a:r>
                  <a:rPr i="1"/>
                  <a:t>bensin</a:t>
                </a:r>
                <a:r>
                  <a:rPr/>
                  <a:t>) prices go up.</a:t>
                </a:r>
              </a:p>
              <a:p>
                <a:pPr lvl="1"/>
                <a:r>
                  <a:rPr/>
                  <a:t>similarly, people tend to buy electric car if charging it is relatively cheaper.</a:t>
                </a:r>
              </a:p>
              <a:p>
                <a:pPr lvl="0" indent="0" marL="0">
                  <a:buNone/>
                </a:pPr>
                <a:r>
                  <a:rPr/>
                  <a:t>.footnote[[2]: not compliment. different word]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most goods, people buy more when their income increases.</a:t>
            </a:r>
          </a:p>
          <a:p>
            <a:pPr lvl="1"/>
            <a:r>
              <a:rPr/>
              <a:t>that’s why businesses pay attention to a country’s economic growth.</a:t>
            </a:r>
          </a:p>
          <a:p>
            <a:pPr lvl="0"/>
            <a:r>
              <a:rPr/>
              <a:t>Most goods are </a:t>
            </a:r>
            <a:r>
              <a:rPr b="1"/>
              <a:t>normal goods</a:t>
            </a:r>
            <a:r>
              <a:rPr/>
              <a:t>, not </a:t>
            </a:r>
            <a:r>
              <a:rPr b="1"/>
              <a:t>inferior goods</a:t>
            </a:r>
            <a:r>
              <a:rPr/>
              <a:t>.</a:t>
            </a:r>
          </a:p>
          <a:p>
            <a:pPr lvl="0"/>
            <a:r>
              <a:rPr b="1"/>
              <a:t>inferior goods</a:t>
            </a:r>
            <a:r>
              <a:rPr/>
              <a:t> behave the other way around: buy less when income goes up.</a:t>
            </a:r>
          </a:p>
          <a:p>
            <a:pPr lvl="1"/>
            <a:r>
              <a:rPr/>
              <a:t>you buy less of instant noodle when you’re richer.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tastes.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Changes in taste is straightforward.</a:t>
            </a:r>
          </a:p>
          <a:p>
            <a:pPr lvl="1"/>
            <a:r>
              <a:rPr/>
              <a:t>nobody listens to K-Pop back in the 90s.</a:t>
            </a:r>
          </a:p>
          <a:p>
            <a:pPr lvl="0"/>
            <a:r>
              <a:rPr/>
              <a:t>We don’t know how, but people’s taste is changing.</a:t>
            </a:r>
          </a:p>
          <a:p>
            <a:pPr lvl="1"/>
            <a:r>
              <a:rPr/>
              <a:t>Marketers and advertisers would like to disagree.</a:t>
            </a:r>
          </a:p>
          <a:p>
            <a:pPr lvl="0"/>
            <a:r>
              <a:rPr/>
              <a:t>If you can detect changes in tastes, or even better, influence other people’s taste, you have an advantage in business!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expectations.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People reacts on signal and what they expect for the future.</a:t>
            </a:r>
          </a:p>
          <a:p>
            <a:pPr lvl="0"/>
            <a:r>
              <a:rPr/>
              <a:t>Some people hold back purchasing some goods because they know those goods will have a discount in the near future.</a:t>
            </a:r>
          </a:p>
          <a:p>
            <a:pPr lvl="0"/>
            <a:r>
              <a:rPr/>
              <a:t>People buy more stocks when vaccine introduced cuz they expect the economy to grow in the near future.</a:t>
            </a:r>
          </a:p>
          <a:p>
            <a:pPr lvl="0"/>
            <a:r>
              <a:rPr/>
              <a:t>Knowledge is an advantage</a:t>
            </a:r>
          </a:p>
          <a:p>
            <a:pPr lvl="1"/>
            <a:r>
              <a:rPr/>
              <a:t>that’s why insider trading is illegal.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the number of buyer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with income, more buyer means more demand given the same price.</a:t>
            </a:r>
          </a:p>
          <a:p>
            <a:pPr lvl="0"/>
            <a:r>
              <a:rPr/>
              <a:t>This is why </a:t>
            </a:r>
            <a:r>
              <a:rPr i="1"/>
              <a:t>warteg</a:t>
            </a:r>
            <a:r>
              <a:rPr/>
              <a:t> often gets higher demand when there is a new construction site nearby.</a:t>
            </a:r>
          </a:p>
          <a:p>
            <a:pPr lvl="0"/>
            <a:r>
              <a:rPr/>
              <a:t>As the number of middle-class increases, demand for things that they usually buy also increase.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 to chip?</a:t>
            </a:r>
          </a:p>
        </p:txBody>
      </p:sp>
      <p:pic>
        <p:nvPicPr>
          <p:cNvPr descr="chi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193800"/>
            <a:ext cx="792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chip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Supply &amp;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the other side of the market.</a:t>
            </a:r>
          </a:p>
          <a:p>
            <a:pPr lvl="0"/>
            <a:r>
              <a:rPr/>
              <a:t>Like demand but the opposite:</a:t>
            </a:r>
          </a:p>
          <a:p>
            <a:pPr lvl="1"/>
            <a:r>
              <a:rPr/>
              <a:t>Supply goes up when prices goes up.</a:t>
            </a:r>
          </a:p>
          <a:p>
            <a:pPr lvl="1"/>
            <a:r>
              <a:rPr/>
              <a:t>When surgical facemask’s price went up, even </a:t>
            </a:r>
            <a:r>
              <a:rPr>
                <a:hlinkClick r:id="rId2"/>
              </a:rPr>
              <a:t>Polytron supplies facemasks</a:t>
            </a:r>
            <a:r>
              <a:rPr/>
              <a:t>.</a:t>
            </a:r>
          </a:p>
          <a:p>
            <a:pPr lvl="0"/>
            <a:r>
              <a:rPr/>
              <a:t>We also express supply with </a:t>
            </a:r>
            <a:r>
              <a:rPr b="1"/>
              <a:t>supply schedule</a:t>
            </a:r>
            <a:r>
              <a:rPr/>
              <a:t> and </a:t>
            </a:r>
            <a:r>
              <a:rPr b="1"/>
              <a:t>supply curve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Supply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Price of 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Supply of rice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(1.000 IDR per kg)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(kg per person per year)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113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Supply curve</a:t>
            </a:r>
          </a:p>
        </p:txBody>
      </p:sp>
      <p:pic>
        <p:nvPicPr>
          <p:cNvPr descr="index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Supply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price changes, quantity supplied go up.</a:t>
                </a:r>
              </a:p>
              <a:p>
                <a:pPr lvl="0"/>
                <a:r>
                  <a:rPr/>
                  <a:t>like demand, if sellers can’t affect the market price, they follow the market price.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t>S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- the difference is, prices positively correlated with </a:t>
                </a:r>
                <a14:m>
                  <m:oMath xmlns:m="http://schemas.openxmlformats.org/officeDocument/2006/math">
                    <m:sSup>
                      <m:e>
                        <m:r>
                          <m:t>Q</m:t>
                        </m:r>
                      </m:e>
                      <m:sup>
                        <m:r>
                          <m:t>S</m:t>
                        </m:r>
                      </m:sup>
                    </m:sSup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sSup>
                          <m:e>
                            <m:r>
                              <m:t>Q</m:t>
                            </m:r>
                          </m:e>
                          <m:sup>
                            <m:r>
                              <m:t>S</m:t>
                            </m:r>
                          </m:sup>
                        </m:sSup>
                      </m:num>
                      <m:den>
                        <m:r>
                          <m:t>d</m:t>
                        </m:r>
                        <m:r>
                          <m:t>P</m:t>
                        </m:r>
                      </m:den>
                    </m:f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i</m:t>
                    </m:r>
                    <m:r>
                      <m:rPr>
                        <m:sty m:val="p"/>
                      </m:rPr>
                      <m:t>.</m:t>
                    </m:r>
                    <m:r>
                      <m:t>e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</m:oMath>
                </a14:m>
                <a:r>
                  <a:rPr/>
                  <a:t> upward sloping.</a:t>
                </a:r>
              </a:p>
              <a:p>
                <a:pPr lvl="0"/>
                <a:r>
                  <a:rPr/>
                  <a:t>Hence,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is exogen, </a:t>
                </a:r>
                <a14:m>
                  <m:oMath xmlns:m="http://schemas.openxmlformats.org/officeDocument/2006/math">
                    <m:sSup>
                      <m:e>
                        <m:r>
                          <m:t>Q</m:t>
                        </m:r>
                      </m:e>
                      <m:sup>
                        <m:r>
                          <m:t>s</m:t>
                        </m:r>
                      </m:sup>
                    </m:sSup>
                  </m:oMath>
                </a14:m>
                <a:r>
                  <a:rPr/>
                  <a:t> is endogen.</a:t>
                </a:r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 in price, ceteris paribus</a:t>
            </a:r>
          </a:p>
        </p:txBody>
      </p:sp>
      <p:pic>
        <p:nvPicPr>
          <p:cNvPr descr="index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Supply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Plenty of things that are not prices also affects the supply curve.</a:t>
            </a:r>
          </a:p>
          <a:p>
            <a:pPr lvl="0"/>
            <a:r>
              <a:rPr/>
              <a:t>Affecting farmers’ decision to supply includes:</a:t>
            </a:r>
          </a:p>
          <a:p>
            <a:pPr lvl="1"/>
            <a:r>
              <a:rPr/>
              <a:t>change in import price.</a:t>
            </a:r>
          </a:p>
          <a:p>
            <a:pPr lvl="1"/>
            <a:r>
              <a:rPr/>
              <a:t>change in minimum wage in manufacturing.</a:t>
            </a:r>
          </a:p>
          <a:p>
            <a:pPr lvl="1"/>
            <a:r>
              <a:rPr/>
              <a:t>Draught or flood.</a:t>
            </a:r>
          </a:p>
          <a:p>
            <a:pPr lvl="1"/>
            <a:r>
              <a:rPr/>
              <a:t>Adoption in tech, etc.</a:t>
            </a:r>
          </a:p>
          <a:p>
            <a:pPr lvl="1"/>
            <a:r>
              <a:rPr/>
              <a:t>we’ll learn more about production cost later.</a:t>
            </a:r>
          </a:p>
          <a:p>
            <a:pPr lvl="0"/>
            <a:r>
              <a:rPr/>
              <a:t>When these changes, we shift the curve.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something else</a:t>
            </a:r>
          </a:p>
        </p:txBody>
      </p:sp>
      <p:pic>
        <p:nvPicPr>
          <p:cNvPr descr="index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shifts the supply curve?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Like demand, there are several generelised factors affecting the supply curve.</a:t>
            </a:r>
          </a:p>
          <a:p>
            <a:pPr lvl="0"/>
            <a:r>
              <a:rPr/>
              <a:t>They are:</a:t>
            </a:r>
          </a:p>
          <a:p>
            <a:pPr lvl="1"/>
            <a:r>
              <a:rPr/>
              <a:t>Changes in input prices</a:t>
            </a:r>
          </a:p>
          <a:p>
            <a:pPr lvl="1"/>
            <a:r>
              <a:rPr/>
              <a:t>Changes in the prices of related goods or services</a:t>
            </a:r>
          </a:p>
          <a:p>
            <a:pPr lvl="1"/>
            <a:r>
              <a:rPr/>
              <a:t>Changes in technology</a:t>
            </a:r>
          </a:p>
          <a:p>
            <a:pPr lvl="1"/>
            <a:r>
              <a:rPr/>
              <a:t>Changes in expectations</a:t>
            </a:r>
          </a:p>
          <a:p>
            <a:pPr lvl="1"/>
            <a:r>
              <a:rPr/>
              <a:t>Changes in the number of producers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input prices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To produce, you need inputs</a:t>
                </a:r>
              </a:p>
              <a:p>
                <a:pPr lvl="1"/>
                <a:r>
                  <a:rPr/>
                  <a:t>labour, seeds, fertilizers, price of land.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i</m:t>
                        </m:r>
                        <m:r>
                          <m:t>n</m:t>
                        </m:r>
                        <m:r>
                          <m:t>p</m:t>
                        </m:r>
                        <m:r>
                          <m:t>u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↑</m:t>
                    </m:r>
                    <m:r>
                      <m:t> </m:t>
                    </m:r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Increase in production cost.</a:t>
                </a:r>
              </a:p>
              <a:p>
                <a:pPr lvl="1"/>
                <a:r>
                  <a:rPr/>
                  <a:t>needs higher price to supply same amount of goods.</a:t>
                </a:r>
              </a:p>
              <a:p>
                <a:pPr lvl="0"/>
                <a:r>
                  <a:rPr/>
                  <a:t>In a sense, a producer in a market may be a consumer in another market.</a:t>
                </a:r>
              </a:p>
              <a:p>
                <a:pPr lvl="1"/>
                <a:r>
                  <a:rPr/>
                  <a:t>A Factory outlet is a producer in the shirt market, but a consumer in the fabric market.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More stuff are smart these days</a:t>
            </a:r>
          </a:p>
          <a:p>
            <a:pPr lvl="0"/>
            <a:r>
              <a:rPr/>
              <a:t>Lockdown force people to buy gadget to work and play</a:t>
            </a:r>
          </a:p>
          <a:p>
            <a:pPr lvl="0"/>
            <a:r>
              <a:rPr/>
              <a:t>more servers for service provider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Lockdown forced stand-downs</a:t>
            </a:r>
          </a:p>
          <a:p>
            <a:pPr lvl="0"/>
            <a:r>
              <a:rPr/>
              <a:t>US-China trade war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the prices of related goods or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Especially important for producers which sell many types of products with a very similar inputs.</a:t>
            </a:r>
          </a:p>
          <a:p>
            <a:pPr lvl="0"/>
            <a:r>
              <a:rPr/>
              <a:t>Toyota produces a lot of Avanza in Indonesia.</a:t>
            </a:r>
          </a:p>
          <a:p>
            <a:pPr lvl="1"/>
            <a:r>
              <a:rPr/>
              <a:t>taxes for sedan and utility vehicles is higher in Indonesia.</a:t>
            </a:r>
          </a:p>
          <a:p>
            <a:pPr lvl="1"/>
            <a:r>
              <a:rPr/>
              <a:t>You won’t see Avanza in Australia. Instead, there’s a lot of Camries and Hiluxes.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expectation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Suppliers also tend to react to expectation.</a:t>
            </a:r>
          </a:p>
          <a:p>
            <a:pPr lvl="0"/>
            <a:r>
              <a:rPr/>
              <a:t>When a producer think there will be increase in price of its good in the future, it will hold to sell it.</a:t>
            </a:r>
          </a:p>
          <a:p>
            <a:pPr lvl="0"/>
            <a:r>
              <a:rPr/>
              <a:t>In fact, hoarding is a part of a producer’s strategy.</a:t>
            </a:r>
          </a:p>
          <a:p>
            <a:pPr lvl="0"/>
            <a:r>
              <a:rPr/>
              <a:t>There’s a trade-off between selling it now vs storing it and sell it later.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Changes in the number of sellers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with income, more seller means more supply given the same price.</a:t>
            </a:r>
          </a:p>
          <a:p>
            <a:pPr lvl="0"/>
            <a:r>
              <a:rPr/>
              <a:t>The rise of Gojek and the likes leads to higher supply of transportation service.</a:t>
            </a:r>
          </a:p>
          <a:p>
            <a:pPr lvl="0"/>
            <a:r>
              <a:rPr/>
              <a:t>Similarly when China started to rise up in manufacturing: more supply for cheap labour for electronic industry.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Now that we learn that buyer and seller react to price on a curve, it is time to unite them!</a:t>
                </a:r>
              </a:p>
              <a:p>
                <a:pPr lvl="0"/>
                <a:r>
                  <a:rPr/>
                  <a:t>The perfect market is when quantity supplied matches quantity demanded.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t>D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t>S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- The price that causes this is called </a:t>
                </a:r>
                <a:r>
                  <a:rPr b="1"/>
                  <a:t>equilibrium price</a:t>
                </a:r>
                <a:r>
                  <a:rPr/>
                  <a:t> or </a:t>
                </a:r>
                <a:r>
                  <a:rPr b="1"/>
                  <a:t>market clearing price</a:t>
                </a:r>
                <a:r>
                  <a:rPr/>
                  <a:t>.</a:t>
                </a:r>
              </a:p>
              <a:p>
                <a:pPr lvl="0"/>
                <a:r>
                  <a:rPr/>
                  <a:t>The easiest way is to graph the two Q together.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Equilibrium price</a:t>
            </a:r>
          </a:p>
        </p:txBody>
      </p:sp>
      <p:pic>
        <p:nvPicPr>
          <p:cNvPr descr="index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Excess Supply</a:t>
            </a:r>
          </a:p>
        </p:txBody>
      </p:sp>
      <p:pic>
        <p:nvPicPr>
          <p:cNvPr descr="index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Excess Demand</a:t>
            </a:r>
          </a:p>
        </p:txBody>
      </p:sp>
      <p:pic>
        <p:nvPicPr>
          <p:cNvPr descr="index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price is </a:t>
            </a:r>
            <a:r>
              <a:rPr b="1"/>
              <a:t>above market price</a:t>
            </a:r>
            <a:r>
              <a:rPr/>
              <a:t>, there will be excess supply. Many goods are left unsold as the price isn’t worth it for some buyers.</a:t>
            </a:r>
          </a:p>
          <a:p>
            <a:pPr lvl="0"/>
            <a:r>
              <a:rPr/>
              <a:t>Some of the less competitive supplier will close, driving price down.</a:t>
            </a:r>
          </a:p>
          <a:p>
            <a:pPr lvl="0"/>
            <a:r>
              <a:rPr/>
              <a:t>If price is </a:t>
            </a:r>
            <a:r>
              <a:rPr b="1"/>
              <a:t>below market price</a:t>
            </a:r>
            <a:r>
              <a:rPr/>
              <a:t>, there will be excess demand. Not enough goods are supplied and there will be </a:t>
            </a:r>
            <a:r>
              <a:rPr b="1"/>
              <a:t>scarcity</a:t>
            </a:r>
            <a:r>
              <a:rPr/>
              <a:t> in the market. People will try to sell more as producers increase production.</a:t>
            </a:r>
          </a:p>
          <a:p>
            <a:pPr lvl="0"/>
            <a:r>
              <a:rPr/>
              <a:t>sometimes it is even worth it to invest. Many alcohol producer turns to making hand sanitiser. Also, Polytron.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Price equilibrium may take some time to adjust.</a:t>
            </a:r>
          </a:p>
          <a:p>
            <a:pPr lvl="0"/>
            <a:r>
              <a:rPr/>
              <a:t>Some Markets are constantly moving (stock price is a good example)</a:t>
            </a:r>
          </a:p>
          <a:p>
            <a:pPr lvl="0"/>
            <a:r>
              <a:rPr/>
              <a:t>Shocks to demand and/or supply will move market equilibrium to a new position.</a:t>
            </a:r>
          </a:p>
          <a:p>
            <a:pPr lvl="0"/>
            <a:r>
              <a:rPr b="1"/>
              <a:t>New market equilibrium</a:t>
            </a:r>
            <a:r>
              <a:rPr/>
              <a:t> basically means a new equilibrium price and equilibrium quantity is formed.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Equilibrium amid demand shock</a:t>
            </a:r>
          </a:p>
        </p:txBody>
      </p:sp>
      <p:pic>
        <p:nvPicPr>
          <p:cNvPr descr="index_files/figure-pptx/echo-FALSEmessage-FALSEwarning-FALS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Supply and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COVID-19 and trade war cause demand and supply shocks</a:t>
            </a:r>
          </a:p>
          <a:p>
            <a:pPr lvl="1"/>
            <a:r>
              <a:rPr/>
              <a:t>Demand for electronices rose up, while supply can hardly keep-up</a:t>
            </a:r>
          </a:p>
          <a:p>
            <a:pPr lvl="0"/>
            <a:r>
              <a:rPr/>
              <a:t>Supply, demand and price are important to making decision.</a:t>
            </a:r>
          </a:p>
          <a:p>
            <a:pPr lvl="1"/>
            <a:r>
              <a:rPr/>
              <a:t>high price incentivies producer to expand, hence lower price.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Equilibrium amid supply shock</a:t>
            </a:r>
          </a:p>
        </p:txBody>
      </p:sp>
      <p:pic>
        <p:nvPicPr>
          <p:cNvPr descr="index_files/figure-pptx/unnamed-chunk-1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Equilibrium after shock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positive demand shock leads to a higher equilibrium quantity and price.</a:t>
            </a:r>
          </a:p>
          <a:p>
            <a:pPr lvl="0"/>
            <a:r>
              <a:rPr/>
              <a:t>A positive supply shock leads to a higher equilibrium quantity but a lower price.</a:t>
            </a:r>
          </a:p>
          <a:p>
            <a:pPr lvl="0"/>
            <a:r>
              <a:rPr/>
              <a:t>A negative demand shock leads to a lower equilibrium quantity and price, and lower equilibrium quantity with a higher price.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Equilibrium amid demand shock</a:t>
            </a:r>
          </a:p>
        </p:txBody>
      </p:sp>
      <p:pic>
        <p:nvPicPr>
          <p:cNvPr descr="index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Equilibrium amid demand shock then supply shock</a:t>
            </a:r>
          </a:p>
        </p:txBody>
      </p:sp>
      <p:pic>
        <p:nvPicPr>
          <p:cNvPr descr="index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Double positive shocks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 you can see, if the positive shock is big enough, it can offset the rise in price with even higher increase in demand.</a:t>
            </a:r>
          </a:p>
          <a:p>
            <a:pPr lvl="0"/>
            <a:r>
              <a:rPr/>
              <a:t>You might note as well that the slope of the curve matters.</a:t>
            </a:r>
          </a:p>
          <a:p>
            <a:pPr lvl="1"/>
            <a:r>
              <a:rPr/>
              <a:t>steeper curve change quantity even more.</a:t>
            </a:r>
          </a:p>
          <a:p>
            <a:pPr lvl="0"/>
            <a:r>
              <a:rPr/>
              <a:t>We will learn more later on </a:t>
            </a:r>
            <a:r>
              <a:rPr b="1"/>
              <a:t>elasticity</a:t>
            </a:r>
            <a:r>
              <a:rPr/>
              <a:t>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Perfect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 we learned a bit on how perfect market operates:</a:t>
            </a:r>
          </a:p>
          <a:p>
            <a:pPr lvl="1"/>
            <a:r>
              <a:rPr/>
              <a:t>Supply and demand will eventually settle on a market clearing price.</a:t>
            </a:r>
          </a:p>
          <a:p>
            <a:pPr lvl="1"/>
            <a:r>
              <a:rPr/>
              <a:t>Market clearing price adjust quickly.</a:t>
            </a:r>
          </a:p>
          <a:p>
            <a:pPr lvl="1"/>
            <a:r>
              <a:rPr/>
              <a:t>No single buyer or seller can affect it.</a:t>
            </a:r>
          </a:p>
          <a:p>
            <a:pPr lvl="0"/>
            <a:r>
              <a:rPr/>
              <a:t>Movement along the curve occurs when price change</a:t>
            </a:r>
          </a:p>
          <a:p>
            <a:pPr lvl="0"/>
            <a:r>
              <a:rPr/>
              <a:t>while exogenous shock (non-price change) shifts the curve.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happens when market prices doesn’t adjust as quickly?</a:t>
            </a:r>
          </a:p>
          <a:p>
            <a:pPr lvl="0"/>
            <a:r>
              <a:rPr/>
              <a:t>What happens when the government intervene in a perfect market?</a:t>
            </a:r>
          </a:p>
          <a:p>
            <a:pPr lvl="0"/>
            <a:r>
              <a:rPr/>
              <a:t>We will learn tomorrow in meddling with the market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Chip makers and chip users create the market for chip.</a:t>
            </a:r>
          </a:p>
          <a:p>
            <a:pPr lvl="0"/>
            <a:r>
              <a:rPr/>
              <a:t>Market is a “place” where buyers and sellers meet to exchange goods and services for payment.</a:t>
            </a:r>
          </a:p>
          <a:p>
            <a:pPr lvl="0"/>
            <a:r>
              <a:rPr/>
              <a:t>When there are ‘many’ buyers and ‘many’ sellers, we often say the maket is </a:t>
            </a:r>
            <a:r>
              <a:rPr b="1"/>
              <a:t>competitive</a:t>
            </a:r>
            <a:r>
              <a:rPr/>
              <a:t>.</a:t>
            </a:r>
          </a:p>
          <a:p>
            <a:pPr lvl="0"/>
            <a:r>
              <a:rPr/>
              <a:t>How many is ‘many’? 100? 1.000?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Competitive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important feature of competitive market is power.</a:t>
            </a:r>
          </a:p>
          <a:p>
            <a:pPr lvl="0"/>
            <a:r>
              <a:rPr/>
              <a:t>In the competitive market, buyer and seller cannot control price.</a:t>
            </a:r>
          </a:p>
          <a:p>
            <a:pPr lvl="1"/>
            <a:r>
              <a:rPr/>
              <a:t>Seller trying to sell above market price won’t get any buyer, vice versa.</a:t>
            </a:r>
          </a:p>
          <a:p>
            <a:pPr lvl="0"/>
            <a:r>
              <a:rPr/>
              <a:t>Competitive market is also known as </a:t>
            </a:r>
            <a:r>
              <a:rPr b="1"/>
              <a:t>perfect market</a:t>
            </a:r>
            <a:r>
              <a:rPr/>
              <a:t> or </a:t>
            </a:r>
            <a:r>
              <a:rPr b="1"/>
              <a:t>perfect competition</a:t>
            </a:r>
            <a:r>
              <a:rPr/>
              <a:t>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Competitive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Competitive market is characterised by low entry and exit cost.</a:t>
            </a:r>
          </a:p>
          <a:p>
            <a:pPr lvl="1"/>
            <a:r>
              <a:rPr/>
              <a:t>It is easy to start production or file for bankruptcy.</a:t>
            </a:r>
          </a:p>
          <a:p>
            <a:pPr lvl="0"/>
            <a:r>
              <a:rPr/>
              <a:t>On the other extreme, there is </a:t>
            </a:r>
            <a:r>
              <a:rPr b="1"/>
              <a:t>monopoly</a:t>
            </a:r>
            <a:r>
              <a:rPr/>
              <a:t>, where the buyer/seller have absolute power.</a:t>
            </a:r>
          </a:p>
          <a:p>
            <a:pPr lvl="0"/>
            <a:r>
              <a:rPr/>
              <a:t>Most markets are somewhere in between.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Competitive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 previously discussed, we analyze with model.</a:t>
            </a:r>
          </a:p>
          <a:p>
            <a:pPr lvl="0"/>
            <a:r>
              <a:rPr/>
              <a:t>While no market is exactly perfect, we always start with competitive market.</a:t>
            </a:r>
          </a:p>
          <a:p>
            <a:pPr lvl="1"/>
            <a:r>
              <a:rPr/>
              <a:t>Like all model, we start with something simple.</a:t>
            </a:r>
          </a:p>
          <a:p>
            <a:pPr lvl="1"/>
            <a:r>
              <a:rPr/>
              <a:t>as we move forward, we will see the implication of relaxing the perfect market assumption.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2023-09-15T11:58:49Z</dcterms:created>
  <dcterms:modified xsi:type="dcterms:W3CDTF">2023-09-15T11:58:49Z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2</vt:lpwstr>
  </property>
  <property fmtid="{D5CDD505-2E9C-101B-9397-08002B2CF9AE}" pid="10" name="toc-title">
    <vt:lpwstr>Table of contents</vt:lpwstr>
  </property>
</Properties>
</file>