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5" Type="http://schemas.openxmlformats.org/officeDocument/2006/relationships/viewProps" Target="viewProps.xml" /><Relationship Id="rId74" Type="http://schemas.openxmlformats.org/officeDocument/2006/relationships/presProps" Target="presProps.xml" /><Relationship Id="rId1" Type="http://schemas.openxmlformats.org/officeDocument/2006/relationships/slideMaster" Target="slideMasters/slideMaster1.xml" /><Relationship Id="rId77" Type="http://schemas.openxmlformats.org/officeDocument/2006/relationships/tableStyles" Target="tableStyles.xml" /><Relationship Id="rId7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tirto.id/pemerintah-klaim-stok-gula-aman-kok-harga-malah-meroket-langka-fkCl" TargetMode="External" /><Relationship Id="rId2" Type="http://schemas.openxmlformats.org/officeDocument/2006/relationships/image" Target="../media/image1.jpg" /></Relationships>
</file>

<file path=ppt/slides/_rels/slide3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jp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abc.net.au/news/rural/2013-02-01/beef-import-corruption-rocks-indonesian-political/6133612" TargetMode="External" /><Relationship Id="rId3" Type="http://schemas.openxmlformats.org/officeDocument/2006/relationships/hyperlink" Target="https://www.thejakartapost.com/news/2020/05/07/former-pdi-p-lawmaker-sentenced-to-seven-years-in-prison-in-garlic-import-permit-bribery-case.html" TargetMode="External" /><Relationship Id="rId4" Type="http://schemas.openxmlformats.org/officeDocument/2006/relationships/hyperlink" Target="https://www.newmandala.org/indonesias-rice-racket/" TargetMode="Externa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nnindonesia.com/ekonomi/20190725203921-92-415596/pemerintah-akan-atur-harga-eceran-terendah-garam" TargetMode="Externa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6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Ilmu Ekonomi</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Pertemuan 3</a:t>
            </a:r>
            <a:br/>
            <a:br/>
            <a:r>
              <a:rPr/>
              <a:t>Prodi PIWAR Politeknik APP Jakarta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WTP and Consumer Surplus</a:t>
            </a:r>
          </a:p>
        </p:txBody>
      </p:sp>
      <p:sp>
        <p:nvSpPr>
          <p:cNvPr id="3" name="Content Placeholder 2"/>
          <p:cNvSpPr>
            <a:spLocks noGrp="1"/>
          </p:cNvSpPr>
          <p:nvPr>
            <p:ph idx="1"/>
          </p:nvPr>
        </p:nvSpPr>
        <p:spPr/>
        <p:txBody>
          <a:bodyPr/>
          <a:lstStyle/>
          <a:p>
            <a:pPr lvl="0"/>
            <a:r>
              <a:rPr/>
              <a:t>WTP is personal and unobservable.</a:t>
            </a:r>
          </a:p>
          <a:p>
            <a:pPr lvl="1"/>
            <a:r>
              <a:rPr/>
              <a:t>If people buy a product, then probably the price of that product is less than his/her WTP.</a:t>
            </a:r>
          </a:p>
          <a:p>
            <a:pPr lvl="0"/>
            <a:r>
              <a:rPr/>
              <a:t>WTP varies between people/economic agent.</a:t>
            </a:r>
          </a:p>
          <a:p>
            <a:pPr lvl="1"/>
            <a:r>
              <a:rPr/>
              <a:t>Businesses value airfare higher than general consumers.</a:t>
            </a:r>
          </a:p>
          <a:p>
            <a:pPr lvl="0"/>
            <a:r>
              <a:rPr/>
              <a:t>The difference between WTP and the price a consumer actually pay is called </a:t>
            </a:r>
            <a:r>
              <a:rPr b="1"/>
              <a:t>consumer surplus</a:t>
            </a:r>
            <a: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Market for a used textbook</a:t>
            </a:r>
          </a:p>
        </p:txBody>
      </p:sp>
      <p:sp>
        <p:nvSpPr>
          <p:cNvPr id="3" name="Content Placeholder 2"/>
          <p:cNvSpPr>
            <a:spLocks noGrp="1"/>
          </p:cNvSpPr>
          <p:nvPr>
            <p:ph idx="1"/>
          </p:nvPr>
        </p:nvSpPr>
        <p:spPr/>
        <p:txBody>
          <a:bodyPr/>
          <a:lstStyle/>
          <a:p>
            <a:pPr lvl="0"/>
            <a:r>
              <a:rPr/>
              <a:t>Suppose we have a brand new economics textbook priced Rp 100.000,- in the market.</a:t>
            </a:r>
          </a:p>
          <a:p>
            <a:pPr lvl="0"/>
            <a:r>
              <a:rPr/>
              <a:t>Some people sell the used textbook Rp 50.000,-</a:t>
            </a:r>
          </a:p>
          <a:p>
            <a:pPr lvl="0"/>
            <a:r>
              <a:rPr/>
              <a:t>Let there be 5 economics students interested in buying the book.</a:t>
            </a:r>
          </a:p>
          <a:p>
            <a:pPr lvl="0"/>
            <a:r>
              <a:rPr/>
              <a:t>They value used books differently:</a:t>
            </a:r>
          </a:p>
          <a:p>
            <a:pPr lvl="1"/>
            <a:r>
              <a:rPr/>
              <a:t>Some requires the book to be very cheap. Otherwise they’d rather buy new.</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Used texbook demand schedule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ctr">
                        <a:buNone/>
                      </a:pPr>
                      <a:r>
                        <a:rPr/>
                        <a:t>potential buyer</a:t>
                      </a:r>
                    </a:p>
                  </a:txBody>
                  <a:tcPr/>
                </a:tc>
                <a:tc>
                  <a:txBody>
                    <a:bodyPr/>
                    <a:lstStyle/>
                    <a:p>
                      <a:pPr lvl="0" indent="0" marL="0" algn="ctr">
                        <a:buNone/>
                      </a:pPr>
                      <a:r>
                        <a:rPr/>
                        <a:t>WTP</a:t>
                      </a:r>
                    </a:p>
                  </a:txBody>
                  <a:tcPr/>
                </a:tc>
                <a:tc>
                  <a:txBody>
                    <a:bodyPr/>
                    <a:lstStyle/>
                    <a:p>
                      <a:pPr lvl="0" indent="0" marL="0" algn="ctr">
                        <a:buNone/>
                      </a:pPr>
                      <a:r>
                        <a:rPr/>
                        <a:t>price</a:t>
                      </a:r>
                    </a:p>
                  </a:txBody>
                  <a:tcPr/>
                </a:tc>
                <a:tc>
                  <a:txBody>
                    <a:bodyPr/>
                    <a:lstStyle/>
                    <a:p>
                      <a:pPr lvl="0" indent="0" marL="0" algn="ctr">
                        <a:buNone/>
                      </a:pPr>
                      <a:r>
                        <a:rPr/>
                        <a:t>CS=|WTP-price|</a:t>
                      </a:r>
                    </a:p>
                  </a:txBody>
                  <a:tcPr/>
                </a:tc>
              </a:tr>
              <a:tr h="0">
                <a:tc>
                  <a:txBody>
                    <a:bodyPr/>
                    <a:lstStyle/>
                    <a:p>
                      <a:pPr lvl="0" indent="0" marL="0" algn="ctr">
                        <a:buNone/>
                      </a:pPr>
                      <a:r>
                        <a:rPr/>
                        <a:t>Joy</a:t>
                      </a:r>
                    </a:p>
                  </a:txBody>
                </a:tc>
                <a:tc>
                  <a:txBody>
                    <a:bodyPr/>
                    <a:lstStyle/>
                    <a:p>
                      <a:pPr lvl="0" indent="0" marL="0" algn="ctr">
                        <a:buNone/>
                      </a:pPr>
                      <a:r>
                        <a:rPr/>
                        <a:t>70</a:t>
                      </a:r>
                    </a:p>
                  </a:txBody>
                </a:tc>
                <a:tc>
                  <a:txBody>
                    <a:bodyPr/>
                    <a:lstStyle/>
                    <a:p>
                      <a:pPr lvl="0" indent="0" marL="0" algn="ctr">
                        <a:buNone/>
                      </a:pPr>
                      <a:r>
                        <a:rPr/>
                        <a:t>50</a:t>
                      </a:r>
                    </a:p>
                  </a:txBody>
                </a:tc>
                <a:tc>
                  <a:txBody>
                    <a:bodyPr/>
                    <a:lstStyle/>
                    <a:p>
                      <a:pPr lvl="0" indent="0" marL="0" algn="ctr">
                        <a:buNone/>
                      </a:pPr>
                      <a:r>
                        <a:rPr/>
                        <a:t>20</a:t>
                      </a:r>
                    </a:p>
                  </a:txBody>
                </a:tc>
              </a:tr>
              <a:tr h="0">
                <a:tc>
                  <a:txBody>
                    <a:bodyPr/>
                    <a:lstStyle/>
                    <a:p>
                      <a:pPr lvl="0" indent="0" marL="0" algn="ctr">
                        <a:buNone/>
                      </a:pPr>
                      <a:r>
                        <a:rPr/>
                        <a:t>Kensi</a:t>
                      </a:r>
                    </a:p>
                  </a:txBody>
                </a:tc>
                <a:tc>
                  <a:txBody>
                    <a:bodyPr/>
                    <a:lstStyle/>
                    <a:p>
                      <a:pPr lvl="0" indent="0" marL="0" algn="ctr">
                        <a:buNone/>
                      </a:pPr>
                      <a:r>
                        <a:rPr/>
                        <a:t>60</a:t>
                      </a:r>
                    </a:p>
                  </a:txBody>
                </a:tc>
                <a:tc>
                  <a:txBody>
                    <a:bodyPr/>
                    <a:lstStyle/>
                    <a:p>
                      <a:pPr lvl="0" indent="0" marL="0" algn="ctr">
                        <a:buNone/>
                      </a:pPr>
                      <a:r>
                        <a:rPr/>
                        <a:t>50</a:t>
                      </a:r>
                    </a:p>
                  </a:txBody>
                </a:tc>
                <a:tc>
                  <a:txBody>
                    <a:bodyPr/>
                    <a:lstStyle/>
                    <a:p>
                      <a:pPr lvl="0" indent="0" marL="0" algn="ctr">
                        <a:buNone/>
                      </a:pPr>
                      <a:r>
                        <a:rPr/>
                        <a:t>10</a:t>
                      </a:r>
                    </a:p>
                  </a:txBody>
                </a:tc>
              </a:tr>
              <a:tr h="0">
                <a:tc>
                  <a:txBody>
                    <a:bodyPr/>
                    <a:lstStyle/>
                    <a:p>
                      <a:pPr lvl="0" indent="0" marL="0" algn="ctr">
                        <a:buNone/>
                      </a:pPr>
                      <a:r>
                        <a:rPr/>
                        <a:t>Panca</a:t>
                      </a:r>
                    </a:p>
                  </a:txBody>
                </a:tc>
                <a:tc>
                  <a:txBody>
                    <a:bodyPr/>
                    <a:lstStyle/>
                    <a:p>
                      <a:pPr lvl="0" indent="0" marL="0" algn="ctr">
                        <a:buNone/>
                      </a:pPr>
                      <a:r>
                        <a:rPr/>
                        <a:t>55</a:t>
                      </a:r>
                    </a:p>
                  </a:txBody>
                </a:tc>
                <a:tc>
                  <a:txBody>
                    <a:bodyPr/>
                    <a:lstStyle/>
                    <a:p>
                      <a:pPr lvl="0" indent="0" marL="0" algn="ctr">
                        <a:buNone/>
                      </a:pPr>
                      <a:r>
                        <a:rPr/>
                        <a:t>50</a:t>
                      </a:r>
                    </a:p>
                  </a:txBody>
                </a:tc>
                <a:tc>
                  <a:txBody>
                    <a:bodyPr/>
                    <a:lstStyle/>
                    <a:p>
                      <a:pPr lvl="0" indent="0" marL="0" algn="ctr">
                        <a:buNone/>
                      </a:pPr>
                      <a:r>
                        <a:rPr/>
                        <a:t>5</a:t>
                      </a:r>
                    </a:p>
                  </a:txBody>
                </a:tc>
              </a:tr>
              <a:tr h="0">
                <a:tc>
                  <a:txBody>
                    <a:bodyPr/>
                    <a:lstStyle/>
                    <a:p>
                      <a:pPr lvl="0" indent="0" marL="0" algn="ctr">
                        <a:buNone/>
                      </a:pPr>
                      <a:r>
                        <a:rPr/>
                        <a:t>Livi</a:t>
                      </a:r>
                    </a:p>
                  </a:txBody>
                </a:tc>
                <a:tc>
                  <a:txBody>
                    <a:bodyPr/>
                    <a:lstStyle/>
                    <a:p>
                      <a:pPr lvl="0" indent="0" marL="0" algn="ctr">
                        <a:buNone/>
                      </a:pPr>
                      <a:r>
                        <a:rPr/>
                        <a:t>45</a:t>
                      </a:r>
                    </a:p>
                  </a:txBody>
                </a:tc>
                <a:tc>
                  <a:txBody>
                    <a:bodyPr/>
                    <a:lstStyle/>
                    <a:p>
                      <a:pPr lvl="0" indent="0" marL="0" algn="ctr">
                        <a:buNone/>
                      </a:pPr>
                      <a:r>
                        <a:rPr/>
                        <a:t>50</a:t>
                      </a:r>
                    </a:p>
                  </a:txBody>
                </a:tc>
                <a:tc>
                  <a:txBody>
                    <a:bodyPr/>
                    <a:lstStyle/>
                    <a:p>
                      <a:pPr lvl="0" indent="0" marL="0" algn="ctr">
                        <a:buNone/>
                      </a:pPr>
                      <a:r>
                        <a:rPr/>
                        <a:t>-</a:t>
                      </a:r>
                    </a:p>
                  </a:txBody>
                </a:tc>
              </a:tr>
              <a:tr h="0">
                <a:tc>
                  <a:txBody>
                    <a:bodyPr/>
                    <a:lstStyle/>
                    <a:p>
                      <a:pPr lvl="0" indent="0" marL="0" algn="ctr">
                        <a:buNone/>
                      </a:pPr>
                      <a:r>
                        <a:rPr/>
                        <a:t>Will</a:t>
                      </a:r>
                    </a:p>
                  </a:txBody>
                </a:tc>
                <a:tc>
                  <a:txBody>
                    <a:bodyPr/>
                    <a:lstStyle/>
                    <a:p>
                      <a:pPr lvl="0" indent="0" marL="0" algn="ctr">
                        <a:buNone/>
                      </a:pPr>
                      <a:r>
                        <a:rPr/>
                        <a:t>40</a:t>
                      </a:r>
                    </a:p>
                  </a:txBody>
                </a:tc>
                <a:tc>
                  <a:txBody>
                    <a:bodyPr/>
                    <a:lstStyle/>
                    <a:p>
                      <a:pPr lvl="0" indent="0" marL="0" algn="ctr">
                        <a:buNone/>
                      </a:pPr>
                      <a:r>
                        <a:rPr/>
                        <a:t>50</a:t>
                      </a:r>
                    </a:p>
                  </a:txBody>
                </a:tc>
                <a:tc>
                  <a:txBody>
                    <a:bodyPr/>
                    <a:lstStyle/>
                    <a:p>
                      <a:pPr lvl="0" indent="0" marL="0" algn="ctr">
                        <a:buNone/>
                      </a:pPr>
                      <a:r>
                        <a:rPr/>
                        <a:t>-</a:t>
                      </a:r>
                    </a:p>
                  </a:txBody>
                </a:tc>
              </a:tr>
              <a:tr h="0">
                <a:tc>
                  <a:txBody>
                    <a:bodyPr/>
                    <a:lstStyle/>
                    <a:p>
                      <a:pPr lvl="0" indent="0" marL="0" algn="ctr">
                        <a:buNone/>
                      </a:pPr>
                      <a:r>
                        <a:rPr/>
                        <a:t>total CS</a:t>
                      </a:r>
                    </a:p>
                  </a:txBody>
                </a:tc>
                <a:tc>
                  <a:txBody>
                    <a:bodyPr/>
                    <a:lstStyle/>
                    <a:p>
                      <a:pPr lvl="0" indent="0" marL="0" algn="ctr">
                        <a:buNone/>
                      </a:pPr>
                      <a:r>
                        <a:rPr/>
                        <a:t>-</a:t>
                      </a:r>
                    </a:p>
                  </a:txBody>
                </a:tc>
                <a:tc>
                  <a:txBody>
                    <a:bodyPr/>
                    <a:lstStyle/>
                    <a:p>
                      <a:pPr lvl="0" indent="0" marL="0" algn="ctr">
                        <a:buNone/>
                      </a:pPr>
                      <a:r>
                        <a:rPr/>
                        <a:t>-</a:t>
                      </a:r>
                    </a:p>
                  </a:txBody>
                </a:tc>
                <a:tc>
                  <a:txBody>
                    <a:bodyPr/>
                    <a:lstStyle/>
                    <a:p>
                      <a:pPr lvl="0" indent="0" marL="0" algn="ctr">
                        <a:buNone/>
                      </a:pPr>
                      <a:r>
                        <a:rPr/>
                        <a:t>35</a:t>
                      </a:r>
                    </a:p>
                  </a:txBody>
                </a:tc>
              </a:tr>
              <a:tr h="0">
                <a:tc>
                  <a:txBody>
                    <a:bodyPr/>
                    <a:lstStyle/>
                    <a:p>
                      <a:pPr lvl="0" indent="0" marL="0" algn="ctr">
                        <a:buNone/>
                      </a:pPr>
                      <a:r>
                        <a:rPr/>
                        <a:t>Note: </a:t>
                      </a:r>
                    </a:p>
                  </a:txBody>
                </a:tc>
                <a:tc>
                  <a:txBody>
                    <a:bodyPr/>
                    <a:lstStyle/>
                    <a:p>
                      <a:endParaRPr/>
                    </a:p>
                  </a:txBody>
                </a:tc>
                <a:tc>
                  <a:txBody>
                    <a:bodyPr/>
                    <a:lstStyle/>
                    <a:p>
                      <a:endParaRPr/>
                    </a:p>
                  </a:txBody>
                </a:tc>
                <a:tc>
                  <a:txBody>
                    <a:bodyPr/>
                    <a:lstStyle/>
                    <a:p>
                      <a:endParaRPr/>
                    </a:p>
                  </a:txBody>
                </a:tc>
              </a:tr>
              <a:tr h="0">
                <a:tc>
                  <a:txBody>
                    <a:bodyPr/>
                    <a:lstStyle/>
                    <a:p>
                      <a:pPr lvl="0" indent="0" marL="0" algn="ctr">
                        <a:buNone/>
                      </a:pPr>
                      <a:r>
                        <a:rPr/>
                        <a:t> price and WTP in 1.000 IDR</a:t>
                      </a:r>
                    </a:p>
                  </a:txBody>
                </a:tc>
                <a:tc>
                  <a:txBody>
                    <a:bodyPr/>
                    <a:lstStyle/>
                    <a:p>
                      <a:endParaRPr/>
                    </a:p>
                  </a:txBody>
                </a:tc>
                <a:tc>
                  <a:txBody>
                    <a:bodyPr/>
                    <a:lstStyle/>
                    <a:p>
                      <a:endParaRPr/>
                    </a:p>
                  </a:txBody>
                </a:tc>
                <a:tc>
                  <a:txBody>
                    <a:bodyPr/>
                    <a:lstStyle/>
                    <a:p>
                      <a:endParaRP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Demand curve for a used book</a:t>
            </a:r>
          </a:p>
        </p:txBody>
      </p:sp>
      <p:pic>
        <p:nvPicPr>
          <p:cNvPr descr="index_files/figure-pptx/unnamed-chunk-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Consumer surplus(es)</a:t>
            </a:r>
          </a:p>
        </p:txBody>
      </p:sp>
      <p:pic>
        <p:nvPicPr>
          <p:cNvPr descr="index_files/figure-pptx/unnamed-chunk-3-1.png" id="0" name="Picture 1"/>
          <p:cNvPicPr>
            <a:picLocks noGrp="1" noChangeAspect="1"/>
          </p:cNvPicPr>
          <p:nvPr/>
        </p:nvPicPr>
        <p:blipFill>
          <a:blip r:embed="rId2"/>
          <a:stretch>
            <a:fillRect/>
          </a:stretch>
        </p:blipFill>
        <p:spPr bwMode="auto">
          <a:xfrm>
            <a:off x="1485900" y="1193800"/>
            <a:ext cx="61595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Consumer surplus(es)</a:t>
            </a:r>
          </a:p>
        </p:txBody>
      </p:sp>
      <p:pic>
        <p:nvPicPr>
          <p:cNvPr descr="index_files/figure-pptx/unnamed-chunk-4-1.png" id="0" name="Picture 1"/>
          <p:cNvPicPr>
            <a:picLocks noGrp="1" noChangeAspect="1"/>
          </p:cNvPicPr>
          <p:nvPr/>
        </p:nvPicPr>
        <p:blipFill>
          <a:blip r:embed="rId2"/>
          <a:stretch>
            <a:fillRect/>
          </a:stretch>
        </p:blipFill>
        <p:spPr bwMode="auto">
          <a:xfrm>
            <a:off x="939800" y="1193800"/>
            <a:ext cx="3086100" cy="3390900"/>
          </a:xfrm>
          <a:prstGeom prst="rect">
            <a:avLst/>
          </a:prstGeom>
          <a:noFill/>
          <a:ln w="9525">
            <a:noFill/>
            <a:headEnd/>
            <a:tailEnd/>
          </a:ln>
        </p:spPr>
      </p:pic>
      <p:sp>
        <p:nvSpPr>
          <p:cNvPr id="4" name="Content Placeholder 3"/>
          <p:cNvSpPr>
            <a:spLocks noGrp="1"/>
          </p:cNvSpPr>
          <p:nvPr>
            <p:ph idx="2" sz="half"/>
          </p:nvPr>
        </p:nvSpPr>
        <p:spPr/>
        <p:txBody>
          <a:bodyPr/>
          <a:lstStyle/>
          <a:p>
            <a:pPr lvl="0"/>
            <a:r>
              <a:rPr/>
              <a:t>Calculating surplus in this case is straight-forward:</a:t>
            </a:r>
          </a:p>
          <a:p>
            <a:pPr lvl="0"/>
            <a:r>
              <a:rPr/>
              <a:t>We calculate individual surpluses first, then add them up.</a:t>
            </a:r>
          </a:p>
          <a:p>
            <a:pPr lvl="0"/>
            <a:r>
              <a:rPr/>
              <a:t>If we lower the price, would the surplus increase or decrease?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Producer surplus</a:t>
            </a:r>
          </a:p>
        </p:txBody>
      </p:sp>
      <p:sp>
        <p:nvSpPr>
          <p:cNvPr id="3" name="Content Placeholder 2"/>
          <p:cNvSpPr>
            <a:spLocks noGrp="1"/>
          </p:cNvSpPr>
          <p:nvPr>
            <p:ph idx="1"/>
          </p:nvPr>
        </p:nvSpPr>
        <p:spPr/>
        <p:txBody>
          <a:bodyPr/>
          <a:lstStyle/>
          <a:p>
            <a:pPr lvl="0"/>
            <a:r>
              <a:rPr/>
              <a:t>we can easily construct the same thing using the supply schedule and supply curve.</a:t>
            </a:r>
          </a:p>
          <a:p>
            <a:pPr lvl="0"/>
            <a:r>
              <a:rPr/>
              <a:t>Let there be 5 seniors who have passed the economics course and are willing to sell their old textbooks.</a:t>
            </a:r>
          </a:p>
          <a:p>
            <a:pPr lvl="0"/>
            <a:r>
              <a:rPr/>
              <a:t>Different potential sellers also have different price level they are willing to sell.</a:t>
            </a:r>
          </a:p>
          <a:p>
            <a:pPr lvl="0"/>
            <a:r>
              <a:rPr/>
              <a:t>The lowest price at which potential seller is willing to sell is called seller’s </a:t>
            </a:r>
            <a:r>
              <a:rPr b="1"/>
              <a:t>cost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Seller’s cost</a:t>
            </a:r>
          </a:p>
        </p:txBody>
      </p:sp>
      <p:sp>
        <p:nvSpPr>
          <p:cNvPr id="3" name="Content Placeholder 2"/>
          <p:cNvSpPr>
            <a:spLocks noGrp="1"/>
          </p:cNvSpPr>
          <p:nvPr>
            <p:ph idx="1"/>
          </p:nvPr>
        </p:nvSpPr>
        <p:spPr/>
        <p:txBody>
          <a:bodyPr/>
          <a:lstStyle/>
          <a:p>
            <a:pPr lvl="0"/>
            <a:r>
              <a:rPr/>
              <a:t>In our case, it’s funny to call the willingness to sell as ‘cost’.</a:t>
            </a:r>
          </a:p>
          <a:p>
            <a:pPr lvl="0"/>
            <a:r>
              <a:rPr/>
              <a:t>However, in economics, we consider </a:t>
            </a:r>
            <a:r>
              <a:rPr b="1"/>
              <a:t>opportunity cost</a:t>
            </a:r>
            <a:r>
              <a:rPr/>
              <a:t> as a cost.</a:t>
            </a:r>
          </a:p>
          <a:p>
            <a:pPr lvl="1"/>
            <a:r>
              <a:rPr/>
              <a:t>Selling the book means giving away their collection.</a:t>
            </a:r>
          </a:p>
          <a:p>
            <a:pPr lvl="1"/>
            <a:r>
              <a:rPr/>
              <a:t>the book might have notes that could be useful for them in the future.</a:t>
            </a:r>
          </a:p>
          <a:p>
            <a:pPr lvl="1"/>
            <a:r>
              <a:rPr/>
              <a:t>the book might also have a personal value.</a:t>
            </a:r>
          </a:p>
          <a:p>
            <a:pPr lvl="0"/>
            <a:r>
              <a:rPr/>
              <a:t>The term ‘cost’ is useful generally since a seller will not sell something they can’t profit from.</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Supply schedule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ctr">
                        <a:buNone/>
                      </a:pPr>
                      <a:r>
                        <a:rPr/>
                        <a:t>potential seller</a:t>
                      </a:r>
                    </a:p>
                  </a:txBody>
                  <a:tcPr/>
                </a:tc>
                <a:tc>
                  <a:txBody>
                    <a:bodyPr/>
                    <a:lstStyle/>
                    <a:p>
                      <a:pPr lvl="0" indent="0" marL="0" algn="ctr">
                        <a:buNone/>
                      </a:pPr>
                      <a:r>
                        <a:rPr/>
                        <a:t>cost</a:t>
                      </a:r>
                    </a:p>
                  </a:txBody>
                  <a:tcPr/>
                </a:tc>
                <a:tc>
                  <a:txBody>
                    <a:bodyPr/>
                    <a:lstStyle/>
                    <a:p>
                      <a:pPr lvl="0" indent="0" marL="0" algn="ctr">
                        <a:buNone/>
                      </a:pPr>
                      <a:r>
                        <a:rPr/>
                        <a:t>price</a:t>
                      </a:r>
                    </a:p>
                  </a:txBody>
                  <a:tcPr/>
                </a:tc>
                <a:tc>
                  <a:txBody>
                    <a:bodyPr/>
                    <a:lstStyle/>
                    <a:p>
                      <a:pPr lvl="0" indent="0" marL="0" algn="ctr">
                        <a:buNone/>
                      </a:pPr>
                      <a:r>
                        <a:rPr/>
                        <a:t>PS=|price-cost|</a:t>
                      </a:r>
                    </a:p>
                  </a:txBody>
                  <a:tcPr/>
                </a:tc>
              </a:tr>
              <a:tr h="0">
                <a:tc>
                  <a:txBody>
                    <a:bodyPr/>
                    <a:lstStyle/>
                    <a:p>
                      <a:pPr lvl="0" indent="0" marL="0" algn="ctr">
                        <a:buNone/>
                      </a:pPr>
                      <a:r>
                        <a:rPr/>
                        <a:t>Tony</a:t>
                      </a:r>
                    </a:p>
                  </a:txBody>
                </a:tc>
                <a:tc>
                  <a:txBody>
                    <a:bodyPr/>
                    <a:lstStyle/>
                    <a:p>
                      <a:pPr lvl="0" indent="0" marL="0" algn="ctr">
                        <a:buNone/>
                      </a:pPr>
                      <a:r>
                        <a:rPr/>
                        <a:t>65</a:t>
                      </a:r>
                    </a:p>
                  </a:txBody>
                </a:tc>
                <a:tc>
                  <a:txBody>
                    <a:bodyPr/>
                    <a:lstStyle/>
                    <a:p>
                      <a:pPr lvl="0" indent="0" marL="0" algn="ctr">
                        <a:buNone/>
                      </a:pPr>
                      <a:r>
                        <a:rPr/>
                        <a:t>50</a:t>
                      </a:r>
                    </a:p>
                  </a:txBody>
                </a:tc>
                <a:tc>
                  <a:txBody>
                    <a:bodyPr/>
                    <a:lstStyle/>
                    <a:p>
                      <a:pPr lvl="0" indent="0" marL="0" algn="ctr">
                        <a:buNone/>
                      </a:pPr>
                      <a:r>
                        <a:rPr/>
                        <a:t>-</a:t>
                      </a:r>
                    </a:p>
                  </a:txBody>
                </a:tc>
              </a:tr>
              <a:tr h="0">
                <a:tc>
                  <a:txBody>
                    <a:bodyPr/>
                    <a:lstStyle/>
                    <a:p>
                      <a:pPr lvl="0" indent="0" marL="0" algn="ctr">
                        <a:buNone/>
                      </a:pPr>
                      <a:r>
                        <a:rPr/>
                        <a:t>Natasha</a:t>
                      </a:r>
                    </a:p>
                  </a:txBody>
                </a:tc>
                <a:tc>
                  <a:txBody>
                    <a:bodyPr/>
                    <a:lstStyle/>
                    <a:p>
                      <a:pPr lvl="0" indent="0" marL="0" algn="ctr">
                        <a:buNone/>
                      </a:pPr>
                      <a:r>
                        <a:rPr/>
                        <a:t>60</a:t>
                      </a:r>
                    </a:p>
                  </a:txBody>
                </a:tc>
                <a:tc>
                  <a:txBody>
                    <a:bodyPr/>
                    <a:lstStyle/>
                    <a:p>
                      <a:pPr lvl="0" indent="0" marL="0" algn="ctr">
                        <a:buNone/>
                      </a:pPr>
                      <a:r>
                        <a:rPr/>
                        <a:t>50</a:t>
                      </a:r>
                    </a:p>
                  </a:txBody>
                </a:tc>
                <a:tc>
                  <a:txBody>
                    <a:bodyPr/>
                    <a:lstStyle/>
                    <a:p>
                      <a:pPr lvl="0" indent="0" marL="0" algn="ctr">
                        <a:buNone/>
                      </a:pPr>
                      <a:r>
                        <a:rPr/>
                        <a:t>-</a:t>
                      </a:r>
                    </a:p>
                  </a:txBody>
                </a:tc>
              </a:tr>
              <a:tr h="0">
                <a:tc>
                  <a:txBody>
                    <a:bodyPr/>
                    <a:lstStyle/>
                    <a:p>
                      <a:pPr lvl="0" indent="0" marL="0" algn="ctr">
                        <a:buNone/>
                      </a:pPr>
                      <a:r>
                        <a:rPr/>
                        <a:t>Bruce</a:t>
                      </a:r>
                    </a:p>
                  </a:txBody>
                </a:tc>
                <a:tc>
                  <a:txBody>
                    <a:bodyPr/>
                    <a:lstStyle/>
                    <a:p>
                      <a:pPr lvl="0" indent="0" marL="0" algn="ctr">
                        <a:buNone/>
                      </a:pPr>
                      <a:r>
                        <a:rPr/>
                        <a:t>50</a:t>
                      </a:r>
                    </a:p>
                  </a:txBody>
                </a:tc>
                <a:tc>
                  <a:txBody>
                    <a:bodyPr/>
                    <a:lstStyle/>
                    <a:p>
                      <a:pPr lvl="0" indent="0" marL="0" algn="ctr">
                        <a:buNone/>
                      </a:pPr>
                      <a:r>
                        <a:rPr/>
                        <a:t>50</a:t>
                      </a:r>
                    </a:p>
                  </a:txBody>
                </a:tc>
                <a:tc>
                  <a:txBody>
                    <a:bodyPr/>
                    <a:lstStyle/>
                    <a:p>
                      <a:pPr lvl="0" indent="0" marL="0" algn="ctr">
                        <a:buNone/>
                      </a:pPr>
                      <a:r>
                        <a:rPr/>
                        <a:t>0</a:t>
                      </a:r>
                    </a:p>
                  </a:txBody>
                </a:tc>
              </a:tr>
              <a:tr h="0">
                <a:tc>
                  <a:txBody>
                    <a:bodyPr/>
                    <a:lstStyle/>
                    <a:p>
                      <a:pPr lvl="0" indent="0" marL="0" algn="ctr">
                        <a:buNone/>
                      </a:pPr>
                      <a:r>
                        <a:rPr/>
                        <a:t>Wanda</a:t>
                      </a:r>
                    </a:p>
                  </a:txBody>
                </a:tc>
                <a:tc>
                  <a:txBody>
                    <a:bodyPr/>
                    <a:lstStyle/>
                    <a:p>
                      <a:pPr lvl="0" indent="0" marL="0" algn="ctr">
                        <a:buNone/>
                      </a:pPr>
                      <a:r>
                        <a:rPr/>
                        <a:t>35</a:t>
                      </a:r>
                    </a:p>
                  </a:txBody>
                </a:tc>
                <a:tc>
                  <a:txBody>
                    <a:bodyPr/>
                    <a:lstStyle/>
                    <a:p>
                      <a:pPr lvl="0" indent="0" marL="0" algn="ctr">
                        <a:buNone/>
                      </a:pPr>
                      <a:r>
                        <a:rPr/>
                        <a:t>50</a:t>
                      </a:r>
                    </a:p>
                  </a:txBody>
                </a:tc>
                <a:tc>
                  <a:txBody>
                    <a:bodyPr/>
                    <a:lstStyle/>
                    <a:p>
                      <a:pPr lvl="0" indent="0" marL="0" algn="ctr">
                        <a:buNone/>
                      </a:pPr>
                      <a:r>
                        <a:rPr/>
                        <a:t>15</a:t>
                      </a:r>
                    </a:p>
                  </a:txBody>
                </a:tc>
              </a:tr>
              <a:tr h="0">
                <a:tc>
                  <a:txBody>
                    <a:bodyPr/>
                    <a:lstStyle/>
                    <a:p>
                      <a:pPr lvl="0" indent="0" marL="0" algn="ctr">
                        <a:buNone/>
                      </a:pPr>
                      <a:r>
                        <a:rPr/>
                        <a:t>Steve</a:t>
                      </a:r>
                    </a:p>
                  </a:txBody>
                </a:tc>
                <a:tc>
                  <a:txBody>
                    <a:bodyPr/>
                    <a:lstStyle/>
                    <a:p>
                      <a:pPr lvl="0" indent="0" marL="0" algn="ctr">
                        <a:buNone/>
                      </a:pPr>
                      <a:r>
                        <a:rPr/>
                        <a:t>25</a:t>
                      </a:r>
                    </a:p>
                  </a:txBody>
                </a:tc>
                <a:tc>
                  <a:txBody>
                    <a:bodyPr/>
                    <a:lstStyle/>
                    <a:p>
                      <a:pPr lvl="0" indent="0" marL="0" algn="ctr">
                        <a:buNone/>
                      </a:pPr>
                      <a:r>
                        <a:rPr/>
                        <a:t>50</a:t>
                      </a:r>
                    </a:p>
                  </a:txBody>
                </a:tc>
                <a:tc>
                  <a:txBody>
                    <a:bodyPr/>
                    <a:lstStyle/>
                    <a:p>
                      <a:pPr lvl="0" indent="0" marL="0" algn="ctr">
                        <a:buNone/>
                      </a:pPr>
                      <a:r>
                        <a:rPr/>
                        <a:t>25</a:t>
                      </a:r>
                    </a:p>
                  </a:txBody>
                </a:tc>
              </a:tr>
              <a:tr h="0">
                <a:tc>
                  <a:txBody>
                    <a:bodyPr/>
                    <a:lstStyle/>
                    <a:p>
                      <a:pPr lvl="0" indent="0" marL="0" algn="ctr">
                        <a:buNone/>
                      </a:pPr>
                      <a:r>
                        <a:rPr/>
                        <a:t>total PS</a:t>
                      </a:r>
                    </a:p>
                  </a:txBody>
                </a:tc>
                <a:tc>
                  <a:txBody>
                    <a:bodyPr/>
                    <a:lstStyle/>
                    <a:p>
                      <a:pPr lvl="0" indent="0" marL="0" algn="ctr">
                        <a:buNone/>
                      </a:pPr>
                      <a:r>
                        <a:rPr/>
                        <a:t>-</a:t>
                      </a:r>
                    </a:p>
                  </a:txBody>
                </a:tc>
                <a:tc>
                  <a:txBody>
                    <a:bodyPr/>
                    <a:lstStyle/>
                    <a:p>
                      <a:pPr lvl="0" indent="0" marL="0" algn="ctr">
                        <a:buNone/>
                      </a:pPr>
                      <a:r>
                        <a:rPr/>
                        <a:t>-</a:t>
                      </a:r>
                    </a:p>
                  </a:txBody>
                </a:tc>
                <a:tc>
                  <a:txBody>
                    <a:bodyPr/>
                    <a:lstStyle/>
                    <a:p>
                      <a:pPr lvl="0" indent="0" marL="0" algn="ctr">
                        <a:buNone/>
                      </a:pPr>
                      <a:r>
                        <a:rPr/>
                        <a:t>40</a:t>
                      </a:r>
                    </a:p>
                  </a:txBody>
                </a:tc>
              </a:tr>
              <a:tr h="0">
                <a:tc>
                  <a:txBody>
                    <a:bodyPr/>
                    <a:lstStyle/>
                    <a:p>
                      <a:pPr lvl="0" indent="0" marL="0" algn="ctr">
                        <a:buNone/>
                      </a:pPr>
                      <a:r>
                        <a:rPr/>
                        <a:t>Note: </a:t>
                      </a:r>
                    </a:p>
                  </a:txBody>
                </a:tc>
                <a:tc>
                  <a:txBody>
                    <a:bodyPr/>
                    <a:lstStyle/>
                    <a:p>
                      <a:endParaRPr/>
                    </a:p>
                  </a:txBody>
                </a:tc>
                <a:tc>
                  <a:txBody>
                    <a:bodyPr/>
                    <a:lstStyle/>
                    <a:p>
                      <a:endParaRPr/>
                    </a:p>
                  </a:txBody>
                </a:tc>
                <a:tc>
                  <a:txBody>
                    <a:bodyPr/>
                    <a:lstStyle/>
                    <a:p>
                      <a:endParaRPr/>
                    </a:p>
                  </a:txBody>
                </a:tc>
              </a:tr>
              <a:tr h="0">
                <a:tc>
                  <a:txBody>
                    <a:bodyPr/>
                    <a:lstStyle/>
                    <a:p>
                      <a:pPr lvl="0" indent="0" marL="0" algn="ctr">
                        <a:buNone/>
                      </a:pPr>
                      <a:r>
                        <a:rPr/>
                        <a:t> price and WTP in 1.000 IDR</a:t>
                      </a:r>
                    </a:p>
                  </a:txBody>
                </a:tc>
                <a:tc>
                  <a:txBody>
                    <a:bodyPr/>
                    <a:lstStyle/>
                    <a:p>
                      <a:endParaRPr/>
                    </a:p>
                  </a:txBody>
                </a:tc>
                <a:tc>
                  <a:txBody>
                    <a:bodyPr/>
                    <a:lstStyle/>
                    <a:p>
                      <a:endParaRPr/>
                    </a:p>
                  </a:txBody>
                </a:tc>
                <a:tc>
                  <a:txBody>
                    <a:bodyPr/>
                    <a:lstStyle/>
                    <a:p>
                      <a:endParaRPr/>
                    </a:p>
                  </a:txBody>
                </a:tc>
              </a:tr>
            </a:tbl>
          </a:graphicData>
        </a:graphic>
      </p:graphicFrame>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Recap on the perfect competition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Prices created by a free market interaction, while buyers &amp; sellers themselves can’t control prices.</a:t>
                </a:r>
              </a:p>
              <a:p>
                <a:pPr lvl="1"/>
                <a:r>
                  <a:rPr/>
                  <a:t>official price is not necessarily the market price.</a:t>
                </a:r>
              </a:p>
              <a:p>
                <a:pPr lvl="0"/>
                <a:r>
                  <a:rPr/>
                  <a:t>Price in a competitive market moves toward equilibrium.</a:t>
                </a:r>
              </a:p>
              <a:p>
                <a:pPr lvl="1"/>
                <a:r>
                  <a:rPr/>
                  <a:t>Price too low </a:t>
                </a:r>
                <a14:m>
                  <m:oMath xmlns:m="http://schemas.openxmlformats.org/officeDocument/2006/math">
                    <m:r>
                      <m:rPr>
                        <m:sty m:val="p"/>
                      </m:rPr>
                      <m:t>⇒</m:t>
                    </m:r>
                  </m:oMath>
                </a14:m>
                <a:r>
                  <a:rPr/>
                  <a:t> excess demand</a:t>
                </a:r>
              </a:p>
              <a:p>
                <a:pPr lvl="1"/>
                <a:r>
                  <a:rPr/>
                  <a:t>Price too high </a:t>
                </a:r>
                <a14:m>
                  <m:oMath xmlns:m="http://schemas.openxmlformats.org/officeDocument/2006/math">
                    <m:r>
                      <m:rPr>
                        <m:sty m:val="p"/>
                      </m:rPr>
                      <m:t>⇒</m:t>
                    </m:r>
                  </m:oMath>
                </a14:m>
                <a:r>
                  <a:rPr/>
                  <a:t> excess supply</a:t>
                </a:r>
              </a:p>
              <a:p>
                <a:pPr lvl="0"/>
                <a:r>
                  <a:rPr/>
                  <a:t>Price change </a:t>
                </a:r>
                <a14:m>
                  <m:oMath xmlns:m="http://schemas.openxmlformats.org/officeDocument/2006/math">
                    <m:r>
                      <m:rPr>
                        <m:sty m:val="p"/>
                      </m:rPr>
                      <m:t>→</m:t>
                    </m:r>
                  </m:oMath>
                </a14:m>
                <a:r>
                  <a:rPr/>
                  <a:t> movement along the curve, anything ese </a:t>
                </a:r>
                <a14:m>
                  <m:oMath xmlns:m="http://schemas.openxmlformats.org/officeDocument/2006/math">
                    <m:r>
                      <m:rPr>
                        <m:sty m:val="p"/>
                      </m:rPr>
                      <m:t>→</m:t>
                    </m:r>
                  </m:oMath>
                </a14:m>
                <a:r>
                  <a:rPr/>
                  <a:t> shifts the curve</a:t>
                </a:r>
              </a:p>
            </p:txBody>
          </p:sp>
        </mc:Choice>
      </mc:AlternateContent>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Producer surplus(es)</a:t>
            </a:r>
          </a:p>
        </p:txBody>
      </p:sp>
      <p:pic>
        <p:nvPicPr>
          <p:cNvPr descr="index_files/figure-pptx/unnamed-chunk-6-1.png" id="0" name="Picture 1"/>
          <p:cNvPicPr>
            <a:picLocks noGrp="1" noChangeAspect="1"/>
          </p:cNvPicPr>
          <p:nvPr/>
        </p:nvPicPr>
        <p:blipFill>
          <a:blip r:embed="rId2"/>
          <a:stretch>
            <a:fillRect/>
          </a:stretch>
        </p:blipFill>
        <p:spPr bwMode="auto">
          <a:xfrm>
            <a:off x="1485900" y="1193800"/>
            <a:ext cx="6159500" cy="339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Surplus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When we say </a:t>
                </a:r>
                <a:r>
                  <a:rPr b="1"/>
                  <a:t>consumer surplus</a:t>
                </a:r>
                <a:r>
                  <a:rPr/>
                  <a:t>, we often refer to the consumer surplus of the market, not individual CS.</a:t>
                </a:r>
              </a:p>
              <a:p>
                <a:pPr lvl="0"/>
                <a:r>
                  <a:rPr/>
                  <a:t>same goes with </a:t>
                </a:r>
                <a:r>
                  <a:rPr b="1"/>
                  <a:t>producer surplus</a:t>
                </a:r>
                <a:r>
                  <a:rPr/>
                  <a:t>.</a:t>
                </a:r>
              </a:p>
              <a:p>
                <a:pPr lvl="0"/>
                <a:r>
                  <a:rPr/>
                  <a:t>lastly, we can combine the two surpluses to get the total surplus of the market of the used book.</a:t>
                </a:r>
              </a:p>
              <a:p>
                <a:pPr lvl="0" indent="0" marL="0">
                  <a:buNone/>
                </a:pPr>
                <a14:m>
                  <m:oMathPara xmlns:m="http://schemas.openxmlformats.org/officeDocument/2006/math">
                    <m:oMathParaPr>
                      <m:jc m:val="center"/>
                    </m:oMathParaPr>
                    <m:oMath>
                      <m:r>
                        <m:t>T</m:t>
                      </m:r>
                      <m:r>
                        <m:t>S</m:t>
                      </m:r>
                      <m:r>
                        <m:rPr>
                          <m:sty m:val="p"/>
                        </m:rPr>
                        <m:t>=</m:t>
                      </m:r>
                      <m:r>
                        <m:t>C</m:t>
                      </m:r>
                      <m:r>
                        <m:t>S</m:t>
                      </m:r>
                      <m:r>
                        <m:rPr>
                          <m:sty m:val="p"/>
                        </m:rPr>
                        <m:t>+</m:t>
                      </m:r>
                      <m:r>
                        <m:t>P</m:t>
                      </m:r>
                      <m:r>
                        <m:t>S</m:t>
                      </m:r>
                    </m:oMath>
                  </m:oMathPara>
                </a14:m>
              </a:p>
              <a:p>
                <a:pPr lvl="0" indent="0" marL="0">
                  <a:buNone/>
                </a:pPr>
                <a:r>
                  <a:rPr/>
                  <a:t>- In our used texbook case, </a:t>
                </a:r>
                <a14:m>
                  <m:oMath xmlns:m="http://schemas.openxmlformats.org/officeDocument/2006/math">
                    <m:r>
                      <m:t>T</m:t>
                    </m:r>
                    <m:r>
                      <m:t>S</m:t>
                    </m:r>
                    <m:r>
                      <m:rPr>
                        <m:sty m:val="p"/>
                      </m:rPr>
                      <m:t>=</m:t>
                    </m:r>
                    <m:r>
                      <m:t>35</m:t>
                    </m:r>
                    <m:r>
                      <m:rPr>
                        <m:sty m:val="p"/>
                      </m:rPr>
                      <m:t>+</m:t>
                    </m:r>
                    <m:r>
                      <m:t>40</m:t>
                    </m:r>
                    <m:r>
                      <m:rPr>
                        <m:sty m:val="p"/>
                      </m:rPr>
                      <m:t>=</m:t>
                    </m:r>
                    <m:r>
                      <m:t>75</m:t>
                    </m:r>
                  </m:oMath>
                </a14:m>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Surplus in a chart</a:t>
            </a:r>
          </a:p>
        </p:txBody>
      </p:sp>
      <p:pic>
        <p:nvPicPr>
          <p:cNvPr descr="index_files/figure-pptx/unnamed-chunk-7-1.png" id="0" name="Picture 1"/>
          <p:cNvPicPr>
            <a:picLocks noGrp="1" noChangeAspect="1"/>
          </p:cNvPicPr>
          <p:nvPr/>
        </p:nvPicPr>
        <p:blipFill>
          <a:blip r:embed="rId2"/>
          <a:stretch>
            <a:fillRect/>
          </a:stretch>
        </p:blipFill>
        <p:spPr bwMode="auto">
          <a:xfrm>
            <a:off x="1485900" y="1193800"/>
            <a:ext cx="6159500" cy="3390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More general CS &amp; PS</a:t>
            </a:r>
          </a:p>
        </p:txBody>
      </p:sp>
      <p:sp>
        <p:nvSpPr>
          <p:cNvPr id="3" name="Content Placeholder 2"/>
          <p:cNvSpPr>
            <a:spLocks noGrp="1"/>
          </p:cNvSpPr>
          <p:nvPr>
            <p:ph idx="1"/>
          </p:nvPr>
        </p:nvSpPr>
        <p:spPr/>
        <p:txBody>
          <a:bodyPr/>
          <a:lstStyle/>
          <a:p>
            <a:pPr lvl="0"/>
            <a:r>
              <a:rPr/>
              <a:t>In a market with many buyers, calculating surplus one by one is impractical.</a:t>
            </a:r>
          </a:p>
          <a:p>
            <a:pPr lvl="0"/>
            <a:r>
              <a:rPr/>
              <a:t>moreover, economists often care less about individual surplus, more on the market’s CS and PS.</a:t>
            </a:r>
          </a:p>
          <a:p>
            <a:pPr lvl="0"/>
            <a:r>
              <a:rPr/>
              <a:t>In a market with many buyers and sellers, the demand and supply curve are smoother.</a:t>
            </a:r>
          </a:p>
          <a:p>
            <a:pPr lvl="0"/>
            <a:r>
              <a:rPr/>
              <a:t>Therefore, theoretically, we can calculate surpluses if we know the function of the curves.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CS in general</a:t>
            </a:r>
          </a:p>
        </p:txBody>
      </p:sp>
      <p:pic>
        <p:nvPicPr>
          <p:cNvPr descr="index_files/figure-pptx/unnamed-chunk-8-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CS in general</a:t>
            </a:r>
          </a:p>
        </p:txBody>
      </p:sp>
      <p:pic>
        <p:nvPicPr>
          <p:cNvPr descr="index_files/figure-pptx/unnamed-chunk-9-1.png" id="0" name="Picture 1"/>
          <p:cNvPicPr>
            <a:picLocks noGrp="1" noChangeAspect="1"/>
          </p:cNvPicPr>
          <p:nvPr/>
        </p:nvPicPr>
        <p:blipFill>
          <a:blip r:embed="rId2"/>
          <a:stretch>
            <a:fillRect/>
          </a:stretch>
        </p:blipFill>
        <p:spPr bwMode="auto">
          <a:xfrm>
            <a:off x="939800" y="1193800"/>
            <a:ext cx="3086100" cy="3390900"/>
          </a:xfrm>
          <a:prstGeom prst="rect">
            <a:avLst/>
          </a:prstGeom>
          <a:noFill/>
          <a:ln w="9525">
            <a:noFill/>
            <a:headEnd/>
            <a:tailEnd/>
          </a:ln>
        </p:spPr>
      </p:pic>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indent="0" marL="0">
                  <a:buNone/>
                </a:pPr>
                <a:r>
                  <a:rPr/>
                  <a:t>For a linear demand curve (i.e., a straight line), calculating the CS is the same as calculating an area of a triangle</a:t>
                </a:r>
              </a:p>
              <a:p>
                <a:pPr lvl="0" indent="0" marL="0">
                  <a:buNone/>
                </a:pPr>
                <a:r>
                  <a:rPr/>
                  <a:t>In this case,</a:t>
                </a:r>
              </a:p>
              <a:p>
                <a:pPr lvl="0" indent="0" marL="0">
                  <a:buNone/>
                </a:pPr>
                <a14:m>
                  <m:oMathPara xmlns:m="http://schemas.openxmlformats.org/officeDocument/2006/math">
                    <m:oMathParaPr>
                      <m:jc m:val="center"/>
                    </m:oMathParaPr>
                    <m:oMath>
                      <m:r>
                        <m:t>C</m:t>
                      </m:r>
                      <m:r>
                        <m:t>S</m:t>
                      </m:r>
                      <m:r>
                        <m:rPr>
                          <m:sty m:val="p"/>
                        </m:rPr>
                        <m:t>=</m:t>
                      </m:r>
                      <m:r>
                        <m:t>0.5</m:t>
                      </m:r>
                      <m:r>
                        <m:rPr>
                          <m:sty m:val="p"/>
                        </m:rPr>
                        <m:t>×</m:t>
                      </m:r>
                      <m:r>
                        <m:t>500</m:t>
                      </m:r>
                      <m:r>
                        <m:rPr>
                          <m:sty m:val="p"/>
                        </m:rPr>
                        <m:t>×</m:t>
                      </m:r>
                      <m:r>
                        <m:t>500</m:t>
                      </m:r>
                    </m:oMath>
                  </m:oMathPara>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PS in general</a:t>
            </a:r>
          </a:p>
        </p:txBody>
      </p:sp>
      <p:pic>
        <p:nvPicPr>
          <p:cNvPr descr="index_files/figure-pptx/unnamed-chunk-10-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Surplus in general</a:t>
            </a:r>
          </a:p>
        </p:txBody>
      </p:sp>
      <p:pic>
        <p:nvPicPr>
          <p:cNvPr descr="index_files/figure-pptx/unnamed-chunk-1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total surplus matters?</a:t>
            </a:r>
          </a:p>
        </p:txBody>
      </p:sp>
      <p:sp>
        <p:nvSpPr>
          <p:cNvPr id="3" name="Content Placeholder 2"/>
          <p:cNvSpPr>
            <a:spLocks noGrp="1"/>
          </p:cNvSpPr>
          <p:nvPr>
            <p:ph idx="1"/>
          </p:nvPr>
        </p:nvSpPr>
        <p:spPr/>
        <p:txBody>
          <a:bodyPr/>
          <a:lstStyle/>
          <a:p>
            <a:pPr lvl="0"/>
            <a:r>
              <a:rPr/>
              <a:t>Economists often use total surplus to measure welfare.</a:t>
            </a:r>
          </a:p>
          <a:p>
            <a:pPr lvl="0"/>
            <a:r>
              <a:rPr/>
              <a:t>In general, economists’ policy goal is to maximize TS.</a:t>
            </a:r>
          </a:p>
          <a:p>
            <a:pPr lvl="0"/>
            <a:r>
              <a:rPr/>
              <a:t>In a perfect market setting, often times market price yields the best welfare outcome in terms of TS.</a:t>
            </a:r>
          </a:p>
          <a:p>
            <a:pPr lvl="0"/>
            <a:r>
              <a:rPr/>
              <a:t>We will see how meddling with the market alter these surpluses by setting the price and quantity.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happened to sugar?</a:t>
            </a:r>
          </a:p>
        </p:txBody>
      </p:sp>
      <p:pic>
        <p:nvPicPr>
          <p:cNvPr descr="gula_tirto.jpg" id="0" name="Picture 1"/>
          <p:cNvPicPr>
            <a:picLocks noGrp="1" noChangeAspect="1"/>
          </p:cNvPicPr>
          <p:nvPr/>
        </p:nvPicPr>
        <p:blipFill>
          <a:blip r:embed="rId2"/>
          <a:stretch>
            <a:fillRect/>
          </a:stretch>
        </p:blipFill>
        <p:spPr bwMode="auto">
          <a:xfrm>
            <a:off x="698500" y="1193800"/>
            <a:ext cx="3556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gula</a:t>
            </a:r>
          </a:p>
        </p:txBody>
      </p:sp>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indent="0" marL="0">
                  <a:buNone/>
                </a:pPr>
                <a:r>
                  <a:rPr/>
                  <a:t>“Meski gula sudah di tangan, tapi kondisinya tidak terlalu menguntungkan. Ini lantaran gula yang dibeli dibandrol Rp17 ribu per kg padahal Harga Eceran Tertinggi (HET) resmi pemerintah adalah Rp12.500 per kg.”   - quoted from </a:t>
                </a:r>
                <a:r>
                  <a:rPr>
                    <a:hlinkClick r:id="rId3"/>
                  </a:rPr>
                  <a:t>tirto.id</a:t>
                </a:r>
                <a:r>
                  <a:rPr/>
                  <a:t> 6 </a:t>
                </a:r>
                <a14:m>
                  <m:oMath xmlns:m="http://schemas.openxmlformats.org/officeDocument/2006/math">
                    <m:sSup>
                      <m:e>
                        <m:r>
                          <m:t>​</m:t>
                        </m:r>
                      </m:e>
                      <m:sup>
                        <m:r>
                          <m:t>t</m:t>
                        </m:r>
                        <m:r>
                          <m:t>h</m:t>
                        </m:r>
                      </m:sup>
                    </m:sSup>
                  </m:oMath>
                </a14:m>
                <a:r>
                  <a:rPr/>
                  <a:t> of May 2020</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Price Control</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governments control prices?</a:t>
            </a:r>
          </a:p>
        </p:txBody>
      </p:sp>
      <p:sp>
        <p:nvSpPr>
          <p:cNvPr id="3" name="Content Placeholder 2"/>
          <p:cNvSpPr>
            <a:spLocks noGrp="1"/>
          </p:cNvSpPr>
          <p:nvPr>
            <p:ph idx="1"/>
          </p:nvPr>
        </p:nvSpPr>
        <p:spPr/>
        <p:txBody>
          <a:bodyPr/>
          <a:lstStyle/>
          <a:p>
            <a:pPr lvl="0"/>
            <a:r>
              <a:rPr/>
              <a:t>We learned last week that prices move to an equilibrium that clears their respective market.</a:t>
            </a:r>
          </a:p>
          <a:p>
            <a:pPr lvl="0"/>
            <a:r>
              <a:rPr/>
              <a:t>However, not everyone is happy with the market price.</a:t>
            </a:r>
          </a:p>
          <a:p>
            <a:pPr lvl="1"/>
            <a:r>
              <a:rPr/>
              <a:t>buyers always want a lower price.</a:t>
            </a:r>
          </a:p>
          <a:p>
            <a:pPr lvl="1"/>
            <a:r>
              <a:rPr/>
              <a:t>sellers always want a higher price.</a:t>
            </a:r>
          </a:p>
          <a:p>
            <a:pPr lvl="0"/>
            <a:r>
              <a:rPr/>
              <a:t>Even if buyers and sellers are many, they can try to control market price if they organize.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governments control price?</a:t>
            </a:r>
          </a:p>
        </p:txBody>
      </p:sp>
      <p:sp>
        <p:nvSpPr>
          <p:cNvPr id="3" name="Content Placeholder 2"/>
          <p:cNvSpPr>
            <a:spLocks noGrp="1"/>
          </p:cNvSpPr>
          <p:nvPr>
            <p:ph idx="1"/>
          </p:nvPr>
        </p:nvSpPr>
        <p:spPr/>
        <p:txBody>
          <a:bodyPr/>
          <a:lstStyle/>
          <a:p>
            <a:pPr lvl="0"/>
            <a:r>
              <a:rPr/>
              <a:t>In a democracy, buyers or sellers can politically influence the government to control price to a point they deem </a:t>
            </a:r>
            <a:r>
              <a:rPr b="1"/>
              <a:t>fair</a:t>
            </a:r>
            <a:r>
              <a:rPr/>
              <a:t>, e.g.:</a:t>
            </a:r>
          </a:p>
          <a:p>
            <a:pPr lvl="1"/>
            <a:r>
              <a:rPr/>
              <a:t>minimum wage;</a:t>
            </a:r>
          </a:p>
          <a:p>
            <a:pPr lvl="1"/>
            <a:r>
              <a:rPr/>
              <a:t>rent control;</a:t>
            </a:r>
          </a:p>
          <a:p>
            <a:pPr lvl="1"/>
            <a:r>
              <a:rPr/>
              <a:t>price ceiling for plane ticket and online taxis;</a:t>
            </a:r>
          </a:p>
          <a:p>
            <a:pPr lvl="1"/>
            <a:r>
              <a:rPr/>
              <a:t>sugar price to protect farmers;</a:t>
            </a:r>
          </a:p>
          <a:p>
            <a:pPr lvl="1"/>
            <a:r>
              <a:rPr/>
              <a:t>nickel price to help smelter owners, etc.</a:t>
            </a:r>
          </a:p>
          <a:p>
            <a:pPr lvl="0"/>
            <a:r>
              <a:rPr/>
              <a:t>There are two types of price control:</a:t>
            </a:r>
          </a:p>
          <a:p>
            <a:pPr lvl="1"/>
            <a:r>
              <a:rPr/>
              <a:t>upper limit, or </a:t>
            </a:r>
            <a:r>
              <a:rPr b="1"/>
              <a:t>price ceiling</a:t>
            </a:r>
            <a:r>
              <a:rPr/>
              <a:t>.</a:t>
            </a:r>
          </a:p>
          <a:p>
            <a:pPr lvl="1"/>
            <a:r>
              <a:rPr/>
              <a:t>lower limit, or </a:t>
            </a:r>
            <a:r>
              <a:rPr b="1"/>
              <a:t>price floor</a:t>
            </a:r>
            <a:r>
              <a:rPr/>
              <a: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Formal definition</a:t>
            </a:r>
          </a:p>
        </p:txBody>
      </p:sp>
      <p:sp>
        <p:nvSpPr>
          <p:cNvPr id="3" name="Content Placeholder 2"/>
          <p:cNvSpPr>
            <a:spLocks noGrp="1"/>
          </p:cNvSpPr>
          <p:nvPr>
            <p:ph idx="1"/>
          </p:nvPr>
        </p:nvSpPr>
        <p:spPr/>
        <p:txBody>
          <a:bodyPr/>
          <a:lstStyle/>
          <a:p>
            <a:pPr lvl="0"/>
            <a:r>
              <a:rPr/>
              <a:t>Price controls are legal restrictions on how high or low a market price may go.</a:t>
            </a:r>
          </a:p>
          <a:p>
            <a:pPr lvl="0"/>
            <a:r>
              <a:rPr/>
              <a:t>Price ceiling is a maximum price sellers are allowed to charge (</a:t>
            </a:r>
            <a:r>
              <a:rPr i="1"/>
              <a:t>batas atas</a:t>
            </a:r>
            <a:r>
              <a:rPr/>
              <a:t>)</a:t>
            </a:r>
          </a:p>
          <a:p>
            <a:pPr lvl="0"/>
            <a:r>
              <a:rPr/>
              <a:t>price floor is a minimum price buyers are required to pay (</a:t>
            </a:r>
            <a:r>
              <a:rPr i="1"/>
              <a:t>batas bawah</a:t>
            </a:r>
            <a:r>
              <a:rPr/>
              <a:t>)</a:t>
            </a:r>
          </a:p>
          <a:p>
            <a:pPr lvl="0"/>
            <a:r>
              <a:rPr/>
              <a:t>In Indonesia, these price controls usually come in the form of a </a:t>
            </a:r>
            <a:r>
              <a:rPr b="1"/>
              <a:t>Peraturan Menteri</a:t>
            </a:r>
          </a:p>
          <a:p>
            <a:pPr lvl="0"/>
            <a:r>
              <a:rPr/>
              <a:t>Unfortunately, all these good intentions usually leads to unpleasant side effects.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Modeling a price ceiling</a:t>
            </a:r>
          </a:p>
        </p:txBody>
      </p:sp>
      <p:sp>
        <p:nvSpPr>
          <p:cNvPr id="4" name="Text Placeholder 3"/>
          <p:cNvSpPr>
            <a:spLocks noGrp="1"/>
          </p:cNvSpPr>
          <p:nvPr>
            <p:ph idx="2" sz="half" type="body"/>
          </p:nvPr>
        </p:nvSpPr>
        <p:spPr/>
        <p:txBody>
          <a:bodyPr/>
          <a:lstStyle/>
          <a:p>
            <a:pPr lvl="0"/>
            <a:r>
              <a:rPr/>
              <a:t>suppose we have a hypothetical market for sugar.</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lgn="ctr">
                        <a:buNone/>
                      </a:pPr>
                      <a:r>
                        <a:rPr/>
                        <a:t>Price of sugar</a:t>
                      </a:r>
                    </a:p>
                  </a:txBody>
                  <a:tcPr/>
                </a:tc>
                <a:tc>
                  <a:txBody>
                    <a:bodyPr/>
                    <a:lstStyle/>
                    <a:p>
                      <a:pPr lvl="0" indent="0" marL="0" algn="ctr">
                        <a:buNone/>
                      </a:pPr>
                      <a:r>
                        <a:rPr/>
                        <a:t>Sugar production</a:t>
                      </a:r>
                    </a:p>
                  </a:txBody>
                  <a:tcPr/>
                </a:tc>
                <a:tc>
                  <a:txBody>
                    <a:bodyPr/>
                    <a:lstStyle/>
                    <a:p>
                      <a:pPr lvl="0" indent="0" marL="0" algn="ctr">
                        <a:buNone/>
                      </a:pPr>
                      <a:r>
                        <a:rPr/>
                        <a:t>Sugar consumption</a:t>
                      </a:r>
                    </a:p>
                  </a:txBody>
                  <a:tcPr/>
                </a:tc>
              </a:tr>
              <a:tr h="0">
                <a:tc>
                  <a:txBody>
                    <a:bodyPr/>
                    <a:lstStyle/>
                    <a:p>
                      <a:pPr lvl="0" indent="0" marL="0" algn="ctr">
                        <a:buNone/>
                      </a:pPr>
                      <a:r>
                        <a:rPr/>
                        <a:t>P</a:t>
                      </a:r>
                    </a:p>
                  </a:txBody>
                </a:tc>
                <a:tc>
                  <a:txBody>
                    <a:bodyPr/>
                    <a:lstStyle/>
                    <a:p>
                      <a:pPr lvl="0" indent="0" marL="0" algn="ctr">
                        <a:buNone/>
                      </a:pPr>
                      <a:r>
                        <a:rPr/>
                        <a:t>Qs</a:t>
                      </a:r>
                    </a:p>
                  </a:txBody>
                </a:tc>
                <a:tc>
                  <a:txBody>
                    <a:bodyPr/>
                    <a:lstStyle/>
                    <a:p>
                      <a:pPr lvl="0" indent="0" marL="0" algn="ctr">
                        <a:buNone/>
                      </a:pPr>
                      <a:r>
                        <a:rPr/>
                        <a:t>Qd</a:t>
                      </a:r>
                    </a:p>
                  </a:txBody>
                </a:tc>
              </a:tr>
              <a:tr h="0">
                <a:tc>
                  <a:txBody>
                    <a:bodyPr/>
                    <a:lstStyle/>
                    <a:p>
                      <a:pPr lvl="0" indent="0" marL="0" algn="ctr">
                        <a:buNone/>
                      </a:pPr>
                      <a:r>
                        <a:rPr/>
                        <a:t>(1.000 IDR per kg)</a:t>
                      </a:r>
                    </a:p>
                  </a:txBody>
                </a:tc>
                <a:tc>
                  <a:txBody>
                    <a:bodyPr/>
                    <a:lstStyle/>
                    <a:p>
                      <a:pPr lvl="0" indent="0" marL="0" algn="ctr">
                        <a:buNone/>
                      </a:pPr>
                      <a:r>
                        <a:rPr/>
                        <a:t>(million ton)</a:t>
                      </a:r>
                    </a:p>
                  </a:txBody>
                </a:tc>
                <a:tc>
                  <a:txBody>
                    <a:bodyPr/>
                    <a:lstStyle/>
                    <a:p>
                      <a:pPr lvl="0" indent="0" marL="0" algn="ctr">
                        <a:buNone/>
                      </a:pPr>
                      <a:r>
                        <a:rPr/>
                        <a:t>(million ton)</a:t>
                      </a:r>
                    </a:p>
                  </a:txBody>
                </a:tc>
              </a:tr>
              <a:tr h="0">
                <a:tc>
                  <a:txBody>
                    <a:bodyPr/>
                    <a:lstStyle/>
                    <a:p>
                      <a:pPr lvl="0" indent="0" marL="0" algn="ctr">
                        <a:buNone/>
                      </a:pPr>
                      <a:r>
                        <a:rPr/>
                        <a:t>11</a:t>
                      </a:r>
                    </a:p>
                  </a:txBody>
                </a:tc>
                <a:tc>
                  <a:txBody>
                    <a:bodyPr/>
                    <a:lstStyle/>
                    <a:p>
                      <a:pPr lvl="0" indent="0" marL="0" algn="ctr">
                        <a:buNone/>
                      </a:pPr>
                      <a:r>
                        <a:rPr/>
                        <a:t>2.1</a:t>
                      </a:r>
                    </a:p>
                  </a:txBody>
                </a:tc>
                <a:tc>
                  <a:txBody>
                    <a:bodyPr/>
                    <a:lstStyle/>
                    <a:p>
                      <a:pPr lvl="0" indent="0" marL="0" algn="ctr">
                        <a:buNone/>
                      </a:pPr>
                      <a:r>
                        <a:rPr/>
                        <a:t>2.7</a:t>
                      </a:r>
                    </a:p>
                  </a:txBody>
                </a:tc>
              </a:tr>
              <a:tr h="0">
                <a:tc>
                  <a:txBody>
                    <a:bodyPr/>
                    <a:lstStyle/>
                    <a:p>
                      <a:pPr lvl="0" indent="0" marL="0" algn="ctr">
                        <a:buNone/>
                      </a:pPr>
                      <a:r>
                        <a:rPr/>
                        <a:t>12</a:t>
                      </a:r>
                    </a:p>
                  </a:txBody>
                </a:tc>
                <a:tc>
                  <a:txBody>
                    <a:bodyPr/>
                    <a:lstStyle/>
                    <a:p>
                      <a:pPr lvl="0" indent="0" marL="0" algn="ctr">
                        <a:buNone/>
                      </a:pPr>
                      <a:r>
                        <a:rPr/>
                        <a:t>2.2</a:t>
                      </a:r>
                    </a:p>
                  </a:txBody>
                </a:tc>
                <a:tc>
                  <a:txBody>
                    <a:bodyPr/>
                    <a:lstStyle/>
                    <a:p>
                      <a:pPr lvl="0" indent="0" marL="0" algn="ctr">
                        <a:buNone/>
                      </a:pPr>
                      <a:r>
                        <a:rPr/>
                        <a:t>2.6</a:t>
                      </a:r>
                    </a:p>
                  </a:txBody>
                </a:tc>
              </a:tr>
              <a:tr h="0">
                <a:tc>
                  <a:txBody>
                    <a:bodyPr/>
                    <a:lstStyle/>
                    <a:p>
                      <a:pPr lvl="0" indent="0" marL="0" algn="ctr">
                        <a:buNone/>
                      </a:pPr>
                      <a:r>
                        <a:rPr/>
                        <a:t>13</a:t>
                      </a:r>
                    </a:p>
                  </a:txBody>
                </a:tc>
                <a:tc>
                  <a:txBody>
                    <a:bodyPr/>
                    <a:lstStyle/>
                    <a:p>
                      <a:pPr lvl="0" indent="0" marL="0" algn="ctr">
                        <a:buNone/>
                      </a:pPr>
                      <a:r>
                        <a:rPr/>
                        <a:t>2.3</a:t>
                      </a:r>
                    </a:p>
                  </a:txBody>
                </a:tc>
                <a:tc>
                  <a:txBody>
                    <a:bodyPr/>
                    <a:lstStyle/>
                    <a:p>
                      <a:pPr lvl="0" indent="0" marL="0" algn="ctr">
                        <a:buNone/>
                      </a:pPr>
                      <a:r>
                        <a:rPr/>
                        <a:t>2.5</a:t>
                      </a:r>
                    </a:p>
                  </a:txBody>
                </a:tc>
              </a:tr>
              <a:tr h="0">
                <a:tc>
                  <a:txBody>
                    <a:bodyPr/>
                    <a:lstStyle/>
                    <a:p>
                      <a:pPr lvl="0" indent="0" marL="0" algn="ctr">
                        <a:buNone/>
                      </a:pPr>
                      <a:r>
                        <a:rPr/>
                        <a:t>14</a:t>
                      </a:r>
                    </a:p>
                  </a:txBody>
                </a:tc>
                <a:tc>
                  <a:txBody>
                    <a:bodyPr/>
                    <a:lstStyle/>
                    <a:p>
                      <a:pPr lvl="0" indent="0" marL="0" algn="ctr">
                        <a:buNone/>
                      </a:pPr>
                      <a:r>
                        <a:rPr/>
                        <a:t>2.4</a:t>
                      </a:r>
                    </a:p>
                  </a:txBody>
                </a:tc>
                <a:tc>
                  <a:txBody>
                    <a:bodyPr/>
                    <a:lstStyle/>
                    <a:p>
                      <a:pPr lvl="0" indent="0" marL="0" algn="ctr">
                        <a:buNone/>
                      </a:pPr>
                      <a:r>
                        <a:rPr/>
                        <a:t>2.4</a:t>
                      </a:r>
                    </a:p>
                  </a:txBody>
                </a:tc>
              </a:tr>
              <a:tr h="0">
                <a:tc>
                  <a:txBody>
                    <a:bodyPr/>
                    <a:lstStyle/>
                    <a:p>
                      <a:pPr lvl="0" indent="0" marL="0" algn="ctr">
                        <a:buNone/>
                      </a:pPr>
                      <a:r>
                        <a:rPr/>
                        <a:t>15</a:t>
                      </a:r>
                    </a:p>
                  </a:txBody>
                </a:tc>
                <a:tc>
                  <a:txBody>
                    <a:bodyPr/>
                    <a:lstStyle/>
                    <a:p>
                      <a:pPr lvl="0" indent="0" marL="0" algn="ctr">
                        <a:buNone/>
                      </a:pPr>
                      <a:r>
                        <a:rPr/>
                        <a:t>2.5</a:t>
                      </a:r>
                    </a:p>
                  </a:txBody>
                </a:tc>
                <a:tc>
                  <a:txBody>
                    <a:bodyPr/>
                    <a:lstStyle/>
                    <a:p>
                      <a:pPr lvl="0" indent="0" marL="0" algn="ctr">
                        <a:buNone/>
                      </a:pPr>
                      <a:r>
                        <a:rPr/>
                        <a:t>2.3</a:t>
                      </a:r>
                    </a:p>
                  </a:txBody>
                </a:tc>
              </a:tr>
              <a:tr h="0">
                <a:tc>
                  <a:txBody>
                    <a:bodyPr/>
                    <a:lstStyle/>
                    <a:p>
                      <a:pPr lvl="0" indent="0" marL="0" algn="ctr">
                        <a:buNone/>
                      </a:pPr>
                      <a:r>
                        <a:rPr/>
                        <a:t>16</a:t>
                      </a:r>
                    </a:p>
                  </a:txBody>
                </a:tc>
                <a:tc>
                  <a:txBody>
                    <a:bodyPr/>
                    <a:lstStyle/>
                    <a:p>
                      <a:pPr lvl="0" indent="0" marL="0" algn="ctr">
                        <a:buNone/>
                      </a:pPr>
                      <a:r>
                        <a:rPr/>
                        <a:t>2.6</a:t>
                      </a:r>
                    </a:p>
                  </a:txBody>
                </a:tc>
                <a:tc>
                  <a:txBody>
                    <a:bodyPr/>
                    <a:lstStyle/>
                    <a:p>
                      <a:pPr lvl="0" indent="0" marL="0" algn="ctr">
                        <a:buNone/>
                      </a:pPr>
                      <a:r>
                        <a:rPr/>
                        <a:t>2.2</a:t>
                      </a:r>
                    </a:p>
                  </a:txBody>
                </a:tc>
              </a:tr>
              <a:tr h="0">
                <a:tc>
                  <a:txBody>
                    <a:bodyPr/>
                    <a:lstStyle/>
                    <a:p>
                      <a:pPr lvl="0" indent="0" marL="0" algn="ctr">
                        <a:buNone/>
                      </a:pPr>
                      <a:r>
                        <a:rPr/>
                        <a:t>17</a:t>
                      </a:r>
                    </a:p>
                  </a:txBody>
                </a:tc>
                <a:tc>
                  <a:txBody>
                    <a:bodyPr/>
                    <a:lstStyle/>
                    <a:p>
                      <a:pPr lvl="0" indent="0" marL="0" algn="ctr">
                        <a:buNone/>
                      </a:pPr>
                      <a:r>
                        <a:rPr/>
                        <a:t>2.7</a:t>
                      </a:r>
                    </a:p>
                  </a:txBody>
                </a:tc>
                <a:tc>
                  <a:txBody>
                    <a:bodyPr/>
                    <a:lstStyle/>
                    <a:p>
                      <a:pPr lvl="0" indent="0" marL="0" algn="ctr">
                        <a:buNone/>
                      </a:pPr>
                      <a:r>
                        <a:rPr/>
                        <a:t>2.1</a:t>
                      </a:r>
                    </a:p>
                  </a:txBody>
                </a:tc>
              </a:tr>
            </a:tbl>
          </a:graphicData>
        </a:graphic>
      </p:graphicFrame>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Sugar market</a:t>
            </a:r>
          </a:p>
        </p:txBody>
      </p:sp>
      <p:pic>
        <p:nvPicPr>
          <p:cNvPr descr="index_files/figure-pptx/unnamed-chunk-13-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distortion to sugar market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 the example above, the sugar market settles at </a:t>
                </a:r>
                <a14:m>
                  <m:oMath xmlns:m="http://schemas.openxmlformats.org/officeDocument/2006/math">
                    <m:sSup>
                      <m:e>
                        <m:r>
                          <m:t>Q</m:t>
                        </m:r>
                      </m:e>
                      <m:sup>
                        <m:r>
                          <m:rPr>
                            <m:sty m:val="p"/>
                          </m:rPr>
                          <m:t>*</m:t>
                        </m:r>
                      </m:sup>
                    </m:sSup>
                    <m:r>
                      <m:rPr>
                        <m:sty m:val="p"/>
                      </m:rPr>
                      <m:t>=</m:t>
                    </m:r>
                    <m:r>
                      <m:t>2.4</m:t>
                    </m:r>
                  </m:oMath>
                </a14:m>
                <a:r>
                  <a:rPr/>
                  <a:t> million ton and </a:t>
                </a:r>
                <a14:m>
                  <m:oMath xmlns:m="http://schemas.openxmlformats.org/officeDocument/2006/math">
                    <m:sSup>
                      <m:e>
                        <m:r>
                          <m:t>P</m:t>
                        </m:r>
                      </m:e>
                      <m:sup>
                        <m:r>
                          <m:rPr>
                            <m:sty m:val="p"/>
                          </m:rPr>
                          <m:t>*</m:t>
                        </m:r>
                      </m:sup>
                    </m:sSup>
                    <m:r>
                      <m:rPr>
                        <m:sty m:val="p"/>
                      </m:rPr>
                      <m:t>=</m:t>
                    </m:r>
                    <m:r>
                      <m:t>14.000</m:t>
                    </m:r>
                  </m:oMath>
                </a14:m>
                <a:r>
                  <a:rPr/>
                  <a:t> rupiah.</a:t>
                </a:r>
              </a:p>
              <a:p>
                <a:pPr lvl="0"/>
                <a:r>
                  <a:rPr/>
                  <a:t>Suppose that the government think that this price is too high for its poor people </a:t>
                </a:r>
                <a14:m>
                  <m:oMath xmlns:m="http://schemas.openxmlformats.org/officeDocument/2006/math">
                    <m:sSup>
                      <m:e>
                        <m:r>
                          <m:t>​</m:t>
                        </m:r>
                      </m:e>
                      <m:sup>
                        <m:r>
                          <m:t>1</m:t>
                        </m:r>
                      </m:sup>
                    </m:sSup>
                  </m:oMath>
                </a14:m>
                <a:r>
                  <a:rPr/>
                  <a:t>.</a:t>
                </a:r>
              </a:p>
              <a:p>
                <a:pPr lvl="0"/>
                <a:r>
                  <a:rPr/>
                  <a:t>It imposes a Rp 13.000,- price ceiling for sugar.</a:t>
                </a:r>
              </a:p>
              <a:p>
                <a:pPr lvl="0"/>
                <a:r>
                  <a:rPr/>
                  <a:t>at that price,farmers do not have enough incentive to keep planting sugar cane.</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distortion to sugar market</a:t>
            </a:r>
          </a:p>
        </p:txBody>
      </p:sp>
      <p:pic>
        <p:nvPicPr>
          <p:cNvPr descr="tebu.jpg" id="0" name="Picture 1"/>
          <p:cNvPicPr>
            <a:picLocks noGrp="1" noChangeAspect="1"/>
          </p:cNvPicPr>
          <p:nvPr/>
        </p:nvPicPr>
        <p:blipFill>
          <a:blip r:embed="rId2"/>
          <a:stretch>
            <a:fillRect/>
          </a:stretch>
        </p:blipFill>
        <p:spPr bwMode="auto">
          <a:xfrm>
            <a:off x="457200" y="1676400"/>
            <a:ext cx="4038600" cy="24257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“lahan tebu sudah berkurang cukup signifikan, dari tahun 2017 seluas 3.200 hektare … tahun 2018 hanya 2.600.”</a:t>
            </a:r>
          </a:p>
          <a:p>
            <a:pPr lvl="0" indent="0" marL="0">
              <a:buNone/>
            </a:pPr>
            <a:r>
              <a:rPr/>
              <a:t>“Ini menunjukkan petani tebu mulai beralih menanam yang lain.”</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Sugar market with price ceiling = 13</a:t>
            </a:r>
          </a:p>
        </p:txBody>
      </p:sp>
      <p:pic>
        <p:nvPicPr>
          <p:cNvPr descr="index_files/figure-pptx/unnamed-chunk-1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happened to sugar?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Official price </a:t>
                </a:r>
                <a14:m>
                  <m:oMath xmlns:m="http://schemas.openxmlformats.org/officeDocument/2006/math">
                    <m:r>
                      <m:rPr>
                        <m:sty m:val="p"/>
                      </m:rPr>
                      <m:t>≠</m:t>
                    </m:r>
                  </m:oMath>
                </a14:m>
                <a:r>
                  <a:rPr/>
                  <a:t> market price.</a:t>
                </a:r>
              </a:p>
              <a:p>
                <a:pPr lvl="0"/>
                <a:r>
                  <a:rPr/>
                  <a:t>Unlike chip and graphic card (last week’s problem), sugar is plentiful in the international market.</a:t>
                </a:r>
              </a:p>
              <a:p>
                <a:pPr lvl="0"/>
                <a:r>
                  <a:rPr/>
                  <a:t>In Indonesia, trade of agricultural products are highly regulated.</a:t>
                </a:r>
              </a:p>
              <a:p>
                <a:pPr lvl="1"/>
                <a:r>
                  <a:rPr/>
                  <a:t>Why it’s so highly regulated?</a:t>
                </a:r>
              </a:p>
              <a:p>
                <a:pPr lvl="1"/>
                <a:r>
                  <a:rPr/>
                  <a:t>Who are the winners and the losers?</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price ceiling affects the market</a:t>
            </a:r>
          </a:p>
        </p:txBody>
      </p:sp>
      <p:sp>
        <p:nvSpPr>
          <p:cNvPr id="3" name="Content Placeholder 2"/>
          <p:cNvSpPr>
            <a:spLocks noGrp="1"/>
          </p:cNvSpPr>
          <p:nvPr>
            <p:ph idx="1"/>
          </p:nvPr>
        </p:nvSpPr>
        <p:spPr/>
        <p:txBody>
          <a:bodyPr/>
          <a:lstStyle/>
          <a:p>
            <a:pPr lvl="0"/>
            <a:r>
              <a:rPr/>
              <a:t>The new price ceiling below market price makes less efficient farmers out of the market.</a:t>
            </a:r>
          </a:p>
          <a:p>
            <a:pPr lvl="0"/>
            <a:r>
              <a:rPr/>
              <a:t>at the same time, more people want to grab the sugar at the lower price.</a:t>
            </a:r>
          </a:p>
          <a:p>
            <a:pPr lvl="0"/>
            <a:r>
              <a:rPr/>
              <a:t>price ceiling in theory prevents the price to reach the market price, hence creates excess demand.</a:t>
            </a:r>
          </a:p>
          <a:p>
            <a:pPr lvl="0"/>
            <a:r>
              <a:rPr/>
              <a:t>Price ceiling </a:t>
            </a:r>
            <a:r>
              <a:rPr i="1"/>
              <a:t>won’t have any effect</a:t>
            </a:r>
            <a:r>
              <a:rPr/>
              <a:t> if it is placed </a:t>
            </a:r>
            <a:r>
              <a:rPr i="1"/>
              <a:t>above</a:t>
            </a:r>
            <a:r>
              <a:rPr/>
              <a:t> the market price.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price ceiling causes inefficiency</a:t>
            </a:r>
          </a:p>
        </p:txBody>
      </p:sp>
      <p:sp>
        <p:nvSpPr>
          <p:cNvPr id="3" name="Content Placeholder 2"/>
          <p:cNvSpPr>
            <a:spLocks noGrp="1"/>
          </p:cNvSpPr>
          <p:nvPr>
            <p:ph idx="1"/>
          </p:nvPr>
        </p:nvSpPr>
        <p:spPr/>
        <p:txBody>
          <a:bodyPr/>
          <a:lstStyle/>
          <a:p>
            <a:pPr lvl="0" indent="0" marL="0">
              <a:buNone/>
            </a:pPr>
            <a:r>
              <a:rPr/>
              <a:t>While the intention is probably good, price ceiling creates inefficiency:</a:t>
            </a:r>
          </a:p>
          <a:p>
            <a:pPr lvl="0" indent="-342900" marL="342900">
              <a:buAutoNum type="arabicPeriod"/>
            </a:pPr>
            <a:r>
              <a:rPr/>
              <a:t>Farmers reduce sugar output and opt to plant something else that is probably less profitable.</a:t>
            </a:r>
          </a:p>
          <a:p>
            <a:pPr lvl="0" indent="-342900" marL="342900">
              <a:buAutoNum type="arabicPeriod"/>
            </a:pPr>
            <a:r>
              <a:rPr/>
              <a:t>People who have better access to sugar plantation have an advantage.</a:t>
            </a:r>
          </a:p>
          <a:p>
            <a:pPr lvl="0" indent="-342900" marL="342900">
              <a:buAutoNum type="arabicPeriod"/>
            </a:pPr>
            <a:r>
              <a:rPr/>
              <a:t>Farmers may reduces the use of inputs such as time and fertilizer that may reduce quality &amp; quantity even further given the same land area.</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Deadweight loss</a:t>
            </a:r>
          </a:p>
        </p:txBody>
      </p:sp>
      <p:sp>
        <p:nvSpPr>
          <p:cNvPr id="3" name="Content Placeholder 2"/>
          <p:cNvSpPr>
            <a:spLocks noGrp="1"/>
          </p:cNvSpPr>
          <p:nvPr>
            <p:ph idx="1"/>
          </p:nvPr>
        </p:nvSpPr>
        <p:spPr/>
        <p:txBody>
          <a:bodyPr/>
          <a:lstStyle/>
          <a:p>
            <a:pPr lvl="0"/>
            <a:r>
              <a:rPr/>
              <a:t>Lower price leads to lower quantity.</a:t>
            </a:r>
          </a:p>
          <a:p>
            <a:pPr lvl="0"/>
            <a:r>
              <a:rPr/>
              <a:t>At the new quantity level, there will be buyers who can’t get their hands on the sugar (i.e., scarcity)</a:t>
            </a:r>
          </a:p>
          <a:p>
            <a:pPr lvl="0"/>
            <a:r>
              <a:rPr/>
              <a:t>Everybody loses under this situation:</a:t>
            </a:r>
          </a:p>
          <a:p>
            <a:pPr lvl="1"/>
            <a:r>
              <a:rPr/>
              <a:t>some farmers can’t profit enough from their sugar.</a:t>
            </a:r>
          </a:p>
          <a:p>
            <a:pPr lvl="1"/>
            <a:r>
              <a:rPr/>
              <a:t>some buyers lost access to their sugar.</a:t>
            </a:r>
          </a:p>
          <a:p>
            <a:pPr lvl="0"/>
            <a:r>
              <a:rPr/>
              <a:t>These loss is called </a:t>
            </a:r>
            <a:r>
              <a:rPr b="1"/>
              <a:t>deadweight loss</a:t>
            </a:r>
            <a:r>
              <a:rPr/>
              <a: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Deadweight loss</a:t>
            </a:r>
          </a:p>
        </p:txBody>
      </p:sp>
      <p:sp>
        <p:nvSpPr>
          <p:cNvPr id="3" name="Content Placeholder 2"/>
          <p:cNvSpPr>
            <a:spLocks noGrp="1"/>
          </p:cNvSpPr>
          <p:nvPr>
            <p:ph idx="1"/>
          </p:nvPr>
        </p:nvSpPr>
        <p:spPr/>
        <p:txBody>
          <a:bodyPr/>
          <a:lstStyle/>
          <a:p>
            <a:pPr lvl="0"/>
            <a:r>
              <a:rPr b="1"/>
              <a:t>Deadweight loss</a:t>
            </a:r>
            <a:r>
              <a:rPr/>
              <a:t> (DWL) is a loss that no one gain from.</a:t>
            </a:r>
          </a:p>
          <a:p>
            <a:pPr lvl="0"/>
            <a:r>
              <a:rPr/>
              <a:t>The intention for price ceiling is often to help consumer.</a:t>
            </a:r>
          </a:p>
          <a:p>
            <a:pPr lvl="0"/>
            <a:r>
              <a:rPr/>
              <a:t>However, DWL creates less welfare for consumer as well.</a:t>
            </a:r>
          </a:p>
          <a:p>
            <a:pPr lvl="0"/>
            <a:r>
              <a:rPr/>
              <a:t>Calculating the exact DWL is not easy in reality. However with graph we can illustrate that price ceiling creates </a:t>
            </a:r>
            <a:r>
              <a:rPr b="1"/>
              <a:t>lower TS</a:t>
            </a:r>
            <a:r>
              <a:rPr/>
              <a:t> than the perfect market.</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TS in the perfect market setting</a:t>
            </a:r>
          </a:p>
        </p:txBody>
      </p:sp>
      <p:pic>
        <p:nvPicPr>
          <p:cNvPr descr="index_files/figure-pptx/unnamed-chunk-15-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Deadweight Loss (DWL)</a:t>
            </a:r>
          </a:p>
        </p:txBody>
      </p:sp>
      <p:pic>
        <p:nvPicPr>
          <p:cNvPr descr="index_files/figure-pptx/unnamed-chunk-16-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final gainers</a:t>
            </a:r>
          </a:p>
        </p:txBody>
      </p:sp>
      <p:sp>
        <p:nvSpPr>
          <p:cNvPr id="3" name="Content Placeholder 2"/>
          <p:cNvSpPr>
            <a:spLocks noGrp="1"/>
          </p:cNvSpPr>
          <p:nvPr>
            <p:ph idx="1"/>
          </p:nvPr>
        </p:nvSpPr>
        <p:spPr/>
        <p:txBody>
          <a:bodyPr/>
          <a:lstStyle/>
          <a:p>
            <a:pPr lvl="0"/>
            <a:r>
              <a:rPr/>
              <a:t>As you can see, DWL create losses to the whole economy.</a:t>
            </a:r>
          </a:p>
          <a:p>
            <a:pPr lvl="0"/>
            <a:r>
              <a:rPr/>
              <a:t>TS of the perfect market is higher compared to TS of the price ceiling.</a:t>
            </a:r>
          </a:p>
          <a:p>
            <a:pPr lvl="0"/>
            <a:r>
              <a:rPr/>
              <a:t>While overall the economy is losing, we can see a small gain for the consumer.</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Winners &amp; losers</a:t>
            </a:r>
          </a:p>
        </p:txBody>
      </p:sp>
      <p:pic>
        <p:nvPicPr>
          <p:cNvPr descr="index_files/figure-pptx/unnamed-chunk-17-1.png" id="0" name="Picture 1"/>
          <p:cNvPicPr>
            <a:picLocks noGrp="1" noChangeAspect="1"/>
          </p:cNvPicPr>
          <p:nvPr/>
        </p:nvPicPr>
        <p:blipFill>
          <a:blip r:embed="rId2"/>
          <a:stretch>
            <a:fillRect/>
          </a:stretch>
        </p:blipFill>
        <p:spPr bwMode="auto">
          <a:xfrm>
            <a:off x="622300" y="1193800"/>
            <a:ext cx="3695700" cy="3390900"/>
          </a:xfrm>
          <a:prstGeom prst="rect">
            <a:avLst/>
          </a:prstGeom>
          <a:noFill/>
          <a:ln w="9525">
            <a:noFill/>
            <a:headEnd/>
            <a:tailEnd/>
          </a:ln>
        </p:spPr>
      </p:pic>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a:r>
                  <a:rPr/>
                  <a:t>Producers definitely lose.</a:t>
                </a:r>
              </a:p>
              <a:p>
                <a:pPr lvl="0"/>
                <a:r>
                  <a:rPr/>
                  <a:t>Consumers capture some from the producers.</a:t>
                </a:r>
              </a:p>
              <a:p>
                <a:pPr lvl="0"/>
                <a:r>
                  <a:rPr/>
                  <a:t>Consumers gain if</a:t>
                </a:r>
              </a:p>
              <a:p>
                <a:pPr lvl="0"/>
                <a14:m>
                  <m:oMathPara xmlns:m="http://schemas.openxmlformats.org/officeDocument/2006/math">
                    <m:oMathParaPr>
                      <m:jc m:val="center"/>
                    </m:oMathParaPr>
                    <m:oMath>
                      <m:r>
                        <m:t>J</m:t>
                      </m:r>
                      <m:r>
                        <m:t>E</m:t>
                      </m:r>
                      <m:r>
                        <m:t>C</m:t>
                      </m:r>
                      <m:r>
                        <m:rPr>
                          <m:sty m:val="p"/>
                        </m:rPr>
                        <m:t>&lt;</m:t>
                      </m:r>
                      <m:r>
                        <m:t>L</m:t>
                      </m:r>
                      <m:r>
                        <m:t>A</m:t>
                      </m:r>
                      <m:r>
                        <m:t>J</m:t>
                      </m:r>
                      <m:r>
                        <m:t>K</m:t>
                      </m:r>
                    </m:oMath>
                  </m:oMathPara>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Winners and losers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It is hard to exactly know in the real world how much the consumers gain.</a:t>
                </a:r>
              </a:p>
              <a:p>
                <a:pPr lvl="0"/>
                <a:r>
                  <a:rPr/>
                  <a:t>If the government can’t control it, this can leads to a </a:t>
                </a:r>
                <a:r>
                  <a:rPr b="1"/>
                  <a:t>black market</a:t>
                </a:r>
                <a:r>
                  <a:rPr/>
                  <a:t> like in the example earlier.</a:t>
                </a:r>
              </a:p>
              <a:p>
                <a:pPr lvl="1"/>
                <a:r>
                  <a:rPr/>
                  <a:t>Searching for the good under scarcity incur cost </a:t>
                </a:r>
                <a14:m>
                  <m:oMath xmlns:m="http://schemas.openxmlformats.org/officeDocument/2006/math">
                    <m:r>
                      <m:rPr>
                        <m:sty m:val="p"/>
                      </m:rPr>
                      <m:t>→</m:t>
                    </m:r>
                  </m:oMath>
                </a14:m>
                <a:r>
                  <a:rPr/>
                  <a:t> </a:t>
                </a:r>
                <a:r>
                  <a:rPr b="1"/>
                  <a:t>waste of resources</a:t>
                </a:r>
                <a:r>
                  <a:rPr/>
                  <a:t>.</a:t>
                </a:r>
              </a:p>
              <a:p>
                <a:pPr lvl="0"/>
                <a:r>
                  <a:rPr/>
                  <a:t>People who use sugar for production may be able to offer higher price and pass the price hike to their consumers, creates </a:t>
                </a:r>
                <a:r>
                  <a:rPr b="1"/>
                  <a:t>spillover cost</a:t>
                </a:r>
                <a:r>
                  <a:rPr/>
                  <a:t>.</a:t>
                </a:r>
              </a:p>
              <a:p>
                <a:pPr lvl="0"/>
                <a:r>
                  <a:rPr/>
                  <a:t>Controling market also incur cost: more waste.</a:t>
                </a: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Winners and losers</a:t>
            </a:r>
          </a:p>
        </p:txBody>
      </p:sp>
      <p:sp>
        <p:nvSpPr>
          <p:cNvPr id="3" name="Content Placeholder 2"/>
          <p:cNvSpPr>
            <a:spLocks noGrp="1"/>
          </p:cNvSpPr>
          <p:nvPr>
            <p:ph idx="1"/>
          </p:nvPr>
        </p:nvSpPr>
        <p:spPr/>
        <p:txBody>
          <a:bodyPr/>
          <a:lstStyle/>
          <a:p>
            <a:pPr lvl="0"/>
            <a:r>
              <a:rPr/>
              <a:t>In short, the price ceiling creates problems:</a:t>
            </a:r>
          </a:p>
          <a:p>
            <a:pPr lvl="1"/>
            <a:r>
              <a:rPr/>
              <a:t>waste of resources;</a:t>
            </a:r>
          </a:p>
          <a:p>
            <a:pPr lvl="1"/>
            <a:r>
              <a:rPr/>
              <a:t>inefficiency especially with spillover cost;</a:t>
            </a:r>
          </a:p>
          <a:p>
            <a:pPr lvl="1"/>
            <a:r>
              <a:rPr/>
              <a:t>incentivies hoarders &amp; black market activities.</a:t>
            </a:r>
          </a:p>
          <a:p>
            <a:pPr lvl="0"/>
            <a:r>
              <a:rPr/>
              <a:t>But why the government impose them anyway?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Indonesian sugar price</a:t>
            </a:r>
          </a:p>
        </p:txBody>
      </p:sp>
      <p:pic>
        <p:nvPicPr>
          <p:cNvPr descr="harga_gula.jpeg" id="0" name="Picture 1"/>
          <p:cNvPicPr>
            <a:picLocks noGrp="1" noChangeAspect="1"/>
          </p:cNvPicPr>
          <p:nvPr/>
        </p:nvPicPr>
        <p:blipFill>
          <a:blip r:embed="rId2"/>
          <a:stretch>
            <a:fillRect/>
          </a:stretch>
        </p:blipFill>
        <p:spPr bwMode="auto">
          <a:xfrm>
            <a:off x="1790700" y="1193800"/>
            <a:ext cx="5562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source: Fane, George, and Peter Warr. 2008. “Agricultural protection in indonesia.” Bulletin of Indonesian Economic Studies 44 (1): 133-150. https://doi.org/10.1080/00074910802001611.</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Winners and losers</a:t>
            </a:r>
          </a:p>
        </p:txBody>
      </p:sp>
      <p:sp>
        <p:nvSpPr>
          <p:cNvPr id="3" name="Content Placeholder 2"/>
          <p:cNvSpPr>
            <a:spLocks noGrp="1"/>
          </p:cNvSpPr>
          <p:nvPr>
            <p:ph idx="1"/>
          </p:nvPr>
        </p:nvSpPr>
        <p:spPr/>
        <p:txBody>
          <a:bodyPr/>
          <a:lstStyle/>
          <a:p>
            <a:pPr lvl="0"/>
            <a:r>
              <a:rPr/>
              <a:t>It is </a:t>
            </a:r>
            <a:r>
              <a:rPr b="1"/>
              <a:t>popular</a:t>
            </a:r>
            <a:r>
              <a:rPr/>
              <a:t>: only small number of voters are sugar farmers, but almost all Indonesians are sugar consumers.</a:t>
            </a:r>
          </a:p>
          <a:p>
            <a:pPr lvl="0"/>
            <a:r>
              <a:rPr/>
              <a:t>The regulation might benefit small number of highly powerful and organized people.</a:t>
            </a:r>
          </a:p>
          <a:p>
            <a:pPr lvl="1"/>
            <a:r>
              <a:rPr/>
              <a:t>Price control give a great deal of </a:t>
            </a:r>
            <a:r>
              <a:rPr b="1"/>
              <a:t>power</a:t>
            </a:r>
            <a:r>
              <a:rPr/>
              <a:t> to the government.</a:t>
            </a:r>
          </a:p>
          <a:p>
            <a:pPr lvl="1"/>
            <a:r>
              <a:rPr/>
              <a:t>In sugar case, import is restricted, and import restriction leads to many </a:t>
            </a:r>
            <a:r>
              <a:rPr b="1"/>
              <a:t>corruption</a:t>
            </a:r>
            <a:r>
              <a:rPr/>
              <a:t> cases such as </a:t>
            </a:r>
            <a:r>
              <a:rPr>
                <a:hlinkClick r:id="rId2"/>
              </a:rPr>
              <a:t>beef</a:t>
            </a:r>
            <a:r>
              <a:rPr/>
              <a:t>, </a:t>
            </a:r>
            <a:r>
              <a:rPr>
                <a:hlinkClick r:id="rId3"/>
              </a:rPr>
              <a:t>garlic</a:t>
            </a:r>
            <a:r>
              <a:rPr/>
              <a:t>, </a:t>
            </a:r>
            <a:r>
              <a:rPr>
                <a:hlinkClick r:id="rId4"/>
              </a:rPr>
              <a:t>rice</a:t>
            </a:r>
            <a:r>
              <a:rPr/>
              <a:t>, etc.</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Some other reasons</a:t>
            </a:r>
          </a:p>
        </p:txBody>
      </p:sp>
      <p:sp>
        <p:nvSpPr>
          <p:cNvPr id="3" name="Content Placeholder 2"/>
          <p:cNvSpPr>
            <a:spLocks noGrp="1"/>
          </p:cNvSpPr>
          <p:nvPr>
            <p:ph idx="1"/>
          </p:nvPr>
        </p:nvSpPr>
        <p:spPr/>
        <p:txBody>
          <a:bodyPr/>
          <a:lstStyle/>
          <a:p>
            <a:pPr lvl="0"/>
            <a:r>
              <a:rPr/>
              <a:t>Economics can be a litle bit </a:t>
            </a:r>
            <a:r>
              <a:rPr b="1"/>
              <a:t>abstract</a:t>
            </a:r>
            <a:r>
              <a:rPr/>
              <a:t> &amp; </a:t>
            </a:r>
            <a:r>
              <a:rPr b="1"/>
              <a:t>hard to find strong evidence</a:t>
            </a:r>
            <a:r>
              <a:rPr/>
              <a:t> that support its analyses.</a:t>
            </a:r>
          </a:p>
          <a:p>
            <a:pPr lvl="0"/>
            <a:r>
              <a:rPr/>
              <a:t>We love control. It’s unintuitive to think that things could be better out without our help.</a:t>
            </a:r>
          </a:p>
          <a:p>
            <a:pPr lvl="0"/>
            <a:r>
              <a:rPr/>
              <a:t>Some people often forget how a market without intervention looks like.</a:t>
            </a:r>
          </a:p>
          <a:p>
            <a:pPr lvl="1"/>
            <a:r>
              <a:rPr/>
              <a:t>When was the last time we have unregulated sugar, rice or beef market?</a:t>
            </a:r>
          </a:p>
          <a:p>
            <a:pPr lvl="0"/>
            <a:r>
              <a:rPr/>
              <a:t>Some government officials and politicians just don’t understand economics.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Price floor</a:t>
            </a:r>
          </a:p>
        </p:txBody>
      </p:sp>
      <p:sp>
        <p:nvSpPr>
          <p:cNvPr id="3" name="Content Placeholder 2"/>
          <p:cNvSpPr>
            <a:spLocks noGrp="1"/>
          </p:cNvSpPr>
          <p:nvPr>
            <p:ph idx="1"/>
          </p:nvPr>
        </p:nvSpPr>
        <p:spPr/>
        <p:txBody>
          <a:bodyPr/>
          <a:lstStyle/>
          <a:p>
            <a:pPr lvl="0"/>
            <a:r>
              <a:rPr/>
              <a:t>Price floor is the opposite of price ceiling</a:t>
            </a:r>
          </a:p>
          <a:p>
            <a:pPr lvl="0"/>
            <a:r>
              <a:rPr/>
              <a:t>Just like price ceiling, price floor have a good intention.</a:t>
            </a:r>
          </a:p>
          <a:p>
            <a:pPr lvl="1"/>
            <a:r>
              <a:rPr/>
              <a:t>One example is the regulation of floor ceiling for </a:t>
            </a:r>
            <a:r>
              <a:rPr>
                <a:hlinkClick r:id="rId2"/>
              </a:rPr>
              <a:t>salt</a:t>
            </a:r>
            <a:r>
              <a:rPr/>
              <a:t> to help salt producers.</a:t>
            </a:r>
          </a:p>
          <a:p>
            <a:pPr lvl="1"/>
            <a:r>
              <a:rPr/>
              <a:t>Perhaps the most prominent price floor is the </a:t>
            </a:r>
            <a:r>
              <a:rPr b="1"/>
              <a:t>minimum wage</a:t>
            </a:r>
          </a:p>
          <a:p>
            <a:pPr lvl="0"/>
            <a:r>
              <a:rPr/>
              <a:t>For the sake of simplicity, let’s go back to our </a:t>
            </a:r>
            <a:r>
              <a:rPr b="1"/>
              <a:t>sugar</a:t>
            </a:r>
            <a:r>
              <a:rPr/>
              <a:t> example.</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Price floor illustration</a:t>
            </a:r>
          </a:p>
        </p:txBody>
      </p:sp>
      <p:sp>
        <p:nvSpPr>
          <p:cNvPr id="3" name="Content Placeholder 2"/>
          <p:cNvSpPr>
            <a:spLocks noGrp="1"/>
          </p:cNvSpPr>
          <p:nvPr>
            <p:ph idx="1"/>
          </p:nvPr>
        </p:nvSpPr>
        <p:spPr/>
        <p:txBody>
          <a:bodyPr/>
          <a:lstStyle/>
          <a:p>
            <a:pPr lvl="0"/>
            <a:r>
              <a:rPr b="1" i="1"/>
              <a:t>Suppose</a:t>
            </a:r>
            <a:r>
              <a:rPr/>
              <a:t> after a very low sugar price, sugar farmers went out on a strike.</a:t>
            </a:r>
          </a:p>
          <a:p>
            <a:pPr lvl="0"/>
            <a:r>
              <a:rPr/>
              <a:t>The strike receive a very strong support from the people as it </a:t>
            </a:r>
            <a:r>
              <a:rPr b="1"/>
              <a:t>went viral</a:t>
            </a:r>
            <a:r>
              <a:rPr/>
              <a:t> on the internet.</a:t>
            </a:r>
          </a:p>
          <a:p>
            <a:pPr lvl="0"/>
            <a:r>
              <a:rPr/>
              <a:t>The government try to solve this problem by change the price ceiling to a price floor of Rp 15.000,-</a:t>
            </a:r>
          </a:p>
          <a:p>
            <a:pPr lvl="1"/>
            <a:r>
              <a:rPr/>
              <a:t>That is, a buyer cannot buy the sugar at a price lower than Rp 15.000,-</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Remember me?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indent="0" marL="0" algn="ctr">
                        <a:buNone/>
                      </a:pPr>
                      <a:r>
                        <a:rPr/>
                        <a:t>Price of sugar</a:t>
                      </a:r>
                    </a:p>
                  </a:txBody>
                  <a:tcPr/>
                </a:tc>
                <a:tc>
                  <a:txBody>
                    <a:bodyPr/>
                    <a:lstStyle/>
                    <a:p>
                      <a:pPr lvl="0" indent="0" marL="0" algn="ctr">
                        <a:buNone/>
                      </a:pPr>
                      <a:r>
                        <a:rPr/>
                        <a:t>Sugar production</a:t>
                      </a:r>
                    </a:p>
                  </a:txBody>
                  <a:tcPr/>
                </a:tc>
                <a:tc>
                  <a:txBody>
                    <a:bodyPr/>
                    <a:lstStyle/>
                    <a:p>
                      <a:pPr lvl="0" indent="0" marL="0" algn="ctr">
                        <a:buNone/>
                      </a:pPr>
                      <a:r>
                        <a:rPr/>
                        <a:t>Sugar consumption</a:t>
                      </a:r>
                    </a:p>
                  </a:txBody>
                  <a:tcPr/>
                </a:tc>
              </a:tr>
              <a:tr h="0">
                <a:tc>
                  <a:txBody>
                    <a:bodyPr/>
                    <a:lstStyle/>
                    <a:p>
                      <a:pPr lvl="0" indent="0" marL="0" algn="ctr">
                        <a:buNone/>
                      </a:pPr>
                      <a:r>
                        <a:rPr/>
                        <a:t>P</a:t>
                      </a:r>
                    </a:p>
                  </a:txBody>
                </a:tc>
                <a:tc>
                  <a:txBody>
                    <a:bodyPr/>
                    <a:lstStyle/>
                    <a:p>
                      <a:pPr lvl="0" indent="0" marL="0" algn="ctr">
                        <a:buNone/>
                      </a:pPr>
                      <a:r>
                        <a:rPr/>
                        <a:t>Qs</a:t>
                      </a:r>
                    </a:p>
                  </a:txBody>
                </a:tc>
                <a:tc>
                  <a:txBody>
                    <a:bodyPr/>
                    <a:lstStyle/>
                    <a:p>
                      <a:pPr lvl="0" indent="0" marL="0" algn="ctr">
                        <a:buNone/>
                      </a:pPr>
                      <a:r>
                        <a:rPr/>
                        <a:t>Qd</a:t>
                      </a:r>
                    </a:p>
                  </a:txBody>
                </a:tc>
              </a:tr>
              <a:tr h="0">
                <a:tc>
                  <a:txBody>
                    <a:bodyPr/>
                    <a:lstStyle/>
                    <a:p>
                      <a:pPr lvl="0" indent="0" marL="0" algn="ctr">
                        <a:buNone/>
                      </a:pPr>
                      <a:r>
                        <a:rPr/>
                        <a:t>(1.000 IDR per kg)</a:t>
                      </a:r>
                    </a:p>
                  </a:txBody>
                </a:tc>
                <a:tc>
                  <a:txBody>
                    <a:bodyPr/>
                    <a:lstStyle/>
                    <a:p>
                      <a:pPr lvl="0" indent="0" marL="0" algn="ctr">
                        <a:buNone/>
                      </a:pPr>
                      <a:r>
                        <a:rPr/>
                        <a:t>(million ton)</a:t>
                      </a:r>
                    </a:p>
                  </a:txBody>
                </a:tc>
                <a:tc>
                  <a:txBody>
                    <a:bodyPr/>
                    <a:lstStyle/>
                    <a:p>
                      <a:pPr lvl="0" indent="0" marL="0" algn="ctr">
                        <a:buNone/>
                      </a:pPr>
                      <a:r>
                        <a:rPr/>
                        <a:t>(million ton)</a:t>
                      </a:r>
                    </a:p>
                  </a:txBody>
                </a:tc>
              </a:tr>
              <a:tr h="0">
                <a:tc>
                  <a:txBody>
                    <a:bodyPr/>
                    <a:lstStyle/>
                    <a:p>
                      <a:pPr lvl="0" indent="0" marL="0" algn="ctr">
                        <a:buNone/>
                      </a:pPr>
                      <a:r>
                        <a:rPr/>
                        <a:t>11</a:t>
                      </a:r>
                    </a:p>
                  </a:txBody>
                </a:tc>
                <a:tc>
                  <a:txBody>
                    <a:bodyPr/>
                    <a:lstStyle/>
                    <a:p>
                      <a:pPr lvl="0" indent="0" marL="0" algn="ctr">
                        <a:buNone/>
                      </a:pPr>
                      <a:r>
                        <a:rPr/>
                        <a:t>2.1</a:t>
                      </a:r>
                    </a:p>
                  </a:txBody>
                </a:tc>
                <a:tc>
                  <a:txBody>
                    <a:bodyPr/>
                    <a:lstStyle/>
                    <a:p>
                      <a:pPr lvl="0" indent="0" marL="0" algn="ctr">
                        <a:buNone/>
                      </a:pPr>
                      <a:r>
                        <a:rPr/>
                        <a:t>2.7</a:t>
                      </a:r>
                    </a:p>
                  </a:txBody>
                </a:tc>
              </a:tr>
              <a:tr h="0">
                <a:tc>
                  <a:txBody>
                    <a:bodyPr/>
                    <a:lstStyle/>
                    <a:p>
                      <a:pPr lvl="0" indent="0" marL="0" algn="ctr">
                        <a:buNone/>
                      </a:pPr>
                      <a:r>
                        <a:rPr/>
                        <a:t>12</a:t>
                      </a:r>
                    </a:p>
                  </a:txBody>
                </a:tc>
                <a:tc>
                  <a:txBody>
                    <a:bodyPr/>
                    <a:lstStyle/>
                    <a:p>
                      <a:pPr lvl="0" indent="0" marL="0" algn="ctr">
                        <a:buNone/>
                      </a:pPr>
                      <a:r>
                        <a:rPr/>
                        <a:t>2.2</a:t>
                      </a:r>
                    </a:p>
                  </a:txBody>
                </a:tc>
                <a:tc>
                  <a:txBody>
                    <a:bodyPr/>
                    <a:lstStyle/>
                    <a:p>
                      <a:pPr lvl="0" indent="0" marL="0" algn="ctr">
                        <a:buNone/>
                      </a:pPr>
                      <a:r>
                        <a:rPr/>
                        <a:t>2.6</a:t>
                      </a:r>
                    </a:p>
                  </a:txBody>
                </a:tc>
              </a:tr>
              <a:tr h="0">
                <a:tc>
                  <a:txBody>
                    <a:bodyPr/>
                    <a:lstStyle/>
                    <a:p>
                      <a:pPr lvl="0" indent="0" marL="0" algn="ctr">
                        <a:buNone/>
                      </a:pPr>
                      <a:r>
                        <a:rPr/>
                        <a:t>13</a:t>
                      </a:r>
                    </a:p>
                  </a:txBody>
                </a:tc>
                <a:tc>
                  <a:txBody>
                    <a:bodyPr/>
                    <a:lstStyle/>
                    <a:p>
                      <a:pPr lvl="0" indent="0" marL="0" algn="ctr">
                        <a:buNone/>
                      </a:pPr>
                      <a:r>
                        <a:rPr/>
                        <a:t>2.3</a:t>
                      </a:r>
                    </a:p>
                  </a:txBody>
                </a:tc>
                <a:tc>
                  <a:txBody>
                    <a:bodyPr/>
                    <a:lstStyle/>
                    <a:p>
                      <a:pPr lvl="0" indent="0" marL="0" algn="ctr">
                        <a:buNone/>
                      </a:pPr>
                      <a:r>
                        <a:rPr/>
                        <a:t>2.5</a:t>
                      </a:r>
                    </a:p>
                  </a:txBody>
                </a:tc>
              </a:tr>
              <a:tr h="0">
                <a:tc>
                  <a:txBody>
                    <a:bodyPr/>
                    <a:lstStyle/>
                    <a:p>
                      <a:pPr lvl="0" indent="0" marL="0" algn="ctr">
                        <a:buNone/>
                      </a:pPr>
                      <a:r>
                        <a:rPr/>
                        <a:t>14</a:t>
                      </a:r>
                    </a:p>
                  </a:txBody>
                </a:tc>
                <a:tc>
                  <a:txBody>
                    <a:bodyPr/>
                    <a:lstStyle/>
                    <a:p>
                      <a:pPr lvl="0" indent="0" marL="0" algn="ctr">
                        <a:buNone/>
                      </a:pPr>
                      <a:r>
                        <a:rPr/>
                        <a:t>2.4</a:t>
                      </a:r>
                    </a:p>
                  </a:txBody>
                </a:tc>
                <a:tc>
                  <a:txBody>
                    <a:bodyPr/>
                    <a:lstStyle/>
                    <a:p>
                      <a:pPr lvl="0" indent="0" marL="0" algn="ctr">
                        <a:buNone/>
                      </a:pPr>
                      <a:r>
                        <a:rPr/>
                        <a:t>2.4</a:t>
                      </a:r>
                    </a:p>
                  </a:txBody>
                </a:tc>
              </a:tr>
              <a:tr h="0">
                <a:tc>
                  <a:txBody>
                    <a:bodyPr/>
                    <a:lstStyle/>
                    <a:p>
                      <a:pPr lvl="0" indent="0" marL="0" algn="ctr">
                        <a:buNone/>
                      </a:pPr>
                      <a:r>
                        <a:rPr/>
                        <a:t>15</a:t>
                      </a:r>
                    </a:p>
                  </a:txBody>
                </a:tc>
                <a:tc>
                  <a:txBody>
                    <a:bodyPr/>
                    <a:lstStyle/>
                    <a:p>
                      <a:pPr lvl="0" indent="0" marL="0" algn="ctr">
                        <a:buNone/>
                      </a:pPr>
                      <a:r>
                        <a:rPr/>
                        <a:t>2.5</a:t>
                      </a:r>
                    </a:p>
                  </a:txBody>
                </a:tc>
                <a:tc>
                  <a:txBody>
                    <a:bodyPr/>
                    <a:lstStyle/>
                    <a:p>
                      <a:pPr lvl="0" indent="0" marL="0" algn="ctr">
                        <a:buNone/>
                      </a:pPr>
                      <a:r>
                        <a:rPr/>
                        <a:t>2.3</a:t>
                      </a:r>
                    </a:p>
                  </a:txBody>
                </a:tc>
              </a:tr>
              <a:tr h="0">
                <a:tc>
                  <a:txBody>
                    <a:bodyPr/>
                    <a:lstStyle/>
                    <a:p>
                      <a:pPr lvl="0" indent="0" marL="0" algn="ctr">
                        <a:buNone/>
                      </a:pPr>
                      <a:r>
                        <a:rPr/>
                        <a:t>16</a:t>
                      </a:r>
                    </a:p>
                  </a:txBody>
                </a:tc>
                <a:tc>
                  <a:txBody>
                    <a:bodyPr/>
                    <a:lstStyle/>
                    <a:p>
                      <a:pPr lvl="0" indent="0" marL="0" algn="ctr">
                        <a:buNone/>
                      </a:pPr>
                      <a:r>
                        <a:rPr/>
                        <a:t>2.6</a:t>
                      </a:r>
                    </a:p>
                  </a:txBody>
                </a:tc>
                <a:tc>
                  <a:txBody>
                    <a:bodyPr/>
                    <a:lstStyle/>
                    <a:p>
                      <a:pPr lvl="0" indent="0" marL="0" algn="ctr">
                        <a:buNone/>
                      </a:pPr>
                      <a:r>
                        <a:rPr/>
                        <a:t>2.2</a:t>
                      </a:r>
                    </a:p>
                  </a:txBody>
                </a:tc>
              </a:tr>
              <a:tr h="0">
                <a:tc>
                  <a:txBody>
                    <a:bodyPr/>
                    <a:lstStyle/>
                    <a:p>
                      <a:pPr lvl="0" indent="0" marL="0" algn="ctr">
                        <a:buNone/>
                      </a:pPr>
                      <a:r>
                        <a:rPr/>
                        <a:t>17</a:t>
                      </a:r>
                    </a:p>
                  </a:txBody>
                </a:tc>
                <a:tc>
                  <a:txBody>
                    <a:bodyPr/>
                    <a:lstStyle/>
                    <a:p>
                      <a:pPr lvl="0" indent="0" marL="0" algn="ctr">
                        <a:buNone/>
                      </a:pPr>
                      <a:r>
                        <a:rPr/>
                        <a:t>2.7</a:t>
                      </a:r>
                    </a:p>
                  </a:txBody>
                </a:tc>
                <a:tc>
                  <a:txBody>
                    <a:bodyPr/>
                    <a:lstStyle/>
                    <a:p>
                      <a:pPr lvl="0" indent="0" marL="0" algn="ctr">
                        <a:buNone/>
                      </a:pPr>
                      <a:r>
                        <a:rPr/>
                        <a:t>2.1</a:t>
                      </a:r>
                    </a:p>
                  </a:txBody>
                </a:tc>
              </a:tr>
            </a:tbl>
          </a:graphicData>
        </a:graphic>
      </p:graphicFrame>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Sugar perfect market</a:t>
            </a:r>
          </a:p>
        </p:txBody>
      </p:sp>
      <p:pic>
        <p:nvPicPr>
          <p:cNvPr descr="index_files/figure-pptx/sugar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Sugar market with price floor = 15</a:t>
            </a:r>
          </a:p>
        </p:txBody>
      </p:sp>
      <p:pic>
        <p:nvPicPr>
          <p:cNvPr descr="index_files/figure-pptx/unnamed-chunk-19-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Price floor at P=15</a:t>
            </a:r>
          </a:p>
        </p:txBody>
      </p:sp>
      <p:pic>
        <p:nvPicPr>
          <p:cNvPr descr="index_files/figure-pptx/unnamed-chunk-20-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final gainers</a:t>
            </a:r>
          </a:p>
        </p:txBody>
      </p:sp>
      <p:sp>
        <p:nvSpPr>
          <p:cNvPr id="3" name="Content Placeholder 2"/>
          <p:cNvSpPr>
            <a:spLocks noGrp="1"/>
          </p:cNvSpPr>
          <p:nvPr>
            <p:ph idx="1"/>
          </p:nvPr>
        </p:nvSpPr>
        <p:spPr/>
        <p:txBody>
          <a:bodyPr/>
          <a:lstStyle/>
          <a:p>
            <a:pPr lvl="0"/>
            <a:r>
              <a:rPr/>
              <a:t>As you can see, DWL create losses to the whole economy.</a:t>
            </a:r>
          </a:p>
          <a:p>
            <a:pPr lvl="0"/>
            <a:r>
              <a:rPr/>
              <a:t>TS of the perfect market is higher compared to TS of the price ceiling.</a:t>
            </a:r>
          </a:p>
          <a:p>
            <a:pPr lvl="0"/>
            <a:r>
              <a:rPr/>
              <a:t>While overall the economy is losing, we can see a small gain for producers.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prices are in 2006 IDR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Winners &amp; losers</a:t>
            </a:r>
          </a:p>
        </p:txBody>
      </p:sp>
      <p:pic>
        <p:nvPicPr>
          <p:cNvPr descr="index_files/figure-pptx/unnamed-chunk-21-1.png" id="0" name="Picture 1"/>
          <p:cNvPicPr>
            <a:picLocks noGrp="1" noChangeAspect="1"/>
          </p:cNvPicPr>
          <p:nvPr/>
        </p:nvPicPr>
        <p:blipFill>
          <a:blip r:embed="rId2"/>
          <a:stretch>
            <a:fillRect/>
          </a:stretch>
        </p:blipFill>
        <p:spPr bwMode="auto">
          <a:xfrm>
            <a:off x="622300" y="1193800"/>
            <a:ext cx="3695700" cy="3390900"/>
          </a:xfrm>
          <a:prstGeom prst="rect">
            <a:avLst/>
          </a:prstGeom>
          <a:noFill/>
          <a:ln w="9525">
            <a:noFill/>
            <a:headEnd/>
            <a:tailEnd/>
          </a:ln>
        </p:spPr>
      </p:pic>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a:r>
                  <a:rPr/>
                  <a:t>Consumers definitely lose.</a:t>
                </a:r>
              </a:p>
              <a:p>
                <a:pPr lvl="0"/>
                <a:r>
                  <a:rPr/>
                  <a:t>Producers capture some from the producers.</a:t>
                </a:r>
              </a:p>
              <a:p>
                <a:pPr lvl="0"/>
                <a:r>
                  <a:rPr/>
                  <a:t>Ponsumers gain if</a:t>
                </a:r>
              </a:p>
              <a:p>
                <a:pPr lvl="0"/>
                <a14:m>
                  <m:oMathPara xmlns:m="http://schemas.openxmlformats.org/officeDocument/2006/math">
                    <m:oMathParaPr>
                      <m:jc m:val="center"/>
                    </m:oMathParaPr>
                    <m:oMath>
                      <m:r>
                        <m:t>C</m:t>
                      </m:r>
                      <m:r>
                        <m:t>J</m:t>
                      </m:r>
                      <m:r>
                        <m:t>E</m:t>
                      </m:r>
                      <m:r>
                        <m:rPr>
                          <m:sty m:val="p"/>
                        </m:rPr>
                        <m:t>&lt;</m:t>
                      </m:r>
                      <m:r>
                        <m:t>K</m:t>
                      </m:r>
                      <m:r>
                        <m:t>J</m:t>
                      </m:r>
                      <m:r>
                        <m:t>A</m:t>
                      </m:r>
                      <m:r>
                        <m:t>L</m:t>
                      </m:r>
                    </m:oMath>
                  </m:oMathPara>
                </a14:m>
              </a:p>
            </p:txBody>
          </p:sp>
        </mc:Choice>
      </mc:AlternateContent>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Price floor causes inefficiency</a:t>
            </a:r>
          </a:p>
        </p:txBody>
      </p:sp>
      <p:sp>
        <p:nvSpPr>
          <p:cNvPr id="3" name="Content Placeholder 2"/>
          <p:cNvSpPr>
            <a:spLocks noGrp="1"/>
          </p:cNvSpPr>
          <p:nvPr>
            <p:ph idx="1"/>
          </p:nvPr>
        </p:nvSpPr>
        <p:spPr/>
        <p:txBody>
          <a:bodyPr/>
          <a:lstStyle/>
          <a:p>
            <a:pPr lvl="0"/>
            <a:r>
              <a:rPr/>
              <a:t>just like price ceiling, price floor leads to lower quantity:</a:t>
            </a:r>
          </a:p>
          <a:p>
            <a:pPr lvl="1"/>
            <a:r>
              <a:rPr/>
              <a:t>High price is not useful if you can’t sell.</a:t>
            </a:r>
          </a:p>
          <a:p>
            <a:pPr lvl="0"/>
            <a:r>
              <a:rPr/>
              <a:t>both ineficiencies determined by the ‘short’ side of the market.</a:t>
            </a:r>
          </a:p>
          <a:p>
            <a:pPr lvl="1"/>
            <a:r>
              <a:rPr/>
              <a:t>Sellers can’t force buyers to buy, buyers can’t force sellers to sell.</a:t>
            </a:r>
          </a:p>
          <a:p>
            <a:pPr lvl="0"/>
            <a:r>
              <a:rPr/>
              <a:t>Inefficient allocation of production: farmers are hesitant to plant anything else.</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Price floor causes inefficiency</a:t>
            </a:r>
          </a:p>
        </p:txBody>
      </p:sp>
      <p:sp>
        <p:nvSpPr>
          <p:cNvPr id="3" name="Content Placeholder 2"/>
          <p:cNvSpPr>
            <a:spLocks noGrp="1"/>
          </p:cNvSpPr>
          <p:nvPr>
            <p:ph idx="1"/>
          </p:nvPr>
        </p:nvSpPr>
        <p:spPr/>
        <p:txBody>
          <a:bodyPr/>
          <a:lstStyle/>
          <a:p>
            <a:pPr lvl="0"/>
            <a:r>
              <a:rPr/>
              <a:t>Price ceiling can also causes supplier to supply a good with too much quality.</a:t>
            </a:r>
          </a:p>
          <a:p>
            <a:pPr lvl="1"/>
            <a:r>
              <a:rPr/>
              <a:t>When airlines are dominated by BUMN, many flights offer food.</a:t>
            </a:r>
          </a:p>
          <a:p>
            <a:pPr lvl="1"/>
            <a:r>
              <a:rPr/>
              <a:t>Telkomsel’s bundle for internet packaging isn’t useful for everyone.</a:t>
            </a:r>
          </a:p>
          <a:p>
            <a:pPr lvl="0"/>
            <a:r>
              <a:rPr/>
              <a:t>Price ceiling also incentivies illegal activities, just like price floor.</a:t>
            </a:r>
          </a:p>
          <a:p>
            <a:pPr lvl="1"/>
            <a:r>
              <a:rPr/>
              <a:t>Indonesia has high number of informal workers, some of them paid below minimum wage.</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Quantity control</a:t>
            </a:r>
          </a:p>
        </p:txBody>
      </p:sp>
      <p:sp>
        <p:nvSpPr>
          <p:cNvPr id="3" name="Content Placeholder 2"/>
          <p:cNvSpPr>
            <a:spLocks noGrp="1"/>
          </p:cNvSpPr>
          <p:nvPr>
            <p:ph idx="1"/>
          </p:nvPr>
        </p:nvSpPr>
        <p:spPr/>
        <p:txBody>
          <a:bodyPr/>
          <a:lstStyle/>
          <a:p>
            <a:pPr lvl="0"/>
            <a:r>
              <a:rPr/>
              <a:t>Quantity control is another way the government often try to intervene the market.</a:t>
            </a:r>
          </a:p>
          <a:p>
            <a:pPr lvl="1"/>
            <a:r>
              <a:rPr/>
              <a:t>the government regulates how much a good can be sold and bought in a market.</a:t>
            </a:r>
          </a:p>
          <a:p>
            <a:pPr lvl="0"/>
            <a:r>
              <a:rPr/>
              <a:t>In many countries, quantity control usually comes in the form of licence.</a:t>
            </a:r>
          </a:p>
          <a:p>
            <a:pPr lvl="1"/>
            <a:r>
              <a:rPr/>
              <a:t>One example in the Krugman and Wells (2016) is the New York taxi market.</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Quatity control</a:t>
            </a:r>
          </a:p>
        </p:txBody>
      </p:sp>
      <p:sp>
        <p:nvSpPr>
          <p:cNvPr id="3" name="Content Placeholder 2"/>
          <p:cNvSpPr>
            <a:spLocks noGrp="1"/>
          </p:cNvSpPr>
          <p:nvPr>
            <p:ph idx="1"/>
          </p:nvPr>
        </p:nvSpPr>
        <p:spPr/>
        <p:txBody>
          <a:bodyPr/>
          <a:lstStyle/>
          <a:p>
            <a:pPr lvl="0"/>
            <a:r>
              <a:rPr/>
              <a:t>In Indonesia, quantity control usually happens in international trade, but no virtual control over quantity takes place.</a:t>
            </a:r>
          </a:p>
          <a:p>
            <a:pPr lvl="0"/>
            <a:r>
              <a:rPr/>
              <a:t>Nevertheless, some form of control may results in a </a:t>
            </a:r>
            <a:r>
              <a:rPr i="1"/>
              <a:t>de facto</a:t>
            </a:r>
            <a:r>
              <a:rPr/>
              <a:t> quantity control.</a:t>
            </a:r>
          </a:p>
          <a:p>
            <a:pPr lvl="0"/>
            <a:r>
              <a:rPr/>
              <a:t>For the sake of learning, today we creates a hypothetical example out of our sugar market example.</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Disruption in the sugar market</a:t>
            </a:r>
          </a:p>
        </p:txBody>
      </p:sp>
      <p:sp>
        <p:nvSpPr>
          <p:cNvPr id="3" name="Content Placeholder 2"/>
          <p:cNvSpPr>
            <a:spLocks noGrp="1"/>
          </p:cNvSpPr>
          <p:nvPr>
            <p:ph idx="1"/>
          </p:nvPr>
        </p:nvSpPr>
        <p:spPr/>
        <p:txBody>
          <a:bodyPr/>
          <a:lstStyle/>
          <a:p>
            <a:pPr lvl="0"/>
            <a:r>
              <a:rPr/>
              <a:t>Suppose diabetes become a very huge problem in Indonesia, and the government to treat sugar as a highly addictive substance and control how it is distributed.</a:t>
            </a:r>
          </a:p>
          <a:p>
            <a:pPr lvl="0"/>
            <a:r>
              <a:rPr/>
              <a:t>To limit sugar distribution, the government set a lower quantity of sugar in the market to just </a:t>
            </a:r>
            <a:r>
              <a:rPr b="1"/>
              <a:t>2.3 million ton</a:t>
            </a:r>
            <a:r>
              <a:rPr/>
              <a:t> per year.</a:t>
            </a:r>
          </a:p>
          <a:p>
            <a:pPr lvl="0"/>
            <a:r>
              <a:rPr/>
              <a:t>To ensure this target, the government issues a license to plant sugar to only small number of farmers.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impact of quantity limit</a:t>
            </a:r>
          </a:p>
        </p:txBody>
      </p:sp>
      <p:sp>
        <p:nvSpPr>
          <p:cNvPr id="3" name="Content Placeholder 2"/>
          <p:cNvSpPr>
            <a:spLocks noGrp="1"/>
          </p:cNvSpPr>
          <p:nvPr>
            <p:ph idx="1"/>
          </p:nvPr>
        </p:nvSpPr>
        <p:spPr/>
        <p:txBody>
          <a:bodyPr/>
          <a:lstStyle/>
          <a:p>
            <a:pPr lvl="0"/>
            <a:r>
              <a:rPr/>
              <a:t>At Q=2.3 million ton, the demand curve dictates that consumers are willing to pay Rp 15.000,-</a:t>
            </a:r>
          </a:p>
          <a:p>
            <a:pPr lvl="0"/>
            <a:r>
              <a:rPr/>
              <a:t>At this price, of course more farmers can enter the market because it is profitable for them.</a:t>
            </a:r>
          </a:p>
          <a:p>
            <a:pPr lvl="0"/>
            <a:r>
              <a:rPr/>
              <a:t>However, since only the licensed farmers can growt a sugarcane, supply can’t keep up.</a:t>
            </a:r>
          </a:p>
          <a:p>
            <a:pPr lvl="0"/>
            <a:r>
              <a:rPr/>
              <a:t>Q=2.3, the farmers can supply with the price as low as Rp 13.000,-</a:t>
            </a:r>
          </a:p>
          <a:p>
            <a:pPr lvl="1"/>
            <a:r>
              <a:rPr/>
              <a:t>this creates </a:t>
            </a:r>
            <a:r>
              <a:rPr i="1"/>
              <a:t>a wedge</a:t>
            </a:r>
            <a:r>
              <a:rPr/>
              <a:t>: farmers gain by Rp 2.000,- per kg.</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The impact of quantity limit</a:t>
            </a:r>
          </a:p>
        </p:txBody>
      </p:sp>
      <p:pic>
        <p:nvPicPr>
          <p:cNvPr descr="index_files/figure-pptx/unnamed-chunk-22-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Deadweight Loss (DWL)</a:t>
            </a:r>
          </a:p>
        </p:txBody>
      </p:sp>
      <p:pic>
        <p:nvPicPr>
          <p:cNvPr descr="index_files/figure-pptx/unnamed-chunk-23-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Who gains?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impact of quota is somewhat similar with price floor.</a:t>
                </a:r>
              </a:p>
              <a:p>
                <a:pPr lvl="0"/>
                <a:r>
                  <a:rPr/>
                  <a:t>It is clear that consumers are losing </a:t>
                </a:r>
                <a14:m>
                  <m:oMath xmlns:m="http://schemas.openxmlformats.org/officeDocument/2006/math">
                    <m:sSup>
                      <m:e>
                        <m:r>
                          <m:t>​</m:t>
                        </m:r>
                      </m:e>
                      <m:sup>
                        <m:r>
                          <m:t>2</m:t>
                        </m:r>
                      </m:sup>
                    </m:sSup>
                  </m:oMath>
                </a14:m>
                <a:r>
                  <a:rPr/>
                  <a:t>.</a:t>
                </a:r>
              </a:p>
              <a:p>
                <a:pPr lvl="0"/>
                <a:r>
                  <a:rPr/>
                  <a:t>Producer gains, but only producers who get the license.</a:t>
                </a:r>
              </a:p>
              <a:p>
                <a:pPr lvl="1"/>
                <a:r>
                  <a:rPr/>
                  <a:t>In fact, a producer may have an incentive to bribe the government for a license for Rp 2.000,- per kg</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Today’s learning</a:t>
            </a:r>
          </a:p>
        </p:txBody>
      </p:sp>
      <p:sp>
        <p:nvSpPr>
          <p:cNvPr id="3" name="Content Placeholder 2"/>
          <p:cNvSpPr>
            <a:spLocks noGrp="1"/>
          </p:cNvSpPr>
          <p:nvPr>
            <p:ph idx="1"/>
          </p:nvPr>
        </p:nvSpPr>
        <p:spPr/>
        <p:txBody>
          <a:bodyPr/>
          <a:lstStyle/>
          <a:p>
            <a:pPr lvl="0"/>
            <a:r>
              <a:rPr/>
              <a:t>Measuring welfare</a:t>
            </a:r>
          </a:p>
          <a:p>
            <a:pPr lvl="1"/>
            <a:r>
              <a:rPr/>
              <a:t>Consumer &amp; producer surplus</a:t>
            </a:r>
          </a:p>
          <a:p>
            <a:pPr lvl="0"/>
            <a:r>
              <a:rPr/>
              <a:t>Intervention by (mostly) the government</a:t>
            </a:r>
          </a:p>
          <a:p>
            <a:pPr lvl="1"/>
            <a:r>
              <a:rPr/>
              <a:t>Price control</a:t>
            </a:r>
          </a:p>
          <a:p>
            <a:pPr lvl="1"/>
            <a:r>
              <a:rPr/>
              <a:t>Quantity control</a:t>
            </a:r>
          </a:p>
          <a:p>
            <a:pPr lvl="0"/>
            <a:r>
              <a:rPr/>
              <a:t>Measuring inefficiency</a:t>
            </a:r>
          </a:p>
          <a:p>
            <a:pPr lvl="1"/>
            <a:r>
              <a:rPr/>
              <a:t>Deadweight loss</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 sum up</a:t>
            </a:r>
          </a:p>
        </p:txBody>
      </p:sp>
      <p:sp>
        <p:nvSpPr>
          <p:cNvPr id="3" name="Content Placeholder 2"/>
          <p:cNvSpPr>
            <a:spLocks noGrp="1"/>
          </p:cNvSpPr>
          <p:nvPr>
            <p:ph idx="1"/>
          </p:nvPr>
        </p:nvSpPr>
        <p:spPr/>
        <p:txBody>
          <a:bodyPr/>
          <a:lstStyle/>
          <a:p>
            <a:pPr lvl="0"/>
            <a:r>
              <a:rPr/>
              <a:t>We use </a:t>
            </a:r>
            <a:r>
              <a:rPr b="1"/>
              <a:t>willingness to pay</a:t>
            </a:r>
            <a:r>
              <a:rPr/>
              <a:t> to measure to an individual consumer surplus. We then aggregate it to create a total </a:t>
            </a:r>
            <a:r>
              <a:rPr b="1"/>
              <a:t>consumer surplus</a:t>
            </a:r>
            <a:r>
              <a:rPr/>
              <a:t> in the market.</a:t>
            </a:r>
          </a:p>
          <a:p>
            <a:pPr lvl="0"/>
            <a:r>
              <a:rPr/>
              <a:t>We use </a:t>
            </a:r>
            <a:r>
              <a:rPr b="1"/>
              <a:t>cost</a:t>
            </a:r>
            <a:r>
              <a:rPr/>
              <a:t> to measure </a:t>
            </a:r>
            <a:r>
              <a:rPr b="1"/>
              <a:t>producer surplus</a:t>
            </a:r>
            <a:r>
              <a:rPr/>
              <a:t>.</a:t>
            </a:r>
          </a:p>
          <a:p>
            <a:pPr lvl="0"/>
            <a:r>
              <a:rPr/>
              <a:t>The total of the two surpluses is called </a:t>
            </a:r>
            <a:r>
              <a:rPr b="1"/>
              <a:t>total surplus</a:t>
            </a:r>
            <a:r>
              <a:rPr/>
              <a:t>, which tells us how efficient the economy is.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 sum up</a:t>
            </a:r>
          </a:p>
        </p:txBody>
      </p:sp>
      <p:sp>
        <p:nvSpPr>
          <p:cNvPr id="3" name="Content Placeholder 2"/>
          <p:cNvSpPr>
            <a:spLocks noGrp="1"/>
          </p:cNvSpPr>
          <p:nvPr>
            <p:ph idx="1"/>
          </p:nvPr>
        </p:nvSpPr>
        <p:spPr/>
        <p:txBody>
          <a:bodyPr/>
          <a:lstStyle/>
          <a:p>
            <a:pPr lvl="0"/>
            <a:r>
              <a:rPr/>
              <a:t>Even when the market is efficient, the government still have reasons to tilt the market to appea to a certain group’s sense of </a:t>
            </a:r>
            <a:r>
              <a:rPr b="1"/>
              <a:t>fairness</a:t>
            </a:r>
            <a:r>
              <a:rPr/>
              <a:t>.</a:t>
            </a:r>
          </a:p>
          <a:p>
            <a:pPr lvl="0"/>
            <a:r>
              <a:rPr/>
              <a:t>These interventions come in the form of </a:t>
            </a:r>
            <a:r>
              <a:rPr b="1"/>
              <a:t>price ceiling</a:t>
            </a:r>
            <a:r>
              <a:rPr/>
              <a:t>, </a:t>
            </a:r>
            <a:r>
              <a:rPr b="1"/>
              <a:t>price floor</a:t>
            </a:r>
            <a:r>
              <a:rPr/>
              <a:t> and </a:t>
            </a:r>
            <a:r>
              <a:rPr b="1"/>
              <a:t>quota restriction</a:t>
            </a:r>
            <a:r>
              <a:rPr/>
              <a:t>.</a:t>
            </a:r>
          </a:p>
          <a:p>
            <a:pPr lvl="0"/>
            <a:r>
              <a:rPr b="1"/>
              <a:t>price ceiling</a:t>
            </a:r>
            <a:r>
              <a:rPr/>
              <a:t> may benefit some consumers, but always harm producers.</a:t>
            </a:r>
          </a:p>
          <a:p>
            <a:pPr lvl="0"/>
            <a:r>
              <a:rPr b="1"/>
              <a:t>price floo</a:t>
            </a:r>
            <a:r>
              <a:rPr/>
              <a:t> and </a:t>
            </a:r>
            <a:r>
              <a:rPr b="1"/>
              <a:t>quota restriction</a:t>
            </a:r>
            <a:r>
              <a:rPr/>
              <a:t> generally favors producers.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week</a:t>
            </a:r>
          </a:p>
        </p:txBody>
      </p:sp>
      <p:sp>
        <p:nvSpPr>
          <p:cNvPr id="3" name="Content Placeholder 2"/>
          <p:cNvSpPr>
            <a:spLocks noGrp="1"/>
          </p:cNvSpPr>
          <p:nvPr>
            <p:ph idx="1"/>
          </p:nvPr>
        </p:nvSpPr>
        <p:spPr/>
        <p:txBody>
          <a:bodyPr/>
          <a:lstStyle/>
          <a:p>
            <a:pPr lvl="0"/>
            <a:r>
              <a:rPr/>
              <a:t>Tax is also used to meddle the market.</a:t>
            </a:r>
          </a:p>
          <a:p>
            <a:pPr lvl="0"/>
            <a:r>
              <a:rPr/>
              <a:t>we will learn how elasticity (the slope of the curves) matters.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Consumer Surplus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Market for a used textbook</a:t>
            </a:r>
          </a:p>
        </p:txBody>
      </p:sp>
      <p:sp>
        <p:nvSpPr>
          <p:cNvPr id="3" name="Content Placeholder 2"/>
          <p:cNvSpPr>
            <a:spLocks noGrp="1"/>
          </p:cNvSpPr>
          <p:nvPr>
            <p:ph idx="1"/>
          </p:nvPr>
        </p:nvSpPr>
        <p:spPr/>
        <p:txBody>
          <a:bodyPr/>
          <a:lstStyle/>
          <a:p>
            <a:pPr lvl="0"/>
            <a:r>
              <a:rPr/>
              <a:t>A used textbook is less good:</a:t>
            </a:r>
          </a:p>
          <a:p>
            <a:pPr lvl="1"/>
            <a:r>
              <a:rPr/>
              <a:t>may be stained, worn, contain marks &amp; notes, outdated.</a:t>
            </a:r>
          </a:p>
          <a:p>
            <a:pPr lvl="0"/>
            <a:r>
              <a:rPr/>
              <a:t>Some would prefer to buy new if the price difference is too small</a:t>
            </a:r>
          </a:p>
          <a:p>
            <a:pPr lvl="0"/>
            <a:r>
              <a:rPr/>
              <a:t>Some people would buy a used textbook if it’s cheap enough, depending on their </a:t>
            </a:r>
            <a:r>
              <a:rPr b="1"/>
              <a:t>willingness to pay</a:t>
            </a:r>
            <a:r>
              <a:rPr/>
              <a:t> (WTP)</a:t>
            </a:r>
          </a:p>
          <a:p>
            <a:pPr lvl="0"/>
            <a:r>
              <a:rPr/>
              <a:t>We can say that </a:t>
            </a:r>
            <a:r>
              <a:rPr b="1"/>
              <a:t>WTP</a:t>
            </a:r>
            <a:r>
              <a:rPr/>
              <a:t> is the </a:t>
            </a:r>
            <a:r>
              <a:rPr b="1"/>
              <a:t>maximum price</a:t>
            </a:r>
            <a:r>
              <a:rPr/>
              <a:t> someone is willing to buy a good.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Ilmu Ekonomi</dc:title>
  <dc:creator>Prodi PIWAR Politeknik APP Jakarta</dc:creator>
  <cp:keywords/>
  <dcterms:created xsi:type="dcterms:W3CDTF">2023-09-25T07:42:31Z</dcterms:created>
  <dcterms:modified xsi:type="dcterms:W3CDTF">2023-09-25T07:42:31Z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Pertemuan 3</vt:lpwstr>
  </property>
  <property fmtid="{D5CDD505-2E9C-101B-9397-08002B2CF9AE}" pid="10" name="toc-title">
    <vt:lpwstr>Table of contents</vt:lpwstr>
  </property>
</Properties>
</file>