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88" r:id="rId2"/>
    <p:sldId id="289" r:id="rId3"/>
    <p:sldId id="290" r:id="rId4"/>
    <p:sldId id="291" r:id="rId5"/>
    <p:sldId id="256" r:id="rId6"/>
    <p:sldId id="287" r:id="rId7"/>
    <p:sldId id="257" r:id="rId8"/>
    <p:sldId id="258" r:id="rId9"/>
    <p:sldId id="259" r:id="rId10"/>
    <p:sldId id="292" r:id="rId11"/>
    <p:sldId id="260" r:id="rId12"/>
    <p:sldId id="293" r:id="rId13"/>
    <p:sldId id="261" r:id="rId14"/>
    <p:sldId id="262" r:id="rId15"/>
    <p:sldId id="263" r:id="rId16"/>
    <p:sldId id="295" r:id="rId17"/>
    <p:sldId id="296" r:id="rId18"/>
    <p:sldId id="297" r:id="rId19"/>
    <p:sldId id="298" r:id="rId20"/>
    <p:sldId id="309" r:id="rId21"/>
    <p:sldId id="265" r:id="rId22"/>
    <p:sldId id="266" r:id="rId23"/>
    <p:sldId id="274" r:id="rId24"/>
    <p:sldId id="268" r:id="rId25"/>
    <p:sldId id="299" r:id="rId26"/>
    <p:sldId id="270" r:id="rId27"/>
    <p:sldId id="279" r:id="rId28"/>
    <p:sldId id="300" r:id="rId29"/>
    <p:sldId id="269" r:id="rId30"/>
    <p:sldId id="267" r:id="rId31"/>
    <p:sldId id="301" r:id="rId32"/>
    <p:sldId id="271" r:id="rId33"/>
    <p:sldId id="272" r:id="rId34"/>
    <p:sldId id="302" r:id="rId35"/>
    <p:sldId id="273" r:id="rId36"/>
    <p:sldId id="276" r:id="rId37"/>
    <p:sldId id="275" r:id="rId38"/>
    <p:sldId id="304" r:id="rId39"/>
    <p:sldId id="305" r:id="rId40"/>
    <p:sldId id="306" r:id="rId41"/>
    <p:sldId id="280" r:id="rId42"/>
    <p:sldId id="303" r:id="rId43"/>
    <p:sldId id="307" r:id="rId44"/>
    <p:sldId id="284" r:id="rId45"/>
    <p:sldId id="285" r:id="rId46"/>
    <p:sldId id="308" r:id="rId47"/>
    <p:sldId id="281" r:id="rId48"/>
    <p:sldId id="282" r:id="rId49"/>
    <p:sldId id="283"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33" autoAdjust="0"/>
    <p:restoredTop sz="95979" autoAdjust="0"/>
  </p:normalViewPr>
  <p:slideViewPr>
    <p:cSldViewPr snapToGrid="0">
      <p:cViewPr varScale="1">
        <p:scale>
          <a:sx n="97" d="100"/>
          <a:sy n="97" d="100"/>
        </p:scale>
        <p:origin x="106"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easy%20Pane\Downloads\Data%20Ekspor%20dan%20Impor%20(HS%202%20Digit)%202003-202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easy%20Pane\Downloads\Data%20Ekspor%20dan%20Impor%20(HS%202%20Digit)%202003-202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asy%20Pane\Downloads\Data%20Ekspor%20dan%20Impor%20Indonesia%20Product%20Lall%202003-202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asy%20Pane\Downloads\Trade_Map_-_List_of_importing_markets_for_the_product_exported_by_Indonesia_in_2022%20(1).xls"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dirty="0"/>
              <a:t>SRCA and Export Growth </a:t>
            </a:r>
            <a:r>
              <a:rPr lang="en-US" sz="1600" b="1" dirty="0"/>
              <a:t>(5 years average)</a:t>
            </a:r>
            <a:endParaRPr lang="en-US" sz="2400" b="1" dirty="0"/>
          </a:p>
        </c:rich>
      </c:tx>
      <c:layout>
        <c:manualLayout>
          <c:xMode val="edge"/>
          <c:yMode val="edge"/>
          <c:x val="0.28030064542123589"/>
          <c:y val="5.1666667368087622E-2"/>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6915892337066207E-2"/>
          <c:y val="0.10627551506392681"/>
          <c:w val="0.93591368782363382"/>
          <c:h val="0.8393053014658155"/>
        </c:manualLayout>
      </c:layout>
      <c:scatterChart>
        <c:scatterStyle val="lineMarker"/>
        <c:varyColors val="0"/>
        <c:ser>
          <c:idx val="0"/>
          <c:order val="0"/>
          <c:tx>
            <c:strRef>
              <c:f>Sheet1!$D$2</c:f>
              <c:strCache>
                <c:ptCount val="1"/>
                <c:pt idx="0">
                  <c:v> Export growth </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layout>
                <c:manualLayout>
                  <c:x val="9.3545369504209538E-3"/>
                  <c:y val="2.2831050228310501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68B26FA4-44B7-4B38-837A-17865A12A7A8}" type="CELLRANGE">
                      <a:rPr lang="en-US"/>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A4DD-4AD2-82FD-37798E7D2882}"/>
                </c:ext>
              </c:extLst>
            </c:dLbl>
            <c:dLbl>
              <c:idx val="1"/>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F870A26E-A745-43BD-B665-F59C16A35571}" type="CELLRANGE">
                      <a:rPr lang="en-ID"/>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A4DD-4AD2-82FD-37798E7D2882}"/>
                </c:ext>
              </c:extLst>
            </c:dLbl>
            <c:dLbl>
              <c:idx val="2"/>
              <c:layout>
                <c:manualLayout>
                  <c:x val="-1.4811350171499845E-2"/>
                  <c:y val="8.8787517427901419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2667C2CA-103B-47E5-BEAC-E65A43408CF6}" type="CELLRANGE">
                      <a:rPr lang="en-US"/>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layout>
                    <c:manualLayout>
                      <c:w val="0.18903174404415538"/>
                      <c:h val="0.14542120591090496"/>
                    </c:manualLayout>
                  </c15:layout>
                  <c15:dlblFieldTable/>
                  <c15:showDataLabelsRange val="1"/>
                </c:ext>
                <c:ext xmlns:c16="http://schemas.microsoft.com/office/drawing/2014/chart" uri="{C3380CC4-5D6E-409C-BE32-E72D297353CC}">
                  <c16:uniqueId val="{00000002-A4DD-4AD2-82FD-37798E7D2882}"/>
                </c:ext>
              </c:extLst>
            </c:dLbl>
            <c:dLbl>
              <c:idx val="3"/>
              <c:layout>
                <c:manualLayout>
                  <c:x val="7.9145478971278712E-3"/>
                  <c:y val="1.857124199345505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3243832B-CFA6-47EC-86EC-91E3EDD0C741}" type="CELLRANGE">
                      <a:rPr lang="en-US">
                        <a:solidFill>
                          <a:schemeClr val="tx1"/>
                        </a:solidFill>
                      </a:rPr>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A4DD-4AD2-82FD-37798E7D2882}"/>
                </c:ext>
              </c:extLst>
            </c:dLbl>
            <c:dLbl>
              <c:idx val="4"/>
              <c:layout>
                <c:manualLayout>
                  <c:x val="6.1507936002177729E-2"/>
                  <c:y val="-4.097701205055225E-2"/>
                </c:manualLayout>
              </c:layout>
              <c:tx>
                <c:rich>
                  <a:bodyPr/>
                  <a:lstStyle/>
                  <a:p>
                    <a:fld id="{769C6084-42C0-4A82-94EC-81588A08452E}" type="CELLRANGE">
                      <a:rPr lang="en-US"/>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A4DD-4AD2-82FD-37798E7D2882}"/>
                </c:ext>
              </c:extLst>
            </c:dLbl>
            <c:dLbl>
              <c:idx val="5"/>
              <c:tx>
                <c:rich>
                  <a:bodyPr/>
                  <a:lstStyle/>
                  <a:p>
                    <a:fld id="{621BDBFA-0E4F-4F9A-B40D-9EB2275C5E0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A4DD-4AD2-82FD-37798E7D2882}"/>
                </c:ext>
              </c:extLst>
            </c:dLbl>
            <c:dLbl>
              <c:idx val="6"/>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A6FABD94-18A3-47C2-B579-ADC639A4E609}" type="CELLRANGE">
                      <a:rPr lang="en-ID"/>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A4DD-4AD2-82FD-37798E7D2882}"/>
                </c:ext>
              </c:extLst>
            </c:dLbl>
            <c:dLbl>
              <c:idx val="7"/>
              <c:tx>
                <c:rich>
                  <a:bodyPr/>
                  <a:lstStyle/>
                  <a:p>
                    <a:fld id="{C8676B03-EDFE-4937-A1A1-273DCF6BC67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A4DD-4AD2-82FD-37798E7D2882}"/>
                </c:ext>
              </c:extLst>
            </c:dLbl>
            <c:dLbl>
              <c:idx val="8"/>
              <c:tx>
                <c:rich>
                  <a:bodyPr/>
                  <a:lstStyle/>
                  <a:p>
                    <a:fld id="{43EE8A1B-CC77-4CA4-9543-D3684A67BEA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A4DD-4AD2-82FD-37798E7D2882}"/>
                </c:ext>
              </c:extLst>
            </c:dLbl>
            <c:dLbl>
              <c:idx val="9"/>
              <c:tx>
                <c:rich>
                  <a:bodyPr/>
                  <a:lstStyle/>
                  <a:p>
                    <a:fld id="{03AF68C6-3566-4579-BA83-A709F7A2B5C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A4DD-4AD2-82FD-37798E7D2882}"/>
                </c:ext>
              </c:extLst>
            </c:dLbl>
            <c:dLbl>
              <c:idx val="10"/>
              <c:tx>
                <c:rich>
                  <a:bodyPr/>
                  <a:lstStyle/>
                  <a:p>
                    <a:fld id="{D45DCC50-199D-44DD-80AF-2575F6B4218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A4DD-4AD2-82FD-37798E7D2882}"/>
                </c:ext>
              </c:extLst>
            </c:dLbl>
            <c:dLbl>
              <c:idx val="11"/>
              <c:tx>
                <c:rich>
                  <a:bodyPr/>
                  <a:lstStyle/>
                  <a:p>
                    <a:fld id="{774206B2-E577-4B73-A470-A6E5C06318F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A4DD-4AD2-82FD-37798E7D2882}"/>
                </c:ext>
              </c:extLst>
            </c:dLbl>
            <c:dLbl>
              <c:idx val="12"/>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87A2AAED-E14E-4076-8595-2827EF1F1688}" type="CELLRANGE">
                      <a:rPr lang="en-ID"/>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A4DD-4AD2-82FD-37798E7D2882}"/>
                </c:ext>
              </c:extLst>
            </c:dLbl>
            <c:dLbl>
              <c:idx val="13"/>
              <c:tx>
                <c:rich>
                  <a:bodyPr/>
                  <a:lstStyle/>
                  <a:p>
                    <a:fld id="{193D2D4B-BA23-4420-B3F7-9618C9EF491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A4DD-4AD2-82FD-37798E7D2882}"/>
                </c:ext>
              </c:extLst>
            </c:dLbl>
            <c:dLbl>
              <c:idx val="14"/>
              <c:tx>
                <c:rich>
                  <a:bodyPr/>
                  <a:lstStyle/>
                  <a:p>
                    <a:fld id="{0217E44D-9BFD-4346-A91B-CDFBA0B468E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A4DD-4AD2-82FD-37798E7D2882}"/>
                </c:ext>
              </c:extLst>
            </c:dLbl>
            <c:dLbl>
              <c:idx val="15"/>
              <c:tx>
                <c:rich>
                  <a:bodyPr/>
                  <a:lstStyle/>
                  <a:p>
                    <a:fld id="{35FEE1E1-55FD-4653-A259-AEA8A1F8432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A4DD-4AD2-82FD-37798E7D2882}"/>
                </c:ext>
              </c:extLst>
            </c:dLbl>
            <c:dLbl>
              <c:idx val="16"/>
              <c:tx>
                <c:rich>
                  <a:bodyPr/>
                  <a:lstStyle/>
                  <a:p>
                    <a:fld id="{B11AD0F5-A17C-432D-980F-97526BB8508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A4DD-4AD2-82FD-37798E7D2882}"/>
                </c:ext>
              </c:extLst>
            </c:dLbl>
            <c:dLbl>
              <c:idx val="17"/>
              <c:tx>
                <c:rich>
                  <a:bodyPr/>
                  <a:lstStyle/>
                  <a:p>
                    <a:fld id="{22B8172C-5141-444C-B429-45D693314E3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A4DD-4AD2-82FD-37798E7D2882}"/>
                </c:ext>
              </c:extLst>
            </c:dLbl>
            <c:dLbl>
              <c:idx val="18"/>
              <c:tx>
                <c:rich>
                  <a:bodyPr/>
                  <a:lstStyle/>
                  <a:p>
                    <a:fld id="{7E897413-EAD1-40C3-99A4-02F549DC73D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A4DD-4AD2-82FD-37798E7D2882}"/>
                </c:ext>
              </c:extLst>
            </c:dLbl>
            <c:dLbl>
              <c:idx val="19"/>
              <c:tx>
                <c:rich>
                  <a:bodyPr/>
                  <a:lstStyle/>
                  <a:p>
                    <a:fld id="{8DFFF373-752D-47DB-9555-86BC66B1EA2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A4DD-4AD2-82FD-37798E7D2882}"/>
                </c:ext>
              </c:extLst>
            </c:dLbl>
            <c:dLbl>
              <c:idx val="20"/>
              <c:tx>
                <c:rich>
                  <a:bodyPr/>
                  <a:lstStyle/>
                  <a:p>
                    <a:fld id="{940194AB-A7D5-4410-9E70-9F31FA36333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A4DD-4AD2-82FD-37798E7D2882}"/>
                </c:ext>
              </c:extLst>
            </c:dLbl>
            <c:dLbl>
              <c:idx val="21"/>
              <c:tx>
                <c:rich>
                  <a:bodyPr/>
                  <a:lstStyle/>
                  <a:p>
                    <a:fld id="{2B7CD1BC-06A5-43FB-A2AD-DCA3FDB24FC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A4DD-4AD2-82FD-37798E7D2882}"/>
                </c:ext>
              </c:extLst>
            </c:dLbl>
            <c:dLbl>
              <c:idx val="22"/>
              <c:tx>
                <c:rich>
                  <a:bodyPr/>
                  <a:lstStyle/>
                  <a:p>
                    <a:fld id="{1A15B8B8-801A-45AC-A38A-86C15AA8D10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A4DD-4AD2-82FD-37798E7D2882}"/>
                </c:ext>
              </c:extLst>
            </c:dLbl>
            <c:dLbl>
              <c:idx val="23"/>
              <c:tx>
                <c:rich>
                  <a:bodyPr/>
                  <a:lstStyle/>
                  <a:p>
                    <a:fld id="{201AB44B-5BED-4F82-8AEA-2DAA3DB5F68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A4DD-4AD2-82FD-37798E7D2882}"/>
                </c:ext>
              </c:extLst>
            </c:dLbl>
            <c:dLbl>
              <c:idx val="24"/>
              <c:tx>
                <c:rich>
                  <a:bodyPr/>
                  <a:lstStyle/>
                  <a:p>
                    <a:fld id="{CE7C21C7-9D04-42BE-8DB8-FD487B5847D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A4DD-4AD2-82FD-37798E7D2882}"/>
                </c:ext>
              </c:extLst>
            </c:dLbl>
            <c:dLbl>
              <c:idx val="25"/>
              <c:tx>
                <c:rich>
                  <a:bodyPr/>
                  <a:lstStyle/>
                  <a:p>
                    <a:fld id="{F59D15AE-68C2-420F-ACA4-3EF7142B4ED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A4DD-4AD2-82FD-37798E7D2882}"/>
                </c:ext>
              </c:extLst>
            </c:dLbl>
            <c:dLbl>
              <c:idx val="26"/>
              <c:tx>
                <c:rich>
                  <a:bodyPr/>
                  <a:lstStyle/>
                  <a:p>
                    <a:fld id="{487E5C33-8FF9-4915-B3A6-2A83CE371FC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A4DD-4AD2-82FD-37798E7D2882}"/>
                </c:ext>
              </c:extLst>
            </c:dLbl>
            <c:dLbl>
              <c:idx val="27"/>
              <c:tx>
                <c:rich>
                  <a:bodyPr/>
                  <a:lstStyle/>
                  <a:p>
                    <a:fld id="{87DB911E-3148-43AA-9FF7-A1861F1A92C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A4DD-4AD2-82FD-37798E7D2882}"/>
                </c:ext>
              </c:extLst>
            </c:dLbl>
            <c:dLbl>
              <c:idx val="28"/>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F75D14F8-7BD8-4C2F-A1E2-86006E0778B5}" type="CELLRANGE">
                      <a:rPr lang="en-ID"/>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A4DD-4AD2-82FD-37798E7D2882}"/>
                </c:ext>
              </c:extLst>
            </c:dLbl>
            <c:dLbl>
              <c:idx val="29"/>
              <c:tx>
                <c:rich>
                  <a:bodyPr/>
                  <a:lstStyle/>
                  <a:p>
                    <a:fld id="{4A6B4187-E9BC-4068-A5E1-B7992A72CE9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A4DD-4AD2-82FD-37798E7D2882}"/>
                </c:ext>
              </c:extLst>
            </c:dLbl>
            <c:dLbl>
              <c:idx val="30"/>
              <c:tx>
                <c:rich>
                  <a:bodyPr/>
                  <a:lstStyle/>
                  <a:p>
                    <a:fld id="{57F87B91-3E93-4C6B-BA49-DD4E28EEDEC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A4DD-4AD2-82FD-37798E7D2882}"/>
                </c:ext>
              </c:extLst>
            </c:dLbl>
            <c:dLbl>
              <c:idx val="31"/>
              <c:tx>
                <c:rich>
                  <a:bodyPr/>
                  <a:lstStyle/>
                  <a:p>
                    <a:fld id="{B958117F-803F-4952-8F51-DDB56D02D9C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A4DD-4AD2-82FD-37798E7D2882}"/>
                </c:ext>
              </c:extLst>
            </c:dLbl>
            <c:dLbl>
              <c:idx val="32"/>
              <c:tx>
                <c:rich>
                  <a:bodyPr/>
                  <a:lstStyle/>
                  <a:p>
                    <a:fld id="{97FC3B37-7846-43C5-AF3E-4C369B35626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A4DD-4AD2-82FD-37798E7D2882}"/>
                </c:ext>
              </c:extLst>
            </c:dLbl>
            <c:dLbl>
              <c:idx val="33"/>
              <c:layout>
                <c:manualLayout>
                  <c:x val="0"/>
                  <c:y val="-2.5367833587011668E-3"/>
                </c:manualLayout>
              </c:layout>
              <c:tx>
                <c:rich>
                  <a:bodyPr/>
                  <a:lstStyle/>
                  <a:p>
                    <a:fld id="{03831A5D-FDFC-446A-A35B-3901E78B727A}" type="CELLRANGE">
                      <a:rPr lang="en-US"/>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21-A4DD-4AD2-82FD-37798E7D2882}"/>
                </c:ext>
              </c:extLst>
            </c:dLbl>
            <c:dLbl>
              <c:idx val="34"/>
              <c:tx>
                <c:rich>
                  <a:bodyPr/>
                  <a:lstStyle/>
                  <a:p>
                    <a:fld id="{A2D8B3F6-F8C4-440E-BD88-25B1FDDBEC6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A4DD-4AD2-82FD-37798E7D2882}"/>
                </c:ext>
              </c:extLst>
            </c:dLbl>
            <c:dLbl>
              <c:idx val="35"/>
              <c:tx>
                <c:rich>
                  <a:bodyPr/>
                  <a:lstStyle/>
                  <a:p>
                    <a:fld id="{355831B1-E639-49B2-9182-D27B4D17E9A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A4DD-4AD2-82FD-37798E7D2882}"/>
                </c:ext>
              </c:extLst>
            </c:dLbl>
            <c:dLbl>
              <c:idx val="36"/>
              <c:tx>
                <c:rich>
                  <a:bodyPr/>
                  <a:lstStyle/>
                  <a:p>
                    <a:fld id="{E8121D13-8DE9-4538-829C-10035B1FAD4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A4DD-4AD2-82FD-37798E7D2882}"/>
                </c:ext>
              </c:extLst>
            </c:dLbl>
            <c:dLbl>
              <c:idx val="37"/>
              <c:tx>
                <c:rich>
                  <a:bodyPr/>
                  <a:lstStyle/>
                  <a:p>
                    <a:fld id="{7D3FD46C-8243-49BF-8CCE-3F90A3EB7DA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A4DD-4AD2-82FD-37798E7D2882}"/>
                </c:ext>
              </c:extLst>
            </c:dLbl>
            <c:dLbl>
              <c:idx val="38"/>
              <c:tx>
                <c:rich>
                  <a:bodyPr/>
                  <a:lstStyle/>
                  <a:p>
                    <a:fld id="{A51FAFAF-FFFA-4286-B343-1188EDD7130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A4DD-4AD2-82FD-37798E7D2882}"/>
                </c:ext>
              </c:extLst>
            </c:dLbl>
            <c:dLbl>
              <c:idx val="39"/>
              <c:tx>
                <c:rich>
                  <a:bodyPr/>
                  <a:lstStyle/>
                  <a:p>
                    <a:fld id="{F4365702-4A73-4CEB-94BE-C52B00CAEF2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A4DD-4AD2-82FD-37798E7D2882}"/>
                </c:ext>
              </c:extLst>
            </c:dLbl>
            <c:dLbl>
              <c:idx val="40"/>
              <c:tx>
                <c:rich>
                  <a:bodyPr/>
                  <a:lstStyle/>
                  <a:p>
                    <a:fld id="{BF10E913-0451-4762-82D4-71DCF0CDAE0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A4DD-4AD2-82FD-37798E7D2882}"/>
                </c:ext>
              </c:extLst>
            </c:dLbl>
            <c:dLbl>
              <c:idx val="41"/>
              <c:tx>
                <c:rich>
                  <a:bodyPr/>
                  <a:lstStyle/>
                  <a:p>
                    <a:fld id="{A3EEF9F6-0828-45E8-821E-6F854212D91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A4DD-4AD2-82FD-37798E7D2882}"/>
                </c:ext>
              </c:extLst>
            </c:dLbl>
            <c:dLbl>
              <c:idx val="42"/>
              <c:tx>
                <c:rich>
                  <a:bodyPr/>
                  <a:lstStyle/>
                  <a:p>
                    <a:fld id="{1EA34949-ECBB-4FBE-B694-5DB6D494F0A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A4DD-4AD2-82FD-37798E7D2882}"/>
                </c:ext>
              </c:extLst>
            </c:dLbl>
            <c:dLbl>
              <c:idx val="43"/>
              <c:tx>
                <c:rich>
                  <a:bodyPr/>
                  <a:lstStyle/>
                  <a:p>
                    <a:fld id="{A06B0D30-9C13-4C94-8ABD-7E4E65C7DDD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A4DD-4AD2-82FD-37798E7D2882}"/>
                </c:ext>
              </c:extLst>
            </c:dLbl>
            <c:dLbl>
              <c:idx val="44"/>
              <c:tx>
                <c:rich>
                  <a:bodyPr/>
                  <a:lstStyle/>
                  <a:p>
                    <a:fld id="{58F5C619-8F44-4FD6-BD77-AC8CB28267C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A4DD-4AD2-82FD-37798E7D2882}"/>
                </c:ext>
              </c:extLst>
            </c:dLbl>
            <c:dLbl>
              <c:idx val="45"/>
              <c:tx>
                <c:rich>
                  <a:bodyPr/>
                  <a:lstStyle/>
                  <a:p>
                    <a:fld id="{EFA9A5D9-7703-4DDA-9500-4D71521FDB9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A4DD-4AD2-82FD-37798E7D2882}"/>
                </c:ext>
              </c:extLst>
            </c:dLbl>
            <c:dLbl>
              <c:idx val="46"/>
              <c:tx>
                <c:rich>
                  <a:bodyPr/>
                  <a:lstStyle/>
                  <a:p>
                    <a:fld id="{F3F0E68F-D74F-4A54-BD36-CE3F709ECB3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A4DD-4AD2-82FD-37798E7D2882}"/>
                </c:ext>
              </c:extLst>
            </c:dLbl>
            <c:dLbl>
              <c:idx val="47"/>
              <c:tx>
                <c:rich>
                  <a:bodyPr/>
                  <a:lstStyle/>
                  <a:p>
                    <a:fld id="{BAE9A19E-C057-4E40-9A4B-A5D0D736F63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A4DD-4AD2-82FD-37798E7D2882}"/>
                </c:ext>
              </c:extLst>
            </c:dLbl>
            <c:dLbl>
              <c:idx val="48"/>
              <c:tx>
                <c:rich>
                  <a:bodyPr/>
                  <a:lstStyle/>
                  <a:p>
                    <a:fld id="{1F75D244-5359-40E6-8066-6250ED365DB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A4DD-4AD2-82FD-37798E7D2882}"/>
                </c:ext>
              </c:extLst>
            </c:dLbl>
            <c:dLbl>
              <c:idx val="49"/>
              <c:tx>
                <c:rich>
                  <a:bodyPr/>
                  <a:lstStyle/>
                  <a:p>
                    <a:fld id="{15E97FB7-0A9F-4A03-AEF7-3AD52F61FAF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A4DD-4AD2-82FD-37798E7D2882}"/>
                </c:ext>
              </c:extLst>
            </c:dLbl>
            <c:dLbl>
              <c:idx val="50"/>
              <c:tx>
                <c:rich>
                  <a:bodyPr/>
                  <a:lstStyle/>
                  <a:p>
                    <a:fld id="{FBC462C5-684B-41A9-A0D3-A6B3A43C32C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A4DD-4AD2-82FD-37798E7D2882}"/>
                </c:ext>
              </c:extLst>
            </c:dLbl>
            <c:dLbl>
              <c:idx val="51"/>
              <c:tx>
                <c:rich>
                  <a:bodyPr/>
                  <a:lstStyle/>
                  <a:p>
                    <a:fld id="{6147D2C1-D5BD-4E3E-B493-5A59A68EA6F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A4DD-4AD2-82FD-37798E7D2882}"/>
                </c:ext>
              </c:extLst>
            </c:dLbl>
            <c:dLbl>
              <c:idx val="52"/>
              <c:tx>
                <c:rich>
                  <a:bodyPr/>
                  <a:lstStyle/>
                  <a:p>
                    <a:fld id="{2CD04DAF-187A-4169-B858-C154DBA7595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A4DD-4AD2-82FD-37798E7D2882}"/>
                </c:ext>
              </c:extLst>
            </c:dLbl>
            <c:dLbl>
              <c:idx val="53"/>
              <c:tx>
                <c:rich>
                  <a:bodyPr/>
                  <a:lstStyle/>
                  <a:p>
                    <a:fld id="{D64A4B5A-DD4B-4DBB-A7AE-6E6F9A460FE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A4DD-4AD2-82FD-37798E7D2882}"/>
                </c:ext>
              </c:extLst>
            </c:dLbl>
            <c:dLbl>
              <c:idx val="54"/>
              <c:tx>
                <c:rich>
                  <a:bodyPr/>
                  <a:lstStyle/>
                  <a:p>
                    <a:fld id="{37A2D186-C354-4A58-B838-D78C07ABA7B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A4DD-4AD2-82FD-37798E7D2882}"/>
                </c:ext>
              </c:extLst>
            </c:dLbl>
            <c:dLbl>
              <c:idx val="55"/>
              <c:tx>
                <c:rich>
                  <a:bodyPr/>
                  <a:lstStyle/>
                  <a:p>
                    <a:fld id="{C68A8E45-914F-403A-A910-03C6010ADC1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A4DD-4AD2-82FD-37798E7D2882}"/>
                </c:ext>
              </c:extLst>
            </c:dLbl>
            <c:dLbl>
              <c:idx val="56"/>
              <c:tx>
                <c:rich>
                  <a:bodyPr/>
                  <a:lstStyle/>
                  <a:p>
                    <a:fld id="{9CF472D7-E558-4AFC-9E76-F99100C012D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A4DD-4AD2-82FD-37798E7D2882}"/>
                </c:ext>
              </c:extLst>
            </c:dLbl>
            <c:dLbl>
              <c:idx val="57"/>
              <c:tx>
                <c:rich>
                  <a:bodyPr/>
                  <a:lstStyle/>
                  <a:p>
                    <a:fld id="{1F5AB169-3872-49EE-B244-824281B956B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9-A4DD-4AD2-82FD-37798E7D2882}"/>
                </c:ext>
              </c:extLst>
            </c:dLbl>
            <c:dLbl>
              <c:idx val="58"/>
              <c:tx>
                <c:rich>
                  <a:bodyPr/>
                  <a:lstStyle/>
                  <a:p>
                    <a:fld id="{09B31480-4A07-465C-8A19-710261AEFD7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A-A4DD-4AD2-82FD-37798E7D2882}"/>
                </c:ext>
              </c:extLst>
            </c:dLbl>
            <c:dLbl>
              <c:idx val="59"/>
              <c:tx>
                <c:rich>
                  <a:bodyPr/>
                  <a:lstStyle/>
                  <a:p>
                    <a:fld id="{17A855CE-2303-46F2-8664-D3E15B5BF07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B-A4DD-4AD2-82FD-37798E7D2882}"/>
                </c:ext>
              </c:extLst>
            </c:dLbl>
            <c:dLbl>
              <c:idx val="60"/>
              <c:tx>
                <c:rich>
                  <a:bodyPr/>
                  <a:lstStyle/>
                  <a:p>
                    <a:fld id="{692D3690-9D24-4A5F-A8EE-473BCEBFB93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C-A4DD-4AD2-82FD-37798E7D2882}"/>
                </c:ext>
              </c:extLst>
            </c:dLbl>
            <c:dLbl>
              <c:idx val="61"/>
              <c:tx>
                <c:rich>
                  <a:bodyPr/>
                  <a:lstStyle/>
                  <a:p>
                    <a:fld id="{545FEA05-6D38-41AC-B700-C5146E3243D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D-A4DD-4AD2-82FD-37798E7D2882}"/>
                </c:ext>
              </c:extLst>
            </c:dLbl>
            <c:dLbl>
              <c:idx val="62"/>
              <c:tx>
                <c:rich>
                  <a:bodyPr rot="0" spcFirstLastPara="1" vertOverflow="ellipsis" vert="horz" wrap="square" lIns="38100" tIns="19050" rIns="38100" bIns="19050" anchor="ctr" anchorCtr="1">
                    <a:spAutoFit/>
                  </a:bodyPr>
                  <a:lstStyle/>
                  <a:p>
                    <a:pPr>
                      <a:defRPr sz="900" b="0" i="0" u="none" strike="noStrike" kern="1200" baseline="0">
                        <a:solidFill>
                          <a:srgbClr val="000000"/>
                        </a:solidFill>
                        <a:latin typeface="+mn-lt"/>
                        <a:ea typeface="+mn-ea"/>
                        <a:cs typeface="+mn-cs"/>
                      </a:defRPr>
                    </a:pPr>
                    <a:fld id="{4A39F341-1BD9-49F6-AF0B-2F003107CFBB}" type="CELLRANGE">
                      <a:rPr lang="en-ID"/>
                      <a:pPr>
                        <a:defRPr>
                          <a:solidFill>
                            <a:srgbClr val="000000"/>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E-A4DD-4AD2-82FD-37798E7D2882}"/>
                </c:ext>
              </c:extLst>
            </c:dLbl>
            <c:dLbl>
              <c:idx val="63"/>
              <c:tx>
                <c:rich>
                  <a:bodyPr/>
                  <a:lstStyle/>
                  <a:p>
                    <a:fld id="{F2332EF5-79FC-437F-8A96-75F10547969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F-A4DD-4AD2-82FD-37798E7D2882}"/>
                </c:ext>
              </c:extLst>
            </c:dLbl>
            <c:dLbl>
              <c:idx val="64"/>
              <c:tx>
                <c:rich>
                  <a:bodyPr/>
                  <a:lstStyle/>
                  <a:p>
                    <a:fld id="{5D125888-ACE1-43CB-99CD-62CFC22DDB5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0-A4DD-4AD2-82FD-37798E7D2882}"/>
                </c:ext>
              </c:extLst>
            </c:dLbl>
            <c:dLbl>
              <c:idx val="65"/>
              <c:tx>
                <c:rich>
                  <a:bodyPr/>
                  <a:lstStyle/>
                  <a:p>
                    <a:fld id="{95B3AA35-E8AC-43F6-B47D-42EF96066D9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1-A4DD-4AD2-82FD-37798E7D2882}"/>
                </c:ext>
              </c:extLst>
            </c:dLbl>
            <c:dLbl>
              <c:idx val="66"/>
              <c:tx>
                <c:rich>
                  <a:bodyPr/>
                  <a:lstStyle/>
                  <a:p>
                    <a:fld id="{D40D980C-A304-4D42-8C0A-BEA8E943AFF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2-A4DD-4AD2-82FD-37798E7D2882}"/>
                </c:ext>
              </c:extLst>
            </c:dLbl>
            <c:dLbl>
              <c:idx val="67"/>
              <c:tx>
                <c:rich>
                  <a:bodyPr/>
                  <a:lstStyle/>
                  <a:p>
                    <a:fld id="{3A79D2CF-DF9E-477D-A2CA-14915D649C9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3-A4DD-4AD2-82FD-37798E7D2882}"/>
                </c:ext>
              </c:extLst>
            </c:dLbl>
            <c:dLbl>
              <c:idx val="68"/>
              <c:tx>
                <c:rich>
                  <a:bodyPr/>
                  <a:lstStyle/>
                  <a:p>
                    <a:fld id="{4C7BB90F-F3DA-46E1-A88F-385D411F669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4-A4DD-4AD2-82FD-37798E7D2882}"/>
                </c:ext>
              </c:extLst>
            </c:dLbl>
            <c:dLbl>
              <c:idx val="69"/>
              <c:tx>
                <c:rich>
                  <a:bodyPr/>
                  <a:lstStyle/>
                  <a:p>
                    <a:fld id="{44D2B956-67C4-4576-8B3B-32D331CF589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5-A4DD-4AD2-82FD-37798E7D2882}"/>
                </c:ext>
              </c:extLst>
            </c:dLbl>
            <c:dLbl>
              <c:idx val="70"/>
              <c:layout>
                <c:manualLayout>
                  <c:x val="1.5590894917368258E-3"/>
                  <c:y val="2.7904616945712835E-2"/>
                </c:manualLayout>
              </c:layout>
              <c:tx>
                <c:rich>
                  <a:bodyPr rot="0" spcFirstLastPara="1" vertOverflow="ellipsis" vert="horz" wrap="square" lIns="38100" tIns="19050" rIns="38100" bIns="19050" anchor="ctr" anchorCtr="1">
                    <a:spAutoFit/>
                  </a:bodyPr>
                  <a:lstStyle/>
                  <a:p>
                    <a:pPr>
                      <a:defRPr sz="900" b="0" i="0" u="none" strike="noStrike" kern="1200" baseline="0">
                        <a:solidFill>
                          <a:srgbClr val="000000"/>
                        </a:solidFill>
                        <a:latin typeface="+mn-lt"/>
                        <a:ea typeface="+mn-ea"/>
                        <a:cs typeface="+mn-cs"/>
                      </a:defRPr>
                    </a:pPr>
                    <a:fld id="{E79A0202-8ED8-4416-8257-413CE5A20835}" type="CELLRANGE">
                      <a:rPr lang="en-US"/>
                      <a:pPr>
                        <a:defRPr>
                          <a:solidFill>
                            <a:srgbClr val="000000"/>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46-A4DD-4AD2-82FD-37798E7D2882}"/>
                </c:ext>
              </c:extLst>
            </c:dLbl>
            <c:dLbl>
              <c:idx val="71"/>
              <c:tx>
                <c:rich>
                  <a:bodyPr/>
                  <a:lstStyle/>
                  <a:p>
                    <a:fld id="{653AC811-D395-417A-BBF0-71E01067E23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7-A4DD-4AD2-82FD-37798E7D2882}"/>
                </c:ext>
              </c:extLst>
            </c:dLbl>
            <c:dLbl>
              <c:idx val="72"/>
              <c:tx>
                <c:rich>
                  <a:bodyPr/>
                  <a:lstStyle/>
                  <a:p>
                    <a:fld id="{477D006F-96CC-4525-955F-ECC77C04B71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8-A4DD-4AD2-82FD-37798E7D2882}"/>
                </c:ext>
              </c:extLst>
            </c:dLbl>
            <c:dLbl>
              <c:idx val="73"/>
              <c:tx>
                <c:rich>
                  <a:bodyPr/>
                  <a:lstStyle/>
                  <a:p>
                    <a:fld id="{8EF5518F-DD3E-4F5D-83F4-E8DEA730786E}" type="CELLRANGE">
                      <a:rPr lang="fr-FR"/>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49-A4DD-4AD2-82FD-37798E7D2882}"/>
                </c:ext>
              </c:extLst>
            </c:dLbl>
            <c:dLbl>
              <c:idx val="74"/>
              <c:tx>
                <c:rich>
                  <a:bodyPr/>
                  <a:lstStyle/>
                  <a:p>
                    <a:fld id="{0A2D1BE0-CB6D-4264-82FD-C32ED585308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A-A4DD-4AD2-82FD-37798E7D2882}"/>
                </c:ext>
              </c:extLst>
            </c:dLbl>
            <c:dLbl>
              <c:idx val="75"/>
              <c:tx>
                <c:rich>
                  <a:bodyPr/>
                  <a:lstStyle/>
                  <a:p>
                    <a:fld id="{F4796DCB-F91E-4CFD-BB65-5B1B3F7CEF7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B-A4DD-4AD2-82FD-37798E7D2882}"/>
                </c:ext>
              </c:extLst>
            </c:dLbl>
            <c:dLbl>
              <c:idx val="76"/>
              <c:tx>
                <c:rich>
                  <a:bodyPr/>
                  <a:lstStyle/>
                  <a:p>
                    <a:fld id="{98646A0B-4528-427D-97A9-D5606C3F309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C-A4DD-4AD2-82FD-37798E7D2882}"/>
                </c:ext>
              </c:extLst>
            </c:dLbl>
            <c:dLbl>
              <c:idx val="77"/>
              <c:tx>
                <c:rich>
                  <a:bodyPr/>
                  <a:lstStyle/>
                  <a:p>
                    <a:fld id="{41A19AC2-3201-46D4-BA2E-DE40E2F8500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D-A4DD-4AD2-82FD-37798E7D2882}"/>
                </c:ext>
              </c:extLst>
            </c:dLbl>
            <c:dLbl>
              <c:idx val="78"/>
              <c:tx>
                <c:rich>
                  <a:bodyPr rot="0" spcFirstLastPara="1" vertOverflow="ellipsis" vert="horz" wrap="square" lIns="38100" tIns="19050" rIns="38100" bIns="19050" anchor="ctr" anchorCtr="1">
                    <a:spAutoFit/>
                  </a:bodyPr>
                  <a:lstStyle/>
                  <a:p>
                    <a:pPr>
                      <a:defRPr sz="900" b="0" i="0" u="none" strike="noStrike" kern="1200" baseline="0">
                        <a:solidFill>
                          <a:srgbClr val="000000"/>
                        </a:solidFill>
                        <a:latin typeface="+mn-lt"/>
                        <a:ea typeface="+mn-ea"/>
                        <a:cs typeface="+mn-cs"/>
                      </a:defRPr>
                    </a:pPr>
                    <a:fld id="{D243E3D8-DFC8-467B-8F0B-A733B1BF1F4F}" type="CELLRANGE">
                      <a:rPr lang="en-ID"/>
                      <a:pPr>
                        <a:defRPr>
                          <a:solidFill>
                            <a:srgbClr val="000000"/>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000000"/>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E-A4DD-4AD2-82FD-37798E7D2882}"/>
                </c:ext>
              </c:extLst>
            </c:dLbl>
            <c:dLbl>
              <c:idx val="79"/>
              <c:tx>
                <c:rich>
                  <a:bodyPr/>
                  <a:lstStyle/>
                  <a:p>
                    <a:fld id="{5B93B0D6-8A1D-4DD4-9C8D-E06BBA1B046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F-A4DD-4AD2-82FD-37798E7D2882}"/>
                </c:ext>
              </c:extLst>
            </c:dLbl>
            <c:dLbl>
              <c:idx val="80"/>
              <c:tx>
                <c:rich>
                  <a:bodyPr/>
                  <a:lstStyle/>
                  <a:p>
                    <a:fld id="{95C3E093-1EDE-42A6-909E-E0A698D70DA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0-A4DD-4AD2-82FD-37798E7D2882}"/>
                </c:ext>
              </c:extLst>
            </c:dLbl>
            <c:dLbl>
              <c:idx val="81"/>
              <c:tx>
                <c:rich>
                  <a:bodyPr/>
                  <a:lstStyle/>
                  <a:p>
                    <a:fld id="{F7737288-EE49-4808-9C78-2424211CC80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1-A4DD-4AD2-82FD-37798E7D2882}"/>
                </c:ext>
              </c:extLst>
            </c:dLbl>
            <c:dLbl>
              <c:idx val="82"/>
              <c:tx>
                <c:rich>
                  <a:bodyPr/>
                  <a:lstStyle/>
                  <a:p>
                    <a:fld id="{60A20BE6-CDD3-4F38-8FA5-56C4F788F43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2-A4DD-4AD2-82FD-37798E7D2882}"/>
                </c:ext>
              </c:extLst>
            </c:dLbl>
            <c:dLbl>
              <c:idx val="83"/>
              <c:tx>
                <c:rich>
                  <a:bodyPr/>
                  <a:lstStyle/>
                  <a:p>
                    <a:fld id="{B8E00B11-07B1-49CE-877B-A6386D65C90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3-A4DD-4AD2-82FD-37798E7D2882}"/>
                </c:ext>
              </c:extLst>
            </c:dLbl>
            <c:dLbl>
              <c:idx val="84"/>
              <c:tx>
                <c:rich>
                  <a:bodyPr/>
                  <a:lstStyle/>
                  <a:p>
                    <a:fld id="{4F5A65E4-CF71-4333-9EB1-698AC4CFA68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4-A4DD-4AD2-82FD-37798E7D2882}"/>
                </c:ext>
              </c:extLst>
            </c:dLbl>
            <c:dLbl>
              <c:idx val="85"/>
              <c:tx>
                <c:rich>
                  <a:bodyPr/>
                  <a:lstStyle/>
                  <a:p>
                    <a:fld id="{B336D85D-181D-4F2E-8811-81815F94DEC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5-A4DD-4AD2-82FD-37798E7D2882}"/>
                </c:ext>
              </c:extLst>
            </c:dLbl>
            <c:dLbl>
              <c:idx val="86"/>
              <c:tx>
                <c:rich>
                  <a:bodyPr/>
                  <a:lstStyle/>
                  <a:p>
                    <a:fld id="{8394E189-4FB0-4B58-A735-4C1F1467334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6-A4DD-4AD2-82FD-37798E7D2882}"/>
                </c:ext>
              </c:extLst>
            </c:dLbl>
            <c:dLbl>
              <c:idx val="87"/>
              <c:tx>
                <c:rich>
                  <a:bodyPr/>
                  <a:lstStyle/>
                  <a:p>
                    <a:fld id="{D9072063-157F-4435-80E7-D06450C1E18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7-A4DD-4AD2-82FD-37798E7D2882}"/>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no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Sheet1!$C$3:$C$90</c:f>
              <c:numCache>
                <c:formatCode>0.00</c:formatCode>
                <c:ptCount val="88"/>
                <c:pt idx="0">
                  <c:v>0.9298465984419283</c:v>
                </c:pt>
                <c:pt idx="1">
                  <c:v>0.91832096665142249</c:v>
                </c:pt>
                <c:pt idx="2">
                  <c:v>0.90932723769982826</c:v>
                </c:pt>
                <c:pt idx="3">
                  <c:v>0.79922802393395631</c:v>
                </c:pt>
                <c:pt idx="4">
                  <c:v>0.71391136563552915</c:v>
                </c:pt>
                <c:pt idx="5">
                  <c:v>0.70765066017757217</c:v>
                </c:pt>
                <c:pt idx="6">
                  <c:v>0.68678640586252959</c:v>
                </c:pt>
                <c:pt idx="7">
                  <c:v>0.57270762226049698</c:v>
                </c:pt>
                <c:pt idx="8">
                  <c:v>0.56788842826119612</c:v>
                </c:pt>
                <c:pt idx="9">
                  <c:v>0.56235053863390172</c:v>
                </c:pt>
                <c:pt idx="10">
                  <c:v>0.52467299182973404</c:v>
                </c:pt>
                <c:pt idx="11">
                  <c:v>0.51573014832925268</c:v>
                </c:pt>
                <c:pt idx="12">
                  <c:v>0.49801631634100019</c:v>
                </c:pt>
                <c:pt idx="13">
                  <c:v>0.47773229670588946</c:v>
                </c:pt>
                <c:pt idx="14">
                  <c:v>0.47659829897514228</c:v>
                </c:pt>
                <c:pt idx="15">
                  <c:v>0.46754881485048971</c:v>
                </c:pt>
                <c:pt idx="16">
                  <c:v>0.42752879320157888</c:v>
                </c:pt>
                <c:pt idx="17">
                  <c:v>0.41704020864826047</c:v>
                </c:pt>
                <c:pt idx="18">
                  <c:v>0.4121630914992791</c:v>
                </c:pt>
                <c:pt idx="19">
                  <c:v>0.37584567675751313</c:v>
                </c:pt>
                <c:pt idx="20">
                  <c:v>0.33814809518061656</c:v>
                </c:pt>
                <c:pt idx="21">
                  <c:v>0.32152883187026732</c:v>
                </c:pt>
                <c:pt idx="22">
                  <c:v>0.30205386940005496</c:v>
                </c:pt>
                <c:pt idx="23">
                  <c:v>0.26080093449603714</c:v>
                </c:pt>
                <c:pt idx="24">
                  <c:v>0.24621250959397772</c:v>
                </c:pt>
                <c:pt idx="25">
                  <c:v>0.23918356777550118</c:v>
                </c:pt>
                <c:pt idx="26">
                  <c:v>0.22637393092818339</c:v>
                </c:pt>
                <c:pt idx="27">
                  <c:v>0.19060669024421553</c:v>
                </c:pt>
                <c:pt idx="28">
                  <c:v>0.17443464748374679</c:v>
                </c:pt>
                <c:pt idx="29">
                  <c:v>0.16601827185332174</c:v>
                </c:pt>
                <c:pt idx="30">
                  <c:v>0.13987467863389252</c:v>
                </c:pt>
                <c:pt idx="31">
                  <c:v>0.12834761463105043</c:v>
                </c:pt>
                <c:pt idx="32">
                  <c:v>-6.9732376098397587E-3</c:v>
                </c:pt>
                <c:pt idx="33">
                  <c:v>-1.936887223013712E-2</c:v>
                </c:pt>
                <c:pt idx="34">
                  <c:v>-5.0988908068183736E-2</c:v>
                </c:pt>
                <c:pt idx="35">
                  <c:v>-5.1129583332067977E-2</c:v>
                </c:pt>
                <c:pt idx="36">
                  <c:v>-8.3126852665208653E-2</c:v>
                </c:pt>
                <c:pt idx="37">
                  <c:v>-8.6699535572643108E-2</c:v>
                </c:pt>
                <c:pt idx="38">
                  <c:v>-9.9366004221896037E-2</c:v>
                </c:pt>
                <c:pt idx="39">
                  <c:v>-0.16945785912504177</c:v>
                </c:pt>
                <c:pt idx="40">
                  <c:v>-0.18099622324166864</c:v>
                </c:pt>
                <c:pt idx="41">
                  <c:v>-0.20706689690718466</c:v>
                </c:pt>
                <c:pt idx="42">
                  <c:v>-0.2504367982184344</c:v>
                </c:pt>
                <c:pt idx="43">
                  <c:v>-0.26675970952243688</c:v>
                </c:pt>
                <c:pt idx="44">
                  <c:v>-0.27414540530299147</c:v>
                </c:pt>
                <c:pt idx="45">
                  <c:v>-0.28071631166310573</c:v>
                </c:pt>
                <c:pt idx="46">
                  <c:v>-0.28405299217108476</c:v>
                </c:pt>
                <c:pt idx="47">
                  <c:v>-0.30507442637276055</c:v>
                </c:pt>
                <c:pt idx="48">
                  <c:v>-0.30826501024352726</c:v>
                </c:pt>
                <c:pt idx="49">
                  <c:v>-0.32523169984096634</c:v>
                </c:pt>
                <c:pt idx="50">
                  <c:v>-0.34852205341397607</c:v>
                </c:pt>
                <c:pt idx="51">
                  <c:v>-0.36990495378579175</c:v>
                </c:pt>
                <c:pt idx="52">
                  <c:v>-0.3794418504780977</c:v>
                </c:pt>
                <c:pt idx="53">
                  <c:v>-0.3986787951372685</c:v>
                </c:pt>
                <c:pt idx="54">
                  <c:v>-0.4166935949109708</c:v>
                </c:pt>
                <c:pt idx="55">
                  <c:v>-0.43689767041938593</c:v>
                </c:pt>
                <c:pt idx="56">
                  <c:v>-0.45582511661488856</c:v>
                </c:pt>
                <c:pt idx="57">
                  <c:v>-0.47799426086254132</c:v>
                </c:pt>
                <c:pt idx="58">
                  <c:v>-0.48247153737261106</c:v>
                </c:pt>
                <c:pt idx="59">
                  <c:v>-0.48403905947877329</c:v>
                </c:pt>
                <c:pt idx="60">
                  <c:v>-0.48961010590990067</c:v>
                </c:pt>
                <c:pt idx="61">
                  <c:v>-0.51396395960008578</c:v>
                </c:pt>
                <c:pt idx="62">
                  <c:v>-0.51461587919551399</c:v>
                </c:pt>
                <c:pt idx="63">
                  <c:v>-0.52483171193877798</c:v>
                </c:pt>
                <c:pt idx="64">
                  <c:v>-0.54787185653746884</c:v>
                </c:pt>
                <c:pt idx="65">
                  <c:v>-0.58136233088296185</c:v>
                </c:pt>
                <c:pt idx="66">
                  <c:v>-0.58872986689337181</c:v>
                </c:pt>
                <c:pt idx="67">
                  <c:v>-0.58904997250591995</c:v>
                </c:pt>
                <c:pt idx="68">
                  <c:v>-0.622488284593397</c:v>
                </c:pt>
                <c:pt idx="69">
                  <c:v>-0.62546676866895334</c:v>
                </c:pt>
                <c:pt idx="70">
                  <c:v>-0.65052648600142382</c:v>
                </c:pt>
                <c:pt idx="71">
                  <c:v>-0.6619198914862241</c:v>
                </c:pt>
                <c:pt idx="72">
                  <c:v>-0.66379346731487388</c:v>
                </c:pt>
                <c:pt idx="73">
                  <c:v>-0.70100725330116187</c:v>
                </c:pt>
                <c:pt idx="74">
                  <c:v>-0.71874963045551887</c:v>
                </c:pt>
                <c:pt idx="75">
                  <c:v>-0.74578806753392957</c:v>
                </c:pt>
                <c:pt idx="76">
                  <c:v>-0.74613477924674065</c:v>
                </c:pt>
                <c:pt idx="77">
                  <c:v>-0.75124345030001261</c:v>
                </c:pt>
                <c:pt idx="78">
                  <c:v>-0.75380436724913058</c:v>
                </c:pt>
                <c:pt idx="79">
                  <c:v>-0.75602433408550873</c:v>
                </c:pt>
                <c:pt idx="80">
                  <c:v>-0.80313815596735783</c:v>
                </c:pt>
                <c:pt idx="81">
                  <c:v>-0.80449252288745143</c:v>
                </c:pt>
                <c:pt idx="82">
                  <c:v>-0.84256272952944766</c:v>
                </c:pt>
                <c:pt idx="83">
                  <c:v>-0.84451784921945261</c:v>
                </c:pt>
                <c:pt idx="84">
                  <c:v>-0.89916389428392574</c:v>
                </c:pt>
                <c:pt idx="85">
                  <c:v>-0.90009516460121597</c:v>
                </c:pt>
                <c:pt idx="86">
                  <c:v>-0.93091670056340947</c:v>
                </c:pt>
                <c:pt idx="87">
                  <c:v>-0.95260647132923737</c:v>
                </c:pt>
              </c:numCache>
            </c:numRef>
          </c:xVal>
          <c:yVal>
            <c:numRef>
              <c:f>Sheet1!$D$3:$D$90</c:f>
              <c:numCache>
                <c:formatCode>_-* #,##0.0_-;\-* #,##0.0_-;_-* "-"??_-;_-@_-</c:formatCode>
                <c:ptCount val="88"/>
                <c:pt idx="0">
                  <c:v>16.385765999588202</c:v>
                </c:pt>
                <c:pt idx="1">
                  <c:v>28.636387294820665</c:v>
                </c:pt>
                <c:pt idx="2">
                  <c:v>11.715857678218681</c:v>
                </c:pt>
                <c:pt idx="3">
                  <c:v>8.5840361480272858</c:v>
                </c:pt>
                <c:pt idx="4">
                  <c:v>9.516778604331023</c:v>
                </c:pt>
                <c:pt idx="5">
                  <c:v>3.1240502259455729</c:v>
                </c:pt>
                <c:pt idx="6">
                  <c:v>89.757434749592832</c:v>
                </c:pt>
                <c:pt idx="7">
                  <c:v>10.641255596091419</c:v>
                </c:pt>
                <c:pt idx="8">
                  <c:v>13.192803308592147</c:v>
                </c:pt>
                <c:pt idx="9">
                  <c:v>-6.137929333366092E-2</c:v>
                </c:pt>
                <c:pt idx="10">
                  <c:v>-2.6791413363455372</c:v>
                </c:pt>
                <c:pt idx="11">
                  <c:v>-0.25663892349364337</c:v>
                </c:pt>
                <c:pt idx="12">
                  <c:v>54.573021235539173</c:v>
                </c:pt>
                <c:pt idx="13">
                  <c:v>4.1270500139511999</c:v>
                </c:pt>
                <c:pt idx="14">
                  <c:v>4.2520540146287225</c:v>
                </c:pt>
                <c:pt idx="15">
                  <c:v>6.1747880675960545</c:v>
                </c:pt>
                <c:pt idx="16">
                  <c:v>5.1965792625679752</c:v>
                </c:pt>
                <c:pt idx="17">
                  <c:v>10.256194275099064</c:v>
                </c:pt>
                <c:pt idx="18">
                  <c:v>2.5481899895487401</c:v>
                </c:pt>
                <c:pt idx="19">
                  <c:v>21.538753459612053</c:v>
                </c:pt>
                <c:pt idx="20">
                  <c:v>25.854963543212673</c:v>
                </c:pt>
                <c:pt idx="21">
                  <c:v>32.172317881889796</c:v>
                </c:pt>
                <c:pt idx="22">
                  <c:v>4.3014138955555294</c:v>
                </c:pt>
                <c:pt idx="23">
                  <c:v>20.774660169490886</c:v>
                </c:pt>
                <c:pt idx="24">
                  <c:v>5.506997626973142</c:v>
                </c:pt>
                <c:pt idx="25">
                  <c:v>5.6114823111108869</c:v>
                </c:pt>
                <c:pt idx="26">
                  <c:v>9.2981201935653033</c:v>
                </c:pt>
                <c:pt idx="27">
                  <c:v>-2.435541310449687</c:v>
                </c:pt>
                <c:pt idx="28">
                  <c:v>35.954732990933401</c:v>
                </c:pt>
                <c:pt idx="29">
                  <c:v>7.7193026751955456</c:v>
                </c:pt>
                <c:pt idx="30">
                  <c:v>-2.2030531381471192</c:v>
                </c:pt>
                <c:pt idx="31">
                  <c:v>8.9093874301948173</c:v>
                </c:pt>
                <c:pt idx="32">
                  <c:v>33.142528793585548</c:v>
                </c:pt>
                <c:pt idx="33">
                  <c:v>24.059261232203529</c:v>
                </c:pt>
                <c:pt idx="34">
                  <c:v>4.9024085259578447</c:v>
                </c:pt>
                <c:pt idx="35">
                  <c:v>34.292138487984239</c:v>
                </c:pt>
                <c:pt idx="36">
                  <c:v>11.84389010037763</c:v>
                </c:pt>
                <c:pt idx="37">
                  <c:v>19.917907099551662</c:v>
                </c:pt>
                <c:pt idx="38">
                  <c:v>22.113849551932212</c:v>
                </c:pt>
                <c:pt idx="39">
                  <c:v>2.2100203804766321</c:v>
                </c:pt>
                <c:pt idx="40">
                  <c:v>8.1762265772502243</c:v>
                </c:pt>
                <c:pt idx="41">
                  <c:v>-3.189525691294997</c:v>
                </c:pt>
                <c:pt idx="42">
                  <c:v>16.962325163369339</c:v>
                </c:pt>
                <c:pt idx="43">
                  <c:v>-0.21432229722110077</c:v>
                </c:pt>
                <c:pt idx="44">
                  <c:v>-1.7092187947909361</c:v>
                </c:pt>
                <c:pt idx="45">
                  <c:v>11.498496468529167</c:v>
                </c:pt>
                <c:pt idx="46">
                  <c:v>7.4851092230727705</c:v>
                </c:pt>
                <c:pt idx="47">
                  <c:v>17.010166426562247</c:v>
                </c:pt>
                <c:pt idx="48">
                  <c:v>3.1475507640862577</c:v>
                </c:pt>
                <c:pt idx="49">
                  <c:v>1.3975449945566154</c:v>
                </c:pt>
                <c:pt idx="50">
                  <c:v>9.1854700999998968</c:v>
                </c:pt>
                <c:pt idx="51">
                  <c:v>22.788822015516352</c:v>
                </c:pt>
                <c:pt idx="52">
                  <c:v>7.1874005238064722</c:v>
                </c:pt>
                <c:pt idx="53">
                  <c:v>11.576834252065527</c:v>
                </c:pt>
                <c:pt idx="54">
                  <c:v>10.568591329011099</c:v>
                </c:pt>
                <c:pt idx="55">
                  <c:v>4.1430742457741125</c:v>
                </c:pt>
                <c:pt idx="56">
                  <c:v>3.9506809567788479</c:v>
                </c:pt>
                <c:pt idx="57">
                  <c:v>-2.8372661825126348</c:v>
                </c:pt>
                <c:pt idx="58">
                  <c:v>11.986911214442445</c:v>
                </c:pt>
                <c:pt idx="59">
                  <c:v>13.104952706769296</c:v>
                </c:pt>
                <c:pt idx="60">
                  <c:v>-8.3725750030083113</c:v>
                </c:pt>
                <c:pt idx="61">
                  <c:v>19.411160586298998</c:v>
                </c:pt>
                <c:pt idx="62">
                  <c:v>149.90233530406763</c:v>
                </c:pt>
                <c:pt idx="63">
                  <c:v>5.1136758977842796</c:v>
                </c:pt>
                <c:pt idx="64">
                  <c:v>1.1345418702659613</c:v>
                </c:pt>
                <c:pt idx="65">
                  <c:v>0.66649341626901992</c:v>
                </c:pt>
                <c:pt idx="66">
                  <c:v>3.9409015716122133</c:v>
                </c:pt>
                <c:pt idx="67">
                  <c:v>-3.0342715310479109</c:v>
                </c:pt>
                <c:pt idx="68">
                  <c:v>12.283416878073398</c:v>
                </c:pt>
                <c:pt idx="69">
                  <c:v>3.3996418316942814</c:v>
                </c:pt>
                <c:pt idx="70">
                  <c:v>141.74609034436705</c:v>
                </c:pt>
                <c:pt idx="71">
                  <c:v>-7.9225663101961015</c:v>
                </c:pt>
                <c:pt idx="72">
                  <c:v>-5.9073829351312357</c:v>
                </c:pt>
                <c:pt idx="73">
                  <c:v>5.3061732781043922</c:v>
                </c:pt>
                <c:pt idx="74">
                  <c:v>1.5434814266372887</c:v>
                </c:pt>
                <c:pt idx="75">
                  <c:v>8.3652453007740899</c:v>
                </c:pt>
                <c:pt idx="76">
                  <c:v>-0.67977104199397853</c:v>
                </c:pt>
                <c:pt idx="77">
                  <c:v>22.936578845337017</c:v>
                </c:pt>
                <c:pt idx="78">
                  <c:v>68.149644920386237</c:v>
                </c:pt>
                <c:pt idx="79">
                  <c:v>4.0812981547728064</c:v>
                </c:pt>
                <c:pt idx="80">
                  <c:v>7.3115334573968545</c:v>
                </c:pt>
                <c:pt idx="81">
                  <c:v>5.980748425185169</c:v>
                </c:pt>
                <c:pt idx="82">
                  <c:v>5.6024193945432899</c:v>
                </c:pt>
                <c:pt idx="83">
                  <c:v>3.1770356674630498</c:v>
                </c:pt>
                <c:pt idx="84">
                  <c:v>15.168339973666908</c:v>
                </c:pt>
                <c:pt idx="85">
                  <c:v>9.4014301581140334</c:v>
                </c:pt>
                <c:pt idx="86">
                  <c:v>12.158502170350046</c:v>
                </c:pt>
                <c:pt idx="87">
                  <c:v>40.737951283975995</c:v>
                </c:pt>
              </c:numCache>
            </c:numRef>
          </c:yVal>
          <c:smooth val="0"/>
          <c:extLst>
            <c:ext xmlns:c15="http://schemas.microsoft.com/office/drawing/2012/chart" uri="{02D57815-91ED-43cb-92C2-25804820EDAC}">
              <c15:datalabelsRange>
                <c15:f>Sheet1!$B$3:$B$99</c15:f>
                <c15:dlblRangeCache>
                  <c:ptCount val="97"/>
                  <c:pt idx="0">
                    <c:v>Tin and articles thereof</c:v>
                  </c:pt>
                  <c:pt idx="1">
                    <c:v>Vegetable plaiting materials; vegetable products not elsewhere specified or included</c:v>
                  </c:pt>
                  <c:pt idx="2">
                    <c:v>Animal, vegetable or microbial fats and oils and their cleavage products; prepared edible fats; animal or vegetable waxes</c:v>
                  </c:pt>
                  <c:pt idx="3">
                    <c:v>Musical instruments; parts and accessories of such articles</c:v>
                  </c:pt>
                  <c:pt idx="4">
                    <c:v>Pulp of wood or of other fibrous cellulosic material; recovered (waste and scrap) paper or paperboard</c:v>
                  </c:pt>
                  <c:pt idx="5">
                    <c:v>Man-made staple fibres</c:v>
                  </c:pt>
                  <c:pt idx="6">
                    <c:v>Nickel and articles thereof</c:v>
                  </c:pt>
                  <c:pt idx="7">
                    <c:v>Footwear, gaiters and the like; parts of such articles</c:v>
                  </c:pt>
                  <c:pt idx="8">
                    <c:v>Manufactures of straw, of esparto or of other plaiting materials; basketware and wickerwork</c:v>
                  </c:pt>
                  <c:pt idx="9">
                    <c:v>Prepared feathers and down and articles made of feathers or of down; artificial flowers; articles of human hair</c:v>
                  </c:pt>
                  <c:pt idx="10">
                    <c:v>Rubber and articles thereof</c:v>
                  </c:pt>
                  <c:pt idx="11">
                    <c:v>Coffee, tea, maté and spices</c:v>
                  </c:pt>
                  <c:pt idx="12">
                    <c:v>Iron and steel</c:v>
                  </c:pt>
                  <c:pt idx="13">
                    <c:v>Wood and articles of wood; wood charcoal</c:v>
                  </c:pt>
                  <c:pt idx="14">
                    <c:v>Fish and crustaceans, molluscs and other aquatic invertebrates</c:v>
                  </c:pt>
                  <c:pt idx="15">
                    <c:v>Tobacco and manufactured tobacco substitutes; products, whether or not containing nicotine, intended for inhalation without combustion; other nicotine containing products intended for the intake of nicotine into the human body</c:v>
                  </c:pt>
                  <c:pt idx="16">
                    <c:v>Paper and paperboard; articles of paper pulp, of paper or of paperboard</c:v>
                  </c:pt>
                  <c:pt idx="17">
                    <c:v>Preparations of meat, of fish, of crustaceans, molluscs or other aquatic invertebrates, or of insects</c:v>
                  </c:pt>
                  <c:pt idx="18">
                    <c:v>Cocoa and cocoa preparations</c:v>
                  </c:pt>
                  <c:pt idx="19">
                    <c:v>Miscellaneous chemical products</c:v>
                  </c:pt>
                  <c:pt idx="20">
                    <c:v>Lac; gums, resins and other vegetable saps and extracts</c:v>
                  </c:pt>
                  <c:pt idx="21">
                    <c:v>Ores, slag and ash</c:v>
                  </c:pt>
                  <c:pt idx="22">
                    <c:v>Articles of apparel and clothing accessories, not knitted or crocheted</c:v>
                  </c:pt>
                  <c:pt idx="23">
                    <c:v>Mineral fuels, mineral oils and products of their distillation; bituminous substances; mineral waxes</c:v>
                  </c:pt>
                  <c:pt idx="24">
                    <c:v>Soap, organic surface-active agents, washing preparations, lubricating preparations, artificial waxes, prepared waxes, polishing or scouring preparations, candles and similar articles, modelling pastes, ‘dental waxes’ and dental preparations with a basis o</c:v>
                  </c:pt>
                  <c:pt idx="25">
                    <c:v>Articles of apparel and clothing accessories, knitted or crocheted</c:v>
                  </c:pt>
                  <c:pt idx="26">
                    <c:v>Miscellaneous edible preparations</c:v>
                  </c:pt>
                  <c:pt idx="27">
                    <c:v>Man-made filaments; strip and the like of man-made textile materials</c:v>
                  </c:pt>
                  <c:pt idx="28">
                    <c:v>Residues and waste from the food industries; prepared animal fodder</c:v>
                  </c:pt>
                  <c:pt idx="29">
                    <c:v>Preparations of cereals, flour, starch or milk; pastrycooks' products</c:v>
                  </c:pt>
                  <c:pt idx="30">
                    <c:v>Cotton</c:v>
                  </c:pt>
                  <c:pt idx="31">
                    <c:v>Copper and articles thereof</c:v>
                  </c:pt>
                  <c:pt idx="32">
                    <c:v>Fertilisers</c:v>
                  </c:pt>
                  <c:pt idx="33">
                    <c:v>Articles of leather; saddlery and harness; travel goods, handbags and similar containers; articles of animal gut (other than silkworm gut)</c:v>
                  </c:pt>
                  <c:pt idx="34">
                    <c:v>Natural or cultured pearls, precious or semi-precious stones, precious metals, metals clad with precious metal, and articles thereof; imitation jewellery; coin</c:v>
                  </c:pt>
                  <c:pt idx="35">
                    <c:v>Inorganic chemicals; organic or inorganic compounds of precious metals, of rare-earth metals, of radioactive elements or of isotopes</c:v>
                  </c:pt>
                  <c:pt idx="36">
                    <c:v>Furniture; bedding, mattresses, mattress supports, cushions and similar stuffed furnishings; luminaires and lighting fittings, not elsewhere specified or included; illuminated signs, illuminated nameplates and the like; prefabricated buildings</c:v>
                  </c:pt>
                  <c:pt idx="37">
                    <c:v>Salt; sulphur; earths and stone; plastering materials, lime and cement</c:v>
                  </c:pt>
                  <c:pt idx="38">
                    <c:v>Sugars and sugar confectionery</c:v>
                  </c:pt>
                  <c:pt idx="39">
                    <c:v>Miscellaneous manufactured articles</c:v>
                  </c:pt>
                  <c:pt idx="40">
                    <c:v>Organic chemicals</c:v>
                  </c:pt>
                  <c:pt idx="41">
                    <c:v>Edible fruit and nuts; peel of citrus fruit or melons</c:v>
                  </c:pt>
                  <c:pt idx="42">
                    <c:v>Headgear and parts thereof</c:v>
                  </c:pt>
                  <c:pt idx="43">
                    <c:v>Tanning or dyeing extracts; tannins and their derivatives; dyes, pigments and other colouring matter; paints and varnishes; putty and other mastics; inks</c:v>
                  </c:pt>
                  <c:pt idx="44">
                    <c:v>Wadding, felt and nonwovens; special yarns; twine, cordage, ropes and cables and articles thereof</c:v>
                  </c:pt>
                  <c:pt idx="45">
                    <c:v>Vehicles other than railway or tramway rolling stock, and parts and accessories thereof</c:v>
                  </c:pt>
                  <c:pt idx="46">
                    <c:v>Impregnated, coated, covered or laminated textile fabrics; textile articles of a kind suitable for industrial use</c:v>
                  </c:pt>
                  <c:pt idx="47">
                    <c:v>Dairy produce; birds' eggs; natural honey; edible products of animal origin, not elsewhere specified or included</c:v>
                  </c:pt>
                  <c:pt idx="48">
                    <c:v>Essential oils and resinoids; perfumery, cosmetic or toilet preparations</c:v>
                  </c:pt>
                  <c:pt idx="49">
                    <c:v>Ceramic products</c:v>
                  </c:pt>
                  <c:pt idx="50">
                    <c:v>Preparations of vegetables, fruit, nuts or other parts of plants</c:v>
                  </c:pt>
                  <c:pt idx="51">
                    <c:v>Products of the milling industry; malt; starches; inulin; wheat gluten</c:v>
                  </c:pt>
                  <c:pt idx="52">
                    <c:v>Raw hides and skins (other than furskins) and leather</c:v>
                  </c:pt>
                  <c:pt idx="53">
                    <c:v>Articles of iron or steel</c:v>
                  </c:pt>
                  <c:pt idx="54">
                    <c:v>Toys, games and sports requisites; parts and accessories thereof</c:v>
                  </c:pt>
                  <c:pt idx="55">
                    <c:v>Plastics and articles thereof</c:v>
                  </c:pt>
                  <c:pt idx="56">
                    <c:v>Glass and glassware</c:v>
                  </c:pt>
                  <c:pt idx="57">
                    <c:v>Special woven fabrics; tufted textile fabrics; lace; tapestries; trimmings; embroidery</c:v>
                  </c:pt>
                  <c:pt idx="58">
                    <c:v>Electrical machinery and equipment and parts thereof; sound recorders and reproducers, television image and sound recorders and reproducers, and parts and accessories of such articles</c:v>
                  </c:pt>
                  <c:pt idx="59">
                    <c:v>Aluminium and articles thereof</c:v>
                  </c:pt>
                  <c:pt idx="60">
                    <c:v>Carpets and other textile floor coverings</c:v>
                  </c:pt>
                  <c:pt idx="61">
                    <c:v>Oil seeds and oleaginous fruits; miscellaneous grains, seeds and fruit; industrial or medicinal plants; straw and fodder</c:v>
                  </c:pt>
                  <c:pt idx="62">
                    <c:v>Ships, boats and floating structures</c:v>
                  </c:pt>
                  <c:pt idx="63">
                    <c:v>Knitted or crocheted fabrics</c:v>
                  </c:pt>
                  <c:pt idx="64">
                    <c:v>Live animals</c:v>
                  </c:pt>
                  <c:pt idx="65">
                    <c:v>Articles of stone, plaster, cement, asbestos, mica or similar materials</c:v>
                  </c:pt>
                  <c:pt idx="66">
                    <c:v>Nuclear reactors, boilers, machinery and mechanical appliances; parts thereof</c:v>
                  </c:pt>
                  <c:pt idx="67">
                    <c:v>Other made-up textile articles; sets; worn clothing and worn textile articles; rags</c:v>
                  </c:pt>
                  <c:pt idx="68">
                    <c:v>Products of animal origin, not elsewhere specified or included</c:v>
                  </c:pt>
                  <c:pt idx="69">
                    <c:v>Other vegetable textile fibres; paper yarn and woven fabrics of paper yarn</c:v>
                  </c:pt>
                  <c:pt idx="70">
                    <c:v>Other base metals; cermets; articles thereof</c:v>
                  </c:pt>
                  <c:pt idx="71">
                    <c:v>Lead and articles thereof</c:v>
                  </c:pt>
                  <c:pt idx="72">
                    <c:v>Explosives; pyrotechnic products; matches; pyrophoric alloys; certain combustible preparations</c:v>
                  </c:pt>
                  <c:pt idx="73">
                    <c:v>Albuminoidal substances; modified starches; glues; enzymes</c:v>
                  </c:pt>
                  <c:pt idx="74">
                    <c:v>Edible vegetables and certain roots and tubers</c:v>
                  </c:pt>
                  <c:pt idx="75">
                    <c:v>Tools, implements, cutlery, spoons and forks, of base metal; parts thereof of base metal</c:v>
                  </c:pt>
                  <c:pt idx="76">
                    <c:v>Miscellaneous articles of base metal</c:v>
                  </c:pt>
                  <c:pt idx="77">
                    <c:v>Zinc and articles thereof</c:v>
                  </c:pt>
                  <c:pt idx="78">
                    <c:v>Railway or tramway locomotives, rolling stock and parts thereof; railway or tramway track fixtures and fittings and parts thereof; mechanical (including electromechanical) traffic signalling equipment of all kinds</c:v>
                  </c:pt>
                  <c:pt idx="79">
                    <c:v>Beverages, spirits and vinegar</c:v>
                  </c:pt>
                  <c:pt idx="80">
                    <c:v>Optical, photographic, cinematographic, measuring, checking, precision, medical or surgical instruments and apparatus; parts and accessories thereof</c:v>
                  </c:pt>
                  <c:pt idx="81">
                    <c:v>Printed books, newspapers, pictures and other products of the printing industry; manuscripts, typescripts and plans</c:v>
                  </c:pt>
                  <c:pt idx="82">
                    <c:v>Live trees and other plants; bulbs, roots and the like; cut flowers and ornamental foliage</c:v>
                  </c:pt>
                  <c:pt idx="83">
                    <c:v>Pharmaceutical products</c:v>
                  </c:pt>
                  <c:pt idx="84">
                    <c:v>Umbrellas, sun umbrellas, walking sticks, seat-sticks, whips, riding-crops and parts thereof</c:v>
                  </c:pt>
                  <c:pt idx="85">
                    <c:v>Clocks and watches and parts thereof</c:v>
                  </c:pt>
                  <c:pt idx="86">
                    <c:v>Aircraft, spacecraft, and parts thereof</c:v>
                  </c:pt>
                  <c:pt idx="87">
                    <c:v>Silk</c:v>
                  </c:pt>
                  <c:pt idx="88">
                    <c:v>Cereals</c:v>
                  </c:pt>
                  <c:pt idx="89">
                    <c:v>Works of art, collectors' pieces and antiques</c:v>
                  </c:pt>
                  <c:pt idx="90">
                    <c:v>Meat and edible meat offal</c:v>
                  </c:pt>
                  <c:pt idx="91">
                    <c:v>Furskins and artificial fur; manufactures thereof</c:v>
                  </c:pt>
                  <c:pt idx="92">
                    <c:v>Commodities not elsewhere specified</c:v>
                  </c:pt>
                  <c:pt idx="93">
                    <c:v>Photographic or cinematographic goods</c:v>
                  </c:pt>
                  <c:pt idx="94">
                    <c:v>Cork and articles of cork</c:v>
                  </c:pt>
                  <c:pt idx="95">
                    <c:v>Wool, fine or coarse animal hair; horsehair yarn and woven fabric</c:v>
                  </c:pt>
                  <c:pt idx="96">
                    <c:v>Arms and ammunition; parts and accessories thereof</c:v>
                  </c:pt>
                </c15:dlblRangeCache>
              </c15:datalabelsRange>
            </c:ext>
            <c:ext xmlns:c16="http://schemas.microsoft.com/office/drawing/2014/chart" uri="{C3380CC4-5D6E-409C-BE32-E72D297353CC}">
              <c16:uniqueId val="{00000058-A4DD-4AD2-82FD-37798E7D2882}"/>
            </c:ext>
          </c:extLst>
        </c:ser>
        <c:dLbls>
          <c:showLegendKey val="0"/>
          <c:showVal val="0"/>
          <c:showCatName val="0"/>
          <c:showSerName val="0"/>
          <c:showPercent val="0"/>
          <c:showBubbleSize val="0"/>
        </c:dLbls>
        <c:axId val="484869855"/>
        <c:axId val="509162959"/>
      </c:scatterChart>
      <c:valAx>
        <c:axId val="484869855"/>
        <c:scaling>
          <c:orientation val="minMax"/>
          <c:max val="1"/>
          <c:min val="-1"/>
        </c:scaling>
        <c:delete val="0"/>
        <c:axPos val="b"/>
        <c:numFmt formatCode="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509162959"/>
        <c:crosses val="autoZero"/>
        <c:crossBetween val="midCat"/>
      </c:valAx>
      <c:valAx>
        <c:axId val="509162959"/>
        <c:scaling>
          <c:orientation val="minMax"/>
        </c:scaling>
        <c:delete val="0"/>
        <c:axPos val="l"/>
        <c:numFmt formatCode="_-* #,##0.0_-;\-* #,##0.0_-;_-*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8486985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r>
              <a:rPr lang="en-US" sz="2400" b="1" dirty="0"/>
              <a:t>SRCA and World Demand growth </a:t>
            </a:r>
            <a:r>
              <a:rPr lang="en-US" sz="1600" b="1" dirty="0"/>
              <a:t>(5 years average</a:t>
            </a:r>
            <a:r>
              <a:rPr lang="en-US" sz="1600" b="1" i="0" u="none" strike="noStrike" kern="1200" spc="0" baseline="0" dirty="0">
                <a:solidFill>
                  <a:prstClr val="black">
                    <a:lumMod val="65000"/>
                    <a:lumOff val="35000"/>
                  </a:prstClr>
                </a:solidFill>
              </a:rPr>
              <a:t>)</a:t>
            </a:r>
            <a:endParaRPr lang="en-US" sz="2800" b="1" dirty="0"/>
          </a:p>
        </c:rich>
      </c:tx>
      <c:layout>
        <c:manualLayout>
          <c:xMode val="edge"/>
          <c:yMode val="edge"/>
          <c:x val="0.19069251226078401"/>
          <c:y val="3.8559396477867115E-3"/>
        </c:manualLayout>
      </c:layout>
      <c:overlay val="0"/>
      <c:spPr>
        <a:noFill/>
        <a:ln>
          <a:noFill/>
        </a:ln>
        <a:effectLst/>
      </c:spPr>
      <c:txPr>
        <a:bodyPr rot="0" spcFirstLastPara="1" vertOverflow="ellipsis" vert="horz" wrap="square" anchor="ctr" anchorCtr="1"/>
        <a:lstStyle/>
        <a:p>
          <a:pPr>
            <a:defRPr sz="2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2590833103423948E-2"/>
          <c:y val="9.9850620195896383E-2"/>
          <c:w val="0.95587957031510817"/>
          <c:h val="0.87527283586875193"/>
        </c:manualLayout>
      </c:layout>
      <c:scatterChart>
        <c:scatterStyle val="lineMarker"/>
        <c:varyColors val="0"/>
        <c:ser>
          <c:idx val="0"/>
          <c:order val="0"/>
          <c:tx>
            <c:strRef>
              <c:f>Sheet1!$F$2</c:f>
              <c:strCache>
                <c:ptCount val="1"/>
                <c:pt idx="0">
                  <c:v>Demand growth</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9AB7828C-1E27-470F-8DF1-BDC5EBFA713A}" type="CELLRANGE">
                      <a:rPr lang="en-US"/>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9257-44CD-A423-7B79FAC16724}"/>
                </c:ext>
              </c:extLst>
            </c:dLbl>
            <c:dLbl>
              <c:idx val="1"/>
              <c:layout>
                <c:manualLayout>
                  <c:x val="1.2773219483046125E-2"/>
                  <c:y val="2.7020356576854958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0A93AD4F-E21A-4B23-AB25-CD20CA835864}" type="CELLRANGE">
                      <a:rPr lang="en-US"/>
                      <a:pPr>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9257-44CD-A423-7B79FAC16724}"/>
                </c:ext>
              </c:extLst>
            </c:dLbl>
            <c:dLbl>
              <c:idx val="2"/>
              <c:layout>
                <c:manualLayout>
                  <c:x val="2.6386038642413432E-3"/>
                  <c:y val="1.0995778973338482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6211633E-09D0-4904-A22C-58B22B6E455C}" type="CELLRANGE">
                      <a:rPr lang="en-US"/>
                      <a:pPr>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layout>
                    <c:manualLayout>
                      <c:w val="0.15670657221695214"/>
                      <c:h val="6.8802855122081896E-2"/>
                    </c:manualLayout>
                  </c15:layout>
                  <c15:dlblFieldTable/>
                  <c15:showDataLabelsRange val="1"/>
                </c:ext>
                <c:ext xmlns:c16="http://schemas.microsoft.com/office/drawing/2014/chart" uri="{C3380CC4-5D6E-409C-BE32-E72D297353CC}">
                  <c16:uniqueId val="{00000002-9257-44CD-A423-7B79FAC16724}"/>
                </c:ext>
              </c:extLst>
            </c:dLbl>
            <c:dLbl>
              <c:idx val="3"/>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1D2CE275-7545-4863-8633-AB91AC76E71B}" type="CELLRANGE">
                      <a:rPr lang="en-ID"/>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9257-44CD-A423-7B79FAC16724}"/>
                </c:ext>
              </c:extLst>
            </c:dLbl>
            <c:dLbl>
              <c:idx val="4"/>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C60FFDD5-66A4-4DBA-9C24-41E7A27E5580}" type="CELLRANGE">
                      <a:rPr lang="en-US">
                        <a:solidFill>
                          <a:schemeClr val="tx1"/>
                        </a:solidFill>
                      </a:rPr>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layout>
                    <c:manualLayout>
                      <c:w val="0.1197218579365769"/>
                      <c:h val="6.8802855122081896E-2"/>
                    </c:manualLayout>
                  </c15:layout>
                  <c15:dlblFieldTable/>
                  <c15:showDataLabelsRange val="1"/>
                </c:ext>
                <c:ext xmlns:c16="http://schemas.microsoft.com/office/drawing/2014/chart" uri="{C3380CC4-5D6E-409C-BE32-E72D297353CC}">
                  <c16:uniqueId val="{00000004-9257-44CD-A423-7B79FAC16724}"/>
                </c:ext>
              </c:extLst>
            </c:dLbl>
            <c:dLbl>
              <c:idx val="5"/>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3995510E-B89D-4700-9066-CAD534F25B80}" type="CELLRANGE">
                      <a:rPr lang="en-ID"/>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9257-44CD-A423-7B79FAC16724}"/>
                </c:ext>
              </c:extLst>
            </c:dLbl>
            <c:dLbl>
              <c:idx val="6"/>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323417B0-AA0F-45C9-B60B-859AE0D6CCDB}" type="CELLRANGE">
                      <a:rPr lang="en-ID"/>
                      <a:pPr>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9257-44CD-A423-7B79FAC16724}"/>
                </c:ext>
              </c:extLst>
            </c:dLbl>
            <c:dLbl>
              <c:idx val="7"/>
              <c:tx>
                <c:rich>
                  <a:bodyPr/>
                  <a:lstStyle/>
                  <a:p>
                    <a:fld id="{2B78B643-FC1C-426F-9C3B-5FF4C693F7A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9257-44CD-A423-7B79FAC16724}"/>
                </c:ext>
              </c:extLst>
            </c:dLbl>
            <c:dLbl>
              <c:idx val="8"/>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B08A8DD0-5E18-45D6-87CD-FCC3B13C8398}" type="CELLRANGE">
                      <a:rPr lang="en-US">
                        <a:solidFill>
                          <a:schemeClr val="tx1"/>
                        </a:solidFill>
                      </a:rPr>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layout>
                    <c:manualLayout>
                      <c:w val="0.12359894900966795"/>
                      <c:h val="4.7782100158902503E-2"/>
                    </c:manualLayout>
                  </c15:layout>
                  <c15:dlblFieldTable/>
                  <c15:showDataLabelsRange val="1"/>
                </c:ext>
                <c:ext xmlns:c16="http://schemas.microsoft.com/office/drawing/2014/chart" uri="{C3380CC4-5D6E-409C-BE32-E72D297353CC}">
                  <c16:uniqueId val="{00000008-9257-44CD-A423-7B79FAC16724}"/>
                </c:ext>
              </c:extLst>
            </c:dLbl>
            <c:dLbl>
              <c:idx val="9"/>
              <c:layout>
                <c:manualLayout>
                  <c:x val="2.1332651373808303E-3"/>
                  <c:y val="7.533780712351192E-8"/>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CCA5499D-DA98-4257-9C10-F7EBAF694135}" type="CELLRANGE">
                      <a:rPr lang="en-US">
                        <a:solidFill>
                          <a:schemeClr val="tx1"/>
                        </a:solidFill>
                      </a:rPr>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layout>
                    <c:manualLayout>
                      <c:w val="9.7429676073424842E-2"/>
                      <c:h val="6.8802855122081896E-2"/>
                    </c:manualLayout>
                  </c15:layout>
                  <c15:dlblFieldTable/>
                  <c15:showDataLabelsRange val="1"/>
                </c:ext>
                <c:ext xmlns:c16="http://schemas.microsoft.com/office/drawing/2014/chart" uri="{C3380CC4-5D6E-409C-BE32-E72D297353CC}">
                  <c16:uniqueId val="{00000009-9257-44CD-A423-7B79FAC16724}"/>
                </c:ext>
              </c:extLst>
            </c:dLbl>
            <c:dLbl>
              <c:idx val="10"/>
              <c:tx>
                <c:rich>
                  <a:bodyPr/>
                  <a:lstStyle/>
                  <a:p>
                    <a:fld id="{EAF8D11A-0929-446B-8622-48D20F08737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9257-44CD-A423-7B79FAC16724}"/>
                </c:ext>
              </c:extLst>
            </c:dLbl>
            <c:dLbl>
              <c:idx val="11"/>
              <c:tx>
                <c:rich>
                  <a:bodyPr/>
                  <a:lstStyle/>
                  <a:p>
                    <a:fld id="{F04ABF33-8F8C-434E-A1EB-2536E63C8DD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9257-44CD-A423-7B79FAC16724}"/>
                </c:ext>
              </c:extLst>
            </c:dLbl>
            <c:dLbl>
              <c:idx val="12"/>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D658E1D9-750C-4BAE-9CDB-64801F486156}" type="CELLRANGE">
                      <a:rPr lang="en-ID"/>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9257-44CD-A423-7B79FAC16724}"/>
                </c:ext>
              </c:extLst>
            </c:dLbl>
            <c:dLbl>
              <c:idx val="13"/>
              <c:tx>
                <c:rich>
                  <a:bodyPr/>
                  <a:lstStyle/>
                  <a:p>
                    <a:fld id="{F91A1FE3-3B9A-4B29-BD18-CF2C1719030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9257-44CD-A423-7B79FAC16724}"/>
                </c:ext>
              </c:extLst>
            </c:dLbl>
            <c:dLbl>
              <c:idx val="14"/>
              <c:tx>
                <c:rich>
                  <a:bodyPr/>
                  <a:lstStyle/>
                  <a:p>
                    <a:fld id="{EAF91A96-DAC6-486B-B16E-8D60DBCF34E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9257-44CD-A423-7B79FAC16724}"/>
                </c:ext>
              </c:extLst>
            </c:dLbl>
            <c:dLbl>
              <c:idx val="15"/>
              <c:layout>
                <c:manualLayout>
                  <c:x val="-1.1732727296395976E-2"/>
                  <c:y val="8.9938274227810075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58FF8FCF-7AC1-467E-B510-F0E8D3CAC763}" type="CELLRANGE">
                      <a:rPr lang="en-US"/>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9257-44CD-A423-7B79FAC16724}"/>
                </c:ext>
              </c:extLst>
            </c:dLbl>
            <c:dLbl>
              <c:idx val="16"/>
              <c:tx>
                <c:rich>
                  <a:bodyPr/>
                  <a:lstStyle/>
                  <a:p>
                    <a:fld id="{6946240F-19B4-4FA0-BA09-58C3E13A16E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9257-44CD-A423-7B79FAC16724}"/>
                </c:ext>
              </c:extLst>
            </c:dLbl>
            <c:dLbl>
              <c:idx val="17"/>
              <c:tx>
                <c:rich>
                  <a:bodyPr/>
                  <a:lstStyle/>
                  <a:p>
                    <a:fld id="{62C8FD9B-5B90-4502-97CD-1B8B07E3E22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9257-44CD-A423-7B79FAC16724}"/>
                </c:ext>
              </c:extLst>
            </c:dLbl>
            <c:dLbl>
              <c:idx val="18"/>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38600F1F-5E37-4807-A006-DC4A1ADF91DA}" type="CELLRANGE">
                      <a:rPr lang="en-ID"/>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9257-44CD-A423-7B79FAC16724}"/>
                </c:ext>
              </c:extLst>
            </c:dLbl>
            <c:dLbl>
              <c:idx val="19"/>
              <c:tx>
                <c:rich>
                  <a:bodyPr/>
                  <a:lstStyle/>
                  <a:p>
                    <a:fld id="{74066ECB-0C67-4CE7-B063-05A072E3406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9257-44CD-A423-7B79FAC16724}"/>
                </c:ext>
              </c:extLst>
            </c:dLbl>
            <c:dLbl>
              <c:idx val="20"/>
              <c:tx>
                <c:rich>
                  <a:bodyPr/>
                  <a:lstStyle/>
                  <a:p>
                    <a:fld id="{4C24997D-D2F4-447B-9DD2-E48AD8003E1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9257-44CD-A423-7B79FAC16724}"/>
                </c:ext>
              </c:extLst>
            </c:dLbl>
            <c:dLbl>
              <c:idx val="21"/>
              <c:tx>
                <c:rich>
                  <a:bodyPr/>
                  <a:lstStyle/>
                  <a:p>
                    <a:fld id="{4FC669C3-8F74-42AB-86CC-99311FFEF57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9257-44CD-A423-7B79FAC16724}"/>
                </c:ext>
              </c:extLst>
            </c:dLbl>
            <c:dLbl>
              <c:idx val="22"/>
              <c:layout>
                <c:manualLayout>
                  <c:x val="-2.13322314479924E-2"/>
                  <c:y val="-3.8271606054387265E-3"/>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264E36B8-3FE1-4B87-9FEF-38AE7E5499D3}" type="CELLRANGE">
                      <a:rPr lang="en-US">
                        <a:solidFill>
                          <a:schemeClr val="tx1"/>
                        </a:solidFill>
                      </a:rPr>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layout>
                    <c:manualLayout>
                      <c:w val="0.15655187154637262"/>
                      <c:h val="4.7782100158902503E-2"/>
                    </c:manualLayout>
                  </c15:layout>
                  <c15:dlblFieldTable/>
                  <c15:showDataLabelsRange val="1"/>
                </c:ext>
                <c:ext xmlns:c16="http://schemas.microsoft.com/office/drawing/2014/chart" uri="{C3380CC4-5D6E-409C-BE32-E72D297353CC}">
                  <c16:uniqueId val="{00000016-9257-44CD-A423-7B79FAC16724}"/>
                </c:ext>
              </c:extLst>
            </c:dLbl>
            <c:dLbl>
              <c:idx val="23"/>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fld id="{2E42CCF0-3DAB-4F57-B057-D98056DB2377}" type="CELLRANGE">
                      <a:rPr lang="en-ID"/>
                      <a:pPr>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9257-44CD-A423-7B79FAC16724}"/>
                </c:ext>
              </c:extLst>
            </c:dLbl>
            <c:dLbl>
              <c:idx val="24"/>
              <c:tx>
                <c:rich>
                  <a:bodyPr/>
                  <a:lstStyle/>
                  <a:p>
                    <a:fld id="{993962CF-49D4-4AC6-94C3-196AE698BB7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9257-44CD-A423-7B79FAC16724}"/>
                </c:ext>
              </c:extLst>
            </c:dLbl>
            <c:dLbl>
              <c:idx val="25"/>
              <c:tx>
                <c:rich>
                  <a:bodyPr/>
                  <a:lstStyle/>
                  <a:p>
                    <a:fld id="{CA2C6D89-3B48-474E-9559-61CA5899668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9257-44CD-A423-7B79FAC16724}"/>
                </c:ext>
              </c:extLst>
            </c:dLbl>
            <c:dLbl>
              <c:idx val="26"/>
              <c:tx>
                <c:rich>
                  <a:bodyPr/>
                  <a:lstStyle/>
                  <a:p>
                    <a:fld id="{594426A8-5F82-40B6-A95C-EEE541B793F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9257-44CD-A423-7B79FAC16724}"/>
                </c:ext>
              </c:extLst>
            </c:dLbl>
            <c:dLbl>
              <c:idx val="27"/>
              <c:tx>
                <c:rich>
                  <a:bodyPr/>
                  <a:lstStyle/>
                  <a:p>
                    <a:fld id="{71B213FD-9F47-47BF-BD53-280E5B75CDC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9257-44CD-A423-7B79FAC16724}"/>
                </c:ext>
              </c:extLst>
            </c:dLbl>
            <c:dLbl>
              <c:idx val="28"/>
              <c:tx>
                <c:rich>
                  <a:bodyPr/>
                  <a:lstStyle/>
                  <a:p>
                    <a:fld id="{B83F03C0-B95E-4646-BD35-383BD7E26DA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9257-44CD-A423-7B79FAC16724}"/>
                </c:ext>
              </c:extLst>
            </c:dLbl>
            <c:dLbl>
              <c:idx val="29"/>
              <c:tx>
                <c:rich>
                  <a:bodyPr/>
                  <a:lstStyle/>
                  <a:p>
                    <a:fld id="{44ED2F9B-E35B-4999-BC57-26E1746D2DA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9257-44CD-A423-7B79FAC16724}"/>
                </c:ext>
              </c:extLst>
            </c:dLbl>
            <c:dLbl>
              <c:idx val="30"/>
              <c:tx>
                <c:rich>
                  <a:bodyPr/>
                  <a:lstStyle/>
                  <a:p>
                    <a:fld id="{E876F425-1613-4458-BD9E-CF899295782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9257-44CD-A423-7B79FAC16724}"/>
                </c:ext>
              </c:extLst>
            </c:dLbl>
            <c:dLbl>
              <c:idx val="31"/>
              <c:tx>
                <c:rich>
                  <a:bodyPr/>
                  <a:lstStyle/>
                  <a:p>
                    <a:fld id="{806C074B-6B4C-407D-AA65-B66DFAF83E9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9257-44CD-A423-7B79FAC16724}"/>
                </c:ext>
              </c:extLst>
            </c:dLbl>
            <c:dLbl>
              <c:idx val="32"/>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70C8A74B-B0A2-4C25-B6CB-508FD0A4D6AF}" type="CELLRANGE">
                      <a:rPr lang="en-ID"/>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9257-44CD-A423-7B79FAC16724}"/>
                </c:ext>
              </c:extLst>
            </c:dLbl>
            <c:dLbl>
              <c:idx val="33"/>
              <c:tx>
                <c:rich>
                  <a:bodyPr/>
                  <a:lstStyle/>
                  <a:p>
                    <a:fld id="{1C79B19B-1462-4DBF-B163-AED43B37AD9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9257-44CD-A423-7B79FAC16724}"/>
                </c:ext>
              </c:extLst>
            </c:dLbl>
            <c:dLbl>
              <c:idx val="34"/>
              <c:tx>
                <c:rich>
                  <a:bodyPr/>
                  <a:lstStyle/>
                  <a:p>
                    <a:fld id="{2CCA972B-1EC2-483A-AD25-A5843F411C6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9257-44CD-A423-7B79FAC16724}"/>
                </c:ext>
              </c:extLst>
            </c:dLbl>
            <c:dLbl>
              <c:idx val="35"/>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fld id="{5FF6D9B0-B2A1-4143-A274-65B796682A17}" type="CELLRANGE">
                      <a:rPr lang="en-ID"/>
                      <a:pPr>
                        <a:defRPr>
                          <a:solidFill>
                            <a:schemeClr val="tx1">
                              <a:lumMod val="65000"/>
                              <a:lumOff val="35000"/>
                            </a:schemeClr>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9257-44CD-A423-7B79FAC16724}"/>
                </c:ext>
              </c:extLst>
            </c:dLbl>
            <c:dLbl>
              <c:idx val="36"/>
              <c:tx>
                <c:rich>
                  <a:bodyPr/>
                  <a:lstStyle/>
                  <a:p>
                    <a:fld id="{2A6AE5CA-BA0C-49FA-8664-5826F49FAA9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9257-44CD-A423-7B79FAC16724}"/>
                </c:ext>
              </c:extLst>
            </c:dLbl>
            <c:dLbl>
              <c:idx val="37"/>
              <c:tx>
                <c:rich>
                  <a:bodyPr/>
                  <a:lstStyle/>
                  <a:p>
                    <a:fld id="{8E68B7F0-79B7-447F-8BC1-DA33AC1A5D5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9257-44CD-A423-7B79FAC16724}"/>
                </c:ext>
              </c:extLst>
            </c:dLbl>
            <c:dLbl>
              <c:idx val="38"/>
              <c:tx>
                <c:rich>
                  <a:bodyPr/>
                  <a:lstStyle/>
                  <a:p>
                    <a:fld id="{987B3410-1F39-4128-BD6A-0E867094058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9257-44CD-A423-7B79FAC16724}"/>
                </c:ext>
              </c:extLst>
            </c:dLbl>
            <c:dLbl>
              <c:idx val="39"/>
              <c:tx>
                <c:rich>
                  <a:bodyPr/>
                  <a:lstStyle/>
                  <a:p>
                    <a:fld id="{73AD217F-E8D5-4D77-A16D-31535818DFC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9257-44CD-A423-7B79FAC16724}"/>
                </c:ext>
              </c:extLst>
            </c:dLbl>
            <c:dLbl>
              <c:idx val="40"/>
              <c:tx>
                <c:rich>
                  <a:bodyPr/>
                  <a:lstStyle/>
                  <a:p>
                    <a:fld id="{C7EA3D5E-861B-4091-8618-9B3D240A38F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9257-44CD-A423-7B79FAC16724}"/>
                </c:ext>
              </c:extLst>
            </c:dLbl>
            <c:dLbl>
              <c:idx val="41"/>
              <c:tx>
                <c:rich>
                  <a:bodyPr/>
                  <a:lstStyle/>
                  <a:p>
                    <a:fld id="{7C990C3D-13A9-4C73-B8AD-C520BF6ED34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9257-44CD-A423-7B79FAC16724}"/>
                </c:ext>
              </c:extLst>
            </c:dLbl>
            <c:dLbl>
              <c:idx val="42"/>
              <c:tx>
                <c:rich>
                  <a:bodyPr/>
                  <a:lstStyle/>
                  <a:p>
                    <a:fld id="{837C3ECA-589C-46CB-B7A0-BE072694045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9257-44CD-A423-7B79FAC16724}"/>
                </c:ext>
              </c:extLst>
            </c:dLbl>
            <c:dLbl>
              <c:idx val="43"/>
              <c:tx>
                <c:rich>
                  <a:bodyPr/>
                  <a:lstStyle/>
                  <a:p>
                    <a:fld id="{E147B3DD-DA3E-496B-BD67-CA48ADCB2C6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9257-44CD-A423-7B79FAC16724}"/>
                </c:ext>
              </c:extLst>
            </c:dLbl>
            <c:dLbl>
              <c:idx val="44"/>
              <c:tx>
                <c:rich>
                  <a:bodyPr/>
                  <a:lstStyle/>
                  <a:p>
                    <a:fld id="{E6A58D1E-0A37-4263-9F8E-8BC2AE40BEF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9257-44CD-A423-7B79FAC16724}"/>
                </c:ext>
              </c:extLst>
            </c:dLbl>
            <c:dLbl>
              <c:idx val="45"/>
              <c:tx>
                <c:rich>
                  <a:bodyPr/>
                  <a:lstStyle/>
                  <a:p>
                    <a:fld id="{3FC86171-0C25-4BDF-BBC3-B26C07D95DE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9257-44CD-A423-7B79FAC16724}"/>
                </c:ext>
              </c:extLst>
            </c:dLbl>
            <c:dLbl>
              <c:idx val="46"/>
              <c:tx>
                <c:rich>
                  <a:bodyPr/>
                  <a:lstStyle/>
                  <a:p>
                    <a:fld id="{95E4C143-ADD9-4C8C-82C5-3535F48C485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9257-44CD-A423-7B79FAC16724}"/>
                </c:ext>
              </c:extLst>
            </c:dLbl>
            <c:dLbl>
              <c:idx val="47"/>
              <c:tx>
                <c:rich>
                  <a:bodyPr/>
                  <a:lstStyle/>
                  <a:p>
                    <a:fld id="{1699C6EA-11A3-4955-82EC-BEAB08E7E89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9257-44CD-A423-7B79FAC16724}"/>
                </c:ext>
              </c:extLst>
            </c:dLbl>
            <c:dLbl>
              <c:idx val="48"/>
              <c:tx>
                <c:rich>
                  <a:bodyPr/>
                  <a:lstStyle/>
                  <a:p>
                    <a:fld id="{0D536F21-1D06-471B-BE45-46F75E279EC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9257-44CD-A423-7B79FAC16724}"/>
                </c:ext>
              </c:extLst>
            </c:dLbl>
            <c:dLbl>
              <c:idx val="49"/>
              <c:tx>
                <c:rich>
                  <a:bodyPr/>
                  <a:lstStyle/>
                  <a:p>
                    <a:fld id="{2D85B4AA-F14F-4A06-9EDC-22C248671A0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9257-44CD-A423-7B79FAC16724}"/>
                </c:ext>
              </c:extLst>
            </c:dLbl>
            <c:dLbl>
              <c:idx val="50"/>
              <c:tx>
                <c:rich>
                  <a:bodyPr/>
                  <a:lstStyle/>
                  <a:p>
                    <a:fld id="{72690190-EB09-4FE8-907C-EF98550CA51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9257-44CD-A423-7B79FAC16724}"/>
                </c:ext>
              </c:extLst>
            </c:dLbl>
            <c:dLbl>
              <c:idx val="51"/>
              <c:tx>
                <c:rich>
                  <a:bodyPr/>
                  <a:lstStyle/>
                  <a:p>
                    <a:fld id="{EB257949-04AD-4782-AA06-349057B1330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9257-44CD-A423-7B79FAC16724}"/>
                </c:ext>
              </c:extLst>
            </c:dLbl>
            <c:dLbl>
              <c:idx val="52"/>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8DDE65CE-F800-43F6-A2A2-4BA68A890C5E}" type="CELLRANGE">
                      <a:rPr lang="en-ID"/>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9257-44CD-A423-7B79FAC16724}"/>
                </c:ext>
              </c:extLst>
            </c:dLbl>
            <c:dLbl>
              <c:idx val="53"/>
              <c:tx>
                <c:rich>
                  <a:bodyPr/>
                  <a:lstStyle/>
                  <a:p>
                    <a:fld id="{6E011E2A-A5E8-4F72-ABBB-E91D657560E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9257-44CD-A423-7B79FAC16724}"/>
                </c:ext>
              </c:extLst>
            </c:dLbl>
            <c:dLbl>
              <c:idx val="54"/>
              <c:tx>
                <c:rich>
                  <a:bodyPr/>
                  <a:lstStyle/>
                  <a:p>
                    <a:fld id="{031EEEF1-2F50-4C23-AB15-4F460099B38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9257-44CD-A423-7B79FAC16724}"/>
                </c:ext>
              </c:extLst>
            </c:dLbl>
            <c:dLbl>
              <c:idx val="55"/>
              <c:tx>
                <c:rich>
                  <a:bodyPr/>
                  <a:lstStyle/>
                  <a:p>
                    <a:fld id="{9236478C-5CA8-4279-857F-37021DFCD0B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9257-44CD-A423-7B79FAC16724}"/>
                </c:ext>
              </c:extLst>
            </c:dLbl>
            <c:dLbl>
              <c:idx val="56"/>
              <c:tx>
                <c:rich>
                  <a:bodyPr/>
                  <a:lstStyle/>
                  <a:p>
                    <a:fld id="{3F30CD14-E69A-42BB-B04E-AD627EB60F3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9257-44CD-A423-7B79FAC16724}"/>
                </c:ext>
              </c:extLst>
            </c:dLbl>
            <c:dLbl>
              <c:idx val="57"/>
              <c:tx>
                <c:rich>
                  <a:bodyPr/>
                  <a:lstStyle/>
                  <a:p>
                    <a:fld id="{B1A07D08-CF79-4828-8320-307522CB5CC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9-9257-44CD-A423-7B79FAC16724}"/>
                </c:ext>
              </c:extLst>
            </c:dLbl>
            <c:dLbl>
              <c:idx val="58"/>
              <c:tx>
                <c:rich>
                  <a:bodyPr/>
                  <a:lstStyle/>
                  <a:p>
                    <a:fld id="{3880358D-0AC3-462A-8D50-BEF327E90CD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A-9257-44CD-A423-7B79FAC16724}"/>
                </c:ext>
              </c:extLst>
            </c:dLbl>
            <c:dLbl>
              <c:idx val="59"/>
              <c:tx>
                <c:rich>
                  <a:bodyPr/>
                  <a:lstStyle/>
                  <a:p>
                    <a:fld id="{EAC06244-8DF6-47E7-B3DA-CDE3272C79B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B-9257-44CD-A423-7B79FAC16724}"/>
                </c:ext>
              </c:extLst>
            </c:dLbl>
            <c:dLbl>
              <c:idx val="60"/>
              <c:tx>
                <c:rich>
                  <a:bodyPr/>
                  <a:lstStyle/>
                  <a:p>
                    <a:fld id="{4330C676-B84F-4389-9D84-C311FC3C9F7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C-9257-44CD-A423-7B79FAC16724}"/>
                </c:ext>
              </c:extLst>
            </c:dLbl>
            <c:dLbl>
              <c:idx val="61"/>
              <c:tx>
                <c:rich>
                  <a:bodyPr/>
                  <a:lstStyle/>
                  <a:p>
                    <a:fld id="{1C666DFB-7864-412D-95EB-A065B68BFF8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D-9257-44CD-A423-7B79FAC16724}"/>
                </c:ext>
              </c:extLst>
            </c:dLbl>
            <c:dLbl>
              <c:idx val="62"/>
              <c:tx>
                <c:rich>
                  <a:bodyPr/>
                  <a:lstStyle/>
                  <a:p>
                    <a:fld id="{5EFB6567-CD8D-4E40-82DC-F09BE8EBCBB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E-9257-44CD-A423-7B79FAC16724}"/>
                </c:ext>
              </c:extLst>
            </c:dLbl>
            <c:dLbl>
              <c:idx val="63"/>
              <c:tx>
                <c:rich>
                  <a:bodyPr/>
                  <a:lstStyle/>
                  <a:p>
                    <a:fld id="{91DD4203-4474-4EEB-A70A-D2F1BCCA809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F-9257-44CD-A423-7B79FAC16724}"/>
                </c:ext>
              </c:extLst>
            </c:dLbl>
            <c:dLbl>
              <c:idx val="64"/>
              <c:tx>
                <c:rich>
                  <a:bodyPr/>
                  <a:lstStyle/>
                  <a:p>
                    <a:fld id="{3F92FD26-0C59-42A3-99EA-EA8709FD165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0-9257-44CD-A423-7B79FAC16724}"/>
                </c:ext>
              </c:extLst>
            </c:dLbl>
            <c:dLbl>
              <c:idx val="65"/>
              <c:tx>
                <c:rich>
                  <a:bodyPr/>
                  <a:lstStyle/>
                  <a:p>
                    <a:fld id="{36A895A9-57EE-4F87-81A9-EA162233D6D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1-9257-44CD-A423-7B79FAC16724}"/>
                </c:ext>
              </c:extLst>
            </c:dLbl>
            <c:dLbl>
              <c:idx val="66"/>
              <c:tx>
                <c:rich>
                  <a:bodyPr/>
                  <a:lstStyle/>
                  <a:p>
                    <a:fld id="{CD02362C-B8BB-4DE7-9EA1-A44FAB564B7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2-9257-44CD-A423-7B79FAC16724}"/>
                </c:ext>
              </c:extLst>
            </c:dLbl>
            <c:dLbl>
              <c:idx val="67"/>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8F48C84E-C9EA-4E14-85CC-0544C9AB8DB8}" type="CELLRANGE">
                      <a:rPr lang="en-ID"/>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3-9257-44CD-A423-7B79FAC16724}"/>
                </c:ext>
              </c:extLst>
            </c:dLbl>
            <c:dLbl>
              <c:idx val="68"/>
              <c:tx>
                <c:rich>
                  <a:bodyPr/>
                  <a:lstStyle/>
                  <a:p>
                    <a:fld id="{B5AE4EA2-366D-4737-9184-6E19825C391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4-9257-44CD-A423-7B79FAC16724}"/>
                </c:ext>
              </c:extLst>
            </c:dLbl>
            <c:dLbl>
              <c:idx val="69"/>
              <c:tx>
                <c:rich>
                  <a:bodyPr/>
                  <a:lstStyle/>
                  <a:p>
                    <a:fld id="{146AF2EC-F643-4BCE-8F64-C022494CDC8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5-9257-44CD-A423-7B79FAC16724}"/>
                </c:ext>
              </c:extLst>
            </c:dLbl>
            <c:dLbl>
              <c:idx val="70"/>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BC16CE24-F565-49CB-B352-C6D9DC37DA14}" type="CELLRANGE">
                      <a:rPr lang="en-ID"/>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6-9257-44CD-A423-7B79FAC16724}"/>
                </c:ext>
              </c:extLst>
            </c:dLbl>
            <c:dLbl>
              <c:idx val="71"/>
              <c:tx>
                <c:rich>
                  <a:bodyPr/>
                  <a:lstStyle/>
                  <a:p>
                    <a:fld id="{867669D9-BA3C-4355-9B5C-01A6FA32D2A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7-9257-44CD-A423-7B79FAC16724}"/>
                </c:ext>
              </c:extLst>
            </c:dLbl>
            <c:dLbl>
              <c:idx val="72"/>
              <c:tx>
                <c:rich>
                  <a:bodyPr/>
                  <a:lstStyle/>
                  <a:p>
                    <a:fld id="{10ADE509-67B3-4F6E-95B7-A1755A78458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8-9257-44CD-A423-7B79FAC16724}"/>
                </c:ext>
              </c:extLst>
            </c:dLbl>
            <c:dLbl>
              <c:idx val="73"/>
              <c:tx>
                <c:rich>
                  <a:bodyPr/>
                  <a:lstStyle/>
                  <a:p>
                    <a:fld id="{C8C6953C-6373-4F31-AC4C-A1EFEC310983}" type="CELLRANGE">
                      <a:rPr lang="fr-FR"/>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49-9257-44CD-A423-7B79FAC16724}"/>
                </c:ext>
              </c:extLst>
            </c:dLbl>
            <c:dLbl>
              <c:idx val="74"/>
              <c:tx>
                <c:rich>
                  <a:bodyPr/>
                  <a:lstStyle/>
                  <a:p>
                    <a:fld id="{B160768F-E9CF-49EF-99AA-375BDFC4EB3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A-9257-44CD-A423-7B79FAC16724}"/>
                </c:ext>
              </c:extLst>
            </c:dLbl>
            <c:dLbl>
              <c:idx val="75"/>
              <c:tx>
                <c:rich>
                  <a:bodyPr/>
                  <a:lstStyle/>
                  <a:p>
                    <a:fld id="{E33E0F2C-6BF7-4FE9-A1FC-4A40D0423CB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B-9257-44CD-A423-7B79FAC16724}"/>
                </c:ext>
              </c:extLst>
            </c:dLbl>
            <c:dLbl>
              <c:idx val="76"/>
              <c:tx>
                <c:rich>
                  <a:bodyPr/>
                  <a:lstStyle/>
                  <a:p>
                    <a:fld id="{AB87C5EC-4330-493E-BDEA-57B025B1425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C-9257-44CD-A423-7B79FAC16724}"/>
                </c:ext>
              </c:extLst>
            </c:dLbl>
            <c:dLbl>
              <c:idx val="77"/>
              <c:tx>
                <c:rich>
                  <a:bodyPr/>
                  <a:lstStyle/>
                  <a:p>
                    <a:fld id="{2047D279-5ED1-4A36-B656-2B2EB8C2EBD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D-9257-44CD-A423-7B79FAC16724}"/>
                </c:ext>
              </c:extLst>
            </c:dLbl>
            <c:dLbl>
              <c:idx val="78"/>
              <c:tx>
                <c:rich>
                  <a:bodyPr/>
                  <a:lstStyle/>
                  <a:p>
                    <a:fld id="{7687B93E-94A6-4337-82DE-5BF63CDE8FA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E-9257-44CD-A423-7B79FAC16724}"/>
                </c:ext>
              </c:extLst>
            </c:dLbl>
            <c:dLbl>
              <c:idx val="79"/>
              <c:tx>
                <c:rich>
                  <a:bodyPr/>
                  <a:lstStyle/>
                  <a:p>
                    <a:fld id="{78C2B5AF-412F-423A-BF8F-A89B5D8CB61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F-9257-44CD-A423-7B79FAC16724}"/>
                </c:ext>
              </c:extLst>
            </c:dLbl>
            <c:dLbl>
              <c:idx val="80"/>
              <c:tx>
                <c:rich>
                  <a:bodyPr/>
                  <a:lstStyle/>
                  <a:p>
                    <a:fld id="{5D41115A-0233-438B-B388-C8785AB06A3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0-9257-44CD-A423-7B79FAC16724}"/>
                </c:ext>
              </c:extLst>
            </c:dLbl>
            <c:dLbl>
              <c:idx val="81"/>
              <c:tx>
                <c:rich>
                  <a:bodyPr/>
                  <a:lstStyle/>
                  <a:p>
                    <a:fld id="{B1908B07-0BFC-4C82-AE9E-FEA06375291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1-9257-44CD-A423-7B79FAC16724}"/>
                </c:ext>
              </c:extLst>
            </c:dLbl>
            <c:dLbl>
              <c:idx val="82"/>
              <c:tx>
                <c:rich>
                  <a:bodyPr/>
                  <a:lstStyle/>
                  <a:p>
                    <a:fld id="{3BDAE0B3-10EF-42FE-BAB3-48958BF9B5D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2-9257-44CD-A423-7B79FAC16724}"/>
                </c:ext>
              </c:extLst>
            </c:dLbl>
            <c:dLbl>
              <c:idx val="83"/>
              <c:tx>
                <c:rich>
                  <a:bodyPr/>
                  <a:lstStyle/>
                  <a:p>
                    <a:fld id="{2B299143-BA50-4825-B8DF-518D71336EF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3-9257-44CD-A423-7B79FAC16724}"/>
                </c:ext>
              </c:extLst>
            </c:dLbl>
            <c:dLbl>
              <c:idx val="84"/>
              <c:tx>
                <c:rich>
                  <a:bodyPr/>
                  <a:lstStyle/>
                  <a:p>
                    <a:fld id="{F9C3DC75-1A7D-4B6B-8951-BFE5DADFB81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4-9257-44CD-A423-7B79FAC16724}"/>
                </c:ext>
              </c:extLst>
            </c:dLbl>
            <c:dLbl>
              <c:idx val="85"/>
              <c:tx>
                <c:rich>
                  <a:bodyPr/>
                  <a:lstStyle/>
                  <a:p>
                    <a:fld id="{02DF5118-3359-4127-8A1D-F792DD045E2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5-9257-44CD-A423-7B79FAC16724}"/>
                </c:ext>
              </c:extLst>
            </c:dLbl>
            <c:dLbl>
              <c:idx val="86"/>
              <c:tx>
                <c:rich>
                  <a:bodyPr/>
                  <a:lstStyle/>
                  <a:p>
                    <a:fld id="{462E44CA-7C29-4076-8CF8-0EA3D55F847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6-9257-44CD-A423-7B79FAC16724}"/>
                </c:ext>
              </c:extLst>
            </c:dLbl>
            <c:dLbl>
              <c:idx val="87"/>
              <c:tx>
                <c:rich>
                  <a:bodyPr/>
                  <a:lstStyle/>
                  <a:p>
                    <a:fld id="{67E5E0D5-0A6B-4804-AFF8-E565B24FE4E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7-9257-44CD-A423-7B79FAC16724}"/>
                </c:ext>
              </c:extLst>
            </c:dLbl>
            <c:dLbl>
              <c:idx val="88"/>
              <c:tx>
                <c:rich>
                  <a:bodyPr/>
                  <a:lstStyle/>
                  <a:p>
                    <a:fld id="{32B31291-E937-4E51-9116-50CB9B504F8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8-9257-44CD-A423-7B79FAC16724}"/>
                </c:ext>
              </c:extLst>
            </c:dLbl>
            <c:dLbl>
              <c:idx val="89"/>
              <c:tx>
                <c:rich>
                  <a:bodyPr/>
                  <a:lstStyle/>
                  <a:p>
                    <a:fld id="{30B57E7C-AACF-476A-9C5F-6525DEE506C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9-9257-44CD-A423-7B79FAC16724}"/>
                </c:ext>
              </c:extLst>
            </c:dLbl>
            <c:dLbl>
              <c:idx val="90"/>
              <c:tx>
                <c:rich>
                  <a:bodyPr/>
                  <a:lstStyle/>
                  <a:p>
                    <a:fld id="{C52081E8-7FB8-4422-B261-8106B2049F1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A-9257-44CD-A423-7B79FAC16724}"/>
                </c:ext>
              </c:extLst>
            </c:dLbl>
            <c:dLbl>
              <c:idx val="91"/>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020B8618-1EC3-42EA-AD27-9E6F16AEBD19}" type="CELLRANGE">
                      <a:rPr lang="en-ID"/>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B-9257-44CD-A423-7B79FAC16724}"/>
                </c:ext>
              </c:extLst>
            </c:dLbl>
            <c:dLbl>
              <c:idx val="92"/>
              <c:tx>
                <c:rich>
                  <a:bodyPr/>
                  <a:lstStyle/>
                  <a:p>
                    <a:fld id="{941D7B92-D884-41D6-9CE2-D08721D3403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C-9257-44CD-A423-7B79FAC16724}"/>
                </c:ext>
              </c:extLst>
            </c:dLbl>
            <c:dLbl>
              <c:idx val="93"/>
              <c:tx>
                <c:rich>
                  <a:bodyPr/>
                  <a:lstStyle/>
                  <a:p>
                    <a:fld id="{710B5880-47D9-436F-A82C-3430E3E02A9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D-9257-44CD-A423-7B79FAC16724}"/>
                </c:ext>
              </c:extLst>
            </c:dLbl>
            <c:dLbl>
              <c:idx val="94"/>
              <c:tx>
                <c:rich>
                  <a:bodyPr/>
                  <a:lstStyle/>
                  <a:p>
                    <a:fld id="{F0D9BBEC-75FA-4BB5-9F72-B91546A6D8F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E-9257-44CD-A423-7B79FAC16724}"/>
                </c:ext>
              </c:extLst>
            </c:dLbl>
            <c:dLbl>
              <c:idx val="95"/>
              <c:tx>
                <c:rich>
                  <a:bodyPr/>
                  <a:lstStyle/>
                  <a:p>
                    <a:fld id="{045D65A1-141A-46B4-88AE-3DC6A73434B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F-9257-44CD-A423-7B79FAC16724}"/>
                </c:ext>
              </c:extLst>
            </c:dLbl>
            <c:dLbl>
              <c:idx val="96"/>
              <c:tx>
                <c:rich>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fld id="{D2D9A5DD-1F2F-4216-8990-73AED09B075B}" type="CELLRANGE">
                      <a:rPr lang="en-ID"/>
                      <a:pPr>
                        <a:defRPr>
                          <a:solidFill>
                            <a:schemeClr val="tx1">
                              <a:lumMod val="65000"/>
                              <a:lumOff val="35000"/>
                            </a:schemeClr>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60-9257-44CD-A423-7B79FAC1672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no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Sheet1!$E$3:$E$99</c:f>
              <c:numCache>
                <c:formatCode>_(* #,##0.00_);_(* \(#,##0.00\);_(* "-"??_);_(@_)</c:formatCode>
                <c:ptCount val="97"/>
                <c:pt idx="0">
                  <c:v>0.9298465984419283</c:v>
                </c:pt>
                <c:pt idx="1">
                  <c:v>0.91832096665142249</c:v>
                </c:pt>
                <c:pt idx="2">
                  <c:v>0.90932723769982826</c:v>
                </c:pt>
                <c:pt idx="3">
                  <c:v>0.79922802393395631</c:v>
                </c:pt>
                <c:pt idx="4">
                  <c:v>0.71391136563552915</c:v>
                </c:pt>
                <c:pt idx="5">
                  <c:v>0.70765066017757217</c:v>
                </c:pt>
                <c:pt idx="6">
                  <c:v>0.68678640586252959</c:v>
                </c:pt>
                <c:pt idx="7">
                  <c:v>0.57270762226049698</c:v>
                </c:pt>
                <c:pt idx="8">
                  <c:v>0.56788842826119612</c:v>
                </c:pt>
                <c:pt idx="9">
                  <c:v>0.56235053863390172</c:v>
                </c:pt>
                <c:pt idx="10">
                  <c:v>0.52467299182973404</c:v>
                </c:pt>
                <c:pt idx="11">
                  <c:v>0.51573014832925268</c:v>
                </c:pt>
                <c:pt idx="12">
                  <c:v>0.49801631634100019</c:v>
                </c:pt>
                <c:pt idx="13">
                  <c:v>0.47773229670588946</c:v>
                </c:pt>
                <c:pt idx="14">
                  <c:v>0.47659829897514228</c:v>
                </c:pt>
                <c:pt idx="15">
                  <c:v>0.46754881485048971</c:v>
                </c:pt>
                <c:pt idx="16">
                  <c:v>0.42752879320157888</c:v>
                </c:pt>
                <c:pt idx="17">
                  <c:v>0.41704020864826047</c:v>
                </c:pt>
                <c:pt idx="18">
                  <c:v>0.4121630914992791</c:v>
                </c:pt>
                <c:pt idx="19">
                  <c:v>0.37584567675751313</c:v>
                </c:pt>
                <c:pt idx="20">
                  <c:v>0.33814809518061656</c:v>
                </c:pt>
                <c:pt idx="21">
                  <c:v>0.32152883187026732</c:v>
                </c:pt>
                <c:pt idx="22">
                  <c:v>0.30205386940005496</c:v>
                </c:pt>
                <c:pt idx="23">
                  <c:v>0.26080093449603714</c:v>
                </c:pt>
                <c:pt idx="24">
                  <c:v>0.24621250959397772</c:v>
                </c:pt>
                <c:pt idx="25">
                  <c:v>0.23918356777550118</c:v>
                </c:pt>
                <c:pt idx="26">
                  <c:v>0.22637393092818339</c:v>
                </c:pt>
                <c:pt idx="27">
                  <c:v>0.19060669024421553</c:v>
                </c:pt>
                <c:pt idx="28">
                  <c:v>0.17443464748374679</c:v>
                </c:pt>
                <c:pt idx="29">
                  <c:v>0.16601827185332174</c:v>
                </c:pt>
                <c:pt idx="30">
                  <c:v>0.13987467863389252</c:v>
                </c:pt>
                <c:pt idx="31">
                  <c:v>0.12834761463105043</c:v>
                </c:pt>
                <c:pt idx="32">
                  <c:v>-6.9732376098397587E-3</c:v>
                </c:pt>
                <c:pt idx="33">
                  <c:v>-1.936887223013712E-2</c:v>
                </c:pt>
                <c:pt idx="34">
                  <c:v>-5.0988908068183736E-2</c:v>
                </c:pt>
                <c:pt idx="35">
                  <c:v>-5.1129583332067977E-2</c:v>
                </c:pt>
                <c:pt idx="36">
                  <c:v>-8.3126852665208653E-2</c:v>
                </c:pt>
                <c:pt idx="37">
                  <c:v>-8.6699535572643108E-2</c:v>
                </c:pt>
                <c:pt idx="38">
                  <c:v>-9.9366004221896037E-2</c:v>
                </c:pt>
                <c:pt idx="39">
                  <c:v>-0.16945785912504177</c:v>
                </c:pt>
                <c:pt idx="40">
                  <c:v>-0.18099622324166864</c:v>
                </c:pt>
                <c:pt idx="41">
                  <c:v>-0.20706689690718466</c:v>
                </c:pt>
                <c:pt idx="42">
                  <c:v>-0.2504367982184344</c:v>
                </c:pt>
                <c:pt idx="43">
                  <c:v>-0.26675970952243688</c:v>
                </c:pt>
                <c:pt idx="44">
                  <c:v>-0.27414540530299147</c:v>
                </c:pt>
                <c:pt idx="45">
                  <c:v>-0.28071631166310573</c:v>
                </c:pt>
                <c:pt idx="46">
                  <c:v>-0.28405299217108476</c:v>
                </c:pt>
                <c:pt idx="47">
                  <c:v>-0.30507442637276055</c:v>
                </c:pt>
                <c:pt idx="48">
                  <c:v>-0.30826501024352726</c:v>
                </c:pt>
                <c:pt idx="49">
                  <c:v>-0.32523169984096634</c:v>
                </c:pt>
                <c:pt idx="50">
                  <c:v>-0.34852205341397607</c:v>
                </c:pt>
                <c:pt idx="51">
                  <c:v>-0.36990495378579175</c:v>
                </c:pt>
                <c:pt idx="52">
                  <c:v>-0.3794418504780977</c:v>
                </c:pt>
                <c:pt idx="53">
                  <c:v>-0.3986787951372685</c:v>
                </c:pt>
                <c:pt idx="54">
                  <c:v>-0.4166935949109708</c:v>
                </c:pt>
                <c:pt idx="55">
                  <c:v>-0.43689767041938593</c:v>
                </c:pt>
                <c:pt idx="56">
                  <c:v>-0.45582511661488856</c:v>
                </c:pt>
                <c:pt idx="57">
                  <c:v>-0.47799426086254132</c:v>
                </c:pt>
                <c:pt idx="58">
                  <c:v>-0.48247153737261106</c:v>
                </c:pt>
                <c:pt idx="59">
                  <c:v>-0.48403905947877329</c:v>
                </c:pt>
                <c:pt idx="60">
                  <c:v>-0.48961010590990067</c:v>
                </c:pt>
                <c:pt idx="61">
                  <c:v>-0.51396395960008578</c:v>
                </c:pt>
                <c:pt idx="62">
                  <c:v>-0.51461587919551399</c:v>
                </c:pt>
                <c:pt idx="63">
                  <c:v>-0.52483171193877798</c:v>
                </c:pt>
                <c:pt idx="64">
                  <c:v>-0.54787185653746884</c:v>
                </c:pt>
                <c:pt idx="65">
                  <c:v>-0.58136233088296185</c:v>
                </c:pt>
                <c:pt idx="66">
                  <c:v>-0.58872986689337181</c:v>
                </c:pt>
                <c:pt idx="67">
                  <c:v>-0.58904997250591995</c:v>
                </c:pt>
                <c:pt idx="68">
                  <c:v>-0.622488284593397</c:v>
                </c:pt>
                <c:pt idx="69">
                  <c:v>-0.62546676866895334</c:v>
                </c:pt>
                <c:pt idx="70">
                  <c:v>-0.65052648600142382</c:v>
                </c:pt>
                <c:pt idx="71">
                  <c:v>-0.6619198914862241</c:v>
                </c:pt>
                <c:pt idx="72">
                  <c:v>-0.66379346731487388</c:v>
                </c:pt>
                <c:pt idx="73">
                  <c:v>-0.70100725330116187</c:v>
                </c:pt>
                <c:pt idx="74">
                  <c:v>-0.71874963045551887</c:v>
                </c:pt>
                <c:pt idx="75">
                  <c:v>-0.74578806753392957</c:v>
                </c:pt>
                <c:pt idx="76">
                  <c:v>-0.74613477924674065</c:v>
                </c:pt>
                <c:pt idx="77">
                  <c:v>-0.75124345030001261</c:v>
                </c:pt>
                <c:pt idx="78">
                  <c:v>-0.75380436724913058</c:v>
                </c:pt>
                <c:pt idx="79">
                  <c:v>-0.75602433408550873</c:v>
                </c:pt>
                <c:pt idx="80">
                  <c:v>-0.80313815596735783</c:v>
                </c:pt>
                <c:pt idx="81">
                  <c:v>-0.80449252288745143</c:v>
                </c:pt>
                <c:pt idx="82">
                  <c:v>-0.84256272952944766</c:v>
                </c:pt>
                <c:pt idx="83">
                  <c:v>-0.84451784921945261</c:v>
                </c:pt>
                <c:pt idx="84">
                  <c:v>-0.89916389428392574</c:v>
                </c:pt>
                <c:pt idx="85">
                  <c:v>-0.90009516460121597</c:v>
                </c:pt>
                <c:pt idx="86">
                  <c:v>-0.93091670056340947</c:v>
                </c:pt>
                <c:pt idx="87">
                  <c:v>-0.95260647132923737</c:v>
                </c:pt>
                <c:pt idx="88">
                  <c:v>-0.9538444354838872</c:v>
                </c:pt>
                <c:pt idx="89">
                  <c:v>-0.96909315949782515</c:v>
                </c:pt>
                <c:pt idx="90">
                  <c:v>-0.97680625659588094</c:v>
                </c:pt>
                <c:pt idx="91">
                  <c:v>-0.98065977267444571</c:v>
                </c:pt>
                <c:pt idx="92">
                  <c:v>-0.98077341139285545</c:v>
                </c:pt>
                <c:pt idx="93">
                  <c:v>-0.98225765285711009</c:v>
                </c:pt>
                <c:pt idx="94">
                  <c:v>-0.98321629246025422</c:v>
                </c:pt>
                <c:pt idx="95">
                  <c:v>-0.9857420305275858</c:v>
                </c:pt>
                <c:pt idx="96">
                  <c:v>-0.98721230964364404</c:v>
                </c:pt>
              </c:numCache>
            </c:numRef>
          </c:xVal>
          <c:yVal>
            <c:numRef>
              <c:f>Sheet1!$F$3:$F$99</c:f>
              <c:numCache>
                <c:formatCode>_-* #,##0.0_-;\-* #,##0.0_-;_-* "-"??_-;_-@_-</c:formatCode>
                <c:ptCount val="97"/>
                <c:pt idx="0">
                  <c:v>14.999654201931062</c:v>
                </c:pt>
                <c:pt idx="1">
                  <c:v>11.812010888175696</c:v>
                </c:pt>
                <c:pt idx="2">
                  <c:v>13.623471849278824</c:v>
                </c:pt>
                <c:pt idx="3">
                  <c:v>5.6898858106193426</c:v>
                </c:pt>
                <c:pt idx="4">
                  <c:v>6.7353615336520916</c:v>
                </c:pt>
                <c:pt idx="5">
                  <c:v>2.691265705397472</c:v>
                </c:pt>
                <c:pt idx="6">
                  <c:v>17.64434015029628</c:v>
                </c:pt>
                <c:pt idx="7">
                  <c:v>6.1237570198795908</c:v>
                </c:pt>
                <c:pt idx="8">
                  <c:v>10.320097110947602</c:v>
                </c:pt>
                <c:pt idx="9">
                  <c:v>13.410647333344647</c:v>
                </c:pt>
                <c:pt idx="10">
                  <c:v>4.7193679187577917</c:v>
                </c:pt>
                <c:pt idx="11">
                  <c:v>6.283250349783744</c:v>
                </c:pt>
                <c:pt idx="12">
                  <c:v>11.713897015287225</c:v>
                </c:pt>
                <c:pt idx="13">
                  <c:v>7.3793063623955737</c:v>
                </c:pt>
                <c:pt idx="14">
                  <c:v>5.6833012816023469</c:v>
                </c:pt>
                <c:pt idx="15">
                  <c:v>-0.67601002262246357</c:v>
                </c:pt>
                <c:pt idx="16">
                  <c:v>5.7125581093744282</c:v>
                </c:pt>
                <c:pt idx="17">
                  <c:v>4.4814742321971339</c:v>
                </c:pt>
                <c:pt idx="18">
                  <c:v>2.5963835394221961</c:v>
                </c:pt>
                <c:pt idx="19">
                  <c:v>11.769306231149043</c:v>
                </c:pt>
                <c:pt idx="20">
                  <c:v>8.0982245960276984</c:v>
                </c:pt>
                <c:pt idx="21">
                  <c:v>12.021170458812232</c:v>
                </c:pt>
                <c:pt idx="22">
                  <c:v>3.3132953435298886</c:v>
                </c:pt>
                <c:pt idx="23">
                  <c:v>21.994877877443091</c:v>
                </c:pt>
                <c:pt idx="24">
                  <c:v>5.9942042851501123</c:v>
                </c:pt>
                <c:pt idx="25">
                  <c:v>6.5244558649027562</c:v>
                </c:pt>
                <c:pt idx="26">
                  <c:v>8.0204774877483764</c:v>
                </c:pt>
                <c:pt idx="27">
                  <c:v>5.9754496942153583</c:v>
                </c:pt>
                <c:pt idx="28">
                  <c:v>9.7265389418562282</c:v>
                </c:pt>
                <c:pt idx="29">
                  <c:v>6.411111800321839</c:v>
                </c:pt>
                <c:pt idx="30">
                  <c:v>5.5613257873424162</c:v>
                </c:pt>
                <c:pt idx="31">
                  <c:v>10.103787262696928</c:v>
                </c:pt>
                <c:pt idx="32">
                  <c:v>22.430626097528314</c:v>
                </c:pt>
                <c:pt idx="33">
                  <c:v>5.6891485289140249</c:v>
                </c:pt>
                <c:pt idx="34">
                  <c:v>7.8821138532545199</c:v>
                </c:pt>
                <c:pt idx="35">
                  <c:v>15.28415268013755</c:v>
                </c:pt>
                <c:pt idx="36">
                  <c:v>5.2643655292026503</c:v>
                </c:pt>
                <c:pt idx="37">
                  <c:v>9.7575215832107229</c:v>
                </c:pt>
                <c:pt idx="38">
                  <c:v>4.5723441792409707</c:v>
                </c:pt>
                <c:pt idx="39">
                  <c:v>4.2971326153626199</c:v>
                </c:pt>
                <c:pt idx="40">
                  <c:v>9.1364312720084513</c:v>
                </c:pt>
                <c:pt idx="41">
                  <c:v>3.5801355383087734</c:v>
                </c:pt>
                <c:pt idx="42">
                  <c:v>11.08144067427301</c:v>
                </c:pt>
                <c:pt idx="43">
                  <c:v>3.8424455790272836</c:v>
                </c:pt>
                <c:pt idx="44">
                  <c:v>5.1666514422165726</c:v>
                </c:pt>
                <c:pt idx="45">
                  <c:v>2.6846484433899671</c:v>
                </c:pt>
                <c:pt idx="46">
                  <c:v>4.0793318042168165</c:v>
                </c:pt>
                <c:pt idx="47">
                  <c:v>5.2428766985820197</c:v>
                </c:pt>
                <c:pt idx="48">
                  <c:v>6.2612333262975577</c:v>
                </c:pt>
                <c:pt idx="49">
                  <c:v>7.8175087774068812</c:v>
                </c:pt>
                <c:pt idx="50">
                  <c:v>5.0969176476821554</c:v>
                </c:pt>
                <c:pt idx="51">
                  <c:v>8.0074247766893745</c:v>
                </c:pt>
                <c:pt idx="52">
                  <c:v>-4.9784759860726346</c:v>
                </c:pt>
                <c:pt idx="53">
                  <c:v>6.1970717622241063</c:v>
                </c:pt>
                <c:pt idx="54">
                  <c:v>7.4731519528626844</c:v>
                </c:pt>
                <c:pt idx="55">
                  <c:v>6.8513284227946976</c:v>
                </c:pt>
                <c:pt idx="56">
                  <c:v>4.6389042475860487</c:v>
                </c:pt>
                <c:pt idx="57">
                  <c:v>1.8947161400164381</c:v>
                </c:pt>
                <c:pt idx="58">
                  <c:v>6.887772016020949</c:v>
                </c:pt>
                <c:pt idx="59">
                  <c:v>11.172595575785563</c:v>
                </c:pt>
                <c:pt idx="60">
                  <c:v>3.3431894614348221</c:v>
                </c:pt>
                <c:pt idx="61">
                  <c:v>9.9840011214067754</c:v>
                </c:pt>
                <c:pt idx="62">
                  <c:v>-0.78740518873213172</c:v>
                </c:pt>
                <c:pt idx="63">
                  <c:v>6.7153440210520579</c:v>
                </c:pt>
                <c:pt idx="64">
                  <c:v>1.6355423827619613</c:v>
                </c:pt>
                <c:pt idx="65">
                  <c:v>4.8619442652119114</c:v>
                </c:pt>
                <c:pt idx="66">
                  <c:v>4.792244621661915</c:v>
                </c:pt>
                <c:pt idx="67">
                  <c:v>14.26854469907969</c:v>
                </c:pt>
                <c:pt idx="68">
                  <c:v>6.1352053802612607</c:v>
                </c:pt>
                <c:pt idx="69">
                  <c:v>7.4324906135139424</c:v>
                </c:pt>
                <c:pt idx="70">
                  <c:v>12.631190717300168</c:v>
                </c:pt>
                <c:pt idx="71">
                  <c:v>1.1787903720248325</c:v>
                </c:pt>
                <c:pt idx="72">
                  <c:v>5.5547786816646205</c:v>
                </c:pt>
                <c:pt idx="73">
                  <c:v>8.4705622645654408</c:v>
                </c:pt>
                <c:pt idx="74">
                  <c:v>3.3368566110608051</c:v>
                </c:pt>
                <c:pt idx="75">
                  <c:v>3.2892090631495652</c:v>
                </c:pt>
                <c:pt idx="76">
                  <c:v>6.0243069244812668</c:v>
                </c:pt>
                <c:pt idx="77">
                  <c:v>3.428002724396896</c:v>
                </c:pt>
                <c:pt idx="78">
                  <c:v>3.2219189237658505</c:v>
                </c:pt>
                <c:pt idx="79">
                  <c:v>5.9256925167271746</c:v>
                </c:pt>
                <c:pt idx="80">
                  <c:v>3.3985150839196057</c:v>
                </c:pt>
                <c:pt idx="81">
                  <c:v>0.35652961985020254</c:v>
                </c:pt>
                <c:pt idx="82">
                  <c:v>5.0346649990504293</c:v>
                </c:pt>
                <c:pt idx="83">
                  <c:v>9.5610568520400872</c:v>
                </c:pt>
                <c:pt idx="84">
                  <c:v>7.5396303532800069</c:v>
                </c:pt>
                <c:pt idx="85">
                  <c:v>4.1640619735660174</c:v>
                </c:pt>
                <c:pt idx="86">
                  <c:v>-3.5917311429236429</c:v>
                </c:pt>
                <c:pt idx="87">
                  <c:v>2.8538770154167015</c:v>
                </c:pt>
                <c:pt idx="88">
                  <c:v>12.292392069844585</c:v>
                </c:pt>
                <c:pt idx="89">
                  <c:v>10.574169889159162</c:v>
                </c:pt>
                <c:pt idx="90">
                  <c:v>6.8570066438474102</c:v>
                </c:pt>
                <c:pt idx="91">
                  <c:v>-6.2950318659890243</c:v>
                </c:pt>
                <c:pt idx="92">
                  <c:v>2.9541435330385832</c:v>
                </c:pt>
                <c:pt idx="93">
                  <c:v>0.90468575201013912</c:v>
                </c:pt>
                <c:pt idx="94">
                  <c:v>3.7873095753849824</c:v>
                </c:pt>
                <c:pt idx="95">
                  <c:v>0.74646782670941159</c:v>
                </c:pt>
                <c:pt idx="96">
                  <c:v>15.744478709258475</c:v>
                </c:pt>
              </c:numCache>
            </c:numRef>
          </c:yVal>
          <c:smooth val="0"/>
          <c:extLst>
            <c:ext xmlns:c15="http://schemas.microsoft.com/office/drawing/2012/chart" uri="{02D57815-91ED-43cb-92C2-25804820EDAC}">
              <c15:datalabelsRange>
                <c15:f>Sheet1!$B$3:$B$99</c15:f>
                <c15:dlblRangeCache>
                  <c:ptCount val="97"/>
                  <c:pt idx="0">
                    <c:v>Tin and articles thereof</c:v>
                  </c:pt>
                  <c:pt idx="1">
                    <c:v>Vegetable plaiting materials; vegetable products not elsewhere specified or included</c:v>
                  </c:pt>
                  <c:pt idx="2">
                    <c:v>Animal, vegetable or microbial fats and oils and their cleavage products; prepared edible fats; animal or vegetable waxes</c:v>
                  </c:pt>
                  <c:pt idx="3">
                    <c:v>Musical instruments; parts and accessories of such articles</c:v>
                  </c:pt>
                  <c:pt idx="4">
                    <c:v>Pulp of wood or of other fibrous cellulosic material; recovered (waste and scrap) paper or paperboard</c:v>
                  </c:pt>
                  <c:pt idx="5">
                    <c:v>Man-made staple fibres</c:v>
                  </c:pt>
                  <c:pt idx="6">
                    <c:v>Nickel and articles thereof</c:v>
                  </c:pt>
                  <c:pt idx="7">
                    <c:v>Footwear, gaiters and the like; parts of such articles</c:v>
                  </c:pt>
                  <c:pt idx="8">
                    <c:v>Manufactures of straw, of esparto or of other plaiting materials; basketware and wickerwork</c:v>
                  </c:pt>
                  <c:pt idx="9">
                    <c:v>Prepared feathers and down and articles made of feathers or of down; artificial flowers; articles of human hair</c:v>
                  </c:pt>
                  <c:pt idx="10">
                    <c:v>Rubber and articles thereof</c:v>
                  </c:pt>
                  <c:pt idx="11">
                    <c:v>Coffee, tea, maté and spices</c:v>
                  </c:pt>
                  <c:pt idx="12">
                    <c:v>Iron and steel</c:v>
                  </c:pt>
                  <c:pt idx="13">
                    <c:v>Wood and articles of wood; wood charcoal</c:v>
                  </c:pt>
                  <c:pt idx="14">
                    <c:v>Fish and crustaceans, molluscs and other aquatic invertebrates</c:v>
                  </c:pt>
                  <c:pt idx="15">
                    <c:v>Tobacco and manufactured tobacco substitutes; products, whether or not containing nicotine, intended for inhalation without combustion; other nicotine containing products intended for the intake of nicotine into the human body</c:v>
                  </c:pt>
                  <c:pt idx="16">
                    <c:v>Paper and paperboard; articles of paper pulp, of paper or of paperboard</c:v>
                  </c:pt>
                  <c:pt idx="17">
                    <c:v>Preparations of meat, of fish, of crustaceans, molluscs or other aquatic invertebrates, or of insects</c:v>
                  </c:pt>
                  <c:pt idx="18">
                    <c:v>Cocoa and cocoa preparations</c:v>
                  </c:pt>
                  <c:pt idx="19">
                    <c:v>Miscellaneous chemical products</c:v>
                  </c:pt>
                  <c:pt idx="20">
                    <c:v>Lac; gums, resins and other vegetable saps and extracts</c:v>
                  </c:pt>
                  <c:pt idx="21">
                    <c:v>Ores, slag and ash</c:v>
                  </c:pt>
                  <c:pt idx="22">
                    <c:v>Articles of apparel and clothing accessories, not knitted or crocheted</c:v>
                  </c:pt>
                  <c:pt idx="23">
                    <c:v>Mineral fuels, mineral oils and products of their distillation; bituminous substances; mineral waxes</c:v>
                  </c:pt>
                  <c:pt idx="24">
                    <c:v>Soap, organic surface-active agents, washing preparations, lubricating preparations, artificial waxes, prepared waxes, polishing or scouring preparations, candles and similar articles, modelling pastes, ‘dental waxes’ and dental preparations with a basis o</c:v>
                  </c:pt>
                  <c:pt idx="25">
                    <c:v>Articles of apparel and clothing accessories, knitted or crocheted</c:v>
                  </c:pt>
                  <c:pt idx="26">
                    <c:v>Miscellaneous edible preparations</c:v>
                  </c:pt>
                  <c:pt idx="27">
                    <c:v>Man-made filaments; strip and the like of man-made textile materials</c:v>
                  </c:pt>
                  <c:pt idx="28">
                    <c:v>Residues and waste from the food industries; prepared animal fodder</c:v>
                  </c:pt>
                  <c:pt idx="29">
                    <c:v>Preparations of cereals, flour, starch or milk; pastrycooks' products</c:v>
                  </c:pt>
                  <c:pt idx="30">
                    <c:v>Cotton</c:v>
                  </c:pt>
                  <c:pt idx="31">
                    <c:v>Copper and articles thereof</c:v>
                  </c:pt>
                  <c:pt idx="32">
                    <c:v>Fertilisers</c:v>
                  </c:pt>
                  <c:pt idx="33">
                    <c:v>Articles of leather; saddlery and harness; travel goods, handbags and similar containers; articles of animal gut (other than silkworm gut)</c:v>
                  </c:pt>
                  <c:pt idx="34">
                    <c:v>Natural or cultured pearls, precious or semi-precious stones, precious metals, metals clad with precious metal, and articles thereof; imitation jewellery; coin</c:v>
                  </c:pt>
                  <c:pt idx="35">
                    <c:v>Inorganic chemicals; organic or inorganic compounds of precious metals, of rare-earth metals, of radioactive elements or of isotopes</c:v>
                  </c:pt>
                  <c:pt idx="36">
                    <c:v>Furniture; bedding, mattresses, mattress supports, cushions and similar stuffed furnishings; luminaires and lighting fittings, not elsewhere specified or included; illuminated signs, illuminated nameplates and the like; prefabricated buildings</c:v>
                  </c:pt>
                  <c:pt idx="37">
                    <c:v>Salt; sulphur; earths and stone; plastering materials, lime and cement</c:v>
                  </c:pt>
                  <c:pt idx="38">
                    <c:v>Sugars and sugar confectionery</c:v>
                  </c:pt>
                  <c:pt idx="39">
                    <c:v>Miscellaneous manufactured articles</c:v>
                  </c:pt>
                  <c:pt idx="40">
                    <c:v>Organic chemicals</c:v>
                  </c:pt>
                  <c:pt idx="41">
                    <c:v>Edible fruit and nuts; peel of citrus fruit or melons</c:v>
                  </c:pt>
                  <c:pt idx="42">
                    <c:v>Headgear and parts thereof</c:v>
                  </c:pt>
                  <c:pt idx="43">
                    <c:v>Tanning or dyeing extracts; tannins and their derivatives; dyes, pigments and other colouring matter; paints and varnishes; putty and other mastics; inks</c:v>
                  </c:pt>
                  <c:pt idx="44">
                    <c:v>Wadding, felt and nonwovens; special yarns; twine, cordage, ropes and cables and articles thereof</c:v>
                  </c:pt>
                  <c:pt idx="45">
                    <c:v>Vehicles other than railway or tramway rolling stock, and parts and accessories thereof</c:v>
                  </c:pt>
                  <c:pt idx="46">
                    <c:v>Impregnated, coated, covered or laminated textile fabrics; textile articles of a kind suitable for industrial use</c:v>
                  </c:pt>
                  <c:pt idx="47">
                    <c:v>Dairy produce; birds' eggs; natural honey; edible products of animal origin, not elsewhere specified or included</c:v>
                  </c:pt>
                  <c:pt idx="48">
                    <c:v>Essential oils and resinoids; perfumery, cosmetic or toilet preparations</c:v>
                  </c:pt>
                  <c:pt idx="49">
                    <c:v>Ceramic products</c:v>
                  </c:pt>
                  <c:pt idx="50">
                    <c:v>Preparations of vegetables, fruit, nuts or other parts of plants</c:v>
                  </c:pt>
                  <c:pt idx="51">
                    <c:v>Products of the milling industry; malt; starches; inulin; wheat gluten</c:v>
                  </c:pt>
                  <c:pt idx="52">
                    <c:v>Raw hides and skins (other than furskins) and leather</c:v>
                  </c:pt>
                  <c:pt idx="53">
                    <c:v>Articles of iron or steel</c:v>
                  </c:pt>
                  <c:pt idx="54">
                    <c:v>Toys, games and sports requisites; parts and accessories thereof</c:v>
                  </c:pt>
                  <c:pt idx="55">
                    <c:v>Plastics and articles thereof</c:v>
                  </c:pt>
                  <c:pt idx="56">
                    <c:v>Glass and glassware</c:v>
                  </c:pt>
                  <c:pt idx="57">
                    <c:v>Special woven fabrics; tufted textile fabrics; lace; tapestries; trimmings; embroidery</c:v>
                  </c:pt>
                  <c:pt idx="58">
                    <c:v>Electrical machinery and equipment and parts thereof; sound recorders and reproducers, television image and sound recorders and reproducers, and parts and accessories of such articles</c:v>
                  </c:pt>
                  <c:pt idx="59">
                    <c:v>Aluminium and articles thereof</c:v>
                  </c:pt>
                  <c:pt idx="60">
                    <c:v>Carpets and other textile floor coverings</c:v>
                  </c:pt>
                  <c:pt idx="61">
                    <c:v>Oil seeds and oleaginous fruits; miscellaneous grains, seeds and fruit; industrial or medicinal plants; straw and fodder</c:v>
                  </c:pt>
                  <c:pt idx="62">
                    <c:v>Ships, boats and floating structures</c:v>
                  </c:pt>
                  <c:pt idx="63">
                    <c:v>Knitted or crocheted fabrics</c:v>
                  </c:pt>
                  <c:pt idx="64">
                    <c:v>Live animals</c:v>
                  </c:pt>
                  <c:pt idx="65">
                    <c:v>Articles of stone, plaster, cement, asbestos, mica or similar materials</c:v>
                  </c:pt>
                  <c:pt idx="66">
                    <c:v>Nuclear reactors, boilers, machinery and mechanical appliances; parts thereof</c:v>
                  </c:pt>
                  <c:pt idx="67">
                    <c:v>Other made-up textile articles; sets; worn clothing and worn textile articles; rags</c:v>
                  </c:pt>
                  <c:pt idx="68">
                    <c:v>Products of animal origin, not elsewhere specified or included</c:v>
                  </c:pt>
                  <c:pt idx="69">
                    <c:v>Other vegetable textile fibres; paper yarn and woven fabrics of paper yarn</c:v>
                  </c:pt>
                  <c:pt idx="70">
                    <c:v>Other base metals; cermets; articles thereof</c:v>
                  </c:pt>
                  <c:pt idx="71">
                    <c:v>Lead and articles thereof</c:v>
                  </c:pt>
                  <c:pt idx="72">
                    <c:v>Explosives; pyrotechnic products; matches; pyrophoric alloys; certain combustible preparations</c:v>
                  </c:pt>
                  <c:pt idx="73">
                    <c:v>Albuminoidal substances; modified starches; glues; enzymes</c:v>
                  </c:pt>
                  <c:pt idx="74">
                    <c:v>Edible vegetables and certain roots and tubers</c:v>
                  </c:pt>
                  <c:pt idx="75">
                    <c:v>Tools, implements, cutlery, spoons and forks, of base metal; parts thereof of base metal</c:v>
                  </c:pt>
                  <c:pt idx="76">
                    <c:v>Miscellaneous articles of base metal</c:v>
                  </c:pt>
                  <c:pt idx="77">
                    <c:v>Zinc and articles thereof</c:v>
                  </c:pt>
                  <c:pt idx="78">
                    <c:v>Railway or tramway locomotives, rolling stock and parts thereof; railway or tramway track fixtures and fittings and parts thereof; mechanical (including electromechanical) traffic signalling equipment of all kinds</c:v>
                  </c:pt>
                  <c:pt idx="79">
                    <c:v>Beverages, spirits and vinegar</c:v>
                  </c:pt>
                  <c:pt idx="80">
                    <c:v>Optical, photographic, cinematographic, measuring, checking, precision, medical or surgical instruments and apparatus; parts and accessories thereof</c:v>
                  </c:pt>
                  <c:pt idx="81">
                    <c:v>Printed books, newspapers, pictures and other products of the printing industry; manuscripts, typescripts and plans</c:v>
                  </c:pt>
                  <c:pt idx="82">
                    <c:v>Live trees and other plants; bulbs, roots and the like; cut flowers and ornamental foliage</c:v>
                  </c:pt>
                  <c:pt idx="83">
                    <c:v>Pharmaceutical products</c:v>
                  </c:pt>
                  <c:pt idx="84">
                    <c:v>Umbrellas, sun umbrellas, walking sticks, seat-sticks, whips, riding-crops and parts thereof</c:v>
                  </c:pt>
                  <c:pt idx="85">
                    <c:v>Clocks and watches and parts thereof</c:v>
                  </c:pt>
                  <c:pt idx="86">
                    <c:v>Aircraft, spacecraft, and parts thereof</c:v>
                  </c:pt>
                  <c:pt idx="87">
                    <c:v>Silk</c:v>
                  </c:pt>
                  <c:pt idx="88">
                    <c:v>Cereals</c:v>
                  </c:pt>
                  <c:pt idx="89">
                    <c:v>Works of art, collectors' pieces and antiques</c:v>
                  </c:pt>
                  <c:pt idx="90">
                    <c:v>Meat and edible meat offal</c:v>
                  </c:pt>
                  <c:pt idx="91">
                    <c:v>Furskins and artificial fur; manufactures thereof</c:v>
                  </c:pt>
                  <c:pt idx="92">
                    <c:v>Commodities not elsewhere specified</c:v>
                  </c:pt>
                  <c:pt idx="93">
                    <c:v>Photographic or cinematographic goods</c:v>
                  </c:pt>
                  <c:pt idx="94">
                    <c:v>Cork and articles of cork</c:v>
                  </c:pt>
                  <c:pt idx="95">
                    <c:v>Wool, fine or coarse animal hair; horsehair yarn and woven fabric</c:v>
                  </c:pt>
                  <c:pt idx="96">
                    <c:v>Arms and ammunition; parts and accessories thereof</c:v>
                  </c:pt>
                </c15:dlblRangeCache>
              </c15:datalabelsRange>
            </c:ext>
            <c:ext xmlns:c16="http://schemas.microsoft.com/office/drawing/2014/chart" uri="{C3380CC4-5D6E-409C-BE32-E72D297353CC}">
              <c16:uniqueId val="{00000061-9257-44CD-A423-7B79FAC16724}"/>
            </c:ext>
          </c:extLst>
        </c:ser>
        <c:dLbls>
          <c:showLegendKey val="0"/>
          <c:showVal val="0"/>
          <c:showCatName val="0"/>
          <c:showSerName val="0"/>
          <c:showPercent val="0"/>
          <c:showBubbleSize val="0"/>
        </c:dLbls>
        <c:axId val="624369055"/>
        <c:axId val="604941663"/>
      </c:scatterChart>
      <c:valAx>
        <c:axId val="624369055"/>
        <c:scaling>
          <c:orientation val="minMax"/>
          <c:max val="1"/>
          <c:min val="-1"/>
        </c:scaling>
        <c:delete val="0"/>
        <c:axPos val="b"/>
        <c:numFmt formatCode="_(* #,##0.00_);_(* \(#,##0.00\);_(*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04941663"/>
        <c:crosses val="autoZero"/>
        <c:crossBetween val="midCat"/>
      </c:valAx>
      <c:valAx>
        <c:axId val="604941663"/>
        <c:scaling>
          <c:orientation val="minMax"/>
        </c:scaling>
        <c:delete val="0"/>
        <c:axPos val="l"/>
        <c:numFmt formatCode="_-* #,##0.0_-;\-* #,##0.0_-;_-*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2436905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r>
              <a:rPr lang="en-US" sz="3200" b="1" dirty="0"/>
              <a:t>Intra Industry Trade &amp; SRCA</a:t>
            </a:r>
          </a:p>
        </c:rich>
      </c:tx>
      <c:overlay val="0"/>
      <c:spPr>
        <a:noFill/>
        <a:ln>
          <a:noFill/>
        </a:ln>
        <a:effectLst/>
      </c:spPr>
      <c:txPr>
        <a:bodyPr rot="0" spcFirstLastPara="1" vertOverflow="ellipsis" vert="horz" wrap="square" anchor="ctr" anchorCtr="1"/>
        <a:lstStyle/>
        <a:p>
          <a:pPr>
            <a:defRPr sz="3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5074441125893747E-2"/>
          <c:y val="9.8396489501312343E-2"/>
          <c:w val="0.91642973894730229"/>
          <c:h val="0.83480431516784082"/>
        </c:manualLayout>
      </c:layout>
      <c:scatterChart>
        <c:scatterStyle val="lineMarker"/>
        <c:varyColors val="0"/>
        <c:ser>
          <c:idx val="0"/>
          <c:order val="0"/>
          <c:tx>
            <c:strRef>
              <c:f>Sheet3!$D$2</c:f>
              <c:strCache>
                <c:ptCount val="1"/>
                <c:pt idx="0">
                  <c:v>IIT </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16BFA31A-AF40-49CF-A41A-FE94C15A7B0B}" type="CELLRANGE">
                      <a:rPr lang="en-US"/>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D56-49BF-96BC-CE983542A3D5}"/>
                </c:ext>
              </c:extLst>
            </c:dLbl>
            <c:dLbl>
              <c:idx val="1"/>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216BD4E5-EAE9-4C0A-AEA7-D1DF7C226B88}" type="CELLRANGE">
                      <a:rPr lang="en-US" dirty="0"/>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layout>
                    <c:manualLayout>
                      <c:w val="0.15187929247294513"/>
                      <c:h val="4.6240740740740742E-2"/>
                    </c:manualLayout>
                  </c15:layout>
                  <c15:dlblFieldTable/>
                  <c15:showDataLabelsRange val="1"/>
                </c:ext>
                <c:ext xmlns:c16="http://schemas.microsoft.com/office/drawing/2014/chart" uri="{C3380CC4-5D6E-409C-BE32-E72D297353CC}">
                  <c16:uniqueId val="{00000001-FD56-49BF-96BC-CE983542A3D5}"/>
                </c:ext>
              </c:extLst>
            </c:dLbl>
            <c:dLbl>
              <c:idx val="2"/>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53929C82-AE79-452C-AFF5-39C856741E81}" type="CELLRANGE">
                      <a:rPr lang="en-US"/>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layout>
                    <c:manualLayout>
                      <c:w val="9.5984815657837314E-2"/>
                      <c:h val="6.6583406240886558E-2"/>
                    </c:manualLayout>
                  </c15:layout>
                  <c15:dlblFieldTable/>
                  <c15:showDataLabelsRange val="1"/>
                </c:ext>
                <c:ext xmlns:c16="http://schemas.microsoft.com/office/drawing/2014/chart" uri="{C3380CC4-5D6E-409C-BE32-E72D297353CC}">
                  <c16:uniqueId val="{00000002-FD56-49BF-96BC-CE983542A3D5}"/>
                </c:ext>
              </c:extLst>
            </c:dLbl>
            <c:dLbl>
              <c:idx val="3"/>
              <c:tx>
                <c:rich>
                  <a:bodyPr/>
                  <a:lstStyle/>
                  <a:p>
                    <a:fld id="{5E1E313F-330A-4D02-BC91-49C22B8A1CD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D56-49BF-96BC-CE983542A3D5}"/>
                </c:ext>
              </c:extLst>
            </c:dLbl>
            <c:dLbl>
              <c:idx val="4"/>
              <c:tx>
                <c:rich>
                  <a:bodyPr/>
                  <a:lstStyle/>
                  <a:p>
                    <a:fld id="{CD5BD902-3B08-4F29-B9DB-91D50DB7EEC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D56-49BF-96BC-CE983542A3D5}"/>
                </c:ext>
              </c:extLst>
            </c:dLbl>
            <c:dLbl>
              <c:idx val="5"/>
              <c:tx>
                <c:rich>
                  <a:bodyPr/>
                  <a:lstStyle/>
                  <a:p>
                    <a:fld id="{90361F2E-4706-4B3C-AC95-FA7590DCA41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D56-49BF-96BC-CE983542A3D5}"/>
                </c:ext>
              </c:extLst>
            </c:dLbl>
            <c:dLbl>
              <c:idx val="6"/>
              <c:tx>
                <c:rich>
                  <a:bodyPr/>
                  <a:lstStyle/>
                  <a:p>
                    <a:fld id="{901FE3E1-2937-4CA6-9F0E-851A269C592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D56-49BF-96BC-CE983542A3D5}"/>
                </c:ext>
              </c:extLst>
            </c:dLbl>
            <c:dLbl>
              <c:idx val="7"/>
              <c:layout>
                <c:manualLayout>
                  <c:x val="-3.5363085443127391E-2"/>
                  <c:y val="2.8740376202974597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7976D855-1B16-4A0A-9E1C-F3A8976348AF}" type="CELLRANGE">
                      <a:rPr lang="en-US">
                        <a:solidFill>
                          <a:schemeClr val="tx1"/>
                        </a:solidFill>
                      </a:rPr>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layout>
                    <c:manualLayout>
                      <c:w val="0.11663577651742074"/>
                      <c:h val="6.6583406240886558E-2"/>
                    </c:manualLayout>
                  </c15:layout>
                  <c15:dlblFieldTable/>
                  <c15:showDataLabelsRange val="1"/>
                </c:ext>
                <c:ext xmlns:c16="http://schemas.microsoft.com/office/drawing/2014/chart" uri="{C3380CC4-5D6E-409C-BE32-E72D297353CC}">
                  <c16:uniqueId val="{00000007-FD56-49BF-96BC-CE983542A3D5}"/>
                </c:ext>
              </c:extLst>
            </c:dLbl>
            <c:dLbl>
              <c:idx val="8"/>
              <c:tx>
                <c:rich>
                  <a:bodyPr/>
                  <a:lstStyle/>
                  <a:p>
                    <a:fld id="{490EA3D2-42E2-465A-81D8-CC1E6EDE8CA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D56-49BF-96BC-CE983542A3D5}"/>
                </c:ext>
              </c:extLst>
            </c:dLbl>
            <c:dLbl>
              <c:idx val="9"/>
              <c:tx>
                <c:rich>
                  <a:bodyPr/>
                  <a:lstStyle/>
                  <a:p>
                    <a:fld id="{5C856933-38EC-40FE-8BBB-DD2890E55B2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FD56-49BF-96BC-CE983542A3D5}"/>
                </c:ext>
              </c:extLst>
            </c:dLbl>
            <c:dLbl>
              <c:idx val="10"/>
              <c:tx>
                <c:rich>
                  <a:bodyPr/>
                  <a:lstStyle/>
                  <a:p>
                    <a:fld id="{270F654A-8056-4207-AC31-BD5752CDEF4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FD56-49BF-96BC-CE983542A3D5}"/>
                </c:ext>
              </c:extLst>
            </c:dLbl>
            <c:dLbl>
              <c:idx val="11"/>
              <c:tx>
                <c:rich>
                  <a:bodyPr/>
                  <a:lstStyle/>
                  <a:p>
                    <a:fld id="{075A1F2A-5B19-416D-9310-FCDC2688DB4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FD56-49BF-96BC-CE983542A3D5}"/>
                </c:ext>
              </c:extLst>
            </c:dLbl>
            <c:dLbl>
              <c:idx val="12"/>
              <c:tx>
                <c:rich>
                  <a:bodyPr/>
                  <a:lstStyle/>
                  <a:p>
                    <a:fld id="{02977E11-6CA4-4F12-9E0F-32144407A1A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FD56-49BF-96BC-CE983542A3D5}"/>
                </c:ext>
              </c:extLst>
            </c:dLbl>
            <c:dLbl>
              <c:idx val="13"/>
              <c:tx>
                <c:rich>
                  <a:bodyPr/>
                  <a:lstStyle/>
                  <a:p>
                    <a:fld id="{A7F5D567-8D22-423F-8F05-6DD4E439E1F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FD56-49BF-96BC-CE983542A3D5}"/>
                </c:ext>
              </c:extLst>
            </c:dLbl>
            <c:dLbl>
              <c:idx val="14"/>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B3ED8598-0B73-42A0-866F-6733A600E141}" type="CELLRANGE">
                      <a:rPr lang="en-ID"/>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FD56-49BF-96BC-CE983542A3D5}"/>
                </c:ext>
              </c:extLst>
            </c:dLbl>
            <c:dLbl>
              <c:idx val="15"/>
              <c:tx>
                <c:rich>
                  <a:bodyPr/>
                  <a:lstStyle/>
                  <a:p>
                    <a:fld id="{6B2AE7E5-B40A-4F47-80C1-B560C1C63BF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FD56-49BF-96BC-CE983542A3D5}"/>
                </c:ext>
              </c:extLst>
            </c:dLbl>
            <c:dLbl>
              <c:idx val="16"/>
              <c:tx>
                <c:rich>
                  <a:bodyPr/>
                  <a:lstStyle/>
                  <a:p>
                    <a:fld id="{A63EED4B-8B24-4CD0-B989-78F8830DF4C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FD56-49BF-96BC-CE983542A3D5}"/>
                </c:ext>
              </c:extLst>
            </c:dLbl>
            <c:dLbl>
              <c:idx val="17"/>
              <c:layout>
                <c:manualLayout>
                  <c:x val="0"/>
                  <c:y val="-2.741228070175451E-3"/>
                </c:manualLayout>
              </c:layout>
              <c:tx>
                <c:rich>
                  <a:bodyPr/>
                  <a:lstStyle/>
                  <a:p>
                    <a:fld id="{607471A0-22DA-4190-B0C2-26C22715D580}" type="CELLRANGE">
                      <a:rPr lang="en-US"/>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1-FD56-49BF-96BC-CE983542A3D5}"/>
                </c:ext>
              </c:extLst>
            </c:dLbl>
            <c:dLbl>
              <c:idx val="18"/>
              <c:tx>
                <c:rich>
                  <a:bodyPr/>
                  <a:lstStyle/>
                  <a:p>
                    <a:fld id="{F6B5F0B6-8660-472C-A727-BCF835E82E4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FD56-49BF-96BC-CE983542A3D5}"/>
                </c:ext>
              </c:extLst>
            </c:dLbl>
            <c:dLbl>
              <c:idx val="19"/>
              <c:tx>
                <c:rich>
                  <a:bodyPr/>
                  <a:lstStyle/>
                  <a:p>
                    <a:fld id="{BAD86C18-885D-4DF7-9994-7A2CD17852A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FD56-49BF-96BC-CE983542A3D5}"/>
                </c:ext>
              </c:extLst>
            </c:dLbl>
            <c:dLbl>
              <c:idx val="20"/>
              <c:tx>
                <c:rich>
                  <a:bodyPr/>
                  <a:lstStyle/>
                  <a:p>
                    <a:fld id="{B6AD8A44-6E05-4709-A093-D4229DF4739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FD56-49BF-96BC-CE983542A3D5}"/>
                </c:ext>
              </c:extLst>
            </c:dLbl>
            <c:dLbl>
              <c:idx val="21"/>
              <c:tx>
                <c:rich>
                  <a:bodyPr/>
                  <a:lstStyle/>
                  <a:p>
                    <a:fld id="{5750A406-6C3E-447F-B65B-E89C084C2C8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FD56-49BF-96BC-CE983542A3D5}"/>
                </c:ext>
              </c:extLst>
            </c:dLbl>
            <c:dLbl>
              <c:idx val="22"/>
              <c:tx>
                <c:rich>
                  <a:bodyPr/>
                  <a:lstStyle/>
                  <a:p>
                    <a:fld id="{6396E243-0EB5-4191-94B2-C29EAE8E737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FD56-49BF-96BC-CE983542A3D5}"/>
                </c:ext>
              </c:extLst>
            </c:dLbl>
            <c:dLbl>
              <c:idx val="23"/>
              <c:tx>
                <c:rich>
                  <a:bodyPr/>
                  <a:lstStyle/>
                  <a:p>
                    <a:fld id="{42915E50-214E-4DFB-9D23-14E855C3352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FD56-49BF-96BC-CE983542A3D5}"/>
                </c:ext>
              </c:extLst>
            </c:dLbl>
            <c:dLbl>
              <c:idx val="24"/>
              <c:tx>
                <c:rich>
                  <a:bodyPr/>
                  <a:lstStyle/>
                  <a:p>
                    <a:fld id="{DF2698D6-9514-4457-97F1-94CB708F6DC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FD56-49BF-96BC-CE983542A3D5}"/>
                </c:ext>
              </c:extLst>
            </c:dLbl>
            <c:dLbl>
              <c:idx val="25"/>
              <c:tx>
                <c:rich>
                  <a:bodyPr/>
                  <a:lstStyle/>
                  <a:p>
                    <a:fld id="{4F5762E5-3535-489F-BF31-BE69368441A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FD56-49BF-96BC-CE983542A3D5}"/>
                </c:ext>
              </c:extLst>
            </c:dLbl>
            <c:dLbl>
              <c:idx val="26"/>
              <c:tx>
                <c:rich>
                  <a:bodyPr/>
                  <a:lstStyle/>
                  <a:p>
                    <a:fld id="{3DD901AA-EEA5-4EE3-B65D-0D5D58AB6B2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FD56-49BF-96BC-CE983542A3D5}"/>
                </c:ext>
              </c:extLst>
            </c:dLbl>
            <c:dLbl>
              <c:idx val="27"/>
              <c:tx>
                <c:rich>
                  <a:bodyPr/>
                  <a:lstStyle/>
                  <a:p>
                    <a:fld id="{AF86628B-687C-47D0-96C1-D3CF41AFA66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FD56-49BF-96BC-CE983542A3D5}"/>
                </c:ext>
              </c:extLst>
            </c:dLbl>
            <c:dLbl>
              <c:idx val="28"/>
              <c:tx>
                <c:rich>
                  <a:bodyPr/>
                  <a:lstStyle/>
                  <a:p>
                    <a:fld id="{2BBE8EEA-810C-4987-8036-11D3DA9A775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FD56-49BF-96BC-CE983542A3D5}"/>
                </c:ext>
              </c:extLst>
            </c:dLbl>
            <c:dLbl>
              <c:idx val="29"/>
              <c:tx>
                <c:rich>
                  <a:bodyPr/>
                  <a:lstStyle/>
                  <a:p>
                    <a:fld id="{66F01E54-6137-4621-88CA-03575DCCD64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FD56-49BF-96BC-CE983542A3D5}"/>
                </c:ext>
              </c:extLst>
            </c:dLbl>
            <c:dLbl>
              <c:idx val="30"/>
              <c:tx>
                <c:rich>
                  <a:bodyPr/>
                  <a:lstStyle/>
                  <a:p>
                    <a:fld id="{CC17070C-EB3F-4290-AB30-567213A0374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FD56-49BF-96BC-CE983542A3D5}"/>
                </c:ext>
              </c:extLst>
            </c:dLbl>
            <c:dLbl>
              <c:idx val="31"/>
              <c:tx>
                <c:rich>
                  <a:bodyPr/>
                  <a:lstStyle/>
                  <a:p>
                    <a:fld id="{6345E050-ED7F-4252-B910-8A3457D20A3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FD56-49BF-96BC-CE983542A3D5}"/>
                </c:ext>
              </c:extLst>
            </c:dLbl>
            <c:dLbl>
              <c:idx val="32"/>
              <c:tx>
                <c:rich>
                  <a:bodyPr/>
                  <a:lstStyle/>
                  <a:p>
                    <a:fld id="{A4FBB678-C694-4F77-8A2F-46DF778E8C8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FD56-49BF-96BC-CE983542A3D5}"/>
                </c:ext>
              </c:extLst>
            </c:dLbl>
            <c:dLbl>
              <c:idx val="33"/>
              <c:tx>
                <c:rich>
                  <a:bodyPr/>
                  <a:lstStyle/>
                  <a:p>
                    <a:fld id="{A6FCB476-20D4-4D67-8917-E47677724AF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FD56-49BF-96BC-CE983542A3D5}"/>
                </c:ext>
              </c:extLst>
            </c:dLbl>
            <c:dLbl>
              <c:idx val="34"/>
              <c:tx>
                <c:rich>
                  <a:bodyPr/>
                  <a:lstStyle/>
                  <a:p>
                    <a:fld id="{0ABFBCD6-BD32-4C48-B631-17F564A8D22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FD56-49BF-96BC-CE983542A3D5}"/>
                </c:ext>
              </c:extLst>
            </c:dLbl>
            <c:dLbl>
              <c:idx val="35"/>
              <c:tx>
                <c:rich>
                  <a:bodyPr/>
                  <a:lstStyle/>
                  <a:p>
                    <a:fld id="{A88D77DF-BBD1-482E-8F8C-2F02CBE7D6A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FD56-49BF-96BC-CE983542A3D5}"/>
                </c:ext>
              </c:extLst>
            </c:dLbl>
            <c:dLbl>
              <c:idx val="36"/>
              <c:layout>
                <c:manualLayout>
                  <c:x val="0"/>
                  <c:y val="-1.0964912280701754E-2"/>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1E99200A-B8BD-41A6-9D51-DA19757FA49E}" type="CELLRANGE">
                      <a:rPr lang="en-US">
                        <a:solidFill>
                          <a:schemeClr val="tx1"/>
                        </a:solidFill>
                      </a:rPr>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24-FD56-49BF-96BC-CE983542A3D5}"/>
                </c:ext>
              </c:extLst>
            </c:dLbl>
            <c:dLbl>
              <c:idx val="37"/>
              <c:tx>
                <c:rich>
                  <a:bodyPr/>
                  <a:lstStyle/>
                  <a:p>
                    <a:fld id="{DB039195-9F24-4A6B-B6B9-4E0B58320A1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FD56-49BF-96BC-CE983542A3D5}"/>
                </c:ext>
              </c:extLst>
            </c:dLbl>
            <c:dLbl>
              <c:idx val="38"/>
              <c:tx>
                <c:rich>
                  <a:bodyPr/>
                  <a:lstStyle/>
                  <a:p>
                    <a:fld id="{00061AAA-1D29-4AA0-AECB-8F7116BCECA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FD56-49BF-96BC-CE983542A3D5}"/>
                </c:ext>
              </c:extLst>
            </c:dLbl>
            <c:dLbl>
              <c:idx val="39"/>
              <c:tx>
                <c:rich>
                  <a:bodyPr/>
                  <a:lstStyle/>
                  <a:p>
                    <a:fld id="{80E430B7-1FD8-4DA8-9496-0DB2AFF744E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FD56-49BF-96BC-CE983542A3D5}"/>
                </c:ext>
              </c:extLst>
            </c:dLbl>
            <c:dLbl>
              <c:idx val="40"/>
              <c:tx>
                <c:rich>
                  <a:bodyPr/>
                  <a:lstStyle/>
                  <a:p>
                    <a:fld id="{9E004632-BF58-4EB2-98BB-936E378A244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FD56-49BF-96BC-CE983542A3D5}"/>
                </c:ext>
              </c:extLst>
            </c:dLbl>
            <c:dLbl>
              <c:idx val="41"/>
              <c:tx>
                <c:rich>
                  <a:bodyPr/>
                  <a:lstStyle/>
                  <a:p>
                    <a:fld id="{930C53F2-E57E-4831-B0B3-1AF5E10C27B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FD56-49BF-96BC-CE983542A3D5}"/>
                </c:ext>
              </c:extLst>
            </c:dLbl>
            <c:dLbl>
              <c:idx val="42"/>
              <c:tx>
                <c:rich>
                  <a:bodyPr/>
                  <a:lstStyle/>
                  <a:p>
                    <a:fld id="{3F4FC6C0-168D-4BE1-9555-055DBB48187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FD56-49BF-96BC-CE983542A3D5}"/>
                </c:ext>
              </c:extLst>
            </c:dLbl>
            <c:dLbl>
              <c:idx val="43"/>
              <c:tx>
                <c:rich>
                  <a:bodyPr/>
                  <a:lstStyle/>
                  <a:p>
                    <a:fld id="{29F3E562-52C0-4F53-99DE-97F4F7E0F15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FD56-49BF-96BC-CE983542A3D5}"/>
                </c:ext>
              </c:extLst>
            </c:dLbl>
            <c:dLbl>
              <c:idx val="44"/>
              <c:tx>
                <c:rich>
                  <a:bodyPr/>
                  <a:lstStyle/>
                  <a:p>
                    <a:fld id="{205FA806-A093-44A6-B050-F169CE2B84C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FD56-49BF-96BC-CE983542A3D5}"/>
                </c:ext>
              </c:extLst>
            </c:dLbl>
            <c:dLbl>
              <c:idx val="45"/>
              <c:tx>
                <c:rich>
                  <a:bodyPr/>
                  <a:lstStyle/>
                  <a:p>
                    <a:fld id="{D4962FFE-1D6C-4E84-A028-845B07DDD95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FD56-49BF-96BC-CE983542A3D5}"/>
                </c:ext>
              </c:extLst>
            </c:dLbl>
            <c:dLbl>
              <c:idx val="46"/>
              <c:tx>
                <c:rich>
                  <a:bodyPr/>
                  <a:lstStyle/>
                  <a:p>
                    <a:fld id="{511AD59F-C529-4C6A-B8D9-8B8F4F4F1B1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FD56-49BF-96BC-CE983542A3D5}"/>
                </c:ext>
              </c:extLst>
            </c:dLbl>
            <c:dLbl>
              <c:idx val="47"/>
              <c:tx>
                <c:rich>
                  <a:bodyPr/>
                  <a:lstStyle/>
                  <a:p>
                    <a:fld id="{91D2A7D5-21A7-4958-8826-EC6C9DFE4B9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FD56-49BF-96BC-CE983542A3D5}"/>
                </c:ext>
              </c:extLst>
            </c:dLbl>
            <c:dLbl>
              <c:idx val="48"/>
              <c:tx>
                <c:rich>
                  <a:bodyPr/>
                  <a:lstStyle/>
                  <a:p>
                    <a:fld id="{E6E5DBB3-D4F9-46F2-B82D-2044B0C7350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FD56-49BF-96BC-CE983542A3D5}"/>
                </c:ext>
              </c:extLst>
            </c:dLbl>
            <c:dLbl>
              <c:idx val="49"/>
              <c:tx>
                <c:rich>
                  <a:bodyPr/>
                  <a:lstStyle/>
                  <a:p>
                    <a:fld id="{9976E819-F569-4E55-8EE8-80A786A493B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FD56-49BF-96BC-CE983542A3D5}"/>
                </c:ext>
              </c:extLst>
            </c:dLbl>
            <c:dLbl>
              <c:idx val="50"/>
              <c:tx>
                <c:rich>
                  <a:bodyPr/>
                  <a:lstStyle/>
                  <a:p>
                    <a:fld id="{B598E459-F534-4ED9-8C56-613D4CE1D07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FD56-49BF-96BC-CE983542A3D5}"/>
                </c:ext>
              </c:extLst>
            </c:dLbl>
            <c:dLbl>
              <c:idx val="51"/>
              <c:tx>
                <c:rich>
                  <a:bodyPr/>
                  <a:lstStyle/>
                  <a:p>
                    <a:fld id="{90B7AC30-A832-47FF-A320-77A2324496C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FD56-49BF-96BC-CE983542A3D5}"/>
                </c:ext>
              </c:extLst>
            </c:dLbl>
            <c:dLbl>
              <c:idx val="52"/>
              <c:tx>
                <c:rich>
                  <a:bodyPr/>
                  <a:lstStyle/>
                  <a:p>
                    <a:fld id="{0CBA3BCD-F02E-4741-91DA-92572788EAE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FD56-49BF-96BC-CE983542A3D5}"/>
                </c:ext>
              </c:extLst>
            </c:dLbl>
            <c:dLbl>
              <c:idx val="53"/>
              <c:tx>
                <c:rich>
                  <a:bodyPr/>
                  <a:lstStyle/>
                  <a:p>
                    <a:fld id="{42BA9AB6-9EF8-4AFD-A14E-C8714610DAB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FD56-49BF-96BC-CE983542A3D5}"/>
                </c:ext>
              </c:extLst>
            </c:dLbl>
            <c:dLbl>
              <c:idx val="54"/>
              <c:tx>
                <c:rich>
                  <a:bodyPr/>
                  <a:lstStyle/>
                  <a:p>
                    <a:fld id="{024BE551-3AC1-428E-BE5B-97D9472A04B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FD56-49BF-96BC-CE983542A3D5}"/>
                </c:ext>
              </c:extLst>
            </c:dLbl>
            <c:dLbl>
              <c:idx val="55"/>
              <c:tx>
                <c:rich>
                  <a:bodyPr/>
                  <a:lstStyle/>
                  <a:p>
                    <a:fld id="{2F66C3DF-2B4E-4028-B1D8-D6066A07DE8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FD56-49BF-96BC-CE983542A3D5}"/>
                </c:ext>
              </c:extLst>
            </c:dLbl>
            <c:dLbl>
              <c:idx val="56"/>
              <c:tx>
                <c:rich>
                  <a:bodyPr/>
                  <a:lstStyle/>
                  <a:p>
                    <a:fld id="{A36CA372-6F3B-41AB-919A-2D6551C8E8B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FD56-49BF-96BC-CE983542A3D5}"/>
                </c:ext>
              </c:extLst>
            </c:dLbl>
            <c:dLbl>
              <c:idx val="57"/>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99C815D9-BABF-4076-91DC-E1FB567B0EBA}" type="CELLRANGE">
                      <a:rPr lang="en-ID"/>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9-FD56-49BF-96BC-CE983542A3D5}"/>
                </c:ext>
              </c:extLst>
            </c:dLbl>
            <c:dLbl>
              <c:idx val="58"/>
              <c:tx>
                <c:rich>
                  <a:bodyPr/>
                  <a:lstStyle/>
                  <a:p>
                    <a:fld id="{BE0BE15B-32A3-4754-9630-F71865380E4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A-FD56-49BF-96BC-CE983542A3D5}"/>
                </c:ext>
              </c:extLst>
            </c:dLbl>
            <c:dLbl>
              <c:idx val="59"/>
              <c:tx>
                <c:rich>
                  <a:bodyPr/>
                  <a:lstStyle/>
                  <a:p>
                    <a:fld id="{231C9B92-240B-4111-9BDA-CC67F05CBCA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B-FD56-49BF-96BC-CE983542A3D5}"/>
                </c:ext>
              </c:extLst>
            </c:dLbl>
            <c:dLbl>
              <c:idx val="60"/>
              <c:tx>
                <c:rich>
                  <a:bodyPr/>
                  <a:lstStyle/>
                  <a:p>
                    <a:fld id="{8328E0D5-FD2C-47A8-BA16-C8351838C62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C-FD56-49BF-96BC-CE983542A3D5}"/>
                </c:ext>
              </c:extLst>
            </c:dLbl>
            <c:dLbl>
              <c:idx val="61"/>
              <c:tx>
                <c:rich>
                  <a:bodyPr/>
                  <a:lstStyle/>
                  <a:p>
                    <a:fld id="{7D85C843-49BE-47DE-B90A-268ECA8FE9E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D-FD56-49BF-96BC-CE983542A3D5}"/>
                </c:ext>
              </c:extLst>
            </c:dLbl>
            <c:dLbl>
              <c:idx val="62"/>
              <c:tx>
                <c:rich>
                  <a:bodyPr/>
                  <a:lstStyle/>
                  <a:p>
                    <a:fld id="{6317368D-F967-4FCE-A290-C56D9DF6523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E-FD56-49BF-96BC-CE983542A3D5}"/>
                </c:ext>
              </c:extLst>
            </c:dLbl>
            <c:dLbl>
              <c:idx val="63"/>
              <c:tx>
                <c:rich>
                  <a:bodyPr/>
                  <a:lstStyle/>
                  <a:p>
                    <a:fld id="{6C47C2D0-B49D-478F-8195-F35535859B4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F-FD56-49BF-96BC-CE983542A3D5}"/>
                </c:ext>
              </c:extLst>
            </c:dLbl>
            <c:dLbl>
              <c:idx val="64"/>
              <c:tx>
                <c:rich>
                  <a:bodyPr/>
                  <a:lstStyle/>
                  <a:p>
                    <a:fld id="{F9C0908A-BA2B-4B66-ADC2-4612B60F4A4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0-FD56-49BF-96BC-CE983542A3D5}"/>
                </c:ext>
              </c:extLst>
            </c:dLbl>
            <c:dLbl>
              <c:idx val="65"/>
              <c:tx>
                <c:rich>
                  <a:bodyPr/>
                  <a:lstStyle/>
                  <a:p>
                    <a:fld id="{BA7AE69F-377B-4038-AB7D-A94521BD849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1-FD56-49BF-96BC-CE983542A3D5}"/>
                </c:ext>
              </c:extLst>
            </c:dLbl>
            <c:dLbl>
              <c:idx val="66"/>
              <c:tx>
                <c:rich>
                  <a:bodyPr/>
                  <a:lstStyle/>
                  <a:p>
                    <a:fld id="{BB605377-74EE-42C1-BEBA-CF61EB9531D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2-FD56-49BF-96BC-CE983542A3D5}"/>
                </c:ext>
              </c:extLst>
            </c:dLbl>
            <c:dLbl>
              <c:idx val="67"/>
              <c:tx>
                <c:rich>
                  <a:bodyPr/>
                  <a:lstStyle/>
                  <a:p>
                    <a:fld id="{5F9D4ACF-AA5E-4075-A7BF-4A9480F46E3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3-FD56-49BF-96BC-CE983542A3D5}"/>
                </c:ext>
              </c:extLst>
            </c:dLbl>
            <c:dLbl>
              <c:idx val="68"/>
              <c:tx>
                <c:rich>
                  <a:bodyPr/>
                  <a:lstStyle/>
                  <a:p>
                    <a:fld id="{BECCB4DA-0489-48D7-83C5-A30664BB321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4-FD56-49BF-96BC-CE983542A3D5}"/>
                </c:ext>
              </c:extLst>
            </c:dLbl>
            <c:dLbl>
              <c:idx val="69"/>
              <c:tx>
                <c:rich>
                  <a:bodyPr/>
                  <a:lstStyle/>
                  <a:p>
                    <a:fld id="{B3997207-06B7-4E3A-A57C-A40646A859E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5-FD56-49BF-96BC-CE983542A3D5}"/>
                </c:ext>
              </c:extLst>
            </c:dLbl>
            <c:dLbl>
              <c:idx val="70"/>
              <c:tx>
                <c:rich>
                  <a:bodyPr/>
                  <a:lstStyle/>
                  <a:p>
                    <a:fld id="{9538AFFA-950B-4105-8D1E-68A0B5D31B7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6-FD56-49BF-96BC-CE983542A3D5}"/>
                </c:ext>
              </c:extLst>
            </c:dLbl>
            <c:dLbl>
              <c:idx val="71"/>
              <c:layout>
                <c:manualLayout>
                  <c:x val="8.3166999334662785E-3"/>
                  <c:y val="1.9188596491228071E-2"/>
                </c:manualLayout>
              </c:layout>
              <c:tx>
                <c:rich>
                  <a:bodyPr/>
                  <a:lstStyle/>
                  <a:p>
                    <a:fld id="{346EA64D-C734-4DCF-AB36-63F1A41E9F4F}" type="CELLRANGE">
                      <a:rPr lang="en-US"/>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47-FD56-49BF-96BC-CE983542A3D5}"/>
                </c:ext>
              </c:extLst>
            </c:dLbl>
            <c:dLbl>
              <c:idx val="72"/>
              <c:tx>
                <c:rich>
                  <a:bodyPr/>
                  <a:lstStyle/>
                  <a:p>
                    <a:fld id="{54B40BB7-CE72-418F-AF5C-E3A8CE200F1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8-FD56-49BF-96BC-CE983542A3D5}"/>
                </c:ext>
              </c:extLst>
            </c:dLbl>
            <c:dLbl>
              <c:idx val="73"/>
              <c:tx>
                <c:rich>
                  <a:bodyPr/>
                  <a:lstStyle/>
                  <a:p>
                    <a:fld id="{6BCF48E2-8387-4EB2-B504-43FE0785BC9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9-FD56-49BF-96BC-CE983542A3D5}"/>
                </c:ext>
              </c:extLst>
            </c:dLbl>
            <c:dLbl>
              <c:idx val="74"/>
              <c:tx>
                <c:rich>
                  <a:bodyPr/>
                  <a:lstStyle/>
                  <a:p>
                    <a:fld id="{16984A0C-1C74-443A-8E9D-61DE5EB504A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A-FD56-49BF-96BC-CE983542A3D5}"/>
                </c:ext>
              </c:extLst>
            </c:dLbl>
            <c:dLbl>
              <c:idx val="75"/>
              <c:tx>
                <c:rich>
                  <a:bodyPr/>
                  <a:lstStyle/>
                  <a:p>
                    <a:fld id="{B6FF3DAD-F419-45F8-B05F-7C966308E11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B-FD56-49BF-96BC-CE983542A3D5}"/>
                </c:ext>
              </c:extLst>
            </c:dLbl>
            <c:dLbl>
              <c:idx val="76"/>
              <c:layout>
                <c:manualLayout>
                  <c:x val="1.6633399866931582E-3"/>
                  <c:y val="2.7412280701754384E-3"/>
                </c:manualLayout>
              </c:layout>
              <c:tx>
                <c:rich>
                  <a:bodyPr/>
                  <a:lstStyle/>
                  <a:p>
                    <a:fld id="{D720C1E4-B383-431E-A93E-C612B9214618}" type="CELLRANGE">
                      <a:rPr lang="en-US"/>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4C-FD56-49BF-96BC-CE983542A3D5}"/>
                </c:ext>
              </c:extLst>
            </c:dLbl>
            <c:dLbl>
              <c:idx val="77"/>
              <c:tx>
                <c:rich>
                  <a:bodyPr/>
                  <a:lstStyle/>
                  <a:p>
                    <a:fld id="{7D8F5C03-C033-48F8-986E-366924112C0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D-FD56-49BF-96BC-CE983542A3D5}"/>
                </c:ext>
              </c:extLst>
            </c:dLbl>
            <c:dLbl>
              <c:idx val="78"/>
              <c:tx>
                <c:rich>
                  <a:bodyPr/>
                  <a:lstStyle/>
                  <a:p>
                    <a:fld id="{94FE709F-E2CC-462D-812E-9124F6A7DC0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E-FD56-49BF-96BC-CE983542A3D5}"/>
                </c:ext>
              </c:extLst>
            </c:dLbl>
            <c:dLbl>
              <c:idx val="79"/>
              <c:tx>
                <c:rich>
                  <a:bodyPr/>
                  <a:lstStyle/>
                  <a:p>
                    <a:fld id="{B224A389-CDEA-4CA7-B9BC-4A64E7A4B9A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F-FD56-49BF-96BC-CE983542A3D5}"/>
                </c:ext>
              </c:extLst>
            </c:dLbl>
            <c:dLbl>
              <c:idx val="80"/>
              <c:tx>
                <c:rich>
                  <a:bodyPr/>
                  <a:lstStyle/>
                  <a:p>
                    <a:fld id="{4D8236B8-D462-4062-8DCB-F78AA134195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0-FD56-49BF-96BC-CE983542A3D5}"/>
                </c:ext>
              </c:extLst>
            </c:dLbl>
            <c:dLbl>
              <c:idx val="81"/>
              <c:tx>
                <c:rich>
                  <a:bodyPr/>
                  <a:lstStyle/>
                  <a:p>
                    <a:fld id="{FC7FC776-62B8-44C0-A0B5-2B3D1C3A114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1-FD56-49BF-96BC-CE983542A3D5}"/>
                </c:ext>
              </c:extLst>
            </c:dLbl>
            <c:dLbl>
              <c:idx val="82"/>
              <c:tx>
                <c:rich>
                  <a:bodyPr/>
                  <a:lstStyle/>
                  <a:p>
                    <a:fld id="{D2F993B2-F2C4-4B92-A0A8-1EA47B7EDA5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2-FD56-49BF-96BC-CE983542A3D5}"/>
                </c:ext>
              </c:extLst>
            </c:dLbl>
            <c:dLbl>
              <c:idx val="83"/>
              <c:tx>
                <c:rich>
                  <a:bodyPr/>
                  <a:lstStyle/>
                  <a:p>
                    <a:fld id="{6287E666-5806-4B90-AA72-5942E49181C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3-FD56-49BF-96BC-CE983542A3D5}"/>
                </c:ext>
              </c:extLst>
            </c:dLbl>
            <c:dLbl>
              <c:idx val="84"/>
              <c:tx>
                <c:rich>
                  <a:bodyPr/>
                  <a:lstStyle/>
                  <a:p>
                    <a:fld id="{43E5B881-D10D-4535-8E09-D7022587082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4-FD56-49BF-96BC-CE983542A3D5}"/>
                </c:ext>
              </c:extLst>
            </c:dLbl>
            <c:dLbl>
              <c:idx val="85"/>
              <c:tx>
                <c:rich>
                  <a:bodyPr/>
                  <a:lstStyle/>
                  <a:p>
                    <a:fld id="{989E8166-9A2A-4EAF-A069-546ED2189B7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5-FD56-49BF-96BC-CE983542A3D5}"/>
                </c:ext>
              </c:extLst>
            </c:dLbl>
            <c:dLbl>
              <c:idx val="86"/>
              <c:tx>
                <c:rich>
                  <a:bodyPr/>
                  <a:lstStyle/>
                  <a:p>
                    <a:fld id="{0E1DFFF8-CEC8-46D0-9615-F3ACA512BAE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6-FD56-49BF-96BC-CE983542A3D5}"/>
                </c:ext>
              </c:extLst>
            </c:dLbl>
            <c:dLbl>
              <c:idx val="87"/>
              <c:tx>
                <c:rich>
                  <a:bodyPr/>
                  <a:lstStyle/>
                  <a:p>
                    <a:fld id="{BD0CDC1F-A4C5-4708-A561-8AD58F78D03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7-FD56-49BF-96BC-CE983542A3D5}"/>
                </c:ext>
              </c:extLst>
            </c:dLbl>
            <c:dLbl>
              <c:idx val="88"/>
              <c:tx>
                <c:rich>
                  <a:bodyPr/>
                  <a:lstStyle/>
                  <a:p>
                    <a:fld id="{1556B56E-7EEB-4649-881A-C652E1B2103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8-FD56-49BF-96BC-CE983542A3D5}"/>
                </c:ext>
              </c:extLst>
            </c:dLbl>
            <c:dLbl>
              <c:idx val="89"/>
              <c:tx>
                <c:rich>
                  <a:bodyPr/>
                  <a:lstStyle/>
                  <a:p>
                    <a:fld id="{B83D0704-6165-4A1C-8BF2-3B97535106E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9-FD56-49BF-96BC-CE983542A3D5}"/>
                </c:ext>
              </c:extLst>
            </c:dLbl>
            <c:dLbl>
              <c:idx val="90"/>
              <c:tx>
                <c:rich>
                  <a:bodyPr/>
                  <a:lstStyle/>
                  <a:p>
                    <a:fld id="{1D6443C9-AB47-47B0-946C-FB99DE36704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A-FD56-49BF-96BC-CE983542A3D5}"/>
                </c:ext>
              </c:extLst>
            </c:dLbl>
            <c:dLbl>
              <c:idx val="91"/>
              <c:tx>
                <c:rich>
                  <a:bodyPr/>
                  <a:lstStyle/>
                  <a:p>
                    <a:fld id="{AB8BBEBA-533D-4209-B0B0-3F7BA14EF28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B-FD56-49BF-96BC-CE983542A3D5}"/>
                </c:ext>
              </c:extLst>
            </c:dLbl>
            <c:dLbl>
              <c:idx val="92"/>
              <c:tx>
                <c:rich>
                  <a:bodyPr/>
                  <a:lstStyle/>
                  <a:p>
                    <a:fld id="{78927F9E-838C-4966-871F-532D7F55E2A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C-FD56-49BF-96BC-CE983542A3D5}"/>
                </c:ext>
              </c:extLst>
            </c:dLbl>
            <c:dLbl>
              <c:idx val="93"/>
              <c:tx>
                <c:rich>
                  <a:bodyPr/>
                  <a:lstStyle/>
                  <a:p>
                    <a:fld id="{7FF9EBFA-F46A-4FB3-89F7-A782B24369C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D-FD56-49BF-96BC-CE983542A3D5}"/>
                </c:ext>
              </c:extLst>
            </c:dLbl>
            <c:dLbl>
              <c:idx val="94"/>
              <c:tx>
                <c:rich>
                  <a:bodyPr/>
                  <a:lstStyle/>
                  <a:p>
                    <a:fld id="{6DBFEA3D-FDFF-4151-8A36-D7D1DD931B8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E-FD56-49BF-96BC-CE983542A3D5}"/>
                </c:ext>
              </c:extLst>
            </c:dLbl>
            <c:dLbl>
              <c:idx val="95"/>
              <c:tx>
                <c:rich>
                  <a:bodyPr/>
                  <a:lstStyle/>
                  <a:p>
                    <a:fld id="{6669F2AD-D7CC-4131-BE6E-615A51C11B4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5F-FD56-49BF-96BC-CE983542A3D5}"/>
                </c:ext>
              </c:extLst>
            </c:dLbl>
            <c:dLbl>
              <c:idx val="96"/>
              <c:tx>
                <c:rich>
                  <a:bodyPr/>
                  <a:lstStyle/>
                  <a:p>
                    <a:fld id="{A4DC5317-4DDD-4460-9D2A-990EE8CC277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60-FD56-49BF-96BC-CE983542A3D5}"/>
                </c:ext>
              </c:extLst>
            </c:dLbl>
            <c:dLbl>
              <c:idx val="97"/>
              <c:tx>
                <c:rich>
                  <a:bodyPr/>
                  <a:lstStyle/>
                  <a:p>
                    <a:fld id="{D4461008-C8B2-4EB1-B6D2-BD389619930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61-FD56-49BF-96BC-CE983542A3D5}"/>
                </c:ext>
              </c:extLst>
            </c:dLbl>
            <c:dLbl>
              <c:idx val="98"/>
              <c:tx>
                <c:rich>
                  <a:bodyPr/>
                  <a:lstStyle/>
                  <a:p>
                    <a:fld id="{FFECD9E6-7256-4613-8A7D-5500D4E6F1D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62-FD56-49BF-96BC-CE983542A3D5}"/>
                </c:ext>
              </c:extLst>
            </c:dLbl>
            <c:dLbl>
              <c:idx val="99"/>
              <c:tx>
                <c:rich>
                  <a:bodyPr/>
                  <a:lstStyle/>
                  <a:p>
                    <a:fld id="{DDAD128F-1558-4D67-A578-A9BC69752D6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63-FD56-49BF-96BC-CE983542A3D5}"/>
                </c:ext>
              </c:extLst>
            </c:dLbl>
            <c:dLbl>
              <c:idx val="100"/>
              <c:tx>
                <c:rich>
                  <a:bodyPr/>
                  <a:lstStyle/>
                  <a:p>
                    <a:fld id="{B9EADA87-C0BD-4A5F-BD1E-C11F4DE13E4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64-FD56-49BF-96BC-CE983542A3D5}"/>
                </c:ext>
              </c:extLst>
            </c:dLbl>
            <c:dLbl>
              <c:idx val="101"/>
              <c:tx>
                <c:rich>
                  <a:bodyPr/>
                  <a:lstStyle/>
                  <a:p>
                    <a:fld id="{091C9DFE-2D59-4324-BCB5-ED0387C81FB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65-FD56-49BF-96BC-CE983542A3D5}"/>
                </c:ext>
              </c:extLst>
            </c:dLbl>
            <c:dLbl>
              <c:idx val="102"/>
              <c:tx>
                <c:rich>
                  <a:bodyPr/>
                  <a:lstStyle/>
                  <a:p>
                    <a:fld id="{DF9DECC3-B7AA-4371-A356-8764B6A1CF5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66-FD56-49BF-96BC-CE983542A3D5}"/>
                </c:ext>
              </c:extLst>
            </c:dLbl>
            <c:dLbl>
              <c:idx val="103"/>
              <c:tx>
                <c:rich>
                  <a:bodyPr/>
                  <a:lstStyle/>
                  <a:p>
                    <a:fld id="{5AF0CFD1-AB2E-4815-A3E7-8330338CB22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67-FD56-49BF-96BC-CE983542A3D5}"/>
                </c:ext>
              </c:extLst>
            </c:dLbl>
            <c:dLbl>
              <c:idx val="104"/>
              <c:tx>
                <c:rich>
                  <a:bodyPr/>
                  <a:lstStyle/>
                  <a:p>
                    <a:fld id="{2EC2ACC1-7558-4023-93E1-A0E48EB7B17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68-FD56-49BF-96BC-CE983542A3D5}"/>
                </c:ext>
              </c:extLst>
            </c:dLbl>
            <c:dLbl>
              <c:idx val="105"/>
              <c:tx>
                <c:rich>
                  <a:bodyPr/>
                  <a:lstStyle/>
                  <a:p>
                    <a:fld id="{99F1B90F-F40D-4725-8D9A-EB2E552FE23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69-FD56-49BF-96BC-CE983542A3D5}"/>
                </c:ext>
              </c:extLst>
            </c:dLbl>
            <c:dLbl>
              <c:idx val="106"/>
              <c:tx>
                <c:rich>
                  <a:bodyPr/>
                  <a:lstStyle/>
                  <a:p>
                    <a:fld id="{83921939-A87E-49C9-B981-BAFC0AAE2F2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6A-FD56-49BF-96BC-CE983542A3D5}"/>
                </c:ext>
              </c:extLst>
            </c:dLbl>
            <c:dLbl>
              <c:idx val="107"/>
              <c:tx>
                <c:rich>
                  <a:bodyPr/>
                  <a:lstStyle/>
                  <a:p>
                    <a:fld id="{049A1620-A242-4FE4-A5CA-DCFEEF1BA7F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6B-FD56-49BF-96BC-CE983542A3D5}"/>
                </c:ext>
              </c:extLst>
            </c:dLbl>
            <c:dLbl>
              <c:idx val="108"/>
              <c:tx>
                <c:rich>
                  <a:bodyPr/>
                  <a:lstStyle/>
                  <a:p>
                    <a:fld id="{A60ADEB4-D993-4FD3-A1FD-CB57B8198F0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6C-FD56-49BF-96BC-CE983542A3D5}"/>
                </c:ext>
              </c:extLst>
            </c:dLbl>
            <c:dLbl>
              <c:idx val="109"/>
              <c:tx>
                <c:rich>
                  <a:bodyPr/>
                  <a:lstStyle/>
                  <a:p>
                    <a:fld id="{E6A5443A-7372-4649-B042-F478A81CE15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6D-FD56-49BF-96BC-CE983542A3D5}"/>
                </c:ext>
              </c:extLst>
            </c:dLbl>
            <c:dLbl>
              <c:idx val="110"/>
              <c:layout>
                <c:manualLayout>
                  <c:x val="0"/>
                  <c:y val="-5.4824561403508769E-3"/>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17F4D11C-7AD3-4048-B86D-7B6F2940D39C}" type="CELLRANGE">
                      <a:rPr lang="en-US">
                        <a:solidFill>
                          <a:schemeClr val="tx1"/>
                        </a:solidFill>
                      </a:rPr>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6E-FD56-49BF-96BC-CE983542A3D5}"/>
                </c:ext>
              </c:extLst>
            </c:dLbl>
            <c:dLbl>
              <c:idx val="111"/>
              <c:tx>
                <c:rich>
                  <a:bodyPr/>
                  <a:lstStyle/>
                  <a:p>
                    <a:fld id="{A0A74474-CE41-4E64-A9C7-74595394D0E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6F-FD56-49BF-96BC-CE983542A3D5}"/>
                </c:ext>
              </c:extLst>
            </c:dLbl>
            <c:dLbl>
              <c:idx val="112"/>
              <c:tx>
                <c:rich>
                  <a:bodyPr/>
                  <a:lstStyle/>
                  <a:p>
                    <a:fld id="{DB4F86C8-BB25-4AA9-9462-83C3D31E243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0-FD56-49BF-96BC-CE983542A3D5}"/>
                </c:ext>
              </c:extLst>
            </c:dLbl>
            <c:dLbl>
              <c:idx val="113"/>
              <c:tx>
                <c:rich>
                  <a:bodyPr/>
                  <a:lstStyle/>
                  <a:p>
                    <a:fld id="{F2DC4151-686B-4217-9D81-23D0CA39EFD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1-FD56-49BF-96BC-CE983542A3D5}"/>
                </c:ext>
              </c:extLst>
            </c:dLbl>
            <c:dLbl>
              <c:idx val="114"/>
              <c:tx>
                <c:rich>
                  <a:bodyPr/>
                  <a:lstStyle/>
                  <a:p>
                    <a:fld id="{A74B9E00-4ACA-4316-8441-233F1E4EAF9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2-FD56-49BF-96BC-CE983542A3D5}"/>
                </c:ext>
              </c:extLst>
            </c:dLbl>
            <c:dLbl>
              <c:idx val="115"/>
              <c:tx>
                <c:rich>
                  <a:bodyPr/>
                  <a:lstStyle/>
                  <a:p>
                    <a:fld id="{C36E2F6C-D667-458B-9FA7-290D8B869E4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3-FD56-49BF-96BC-CE983542A3D5}"/>
                </c:ext>
              </c:extLst>
            </c:dLbl>
            <c:dLbl>
              <c:idx val="116"/>
              <c:tx>
                <c:rich>
                  <a:bodyPr/>
                  <a:lstStyle/>
                  <a:p>
                    <a:fld id="{86BBE382-7EEE-4252-8AAE-195CD40E829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4-FD56-49BF-96BC-CE983542A3D5}"/>
                </c:ext>
              </c:extLst>
            </c:dLbl>
            <c:dLbl>
              <c:idx val="117"/>
              <c:tx>
                <c:rich>
                  <a:bodyPr/>
                  <a:lstStyle/>
                  <a:p>
                    <a:fld id="{FA367F1E-E5BC-4872-96B0-0807C7054CA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5-FD56-49BF-96BC-CE983542A3D5}"/>
                </c:ext>
              </c:extLst>
            </c:dLbl>
            <c:dLbl>
              <c:idx val="118"/>
              <c:tx>
                <c:rich>
                  <a:bodyPr/>
                  <a:lstStyle/>
                  <a:p>
                    <a:fld id="{F3D0238C-2181-4912-9197-0BD26B74B41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6-FD56-49BF-96BC-CE983542A3D5}"/>
                </c:ext>
              </c:extLst>
            </c:dLbl>
            <c:dLbl>
              <c:idx val="119"/>
              <c:tx>
                <c:rich>
                  <a:bodyPr/>
                  <a:lstStyle/>
                  <a:p>
                    <a:fld id="{568FE214-A75D-46BE-A636-D749BE7AB10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7-FD56-49BF-96BC-CE983542A3D5}"/>
                </c:ext>
              </c:extLst>
            </c:dLbl>
            <c:dLbl>
              <c:idx val="120"/>
              <c:tx>
                <c:rich>
                  <a:bodyPr/>
                  <a:lstStyle/>
                  <a:p>
                    <a:fld id="{BA632464-815D-4363-863E-1ADB9768628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8-FD56-49BF-96BC-CE983542A3D5}"/>
                </c:ext>
              </c:extLst>
            </c:dLbl>
            <c:dLbl>
              <c:idx val="121"/>
              <c:tx>
                <c:rich>
                  <a:bodyPr/>
                  <a:lstStyle/>
                  <a:p>
                    <a:fld id="{1027BAE6-2719-4820-A58F-9CF324F867D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9-FD56-49BF-96BC-CE983542A3D5}"/>
                </c:ext>
              </c:extLst>
            </c:dLbl>
            <c:dLbl>
              <c:idx val="122"/>
              <c:tx>
                <c:rich>
                  <a:bodyPr/>
                  <a:lstStyle/>
                  <a:p>
                    <a:fld id="{3E30E8E7-2C27-4F04-ABF8-2D0F884D8CC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A-FD56-49BF-96BC-CE983542A3D5}"/>
                </c:ext>
              </c:extLst>
            </c:dLbl>
            <c:dLbl>
              <c:idx val="123"/>
              <c:tx>
                <c:rich>
                  <a:bodyPr/>
                  <a:lstStyle/>
                  <a:p>
                    <a:fld id="{622B00B7-0DE5-4C33-999E-0F1F383A4D9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B-FD56-49BF-96BC-CE983542A3D5}"/>
                </c:ext>
              </c:extLst>
            </c:dLbl>
            <c:dLbl>
              <c:idx val="124"/>
              <c:tx>
                <c:rich>
                  <a:bodyPr/>
                  <a:lstStyle/>
                  <a:p>
                    <a:fld id="{F2EBC030-F7A4-4E7F-A838-E888137061D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C-FD56-49BF-96BC-CE983542A3D5}"/>
                </c:ext>
              </c:extLst>
            </c:dLbl>
            <c:dLbl>
              <c:idx val="125"/>
              <c:tx>
                <c:rich>
                  <a:bodyPr/>
                  <a:lstStyle/>
                  <a:p>
                    <a:fld id="{D6F6645D-BC05-465A-9E53-38F116FC2C4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D-FD56-49BF-96BC-CE983542A3D5}"/>
                </c:ext>
              </c:extLst>
            </c:dLbl>
            <c:dLbl>
              <c:idx val="126"/>
              <c:tx>
                <c:rich>
                  <a:bodyPr/>
                  <a:lstStyle/>
                  <a:p>
                    <a:fld id="{0EE3B00F-DD64-48F0-A3B9-37D0F474A4F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E-FD56-49BF-96BC-CE983542A3D5}"/>
                </c:ext>
              </c:extLst>
            </c:dLbl>
            <c:dLbl>
              <c:idx val="127"/>
              <c:tx>
                <c:rich>
                  <a:bodyPr/>
                  <a:lstStyle/>
                  <a:p>
                    <a:fld id="{E9130831-9714-4BB0-847D-F99FE7E1B78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7F-FD56-49BF-96BC-CE983542A3D5}"/>
                </c:ext>
              </c:extLst>
            </c:dLbl>
            <c:dLbl>
              <c:idx val="128"/>
              <c:tx>
                <c:rich>
                  <a:bodyPr/>
                  <a:lstStyle/>
                  <a:p>
                    <a:fld id="{75465E61-83D6-4238-90AD-FBAFB02DD34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0-FD56-49BF-96BC-CE983542A3D5}"/>
                </c:ext>
              </c:extLst>
            </c:dLbl>
            <c:dLbl>
              <c:idx val="129"/>
              <c:tx>
                <c:rich>
                  <a:bodyPr/>
                  <a:lstStyle/>
                  <a:p>
                    <a:fld id="{36C49BFD-F0CD-44A9-8868-5907A2B9113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1-FD56-49BF-96BC-CE983542A3D5}"/>
                </c:ext>
              </c:extLst>
            </c:dLbl>
            <c:dLbl>
              <c:idx val="130"/>
              <c:tx>
                <c:rich>
                  <a:bodyPr/>
                  <a:lstStyle/>
                  <a:p>
                    <a:fld id="{AB2D67A7-5878-465D-874B-7A311361590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2-FD56-49BF-96BC-CE983542A3D5}"/>
                </c:ext>
              </c:extLst>
            </c:dLbl>
            <c:dLbl>
              <c:idx val="131"/>
              <c:tx>
                <c:rich>
                  <a:bodyPr/>
                  <a:lstStyle/>
                  <a:p>
                    <a:fld id="{EF005FEB-2C43-480D-A00C-020F4AA7B2C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3-FD56-49BF-96BC-CE983542A3D5}"/>
                </c:ext>
              </c:extLst>
            </c:dLbl>
            <c:dLbl>
              <c:idx val="132"/>
              <c:tx>
                <c:rich>
                  <a:bodyPr/>
                  <a:lstStyle/>
                  <a:p>
                    <a:fld id="{1F4340D6-D810-4F92-9C8D-2C9EAC987B7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4-FD56-49BF-96BC-CE983542A3D5}"/>
                </c:ext>
              </c:extLst>
            </c:dLbl>
            <c:dLbl>
              <c:idx val="133"/>
              <c:tx>
                <c:rich>
                  <a:bodyPr/>
                  <a:lstStyle/>
                  <a:p>
                    <a:fld id="{5027513C-DA9C-487B-B82C-277D9BBE395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5-FD56-49BF-96BC-CE983542A3D5}"/>
                </c:ext>
              </c:extLst>
            </c:dLbl>
            <c:dLbl>
              <c:idx val="134"/>
              <c:tx>
                <c:rich>
                  <a:bodyPr/>
                  <a:lstStyle/>
                  <a:p>
                    <a:fld id="{AF91CF57-C787-4F3B-B4EE-6777B17B70A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6-FD56-49BF-96BC-CE983542A3D5}"/>
                </c:ext>
              </c:extLst>
            </c:dLbl>
            <c:dLbl>
              <c:idx val="135"/>
              <c:tx>
                <c:rich>
                  <a:bodyPr/>
                  <a:lstStyle/>
                  <a:p>
                    <a:fld id="{A1FAF758-D396-46AB-A8CF-319365BD751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7-FD56-49BF-96BC-CE983542A3D5}"/>
                </c:ext>
              </c:extLst>
            </c:dLbl>
            <c:dLbl>
              <c:idx val="136"/>
              <c:tx>
                <c:rich>
                  <a:bodyPr/>
                  <a:lstStyle/>
                  <a:p>
                    <a:fld id="{BF92EAC6-DFC2-40A9-AE1A-5D727E1E4F0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8-FD56-49BF-96BC-CE983542A3D5}"/>
                </c:ext>
              </c:extLst>
            </c:dLbl>
            <c:dLbl>
              <c:idx val="137"/>
              <c:tx>
                <c:rich>
                  <a:bodyPr/>
                  <a:lstStyle/>
                  <a:p>
                    <a:fld id="{7177D74E-D8E8-46A8-90EF-B7F5ABFE85D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9-FD56-49BF-96BC-CE983542A3D5}"/>
                </c:ext>
              </c:extLst>
            </c:dLbl>
            <c:dLbl>
              <c:idx val="138"/>
              <c:tx>
                <c:rich>
                  <a:bodyPr/>
                  <a:lstStyle/>
                  <a:p>
                    <a:fld id="{62CE1107-A46C-451F-851D-0702A8DC42C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A-FD56-49BF-96BC-CE983542A3D5}"/>
                </c:ext>
              </c:extLst>
            </c:dLbl>
            <c:dLbl>
              <c:idx val="139"/>
              <c:tx>
                <c:rich>
                  <a:bodyPr/>
                  <a:lstStyle/>
                  <a:p>
                    <a:fld id="{37D7D22D-4905-4EC0-9E7B-FA598D4AA26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B-FD56-49BF-96BC-CE983542A3D5}"/>
                </c:ext>
              </c:extLst>
            </c:dLbl>
            <c:dLbl>
              <c:idx val="140"/>
              <c:tx>
                <c:rich>
                  <a:bodyPr/>
                  <a:lstStyle/>
                  <a:p>
                    <a:fld id="{4CA6EF14-E511-45D2-B39E-B46ACE115F8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C-FD56-49BF-96BC-CE983542A3D5}"/>
                </c:ext>
              </c:extLst>
            </c:dLbl>
            <c:dLbl>
              <c:idx val="141"/>
              <c:tx>
                <c:rich>
                  <a:bodyPr/>
                  <a:lstStyle/>
                  <a:p>
                    <a:fld id="{D36B8881-865A-4461-816F-356F479E51A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D-FD56-49BF-96BC-CE983542A3D5}"/>
                </c:ext>
              </c:extLst>
            </c:dLbl>
            <c:dLbl>
              <c:idx val="142"/>
              <c:tx>
                <c:rich>
                  <a:bodyPr/>
                  <a:lstStyle/>
                  <a:p>
                    <a:fld id="{DFD6E17B-A9B0-4567-8AF1-4D22F334D38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E-FD56-49BF-96BC-CE983542A3D5}"/>
                </c:ext>
              </c:extLst>
            </c:dLbl>
            <c:dLbl>
              <c:idx val="143"/>
              <c:tx>
                <c:rich>
                  <a:bodyPr/>
                  <a:lstStyle/>
                  <a:p>
                    <a:fld id="{04F92A2E-3CFB-42B3-B686-D713FBCDAC0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8F-FD56-49BF-96BC-CE983542A3D5}"/>
                </c:ext>
              </c:extLst>
            </c:dLbl>
            <c:dLbl>
              <c:idx val="144"/>
              <c:tx>
                <c:rich>
                  <a:bodyPr/>
                  <a:lstStyle/>
                  <a:p>
                    <a:fld id="{8C90A7E4-0180-4B71-AC95-50F1DA01F82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0-FD56-49BF-96BC-CE983542A3D5}"/>
                </c:ext>
              </c:extLst>
            </c:dLbl>
            <c:dLbl>
              <c:idx val="145"/>
              <c:tx>
                <c:rich>
                  <a:bodyPr/>
                  <a:lstStyle/>
                  <a:p>
                    <a:fld id="{0CAE0C25-49E4-4BD1-9D7B-C2485A9BB06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1-FD56-49BF-96BC-CE983542A3D5}"/>
                </c:ext>
              </c:extLst>
            </c:dLbl>
            <c:dLbl>
              <c:idx val="146"/>
              <c:tx>
                <c:rich>
                  <a:bodyPr/>
                  <a:lstStyle/>
                  <a:p>
                    <a:fld id="{C423A25C-8519-4FA7-A03E-AFAE52F1E1B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2-FD56-49BF-96BC-CE983542A3D5}"/>
                </c:ext>
              </c:extLst>
            </c:dLbl>
            <c:dLbl>
              <c:idx val="147"/>
              <c:tx>
                <c:rich>
                  <a:bodyPr/>
                  <a:lstStyle/>
                  <a:p>
                    <a:fld id="{B33DA272-E874-4865-BCF5-5525F4E9AC4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3-FD56-49BF-96BC-CE983542A3D5}"/>
                </c:ext>
              </c:extLst>
            </c:dLbl>
            <c:dLbl>
              <c:idx val="148"/>
              <c:tx>
                <c:rich>
                  <a:bodyPr/>
                  <a:lstStyle/>
                  <a:p>
                    <a:fld id="{48A08CDF-5D18-4589-9308-E51CB05572A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4-FD56-49BF-96BC-CE983542A3D5}"/>
                </c:ext>
              </c:extLst>
            </c:dLbl>
            <c:dLbl>
              <c:idx val="149"/>
              <c:tx>
                <c:rich>
                  <a:bodyPr/>
                  <a:lstStyle/>
                  <a:p>
                    <a:fld id="{ED65265A-4C02-4665-9D60-BC1FC877F01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5-FD56-49BF-96BC-CE983542A3D5}"/>
                </c:ext>
              </c:extLst>
            </c:dLbl>
            <c:dLbl>
              <c:idx val="150"/>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DDF5C56E-97E0-40A2-B522-FB545F9F90D6}" type="CELLRANGE">
                      <a:rPr lang="en-ID"/>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6-FD56-49BF-96BC-CE983542A3D5}"/>
                </c:ext>
              </c:extLst>
            </c:dLbl>
            <c:dLbl>
              <c:idx val="151"/>
              <c:tx>
                <c:rich>
                  <a:bodyPr/>
                  <a:lstStyle/>
                  <a:p>
                    <a:fld id="{7FA9F07B-4F6C-468B-BFC6-4D8F43ED648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7-FD56-49BF-96BC-CE983542A3D5}"/>
                </c:ext>
              </c:extLst>
            </c:dLbl>
            <c:dLbl>
              <c:idx val="152"/>
              <c:tx>
                <c:rich>
                  <a:bodyPr/>
                  <a:lstStyle/>
                  <a:p>
                    <a:fld id="{9F3FB133-87DE-4255-8AAB-2D40E08C974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8-FD56-49BF-96BC-CE983542A3D5}"/>
                </c:ext>
              </c:extLst>
            </c:dLbl>
            <c:dLbl>
              <c:idx val="153"/>
              <c:tx>
                <c:rich>
                  <a:bodyPr/>
                  <a:lstStyle/>
                  <a:p>
                    <a:fld id="{C2AC3239-DA56-46A2-ABF3-FF50D43F9C7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9-FD56-49BF-96BC-CE983542A3D5}"/>
                </c:ext>
              </c:extLst>
            </c:dLbl>
            <c:dLbl>
              <c:idx val="154"/>
              <c:tx>
                <c:rich>
                  <a:bodyPr/>
                  <a:lstStyle/>
                  <a:p>
                    <a:fld id="{5E1348DA-B771-4A64-9029-F987E2A93B8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A-FD56-49BF-96BC-CE983542A3D5}"/>
                </c:ext>
              </c:extLst>
            </c:dLbl>
            <c:dLbl>
              <c:idx val="155"/>
              <c:tx>
                <c:rich>
                  <a:bodyPr/>
                  <a:lstStyle/>
                  <a:p>
                    <a:fld id="{75F63D32-784D-41A3-A636-5A2DBAA018E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B-FD56-49BF-96BC-CE983542A3D5}"/>
                </c:ext>
              </c:extLst>
            </c:dLbl>
            <c:dLbl>
              <c:idx val="156"/>
              <c:tx>
                <c:rich>
                  <a:bodyPr/>
                  <a:lstStyle/>
                  <a:p>
                    <a:fld id="{71A57CA7-7A65-4A5A-B9BC-C85E6B39C3F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C-FD56-49BF-96BC-CE983542A3D5}"/>
                </c:ext>
              </c:extLst>
            </c:dLbl>
            <c:dLbl>
              <c:idx val="157"/>
              <c:tx>
                <c:rich>
                  <a:bodyPr/>
                  <a:lstStyle/>
                  <a:p>
                    <a:fld id="{D7D4F941-4F16-43BE-8CD7-3716F891808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D-FD56-49BF-96BC-CE983542A3D5}"/>
                </c:ext>
              </c:extLst>
            </c:dLbl>
            <c:dLbl>
              <c:idx val="158"/>
              <c:tx>
                <c:rich>
                  <a:bodyPr/>
                  <a:lstStyle/>
                  <a:p>
                    <a:fld id="{1D48B641-EE25-4C6E-91FA-A9376FB23B8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E-FD56-49BF-96BC-CE983542A3D5}"/>
                </c:ext>
              </c:extLst>
            </c:dLbl>
            <c:dLbl>
              <c:idx val="159"/>
              <c:tx>
                <c:rich>
                  <a:bodyPr/>
                  <a:lstStyle/>
                  <a:p>
                    <a:fld id="{62E7C209-7EDC-4C79-8703-A1F1B647213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9F-FD56-49BF-96BC-CE983542A3D5}"/>
                </c:ext>
              </c:extLst>
            </c:dLbl>
            <c:dLbl>
              <c:idx val="160"/>
              <c:tx>
                <c:rich>
                  <a:bodyPr/>
                  <a:lstStyle/>
                  <a:p>
                    <a:fld id="{1FDDFA64-1F58-4BF0-AB40-210264608D1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A0-FD56-49BF-96BC-CE983542A3D5}"/>
                </c:ext>
              </c:extLst>
            </c:dLbl>
            <c:dLbl>
              <c:idx val="161"/>
              <c:tx>
                <c:rich>
                  <a:bodyPr/>
                  <a:lstStyle/>
                  <a:p>
                    <a:fld id="{0138471C-C121-4075-8BA0-C853D22C5BC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A1-FD56-49BF-96BC-CE983542A3D5}"/>
                </c:ext>
              </c:extLst>
            </c:dLbl>
            <c:dLbl>
              <c:idx val="162"/>
              <c:tx>
                <c:rich>
                  <a:bodyPr/>
                  <a:lstStyle/>
                  <a:p>
                    <a:fld id="{B4AE12F9-6BB9-42C2-9A26-B3E219BFDF7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A2-FD56-49BF-96BC-CE983542A3D5}"/>
                </c:ext>
              </c:extLst>
            </c:dLbl>
            <c:dLbl>
              <c:idx val="163"/>
              <c:tx>
                <c:rich>
                  <a:bodyPr/>
                  <a:lstStyle/>
                  <a:p>
                    <a:fld id="{F50F88DB-90AE-425D-B7E7-468BDC8FFF8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A3-FD56-49BF-96BC-CE983542A3D5}"/>
                </c:ext>
              </c:extLst>
            </c:dLbl>
            <c:dLbl>
              <c:idx val="164"/>
              <c:tx>
                <c:rich>
                  <a:bodyPr/>
                  <a:lstStyle/>
                  <a:p>
                    <a:fld id="{66B0293A-A953-4A06-963B-2B9A439E6BB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A4-FD56-49BF-96BC-CE983542A3D5}"/>
                </c:ext>
              </c:extLst>
            </c:dLbl>
            <c:dLbl>
              <c:idx val="165"/>
              <c:tx>
                <c:rich>
                  <a:bodyPr/>
                  <a:lstStyle/>
                  <a:p>
                    <a:fld id="{189DF1B0-3A66-4134-B51D-F5365CDD156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A5-FD56-49BF-96BC-CE983542A3D5}"/>
                </c:ext>
              </c:extLst>
            </c:dLbl>
            <c:dLbl>
              <c:idx val="166"/>
              <c:tx>
                <c:rich>
                  <a:bodyPr/>
                  <a:lstStyle/>
                  <a:p>
                    <a:fld id="{4AC7A1E5-9CE5-44C6-B1BD-106015D3A89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A6-FD56-49BF-96BC-CE983542A3D5}"/>
                </c:ext>
              </c:extLst>
            </c:dLbl>
            <c:dLbl>
              <c:idx val="167"/>
              <c:layout>
                <c:manualLayout>
                  <c:x val="2.0801814966545521E-3"/>
                  <c:y val="-1.3580090035221325E-16"/>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D84341D3-53B0-4567-91E8-5F946E92547D}" type="CELLRANGE">
                      <a:rPr lang="en-US">
                        <a:solidFill>
                          <a:schemeClr val="tx1"/>
                        </a:solidFill>
                      </a:rPr>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A7-FD56-49BF-96BC-CE983542A3D5}"/>
                </c:ext>
              </c:extLst>
            </c:dLbl>
            <c:dLbl>
              <c:idx val="168"/>
              <c:tx>
                <c:rich>
                  <a:bodyPr/>
                  <a:lstStyle/>
                  <a:p>
                    <a:fld id="{D6D4FCC3-A2F5-4B40-B9E5-21F85C78CF8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A8-FD56-49BF-96BC-CE983542A3D5}"/>
                </c:ext>
              </c:extLst>
            </c:dLbl>
            <c:dLbl>
              <c:idx val="169"/>
              <c:tx>
                <c:rich>
                  <a:bodyPr/>
                  <a:lstStyle/>
                  <a:p>
                    <a:fld id="{ADABF2D1-E38B-4922-A240-01827DFAAA4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A9-FD56-49BF-96BC-CE983542A3D5}"/>
                </c:ext>
              </c:extLst>
            </c:dLbl>
            <c:dLbl>
              <c:idx val="170"/>
              <c:tx>
                <c:rich>
                  <a:bodyPr/>
                  <a:lstStyle/>
                  <a:p>
                    <a:fld id="{43303593-C35E-4AD1-A269-E5BADFA00AA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AA-FD56-49BF-96BC-CE983542A3D5}"/>
                </c:ext>
              </c:extLst>
            </c:dLbl>
            <c:dLbl>
              <c:idx val="171"/>
              <c:tx>
                <c:rich>
                  <a:bodyPr/>
                  <a:lstStyle/>
                  <a:p>
                    <a:fld id="{966FDC5C-2B32-4CC1-8ACB-9D5227EC0D7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AB-FD56-49BF-96BC-CE983542A3D5}"/>
                </c:ext>
              </c:extLst>
            </c:dLbl>
            <c:dLbl>
              <c:idx val="172"/>
              <c:tx>
                <c:rich>
                  <a:bodyPr/>
                  <a:lstStyle/>
                  <a:p>
                    <a:fld id="{5218AB70-E510-4D19-8680-534A17DF661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AC-FD56-49BF-96BC-CE983542A3D5}"/>
                </c:ext>
              </c:extLst>
            </c:dLbl>
            <c:dLbl>
              <c:idx val="173"/>
              <c:tx>
                <c:rich>
                  <a:bodyPr/>
                  <a:lstStyle/>
                  <a:p>
                    <a:fld id="{A8AB59C0-787D-4707-AFF9-25A51AC9AFB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AD-FD56-49BF-96BC-CE983542A3D5}"/>
                </c:ext>
              </c:extLst>
            </c:dLbl>
            <c:dLbl>
              <c:idx val="174"/>
              <c:tx>
                <c:rich>
                  <a:bodyPr/>
                  <a:lstStyle/>
                  <a:p>
                    <a:fld id="{DEC59BFD-C987-4581-B69B-4DBA6DA1CC7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AE-FD56-49BF-96BC-CE983542A3D5}"/>
                </c:ext>
              </c:extLst>
            </c:dLbl>
            <c:dLbl>
              <c:idx val="175"/>
              <c:tx>
                <c:rich>
                  <a:bodyPr/>
                  <a:lstStyle/>
                  <a:p>
                    <a:fld id="{5E73CD5E-718E-47DD-B713-28F770F2980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AF-FD56-49BF-96BC-CE983542A3D5}"/>
                </c:ext>
              </c:extLst>
            </c:dLbl>
            <c:dLbl>
              <c:idx val="176"/>
              <c:tx>
                <c:rich>
                  <a:bodyPr/>
                  <a:lstStyle/>
                  <a:p>
                    <a:fld id="{DAB4B5A8-1946-46B1-B35D-C25C9A80B5A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B0-FD56-49BF-96BC-CE983542A3D5}"/>
                </c:ext>
              </c:extLst>
            </c:dLbl>
            <c:dLbl>
              <c:idx val="177"/>
              <c:tx>
                <c:rich>
                  <a:bodyPr/>
                  <a:lstStyle/>
                  <a:p>
                    <a:fld id="{5FD48882-01BA-49CA-9EB4-025F679C65C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B1-FD56-49BF-96BC-CE983542A3D5}"/>
                </c:ext>
              </c:extLst>
            </c:dLbl>
            <c:dLbl>
              <c:idx val="178"/>
              <c:tx>
                <c:rich>
                  <a:bodyPr/>
                  <a:lstStyle/>
                  <a:p>
                    <a:fld id="{9C0357C4-E8BC-4A4C-8CAF-6E89A5C142A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B2-FD56-49BF-96BC-CE983542A3D5}"/>
                </c:ext>
              </c:extLst>
            </c:dLbl>
            <c:dLbl>
              <c:idx val="179"/>
              <c:tx>
                <c:rich>
                  <a:bodyPr/>
                  <a:lstStyle/>
                  <a:p>
                    <a:fld id="{8B1477E8-0634-4327-879F-F502EE51DFF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B3-FD56-49BF-96BC-CE983542A3D5}"/>
                </c:ext>
              </c:extLst>
            </c:dLbl>
            <c:dLbl>
              <c:idx val="180"/>
              <c:tx>
                <c:rich>
                  <a:bodyPr/>
                  <a:lstStyle/>
                  <a:p>
                    <a:fld id="{9A2E9FC7-C133-4FB3-A2AB-5720D9C2EEB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B4-FD56-49BF-96BC-CE983542A3D5}"/>
                </c:ext>
              </c:extLst>
            </c:dLbl>
            <c:dLbl>
              <c:idx val="181"/>
              <c:tx>
                <c:rich>
                  <a:bodyPr/>
                  <a:lstStyle/>
                  <a:p>
                    <a:fld id="{32DA8DF9-6BBD-4B87-96E9-C411F716F72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B5-FD56-49BF-96BC-CE983542A3D5}"/>
                </c:ext>
              </c:extLst>
            </c:dLbl>
            <c:dLbl>
              <c:idx val="182"/>
              <c:tx>
                <c:rich>
                  <a:bodyPr/>
                  <a:lstStyle/>
                  <a:p>
                    <a:fld id="{267B4E2C-68BB-46BF-83A3-733C9377C6C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B6-FD56-49BF-96BC-CE983542A3D5}"/>
                </c:ext>
              </c:extLst>
            </c:dLbl>
            <c:dLbl>
              <c:idx val="183"/>
              <c:tx>
                <c:rich>
                  <a:bodyPr/>
                  <a:lstStyle/>
                  <a:p>
                    <a:fld id="{82DB3242-0FB2-40CE-BAD5-2275699B655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B7-FD56-49BF-96BC-CE983542A3D5}"/>
                </c:ext>
              </c:extLst>
            </c:dLbl>
            <c:dLbl>
              <c:idx val="184"/>
              <c:tx>
                <c:rich>
                  <a:bodyPr/>
                  <a:lstStyle/>
                  <a:p>
                    <a:fld id="{2291402B-F6DC-4B47-ADE5-E47E3FDE72E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B8-FD56-49BF-96BC-CE983542A3D5}"/>
                </c:ext>
              </c:extLst>
            </c:dLbl>
            <c:dLbl>
              <c:idx val="185"/>
              <c:tx>
                <c:rich>
                  <a:bodyPr/>
                  <a:lstStyle/>
                  <a:p>
                    <a:fld id="{DA72B681-4E6E-445B-813F-F87A4C4AE2E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B9-FD56-49BF-96BC-CE983542A3D5}"/>
                </c:ext>
              </c:extLst>
            </c:dLbl>
            <c:dLbl>
              <c:idx val="186"/>
              <c:tx>
                <c:rich>
                  <a:bodyPr/>
                  <a:lstStyle/>
                  <a:p>
                    <a:fld id="{5C32BEC9-489C-4259-AFAF-F0509DF05AC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BA-FD56-49BF-96BC-CE983542A3D5}"/>
                </c:ext>
              </c:extLst>
            </c:dLbl>
            <c:dLbl>
              <c:idx val="187"/>
              <c:tx>
                <c:rich>
                  <a:bodyPr/>
                  <a:lstStyle/>
                  <a:p>
                    <a:fld id="{81D2D424-202E-4412-9872-A17207B75B6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BB-FD56-49BF-96BC-CE983542A3D5}"/>
                </c:ext>
              </c:extLst>
            </c:dLbl>
            <c:dLbl>
              <c:idx val="188"/>
              <c:tx>
                <c:rich>
                  <a:bodyPr/>
                  <a:lstStyle/>
                  <a:p>
                    <a:fld id="{6937F0F6-5455-434D-BAC2-F5B20F43408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BC-FD56-49BF-96BC-CE983542A3D5}"/>
                </c:ext>
              </c:extLst>
            </c:dLbl>
            <c:dLbl>
              <c:idx val="189"/>
              <c:tx>
                <c:rich>
                  <a:bodyPr/>
                  <a:lstStyle/>
                  <a:p>
                    <a:fld id="{B4038710-CFFC-4ECF-9458-EE420E232A7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BD-FD56-49BF-96BC-CE983542A3D5}"/>
                </c:ext>
              </c:extLst>
            </c:dLbl>
            <c:dLbl>
              <c:idx val="190"/>
              <c:tx>
                <c:rich>
                  <a:bodyPr/>
                  <a:lstStyle/>
                  <a:p>
                    <a:fld id="{B83F8623-81D7-4B36-92AA-DE19732A422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BE-FD56-49BF-96BC-CE983542A3D5}"/>
                </c:ext>
              </c:extLst>
            </c:dLbl>
            <c:dLbl>
              <c:idx val="191"/>
              <c:tx>
                <c:rich>
                  <a:bodyPr/>
                  <a:lstStyle/>
                  <a:p>
                    <a:fld id="{C0FEC11B-F205-4BA0-8351-81BB37D2AF3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BF-FD56-49BF-96BC-CE983542A3D5}"/>
                </c:ext>
              </c:extLst>
            </c:dLbl>
            <c:dLbl>
              <c:idx val="192"/>
              <c:tx>
                <c:rich>
                  <a:bodyPr/>
                  <a:lstStyle/>
                  <a:p>
                    <a:fld id="{C4D94A94-F897-4FD1-830C-B01740501C7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C0-FD56-49BF-96BC-CE983542A3D5}"/>
                </c:ext>
              </c:extLst>
            </c:dLbl>
            <c:dLbl>
              <c:idx val="193"/>
              <c:tx>
                <c:rich>
                  <a:bodyPr/>
                  <a:lstStyle/>
                  <a:p>
                    <a:fld id="{E03107CD-FDD6-47A5-AB4A-CCD55AB58FA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C1-FD56-49BF-96BC-CE983542A3D5}"/>
                </c:ext>
              </c:extLst>
            </c:dLbl>
            <c:dLbl>
              <c:idx val="194"/>
              <c:tx>
                <c:rich>
                  <a:bodyPr/>
                  <a:lstStyle/>
                  <a:p>
                    <a:fld id="{875CB463-879A-42F8-BB46-2E1B01FFF03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C2-FD56-49BF-96BC-CE983542A3D5}"/>
                </c:ext>
              </c:extLst>
            </c:dLbl>
            <c:dLbl>
              <c:idx val="195"/>
              <c:tx>
                <c:rich>
                  <a:bodyPr/>
                  <a:lstStyle/>
                  <a:p>
                    <a:fld id="{BFA558BE-18BF-4EDC-A09E-B92BCCEEF87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C3-FD56-49BF-96BC-CE983542A3D5}"/>
                </c:ext>
              </c:extLst>
            </c:dLbl>
            <c:dLbl>
              <c:idx val="196"/>
              <c:tx>
                <c:rich>
                  <a:bodyPr/>
                  <a:lstStyle/>
                  <a:p>
                    <a:fld id="{83CB6E8F-5B67-49F6-9B36-CB1153E9485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C4-FD56-49BF-96BC-CE983542A3D5}"/>
                </c:ext>
              </c:extLst>
            </c:dLbl>
            <c:dLbl>
              <c:idx val="197"/>
              <c:tx>
                <c:rich>
                  <a:bodyPr/>
                  <a:lstStyle/>
                  <a:p>
                    <a:fld id="{56A1B8BD-EC85-401F-B8EF-D6BFFCCAB08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C5-FD56-49BF-96BC-CE983542A3D5}"/>
                </c:ext>
              </c:extLst>
            </c:dLbl>
            <c:dLbl>
              <c:idx val="198"/>
              <c:tx>
                <c:rich>
                  <a:bodyPr/>
                  <a:lstStyle/>
                  <a:p>
                    <a:fld id="{E3E37B1E-2588-4A15-BD02-EB0020DC819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C6-FD56-49BF-96BC-CE983542A3D5}"/>
                </c:ext>
              </c:extLst>
            </c:dLbl>
            <c:dLbl>
              <c:idx val="199"/>
              <c:tx>
                <c:rich>
                  <a:bodyPr/>
                  <a:lstStyle/>
                  <a:p>
                    <a:fld id="{E3F408A0-B7D8-4A55-ADC4-0F505305F84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C7-FD56-49BF-96BC-CE983542A3D5}"/>
                </c:ext>
              </c:extLst>
            </c:dLbl>
            <c:dLbl>
              <c:idx val="200"/>
              <c:tx>
                <c:rich>
                  <a:bodyPr/>
                  <a:lstStyle/>
                  <a:p>
                    <a:fld id="{E69B260B-EEC8-4D09-A95D-FBF55309C51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C8-FD56-49BF-96BC-CE983542A3D5}"/>
                </c:ext>
              </c:extLst>
            </c:dLbl>
            <c:dLbl>
              <c:idx val="201"/>
              <c:tx>
                <c:rich>
                  <a:bodyPr/>
                  <a:lstStyle/>
                  <a:p>
                    <a:fld id="{3E62D705-1043-4180-84F1-D25A38309CF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C9-FD56-49BF-96BC-CE983542A3D5}"/>
                </c:ext>
              </c:extLst>
            </c:dLbl>
            <c:dLbl>
              <c:idx val="202"/>
              <c:tx>
                <c:rich>
                  <a:bodyPr/>
                  <a:lstStyle/>
                  <a:p>
                    <a:fld id="{151C9EA1-510A-4564-BFB8-B5274E6EA26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CA-FD56-49BF-96BC-CE983542A3D5}"/>
                </c:ext>
              </c:extLst>
            </c:dLbl>
            <c:dLbl>
              <c:idx val="203"/>
              <c:tx>
                <c:rich>
                  <a:bodyPr/>
                  <a:lstStyle/>
                  <a:p>
                    <a:fld id="{C1C2E19A-C95A-44B1-85A8-F5D825E1481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CB-FD56-49BF-96BC-CE983542A3D5}"/>
                </c:ext>
              </c:extLst>
            </c:dLbl>
            <c:dLbl>
              <c:idx val="204"/>
              <c:tx>
                <c:rich>
                  <a:bodyPr/>
                  <a:lstStyle/>
                  <a:p>
                    <a:fld id="{4A7A3D05-5CD7-4159-B6D2-E4A6C7CAC45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CC-FD56-49BF-96BC-CE983542A3D5}"/>
                </c:ext>
              </c:extLst>
            </c:dLbl>
            <c:dLbl>
              <c:idx val="205"/>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868D90D1-1971-4A19-9C55-D802A713F248}" type="CELLRANGE">
                      <a:rPr lang="en-ID"/>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CD-FD56-49BF-96BC-CE983542A3D5}"/>
                </c:ext>
              </c:extLst>
            </c:dLbl>
            <c:dLbl>
              <c:idx val="206"/>
              <c:tx>
                <c:rich>
                  <a:bodyPr/>
                  <a:lstStyle/>
                  <a:p>
                    <a:fld id="{EDE9E770-D0A0-491D-8023-5CFF77D5A24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CE-FD56-49BF-96BC-CE983542A3D5}"/>
                </c:ext>
              </c:extLst>
            </c:dLbl>
            <c:dLbl>
              <c:idx val="207"/>
              <c:tx>
                <c:rich>
                  <a:bodyPr/>
                  <a:lstStyle/>
                  <a:p>
                    <a:fld id="{9EA1ADF9-3FAE-40DF-935F-E0AE8E9EB34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CF-FD56-49BF-96BC-CE983542A3D5}"/>
                </c:ext>
              </c:extLst>
            </c:dLbl>
            <c:dLbl>
              <c:idx val="208"/>
              <c:tx>
                <c:rich>
                  <a:bodyPr/>
                  <a:lstStyle/>
                  <a:p>
                    <a:fld id="{C00A71CF-6E40-4E09-85AA-DF05C4C509C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D0-FD56-49BF-96BC-CE983542A3D5}"/>
                </c:ext>
              </c:extLst>
            </c:dLbl>
            <c:dLbl>
              <c:idx val="209"/>
              <c:tx>
                <c:rich>
                  <a:bodyPr/>
                  <a:lstStyle/>
                  <a:p>
                    <a:fld id="{008F0464-8BE7-4D05-BC8D-62036943766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D1-FD56-49BF-96BC-CE983542A3D5}"/>
                </c:ext>
              </c:extLst>
            </c:dLbl>
            <c:dLbl>
              <c:idx val="210"/>
              <c:tx>
                <c:rich>
                  <a:bodyPr/>
                  <a:lstStyle/>
                  <a:p>
                    <a:fld id="{9B214ADA-1C93-474A-A59B-1B9BDC74F30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D2-FD56-49BF-96BC-CE983542A3D5}"/>
                </c:ext>
              </c:extLst>
            </c:dLbl>
            <c:dLbl>
              <c:idx val="211"/>
              <c:tx>
                <c:rich>
                  <a:bodyPr/>
                  <a:lstStyle/>
                  <a:p>
                    <a:fld id="{0B0EA677-C39C-4095-8817-5DDD12F9BEB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D3-FD56-49BF-96BC-CE983542A3D5}"/>
                </c:ext>
              </c:extLst>
            </c:dLbl>
            <c:dLbl>
              <c:idx val="212"/>
              <c:tx>
                <c:rich>
                  <a:bodyPr/>
                  <a:lstStyle/>
                  <a:p>
                    <a:fld id="{2CFB4418-4721-4AA5-A84B-727DF997B16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D4-FD56-49BF-96BC-CE983542A3D5}"/>
                </c:ext>
              </c:extLst>
            </c:dLbl>
            <c:dLbl>
              <c:idx val="213"/>
              <c:tx>
                <c:rich>
                  <a:bodyPr/>
                  <a:lstStyle/>
                  <a:p>
                    <a:fld id="{444D9372-D17E-45E3-8195-F8E89C680A3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D5-FD56-49BF-96BC-CE983542A3D5}"/>
                </c:ext>
              </c:extLst>
            </c:dLbl>
            <c:dLbl>
              <c:idx val="214"/>
              <c:tx>
                <c:rich>
                  <a:bodyPr/>
                  <a:lstStyle/>
                  <a:p>
                    <a:fld id="{D89A4EBA-5DA7-4CEF-982E-210A7E5C2CC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D6-FD56-49BF-96BC-CE983542A3D5}"/>
                </c:ext>
              </c:extLst>
            </c:dLbl>
            <c:dLbl>
              <c:idx val="215"/>
              <c:tx>
                <c:rich>
                  <a:bodyPr/>
                  <a:lstStyle/>
                  <a:p>
                    <a:fld id="{C6D9D019-6590-4650-A32B-506858DBC3B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D7-FD56-49BF-96BC-CE983542A3D5}"/>
                </c:ext>
              </c:extLst>
            </c:dLbl>
            <c:dLbl>
              <c:idx val="216"/>
              <c:tx>
                <c:rich>
                  <a:bodyPr/>
                  <a:lstStyle/>
                  <a:p>
                    <a:fld id="{EE5FEB70-C5E4-4901-B16E-85F90089D92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D8-FD56-49BF-96BC-CE983542A3D5}"/>
                </c:ext>
              </c:extLst>
            </c:dLbl>
            <c:dLbl>
              <c:idx val="217"/>
              <c:tx>
                <c:rich>
                  <a:bodyPr/>
                  <a:lstStyle/>
                  <a:p>
                    <a:fld id="{B68F4431-95F4-4961-B9B8-3D34CC42F06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D9-FD56-49BF-96BC-CE983542A3D5}"/>
                </c:ext>
              </c:extLst>
            </c:dLbl>
            <c:dLbl>
              <c:idx val="218"/>
              <c:tx>
                <c:rich>
                  <a:bodyPr/>
                  <a:lstStyle/>
                  <a:p>
                    <a:fld id="{3D043E34-B13A-40A7-A6D0-98596EC51B8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DA-FD56-49BF-96BC-CE983542A3D5}"/>
                </c:ext>
              </c:extLst>
            </c:dLbl>
            <c:dLbl>
              <c:idx val="219"/>
              <c:tx>
                <c:rich>
                  <a:bodyPr/>
                  <a:lstStyle/>
                  <a:p>
                    <a:fld id="{B54DD1F5-2E3B-47EB-B635-BE8AF95A998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DB-FD56-49BF-96BC-CE983542A3D5}"/>
                </c:ext>
              </c:extLst>
            </c:dLbl>
            <c:dLbl>
              <c:idx val="220"/>
              <c:tx>
                <c:rich>
                  <a:bodyPr/>
                  <a:lstStyle/>
                  <a:p>
                    <a:fld id="{38945CB6-9A43-4B7C-8DBA-5E3B1EDD7B1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DC-FD56-49BF-96BC-CE983542A3D5}"/>
                </c:ext>
              </c:extLst>
            </c:dLbl>
            <c:dLbl>
              <c:idx val="221"/>
              <c:tx>
                <c:rich>
                  <a:bodyPr/>
                  <a:lstStyle/>
                  <a:p>
                    <a:fld id="{B8593418-B4AA-409B-B334-8529BC5ADE5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DD-FD56-49BF-96BC-CE983542A3D5}"/>
                </c:ext>
              </c:extLst>
            </c:dLbl>
            <c:dLbl>
              <c:idx val="222"/>
              <c:tx>
                <c:rich>
                  <a:bodyPr/>
                  <a:lstStyle/>
                  <a:p>
                    <a:fld id="{9EA7BA31-F2F4-4A8E-A8C5-ECC40911C97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DE-FD56-49BF-96BC-CE983542A3D5}"/>
                </c:ext>
              </c:extLst>
            </c:dLbl>
            <c:dLbl>
              <c:idx val="223"/>
              <c:tx>
                <c:rich>
                  <a:bodyPr/>
                  <a:lstStyle/>
                  <a:p>
                    <a:fld id="{9C27B643-CC7F-4F01-A489-C9C04E4CCEA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DF-FD56-49BF-96BC-CE983542A3D5}"/>
                </c:ext>
              </c:extLst>
            </c:dLbl>
            <c:dLbl>
              <c:idx val="224"/>
              <c:tx>
                <c:rich>
                  <a:bodyPr/>
                  <a:lstStyle/>
                  <a:p>
                    <a:fld id="{BBE2464E-0829-4D83-B919-E6256CD64A8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E0-FD56-49BF-96BC-CE983542A3D5}"/>
                </c:ext>
              </c:extLst>
            </c:dLbl>
            <c:dLbl>
              <c:idx val="225"/>
              <c:tx>
                <c:rich>
                  <a:bodyPr/>
                  <a:lstStyle/>
                  <a:p>
                    <a:fld id="{A3B6A05F-FFAB-49A4-8D23-9254DF938FA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E1-FD56-49BF-96BC-CE983542A3D5}"/>
                </c:ext>
              </c:extLst>
            </c:dLbl>
            <c:dLbl>
              <c:idx val="226"/>
              <c:tx>
                <c:rich>
                  <a:bodyPr/>
                  <a:lstStyle/>
                  <a:p>
                    <a:fld id="{199F8B99-EA03-4D9A-84AF-CA943439910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E2-FD56-49BF-96BC-CE983542A3D5}"/>
                </c:ext>
              </c:extLst>
            </c:dLbl>
            <c:dLbl>
              <c:idx val="227"/>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2FCC2284-82A2-4295-98EF-9962C18FE13B}" type="CELLRANGE">
                      <a:rPr lang="en-ID"/>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E3-FD56-49BF-96BC-CE983542A3D5}"/>
                </c:ext>
              </c:extLst>
            </c:dLbl>
            <c:dLbl>
              <c:idx val="228"/>
              <c:tx>
                <c:rich>
                  <a:bodyPr/>
                  <a:lstStyle/>
                  <a:p>
                    <a:fld id="{2DB3DDC3-5C66-4C1F-A04A-045162C3366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E4-FD56-49BF-96BC-CE983542A3D5}"/>
                </c:ext>
              </c:extLst>
            </c:dLbl>
            <c:dLbl>
              <c:idx val="229"/>
              <c:tx>
                <c:rich>
                  <a:bodyPr/>
                  <a:lstStyle/>
                  <a:p>
                    <a:fld id="{FEB7B3B7-EC62-4558-8FE0-E26AB0FFDCC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E5-FD56-49BF-96BC-CE983542A3D5}"/>
                </c:ext>
              </c:extLst>
            </c:dLbl>
            <c:dLbl>
              <c:idx val="230"/>
              <c:tx>
                <c:rich>
                  <a:bodyPr/>
                  <a:lstStyle/>
                  <a:p>
                    <a:fld id="{E40F69A7-1147-497D-8923-1FE19AF7D0B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E6-FD56-49BF-96BC-CE983542A3D5}"/>
                </c:ext>
              </c:extLst>
            </c:dLbl>
            <c:dLbl>
              <c:idx val="231"/>
              <c:tx>
                <c:rich>
                  <a:bodyPr/>
                  <a:lstStyle/>
                  <a:p>
                    <a:fld id="{E289420E-BE40-484E-AB77-881BA119128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E7-FD56-49BF-96BC-CE983542A3D5}"/>
                </c:ext>
              </c:extLst>
            </c:dLbl>
            <c:dLbl>
              <c:idx val="232"/>
              <c:tx>
                <c:rich>
                  <a:bodyPr/>
                  <a:lstStyle/>
                  <a:p>
                    <a:fld id="{567C7F12-8CA3-4DFE-B1A6-8867EC0A5B0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E8-FD56-49BF-96BC-CE983542A3D5}"/>
                </c:ext>
              </c:extLst>
            </c:dLbl>
            <c:dLbl>
              <c:idx val="233"/>
              <c:tx>
                <c:rich>
                  <a:bodyPr/>
                  <a:lstStyle/>
                  <a:p>
                    <a:fld id="{74063430-2F13-485D-AB75-8D40104C60A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E9-FD56-49BF-96BC-CE983542A3D5}"/>
                </c:ext>
              </c:extLst>
            </c:dLbl>
            <c:dLbl>
              <c:idx val="234"/>
              <c:tx>
                <c:rich>
                  <a:bodyPr/>
                  <a:lstStyle/>
                  <a:p>
                    <a:fld id="{F5F43E5D-7C77-4D06-B11B-BA00ED364DE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EA-FD56-49BF-96BC-CE983542A3D5}"/>
                </c:ext>
              </c:extLst>
            </c:dLbl>
            <c:dLbl>
              <c:idx val="235"/>
              <c:tx>
                <c:rich>
                  <a:bodyPr/>
                  <a:lstStyle/>
                  <a:p>
                    <a:fld id="{9E6D5A46-6D10-4487-B959-ABD6EE80303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EB-FD56-49BF-96BC-CE983542A3D5}"/>
                </c:ext>
              </c:extLst>
            </c:dLbl>
            <c:dLbl>
              <c:idx val="236"/>
              <c:tx>
                <c:rich>
                  <a:bodyPr/>
                  <a:lstStyle/>
                  <a:p>
                    <a:fld id="{08CB7BE0-3189-4EB9-9F29-291444296C2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EC-FD56-49BF-96BC-CE983542A3D5}"/>
                </c:ext>
              </c:extLst>
            </c:dLbl>
            <c:dLbl>
              <c:idx val="237"/>
              <c:tx>
                <c:rich>
                  <a:bodyPr/>
                  <a:lstStyle/>
                  <a:p>
                    <a:fld id="{E4724A8E-9C66-452B-B276-9D4216266E1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ED-FD56-49BF-96BC-CE983542A3D5}"/>
                </c:ext>
              </c:extLst>
            </c:dLbl>
            <c:dLbl>
              <c:idx val="238"/>
              <c:tx>
                <c:rich>
                  <a:bodyPr/>
                  <a:lstStyle/>
                  <a:p>
                    <a:fld id="{856F3D1F-9596-4738-91EA-725F3114D63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EE-FD56-49BF-96BC-CE983542A3D5}"/>
                </c:ext>
              </c:extLst>
            </c:dLbl>
            <c:dLbl>
              <c:idx val="239"/>
              <c:tx>
                <c:rich>
                  <a:bodyPr/>
                  <a:lstStyle/>
                  <a:p>
                    <a:fld id="{BF80A7EE-807B-4E99-BD2F-A36853F3B46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EF-FD56-49BF-96BC-CE983542A3D5}"/>
                </c:ext>
              </c:extLst>
            </c:dLbl>
            <c:dLbl>
              <c:idx val="240"/>
              <c:tx>
                <c:rich>
                  <a:bodyPr/>
                  <a:lstStyle/>
                  <a:p>
                    <a:fld id="{495C029B-9779-4498-AFD6-22B1EB935D6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F0-FD56-49BF-96BC-CE983542A3D5}"/>
                </c:ext>
              </c:extLst>
            </c:dLbl>
            <c:dLbl>
              <c:idx val="241"/>
              <c:tx>
                <c:rich>
                  <a:bodyPr/>
                  <a:lstStyle/>
                  <a:p>
                    <a:fld id="{F89EEE87-596F-442F-966C-C64BD4D2B72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F1-FD56-49BF-96BC-CE983542A3D5}"/>
                </c:ext>
              </c:extLst>
            </c:dLbl>
            <c:dLbl>
              <c:idx val="242"/>
              <c:tx>
                <c:rich>
                  <a:bodyPr/>
                  <a:lstStyle/>
                  <a:p>
                    <a:fld id="{F08460D1-01A5-4C3F-BAAA-41C4695DDA9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F2-FD56-49BF-96BC-CE983542A3D5}"/>
                </c:ext>
              </c:extLst>
            </c:dLbl>
            <c:dLbl>
              <c:idx val="243"/>
              <c:tx>
                <c:rich>
                  <a:bodyPr/>
                  <a:lstStyle/>
                  <a:p>
                    <a:fld id="{A0654187-C3BD-4CB0-9001-A39C071BB80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F3-FD56-49BF-96BC-CE983542A3D5}"/>
                </c:ext>
              </c:extLst>
            </c:dLbl>
            <c:dLbl>
              <c:idx val="244"/>
              <c:tx>
                <c:rich>
                  <a:bodyPr/>
                  <a:lstStyle/>
                  <a:p>
                    <a:fld id="{3C1A2216-605B-4DB7-AC9B-FBC2516364D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F4-FD56-49BF-96BC-CE983542A3D5}"/>
                </c:ext>
              </c:extLst>
            </c:dLbl>
            <c:dLbl>
              <c:idx val="245"/>
              <c:tx>
                <c:rich>
                  <a:bodyPr/>
                  <a:lstStyle/>
                  <a:p>
                    <a:fld id="{F20A6723-579B-4BAC-B0CC-3B8FD2AD0C1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F5-FD56-49BF-96BC-CE983542A3D5}"/>
                </c:ext>
              </c:extLst>
            </c:dLbl>
            <c:dLbl>
              <c:idx val="246"/>
              <c:tx>
                <c:rich>
                  <a:bodyPr/>
                  <a:lstStyle/>
                  <a:p>
                    <a:fld id="{ED9E81EB-CBAD-420A-AFBC-155DC37131D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F6-FD56-49BF-96BC-CE983542A3D5}"/>
                </c:ext>
              </c:extLst>
            </c:dLbl>
            <c:dLbl>
              <c:idx val="247"/>
              <c:tx>
                <c:rich>
                  <a:bodyPr/>
                  <a:lstStyle/>
                  <a:p>
                    <a:fld id="{01533E21-A495-4D8E-96FD-06ED15BD260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F7-FD56-49BF-96BC-CE983542A3D5}"/>
                </c:ext>
              </c:extLst>
            </c:dLbl>
            <c:dLbl>
              <c:idx val="248"/>
              <c:tx>
                <c:rich>
                  <a:bodyPr/>
                  <a:lstStyle/>
                  <a:p>
                    <a:fld id="{8501728D-3A51-4DD7-95D9-1A606F03ACDC}"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F8-FD56-49BF-96BC-CE983542A3D5}"/>
                </c:ext>
              </c:extLst>
            </c:dLbl>
            <c:dLbl>
              <c:idx val="249"/>
              <c:tx>
                <c:rich>
                  <a:bodyPr/>
                  <a:lstStyle/>
                  <a:p>
                    <a:fld id="{3A1F6A80-6197-42BA-ADDD-AB728DA22DE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F9-FD56-49BF-96BC-CE983542A3D5}"/>
                </c:ext>
              </c:extLst>
            </c:dLbl>
            <c:dLbl>
              <c:idx val="250"/>
              <c:tx>
                <c:rich>
                  <a:bodyPr/>
                  <a:lstStyle/>
                  <a:p>
                    <a:fld id="{BC1B95AE-81DD-4054-837A-CD24473C136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FA-FD56-49BF-96BC-CE983542A3D5}"/>
                </c:ext>
              </c:extLst>
            </c:dLbl>
            <c:dLbl>
              <c:idx val="251"/>
              <c:tx>
                <c:rich>
                  <a:bodyPr/>
                  <a:lstStyle/>
                  <a:p>
                    <a:fld id="{3EEB960F-7C94-463B-A18C-0FE9F964DD1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FB-FD56-49BF-96BC-CE983542A3D5}"/>
                </c:ext>
              </c:extLst>
            </c:dLbl>
            <c:dLbl>
              <c:idx val="252"/>
              <c:tx>
                <c:rich>
                  <a:bodyPr/>
                  <a:lstStyle/>
                  <a:p>
                    <a:fld id="{D4A8DB2F-374D-403E-8FE1-1798ABB7B58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FC-FD56-49BF-96BC-CE983542A3D5}"/>
                </c:ext>
              </c:extLst>
            </c:dLbl>
            <c:dLbl>
              <c:idx val="253"/>
              <c:tx>
                <c:rich>
                  <a:bodyPr/>
                  <a:lstStyle/>
                  <a:p>
                    <a:fld id="{81F7C3BD-83F1-4C7D-B2F2-326848AD00E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FD-FD56-49BF-96BC-CE983542A3D5}"/>
                </c:ext>
              </c:extLst>
            </c:dLbl>
            <c:dLbl>
              <c:idx val="254"/>
              <c:tx>
                <c:rich>
                  <a:bodyPr/>
                  <a:lstStyle/>
                  <a:p>
                    <a:fld id="{A9C31D9E-6417-474F-82FB-640844FFEDA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FE-FD56-49BF-96BC-CE983542A3D5}"/>
                </c:ext>
              </c:extLst>
            </c:dLbl>
            <c:dLbl>
              <c:idx val="255"/>
              <c:tx>
                <c:rich>
                  <a:bodyPr/>
                  <a:lstStyle/>
                  <a:p>
                    <a:fld id="{A8B9AAB3-703A-4D72-A3B1-13F11DAE01D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FF-FD56-49BF-96BC-CE983542A3D5}"/>
                </c:ext>
              </c:extLst>
            </c:dLbl>
            <c:dLbl>
              <c:idx val="256"/>
              <c:tx>
                <c:rich>
                  <a:bodyPr/>
                  <a:lstStyle/>
                  <a:p>
                    <a:fld id="{F6E4F3B2-5695-47E3-A993-5F35044986B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00-FD56-49BF-96BC-CE983542A3D5}"/>
                </c:ext>
              </c:extLst>
            </c:dLbl>
            <c:dLbl>
              <c:idx val="257"/>
              <c:tx>
                <c:rich>
                  <a:bodyPr/>
                  <a:lstStyle/>
                  <a:p>
                    <a:fld id="{5E8C4E6F-F5AD-4AA7-AD63-AF28359B98C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01-FD56-49BF-96BC-CE983542A3D5}"/>
                </c:ext>
              </c:extLst>
            </c:dLbl>
            <c:dLbl>
              <c:idx val="258"/>
              <c:tx>
                <c:rich>
                  <a:bodyPr/>
                  <a:lstStyle/>
                  <a:p>
                    <a:fld id="{B7C6D36C-A949-4316-9D58-34FAC7E43D7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02-FD56-49BF-96BC-CE983542A3D5}"/>
                </c:ext>
              </c:extLst>
            </c:dLbl>
            <c:dLbl>
              <c:idx val="259"/>
              <c:tx>
                <c:rich>
                  <a:bodyPr/>
                  <a:lstStyle/>
                  <a:p>
                    <a:fld id="{93D9D050-DA03-42ED-8A9D-689E21B2A56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03-FD56-49BF-96BC-CE983542A3D5}"/>
                </c:ext>
              </c:extLst>
            </c:dLbl>
            <c:dLbl>
              <c:idx val="260"/>
              <c:tx>
                <c:rich>
                  <a:bodyPr/>
                  <a:lstStyle/>
                  <a:p>
                    <a:fld id="{AA6FEC6C-B78E-435F-A9DA-32C4495AA22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04-FD56-49BF-96BC-CE983542A3D5}"/>
                </c:ext>
              </c:extLst>
            </c:dLbl>
            <c:dLbl>
              <c:idx val="261"/>
              <c:tx>
                <c:rich>
                  <a:bodyPr/>
                  <a:lstStyle/>
                  <a:p>
                    <a:fld id="{62D87DF6-2F9F-4162-8CCC-AA7CFE22893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05-FD56-49BF-96BC-CE983542A3D5}"/>
                </c:ext>
              </c:extLst>
            </c:dLbl>
            <c:dLbl>
              <c:idx val="262"/>
              <c:tx>
                <c:rich>
                  <a:bodyPr/>
                  <a:lstStyle/>
                  <a:p>
                    <a:fld id="{39BFBA08-632F-41F3-86BC-8F7E8F7841D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06-FD56-49BF-96BC-CE983542A3D5}"/>
                </c:ext>
              </c:extLst>
            </c:dLbl>
            <c:dLbl>
              <c:idx val="263"/>
              <c:tx>
                <c:rich>
                  <a:bodyPr/>
                  <a:lstStyle/>
                  <a:p>
                    <a:fld id="{AEF1227C-35E3-4EC9-B53B-D5F74C90390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07-FD56-49BF-96BC-CE983542A3D5}"/>
                </c:ext>
              </c:extLst>
            </c:dLbl>
            <c:dLbl>
              <c:idx val="264"/>
              <c:tx>
                <c:rich>
                  <a:bodyPr/>
                  <a:lstStyle/>
                  <a:p>
                    <a:fld id="{95799F71-8936-4E4C-A73C-E74C0518588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08-FD56-49BF-96BC-CE983542A3D5}"/>
                </c:ext>
              </c:extLst>
            </c:dLbl>
            <c:dLbl>
              <c:idx val="265"/>
              <c:tx>
                <c:rich>
                  <a:bodyPr/>
                  <a:lstStyle/>
                  <a:p>
                    <a:fld id="{D3C89A8A-D761-4972-9F13-34B0DA104DF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09-FD56-49BF-96BC-CE983542A3D5}"/>
                </c:ext>
              </c:extLst>
            </c:dLbl>
            <c:dLbl>
              <c:idx val="266"/>
              <c:tx>
                <c:rich>
                  <a:bodyPr/>
                  <a:lstStyle/>
                  <a:p>
                    <a:fld id="{262E45C1-DB4C-4C2D-96A0-C7546A40ADD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0A-FD56-49BF-96BC-CE983542A3D5}"/>
                </c:ext>
              </c:extLst>
            </c:dLbl>
            <c:dLbl>
              <c:idx val="267"/>
              <c:tx>
                <c:rich>
                  <a:bodyPr/>
                  <a:lstStyle/>
                  <a:p>
                    <a:fld id="{D4340751-4C2A-4D67-8E36-4C4BDDA5851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0B-FD56-49BF-96BC-CE983542A3D5}"/>
                </c:ext>
              </c:extLst>
            </c:dLbl>
            <c:dLbl>
              <c:idx val="268"/>
              <c:tx>
                <c:rich>
                  <a:bodyPr/>
                  <a:lstStyle/>
                  <a:p>
                    <a:fld id="{79A88942-1AE9-4607-BEA4-A173F33C0C4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0C-FD56-49BF-96BC-CE983542A3D5}"/>
                </c:ext>
              </c:extLst>
            </c:dLbl>
            <c:dLbl>
              <c:idx val="269"/>
              <c:tx>
                <c:rich>
                  <a:bodyPr/>
                  <a:lstStyle/>
                  <a:p>
                    <a:fld id="{0EE53A5F-B538-41CB-BAC8-8281BB5A771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0D-FD56-49BF-96BC-CE983542A3D5}"/>
                </c:ext>
              </c:extLst>
            </c:dLbl>
            <c:dLbl>
              <c:idx val="270"/>
              <c:tx>
                <c:rich>
                  <a:bodyPr/>
                  <a:lstStyle/>
                  <a:p>
                    <a:fld id="{271032A1-900C-4782-AFB1-2CDF35A0B19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0E-FD56-49BF-96BC-CE983542A3D5}"/>
                </c:ext>
              </c:extLst>
            </c:dLbl>
            <c:dLbl>
              <c:idx val="271"/>
              <c:tx>
                <c:rich>
                  <a:bodyPr/>
                  <a:lstStyle/>
                  <a:p>
                    <a:fld id="{6E1DF71C-7583-4F2E-86EB-A67E8F2F6F1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0F-FD56-49BF-96BC-CE983542A3D5}"/>
                </c:ext>
              </c:extLst>
            </c:dLbl>
            <c:dLbl>
              <c:idx val="272"/>
              <c:tx>
                <c:rich>
                  <a:bodyPr/>
                  <a:lstStyle/>
                  <a:p>
                    <a:fld id="{618E3F8A-1F5E-48B6-911D-1DB57EAD844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10-FD56-49BF-96BC-CE983542A3D5}"/>
                </c:ext>
              </c:extLst>
            </c:dLbl>
            <c:dLbl>
              <c:idx val="273"/>
              <c:tx>
                <c:rich>
                  <a:bodyPr/>
                  <a:lstStyle/>
                  <a:p>
                    <a:fld id="{E7E3E14C-6C99-4970-93C2-40303B162FB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11-FD56-49BF-96BC-CE983542A3D5}"/>
                </c:ext>
              </c:extLst>
            </c:dLbl>
            <c:dLbl>
              <c:idx val="274"/>
              <c:tx>
                <c:rich>
                  <a:bodyPr/>
                  <a:lstStyle/>
                  <a:p>
                    <a:fld id="{9D7C3A9C-CD42-4597-88E2-35461C43BB8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12-FD56-49BF-96BC-CE983542A3D5}"/>
                </c:ext>
              </c:extLst>
            </c:dLbl>
            <c:dLbl>
              <c:idx val="275"/>
              <c:tx>
                <c:rich>
                  <a:bodyPr/>
                  <a:lstStyle/>
                  <a:p>
                    <a:fld id="{FA818ABE-8617-487C-B78F-1FD39A589AA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13-FD56-49BF-96BC-CE983542A3D5}"/>
                </c:ext>
              </c:extLst>
            </c:dLbl>
            <c:dLbl>
              <c:idx val="276"/>
              <c:tx>
                <c:rich>
                  <a:bodyPr/>
                  <a:lstStyle/>
                  <a:p>
                    <a:fld id="{50E30A8F-E43D-43C1-9024-BE04FE979D8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14-FD56-49BF-96BC-CE983542A3D5}"/>
                </c:ext>
              </c:extLst>
            </c:dLbl>
            <c:dLbl>
              <c:idx val="277"/>
              <c:tx>
                <c:rich>
                  <a:bodyPr/>
                  <a:lstStyle/>
                  <a:p>
                    <a:fld id="{DC218E1E-0F78-4CC1-9CD9-E9AC703BD92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15-FD56-49BF-96BC-CE983542A3D5}"/>
                </c:ext>
              </c:extLst>
            </c:dLbl>
            <c:dLbl>
              <c:idx val="278"/>
              <c:tx>
                <c:rich>
                  <a:bodyPr/>
                  <a:lstStyle/>
                  <a:p>
                    <a:fld id="{375D484D-D701-4236-93A0-F2000E5AC8A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16-FD56-49BF-96BC-CE983542A3D5}"/>
                </c:ext>
              </c:extLst>
            </c:dLbl>
            <c:dLbl>
              <c:idx val="279"/>
              <c:tx>
                <c:rich>
                  <a:bodyPr/>
                  <a:lstStyle/>
                  <a:p>
                    <a:fld id="{F695B89C-AD44-4536-A6E8-438A902E416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17-FD56-49BF-96BC-CE983542A3D5}"/>
                </c:ext>
              </c:extLst>
            </c:dLbl>
            <c:dLbl>
              <c:idx val="280"/>
              <c:tx>
                <c:rich>
                  <a:bodyPr/>
                  <a:lstStyle/>
                  <a:p>
                    <a:fld id="{7C1B4064-9385-45D1-AECE-432E7A8BBF4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18-FD56-49BF-96BC-CE983542A3D5}"/>
                </c:ext>
              </c:extLst>
            </c:dLbl>
            <c:dLbl>
              <c:idx val="281"/>
              <c:tx>
                <c:rich>
                  <a:bodyPr/>
                  <a:lstStyle/>
                  <a:p>
                    <a:fld id="{F89A88CD-3574-4E18-A0FE-DE6A4648196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19-FD56-49BF-96BC-CE983542A3D5}"/>
                </c:ext>
              </c:extLst>
            </c:dLbl>
            <c:dLbl>
              <c:idx val="282"/>
              <c:tx>
                <c:rich>
                  <a:bodyPr/>
                  <a:lstStyle/>
                  <a:p>
                    <a:fld id="{4626B675-0A6F-426E-BCB7-2D46734206E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1A-FD56-49BF-96BC-CE983542A3D5}"/>
                </c:ext>
              </c:extLst>
            </c:dLbl>
            <c:dLbl>
              <c:idx val="283"/>
              <c:tx>
                <c:rich>
                  <a:bodyPr/>
                  <a:lstStyle/>
                  <a:p>
                    <a:fld id="{D266C56E-243E-4221-B885-D4380E8F370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1B-FD56-49BF-96BC-CE983542A3D5}"/>
                </c:ext>
              </c:extLst>
            </c:dLbl>
            <c:dLbl>
              <c:idx val="284"/>
              <c:tx>
                <c:rich>
                  <a:bodyPr/>
                  <a:lstStyle/>
                  <a:p>
                    <a:fld id="{AB8E21F6-DDD8-46AF-8F52-37C51432A11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1C-FD56-49BF-96BC-CE983542A3D5}"/>
                </c:ext>
              </c:extLst>
            </c:dLbl>
            <c:dLbl>
              <c:idx val="285"/>
              <c:tx>
                <c:rich>
                  <a:bodyPr/>
                  <a:lstStyle/>
                  <a:p>
                    <a:fld id="{7653EE1D-7A93-48FA-9178-12D32C48544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1D-FD56-49BF-96BC-CE983542A3D5}"/>
                </c:ext>
              </c:extLst>
            </c:dLbl>
            <c:dLbl>
              <c:idx val="286"/>
              <c:tx>
                <c:rich>
                  <a:bodyPr/>
                  <a:lstStyle/>
                  <a:p>
                    <a:fld id="{A1D1D80F-7FAF-4A63-9D88-7557F09AC6A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1E-FD56-49BF-96BC-CE983542A3D5}"/>
                </c:ext>
              </c:extLst>
            </c:dLbl>
            <c:dLbl>
              <c:idx val="287"/>
              <c:tx>
                <c:rich>
                  <a:bodyPr/>
                  <a:lstStyle/>
                  <a:p>
                    <a:fld id="{B79EC9F6-68B8-4103-92AD-85A1C5B7133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1F-FD56-49BF-96BC-CE983542A3D5}"/>
                </c:ext>
              </c:extLst>
            </c:dLbl>
            <c:dLbl>
              <c:idx val="288"/>
              <c:tx>
                <c:rich>
                  <a:bodyPr/>
                  <a:lstStyle/>
                  <a:p>
                    <a:fld id="{B2203CA1-23CA-421E-84DA-020B8097AEC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20-FD56-49BF-96BC-CE983542A3D5}"/>
                </c:ext>
              </c:extLst>
            </c:dLbl>
            <c:dLbl>
              <c:idx val="289"/>
              <c:tx>
                <c:rich>
                  <a:bodyPr/>
                  <a:lstStyle/>
                  <a:p>
                    <a:fld id="{AFE5E9E8-506A-48EC-BCC6-BE7409F2D42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21-FD56-49BF-96BC-CE983542A3D5}"/>
                </c:ext>
              </c:extLst>
            </c:dLbl>
            <c:dLbl>
              <c:idx val="290"/>
              <c:tx>
                <c:rich>
                  <a:bodyPr/>
                  <a:lstStyle/>
                  <a:p>
                    <a:fld id="{38A21339-A9B9-42E7-8BF5-CDA3DD8200F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22-FD56-49BF-96BC-CE983542A3D5}"/>
                </c:ext>
              </c:extLst>
            </c:dLbl>
            <c:dLbl>
              <c:idx val="291"/>
              <c:layout>
                <c:manualLayout>
                  <c:x val="0"/>
                  <c:y val="-2.7412280701755391E-3"/>
                </c:manualLayout>
              </c:layout>
              <c:tx>
                <c:rich>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fld id="{2AD41A2B-AC56-4048-BC28-8BFCC368528A}" type="CELLRANGE">
                      <a:rPr lang="en-US">
                        <a:solidFill>
                          <a:schemeClr val="tx1"/>
                        </a:solidFill>
                      </a:rPr>
                      <a:pPr>
                        <a:defRPr>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123-FD56-49BF-96BC-CE983542A3D5}"/>
                </c:ext>
              </c:extLst>
            </c:dLbl>
            <c:dLbl>
              <c:idx val="292"/>
              <c:tx>
                <c:rich>
                  <a:bodyPr/>
                  <a:lstStyle/>
                  <a:p>
                    <a:fld id="{240A4517-D1C8-4B42-87AF-EF1164FE1BC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24-FD56-49BF-96BC-CE983542A3D5}"/>
                </c:ext>
              </c:extLst>
            </c:dLbl>
            <c:dLbl>
              <c:idx val="293"/>
              <c:tx>
                <c:rich>
                  <a:bodyPr/>
                  <a:lstStyle/>
                  <a:p>
                    <a:fld id="{A761FD2D-7D06-4F6D-AAE2-C5CD7F01459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25-FD56-49BF-96BC-CE983542A3D5}"/>
                </c:ext>
              </c:extLst>
            </c:dLbl>
            <c:dLbl>
              <c:idx val="294"/>
              <c:tx>
                <c:rich>
                  <a:bodyPr/>
                  <a:lstStyle/>
                  <a:p>
                    <a:fld id="{30082716-9D2B-460F-85F9-EE6150D1EDC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26-FD56-49BF-96BC-CE983542A3D5}"/>
                </c:ext>
              </c:extLst>
            </c:dLbl>
            <c:dLbl>
              <c:idx val="295"/>
              <c:tx>
                <c:rich>
                  <a:bodyPr/>
                  <a:lstStyle/>
                  <a:p>
                    <a:fld id="{B7A35E89-4B92-4E98-9E4F-B80682B5F71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27-FD56-49BF-96BC-CE983542A3D5}"/>
                </c:ext>
              </c:extLst>
            </c:dLbl>
            <c:dLbl>
              <c:idx val="296"/>
              <c:tx>
                <c:rich>
                  <a:bodyPr/>
                  <a:lstStyle/>
                  <a:p>
                    <a:fld id="{C6C305BD-8EEC-44E5-A4D4-FE35289EC68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28-FD56-49BF-96BC-CE983542A3D5}"/>
                </c:ext>
              </c:extLst>
            </c:dLbl>
            <c:dLbl>
              <c:idx val="297"/>
              <c:tx>
                <c:rich>
                  <a:bodyPr/>
                  <a:lstStyle/>
                  <a:p>
                    <a:fld id="{63BBB4D4-703D-4247-8723-5D816CC63B5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29-FD56-49BF-96BC-CE983542A3D5}"/>
                </c:ext>
              </c:extLst>
            </c:dLbl>
            <c:dLbl>
              <c:idx val="298"/>
              <c:tx>
                <c:rich>
                  <a:bodyPr/>
                  <a:lstStyle/>
                  <a:p>
                    <a:fld id="{934F7862-26C9-4FD9-A018-4BF13DA73D3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2A-FD56-49BF-96BC-CE983542A3D5}"/>
                </c:ext>
              </c:extLst>
            </c:dLbl>
            <c:dLbl>
              <c:idx val="299"/>
              <c:tx>
                <c:rich>
                  <a:bodyPr/>
                  <a:lstStyle/>
                  <a:p>
                    <a:fld id="{BDBA5980-0E11-45FC-9C18-D3D3E0A0148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2B-FD56-49BF-96BC-CE983542A3D5}"/>
                </c:ext>
              </c:extLst>
            </c:dLbl>
            <c:dLbl>
              <c:idx val="300"/>
              <c:tx>
                <c:rich>
                  <a:bodyPr/>
                  <a:lstStyle/>
                  <a:p>
                    <a:fld id="{F3D957F6-A9B9-433A-941D-B05666971D3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2C-FD56-49BF-96BC-CE983542A3D5}"/>
                </c:ext>
              </c:extLst>
            </c:dLbl>
            <c:dLbl>
              <c:idx val="301"/>
              <c:tx>
                <c:rich>
                  <a:bodyPr/>
                  <a:lstStyle/>
                  <a:p>
                    <a:fld id="{36F92E30-F056-4E7B-85E4-B0F375490972}"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2D-FD56-49BF-96BC-CE983542A3D5}"/>
                </c:ext>
              </c:extLst>
            </c:dLbl>
            <c:dLbl>
              <c:idx val="302"/>
              <c:tx>
                <c:rich>
                  <a:bodyPr/>
                  <a:lstStyle/>
                  <a:p>
                    <a:fld id="{CC6AE2A6-435B-476C-8BF8-A6E1936BF3D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2E-FD56-49BF-96BC-CE983542A3D5}"/>
                </c:ext>
              </c:extLst>
            </c:dLbl>
            <c:dLbl>
              <c:idx val="303"/>
              <c:tx>
                <c:rich>
                  <a:bodyPr/>
                  <a:lstStyle/>
                  <a:p>
                    <a:fld id="{17A0D0EC-51A9-40E5-BBB0-7125C021B01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2F-FD56-49BF-96BC-CE983542A3D5}"/>
                </c:ext>
              </c:extLst>
            </c:dLbl>
            <c:dLbl>
              <c:idx val="304"/>
              <c:tx>
                <c:rich>
                  <a:bodyPr/>
                  <a:lstStyle/>
                  <a:p>
                    <a:fld id="{2A302FEC-B164-4848-8C57-B56D46F5668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30-FD56-49BF-96BC-CE983542A3D5}"/>
                </c:ext>
              </c:extLst>
            </c:dLbl>
            <c:dLbl>
              <c:idx val="305"/>
              <c:tx>
                <c:rich>
                  <a:bodyPr/>
                  <a:lstStyle/>
                  <a:p>
                    <a:fld id="{5B9F08DC-63A1-4562-9BE3-14BEACB47D0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31-FD56-49BF-96BC-CE983542A3D5}"/>
                </c:ext>
              </c:extLst>
            </c:dLbl>
            <c:dLbl>
              <c:idx val="306"/>
              <c:tx>
                <c:rich>
                  <a:bodyPr/>
                  <a:lstStyle/>
                  <a:p>
                    <a:fld id="{F811E96F-DC12-4042-A661-256743A59BA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32-FD56-49BF-96BC-CE983542A3D5}"/>
                </c:ext>
              </c:extLst>
            </c:dLbl>
            <c:dLbl>
              <c:idx val="307"/>
              <c:tx>
                <c:rich>
                  <a:bodyPr/>
                  <a:lstStyle/>
                  <a:p>
                    <a:fld id="{02E3F5ED-3917-4DF8-99B2-A6A00DF4A97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33-FD56-49BF-96BC-CE983542A3D5}"/>
                </c:ext>
              </c:extLst>
            </c:dLbl>
            <c:dLbl>
              <c:idx val="308"/>
              <c:tx>
                <c:rich>
                  <a:bodyPr/>
                  <a:lstStyle/>
                  <a:p>
                    <a:fld id="{359F17EA-BEAB-4BFE-A367-406B10FCE7F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34-FD56-49BF-96BC-CE983542A3D5}"/>
                </c:ext>
              </c:extLst>
            </c:dLbl>
            <c:dLbl>
              <c:idx val="309"/>
              <c:tx>
                <c:rich>
                  <a:bodyPr/>
                  <a:lstStyle/>
                  <a:p>
                    <a:fld id="{1EB42A73-90A8-4329-B5FF-F641B9D4088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35-FD56-49BF-96BC-CE983542A3D5}"/>
                </c:ext>
              </c:extLst>
            </c:dLbl>
            <c:dLbl>
              <c:idx val="310"/>
              <c:tx>
                <c:rich>
                  <a:bodyPr/>
                  <a:lstStyle/>
                  <a:p>
                    <a:fld id="{F43F4B45-DDA9-49CF-BE48-376443F94DF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36-FD56-49BF-96BC-CE983542A3D5}"/>
                </c:ext>
              </c:extLst>
            </c:dLbl>
            <c:dLbl>
              <c:idx val="311"/>
              <c:tx>
                <c:rich>
                  <a:bodyPr/>
                  <a:lstStyle/>
                  <a:p>
                    <a:fld id="{E6EAF852-9C35-464A-A53B-D73D97C45B4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37-FD56-49BF-96BC-CE983542A3D5}"/>
                </c:ext>
              </c:extLst>
            </c:dLbl>
            <c:dLbl>
              <c:idx val="312"/>
              <c:tx>
                <c:rich>
                  <a:bodyPr/>
                  <a:lstStyle/>
                  <a:p>
                    <a:fld id="{6179A382-16F3-442A-9FAE-680812110A8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38-FD56-49BF-96BC-CE983542A3D5}"/>
                </c:ext>
              </c:extLst>
            </c:dLbl>
            <c:dLbl>
              <c:idx val="313"/>
              <c:tx>
                <c:rich>
                  <a:bodyPr/>
                  <a:lstStyle/>
                  <a:p>
                    <a:fld id="{A8B91553-8458-4D87-B84D-E476CDD496A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39-FD56-49BF-96BC-CE983542A3D5}"/>
                </c:ext>
              </c:extLst>
            </c:dLbl>
            <c:dLbl>
              <c:idx val="314"/>
              <c:tx>
                <c:rich>
                  <a:bodyPr/>
                  <a:lstStyle/>
                  <a:p>
                    <a:fld id="{CFAEC50A-4CB5-4828-9E1D-C237AEB7D16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3A-FD56-49BF-96BC-CE983542A3D5}"/>
                </c:ext>
              </c:extLst>
            </c:dLbl>
            <c:dLbl>
              <c:idx val="315"/>
              <c:tx>
                <c:rich>
                  <a:bodyPr/>
                  <a:lstStyle/>
                  <a:p>
                    <a:fld id="{CE6AD699-73C4-4018-ADA5-F5397751D27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3B-FD56-49BF-96BC-CE983542A3D5}"/>
                </c:ext>
              </c:extLst>
            </c:dLbl>
            <c:dLbl>
              <c:idx val="316"/>
              <c:tx>
                <c:rich>
                  <a:bodyPr/>
                  <a:lstStyle/>
                  <a:p>
                    <a:fld id="{6CFF265E-A9D1-412B-A3A1-1F34BCB6AE1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3C-FD56-49BF-96BC-CE983542A3D5}"/>
                </c:ext>
              </c:extLst>
            </c:dLbl>
            <c:dLbl>
              <c:idx val="317"/>
              <c:tx>
                <c:rich>
                  <a:bodyPr/>
                  <a:lstStyle/>
                  <a:p>
                    <a:fld id="{18CCC96A-3D8D-4540-B9C9-B26D73464E9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3D-FD56-49BF-96BC-CE983542A3D5}"/>
                </c:ext>
              </c:extLst>
            </c:dLbl>
            <c:dLbl>
              <c:idx val="318"/>
              <c:tx>
                <c:rich>
                  <a:bodyPr/>
                  <a:lstStyle/>
                  <a:p>
                    <a:fld id="{01F937E1-1ECA-469F-B06F-BDD8B23AF8A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3E-FD56-49BF-96BC-CE983542A3D5}"/>
                </c:ext>
              </c:extLst>
            </c:dLbl>
            <c:dLbl>
              <c:idx val="319"/>
              <c:tx>
                <c:rich>
                  <a:bodyPr/>
                  <a:lstStyle/>
                  <a:p>
                    <a:fld id="{1DAA195B-DFA1-4074-8620-8B8B8877B3E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3F-FD56-49BF-96BC-CE983542A3D5}"/>
                </c:ext>
              </c:extLst>
            </c:dLbl>
            <c:dLbl>
              <c:idx val="320"/>
              <c:tx>
                <c:rich>
                  <a:bodyPr/>
                  <a:lstStyle/>
                  <a:p>
                    <a:fld id="{3244A4DA-E2ED-438F-B796-D8589ACA0C3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40-FD56-49BF-96BC-CE983542A3D5}"/>
                </c:ext>
              </c:extLst>
            </c:dLbl>
            <c:dLbl>
              <c:idx val="321"/>
              <c:tx>
                <c:rich>
                  <a:bodyPr/>
                  <a:lstStyle/>
                  <a:p>
                    <a:fld id="{0593D390-7D47-4219-AE84-18D8C216DD7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41-FD56-49BF-96BC-CE983542A3D5}"/>
                </c:ext>
              </c:extLst>
            </c:dLbl>
            <c:dLbl>
              <c:idx val="322"/>
              <c:tx>
                <c:rich>
                  <a:bodyPr/>
                  <a:lstStyle/>
                  <a:p>
                    <a:fld id="{B47265E7-2040-4745-990C-6EC164130C6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42-FD56-49BF-96BC-CE983542A3D5}"/>
                </c:ext>
              </c:extLst>
            </c:dLbl>
            <c:dLbl>
              <c:idx val="323"/>
              <c:tx>
                <c:rich>
                  <a:bodyPr/>
                  <a:lstStyle/>
                  <a:p>
                    <a:fld id="{ED241B9A-68DC-4855-BD70-873A7B4AF3B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43-FD56-49BF-96BC-CE983542A3D5}"/>
                </c:ext>
              </c:extLst>
            </c:dLbl>
            <c:dLbl>
              <c:idx val="324"/>
              <c:tx>
                <c:rich>
                  <a:bodyPr/>
                  <a:lstStyle/>
                  <a:p>
                    <a:fld id="{F6E3D506-85AC-49F0-92C9-E0C69629D9F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44-FD56-49BF-96BC-CE983542A3D5}"/>
                </c:ext>
              </c:extLst>
            </c:dLbl>
            <c:dLbl>
              <c:idx val="325"/>
              <c:layout>
                <c:manualLayout>
                  <c:x val="1.4367816091952969E-3"/>
                  <c:y val="-8.2236842105263153E-3"/>
                </c:manualLayout>
              </c:layout>
              <c:tx>
                <c:rich>
                  <a:bodyPr/>
                  <a:lstStyle/>
                  <a:p>
                    <a:fld id="{2C76EE80-5299-4FB5-9F35-A47258EF9658}" type="CELLRANGE">
                      <a:rPr lang="en-US"/>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145-FD56-49BF-96BC-CE983542A3D5}"/>
                </c:ext>
              </c:extLst>
            </c:dLbl>
            <c:dLbl>
              <c:idx val="326"/>
              <c:tx>
                <c:rich>
                  <a:bodyPr/>
                  <a:lstStyle/>
                  <a:p>
                    <a:fld id="{6669998F-BED5-4310-BD8F-503842C778A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46-FD56-49BF-96BC-CE983542A3D5}"/>
                </c:ext>
              </c:extLst>
            </c:dLbl>
            <c:dLbl>
              <c:idx val="327"/>
              <c:tx>
                <c:rich>
                  <a:bodyPr/>
                  <a:lstStyle/>
                  <a:p>
                    <a:fld id="{680C77D9-8275-450F-95F0-64BCA33F3EE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47-FD56-49BF-96BC-CE983542A3D5}"/>
                </c:ext>
              </c:extLst>
            </c:dLbl>
            <c:dLbl>
              <c:idx val="328"/>
              <c:tx>
                <c:rich>
                  <a:bodyPr/>
                  <a:lstStyle/>
                  <a:p>
                    <a:fld id="{98CBD0A7-A682-4EE0-A09B-1B550F49921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48-FD56-49BF-96BC-CE983542A3D5}"/>
                </c:ext>
              </c:extLst>
            </c:dLbl>
            <c:dLbl>
              <c:idx val="329"/>
              <c:tx>
                <c:rich>
                  <a:bodyPr/>
                  <a:lstStyle/>
                  <a:p>
                    <a:fld id="{78BA306B-3F69-4498-8342-F0BA53867C9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49-FD56-49BF-96BC-CE983542A3D5}"/>
                </c:ext>
              </c:extLst>
            </c:dLbl>
            <c:dLbl>
              <c:idx val="330"/>
              <c:tx>
                <c:rich>
                  <a:bodyPr/>
                  <a:lstStyle/>
                  <a:p>
                    <a:fld id="{F1E72C16-22B1-4279-8DBD-9788D18D358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4A-FD56-49BF-96BC-CE983542A3D5}"/>
                </c:ext>
              </c:extLst>
            </c:dLbl>
            <c:dLbl>
              <c:idx val="331"/>
              <c:tx>
                <c:rich>
                  <a:bodyPr/>
                  <a:lstStyle/>
                  <a:p>
                    <a:fld id="{9A1C81B8-073D-4D72-8079-319CE7BD555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4B-FD56-49BF-96BC-CE983542A3D5}"/>
                </c:ext>
              </c:extLst>
            </c:dLbl>
            <c:dLbl>
              <c:idx val="332"/>
              <c:tx>
                <c:rich>
                  <a:bodyPr/>
                  <a:lstStyle/>
                  <a:p>
                    <a:fld id="{224FC633-044C-43C9-8043-1A48374EE50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4C-FD56-49BF-96BC-CE983542A3D5}"/>
                </c:ext>
              </c:extLst>
            </c:dLbl>
            <c:dLbl>
              <c:idx val="333"/>
              <c:tx>
                <c:rich>
                  <a:bodyPr/>
                  <a:lstStyle/>
                  <a:p>
                    <a:fld id="{4D313310-3670-4835-A502-9DB070EF0AB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4D-FD56-49BF-96BC-CE983542A3D5}"/>
                </c:ext>
              </c:extLst>
            </c:dLbl>
            <c:dLbl>
              <c:idx val="334"/>
              <c:tx>
                <c:rich>
                  <a:bodyPr/>
                  <a:lstStyle/>
                  <a:p>
                    <a:fld id="{47F277BD-EFB5-4579-9171-10B071A57C4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4E-FD56-49BF-96BC-CE983542A3D5}"/>
                </c:ext>
              </c:extLst>
            </c:dLbl>
            <c:dLbl>
              <c:idx val="335"/>
              <c:tx>
                <c:rich>
                  <a:bodyPr/>
                  <a:lstStyle/>
                  <a:p>
                    <a:fld id="{8EC3846D-8D07-42FD-BA73-3EA90AE5D6D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4F-FD56-49BF-96BC-CE983542A3D5}"/>
                </c:ext>
              </c:extLst>
            </c:dLbl>
            <c:dLbl>
              <c:idx val="336"/>
              <c:tx>
                <c:rich>
                  <a:bodyPr/>
                  <a:lstStyle/>
                  <a:p>
                    <a:fld id="{E93D185E-DA43-4460-91C7-58593AD0E8DA}"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50-FD56-49BF-96BC-CE983542A3D5}"/>
                </c:ext>
              </c:extLst>
            </c:dLbl>
            <c:dLbl>
              <c:idx val="337"/>
              <c:tx>
                <c:rich>
                  <a:bodyPr/>
                  <a:lstStyle/>
                  <a:p>
                    <a:fld id="{7E14C49B-A2E7-42FF-ABB1-9FEC1ABD1B7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51-FD56-49BF-96BC-CE983542A3D5}"/>
                </c:ext>
              </c:extLst>
            </c:dLbl>
            <c:dLbl>
              <c:idx val="338"/>
              <c:tx>
                <c:rich>
                  <a:bodyPr/>
                  <a:lstStyle/>
                  <a:p>
                    <a:fld id="{B448A088-4484-4550-8E40-F5222ECB604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52-FD56-49BF-96BC-CE983542A3D5}"/>
                </c:ext>
              </c:extLst>
            </c:dLbl>
            <c:dLbl>
              <c:idx val="339"/>
              <c:tx>
                <c:rich>
                  <a:bodyPr/>
                  <a:lstStyle/>
                  <a:p>
                    <a:fld id="{9BF16F0F-90C8-4A51-A5AF-3162898C8B1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53-FD56-49BF-96BC-CE983542A3D5}"/>
                </c:ext>
              </c:extLst>
            </c:dLbl>
            <c:dLbl>
              <c:idx val="340"/>
              <c:tx>
                <c:rich>
                  <a:bodyPr/>
                  <a:lstStyle/>
                  <a:p>
                    <a:fld id="{8E356A80-A58B-473B-BA38-820832C2FC3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54-FD56-49BF-96BC-CE983542A3D5}"/>
                </c:ext>
              </c:extLst>
            </c:dLbl>
            <c:dLbl>
              <c:idx val="341"/>
              <c:tx>
                <c:rich>
                  <a:bodyPr/>
                  <a:lstStyle/>
                  <a:p>
                    <a:fld id="{8D22557F-69D4-4B35-88AC-92EF3DCB4D8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55-FD56-49BF-96BC-CE983542A3D5}"/>
                </c:ext>
              </c:extLst>
            </c:dLbl>
            <c:dLbl>
              <c:idx val="342"/>
              <c:tx>
                <c:rich>
                  <a:bodyPr/>
                  <a:lstStyle/>
                  <a:p>
                    <a:fld id="{B0E66769-13A9-4FC3-A610-084E9A17DD7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56-FD56-49BF-96BC-CE983542A3D5}"/>
                </c:ext>
              </c:extLst>
            </c:dLbl>
            <c:dLbl>
              <c:idx val="343"/>
              <c:tx>
                <c:rich>
                  <a:bodyPr/>
                  <a:lstStyle/>
                  <a:p>
                    <a:fld id="{996B249A-28A5-433E-B9BD-D9FABCD0FD5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57-FD56-49BF-96BC-CE983542A3D5}"/>
                </c:ext>
              </c:extLst>
            </c:dLbl>
            <c:dLbl>
              <c:idx val="344"/>
              <c:tx>
                <c:rich>
                  <a:bodyPr/>
                  <a:lstStyle/>
                  <a:p>
                    <a:fld id="{D6A4F903-8C43-4510-9DA9-105ED206A64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58-FD56-49BF-96BC-CE983542A3D5}"/>
                </c:ext>
              </c:extLst>
            </c:dLbl>
            <c:dLbl>
              <c:idx val="345"/>
              <c:tx>
                <c:rich>
                  <a:bodyPr/>
                  <a:lstStyle/>
                  <a:p>
                    <a:fld id="{D5C455D0-76DC-4E1E-9E34-59DA8A6BC7D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59-FD56-49BF-96BC-CE983542A3D5}"/>
                </c:ext>
              </c:extLst>
            </c:dLbl>
            <c:dLbl>
              <c:idx val="346"/>
              <c:tx>
                <c:rich>
                  <a:bodyPr/>
                  <a:lstStyle/>
                  <a:p>
                    <a:fld id="{72EE3E87-384E-4DD1-AB4C-A422BEFB730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5A-FD56-49BF-96BC-CE983542A3D5}"/>
                </c:ext>
              </c:extLst>
            </c:dLbl>
            <c:dLbl>
              <c:idx val="347"/>
              <c:tx>
                <c:rich>
                  <a:bodyPr/>
                  <a:lstStyle/>
                  <a:p>
                    <a:fld id="{70D46AB2-DC42-4C30-A3DA-577B0E8CAC3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5B-FD56-49BF-96BC-CE983542A3D5}"/>
                </c:ext>
              </c:extLst>
            </c:dLbl>
            <c:dLbl>
              <c:idx val="348"/>
              <c:tx>
                <c:rich>
                  <a:bodyPr/>
                  <a:lstStyle/>
                  <a:p>
                    <a:fld id="{D4FA604C-DAF6-434D-992A-9D15DBA6F9D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5C-FD56-49BF-96BC-CE983542A3D5}"/>
                </c:ext>
              </c:extLst>
            </c:dLbl>
            <c:dLbl>
              <c:idx val="349"/>
              <c:tx>
                <c:rich>
                  <a:bodyPr/>
                  <a:lstStyle/>
                  <a:p>
                    <a:fld id="{F660EB15-75F6-4F10-B683-75C0BA2BD5E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5D-FD56-49BF-96BC-CE983542A3D5}"/>
                </c:ext>
              </c:extLst>
            </c:dLbl>
            <c:dLbl>
              <c:idx val="350"/>
              <c:tx>
                <c:rich>
                  <a:bodyPr/>
                  <a:lstStyle/>
                  <a:p>
                    <a:fld id="{D7D67DEF-B608-4559-8A9C-19DC5B34D838}"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5E-FD56-49BF-96BC-CE983542A3D5}"/>
                </c:ext>
              </c:extLst>
            </c:dLbl>
            <c:dLbl>
              <c:idx val="351"/>
              <c:tx>
                <c:rich>
                  <a:bodyPr/>
                  <a:lstStyle/>
                  <a:p>
                    <a:fld id="{D0F8FC8C-4C0B-4E83-8832-CE3D3C75ED5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5F-FD56-49BF-96BC-CE983542A3D5}"/>
                </c:ext>
              </c:extLst>
            </c:dLbl>
            <c:dLbl>
              <c:idx val="352"/>
              <c:tx>
                <c:rich>
                  <a:bodyPr/>
                  <a:lstStyle/>
                  <a:p>
                    <a:fld id="{E7C2117F-BD5F-4C5B-A179-A1488C5AB40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60-FD56-49BF-96BC-CE983542A3D5}"/>
                </c:ext>
              </c:extLst>
            </c:dLbl>
            <c:dLbl>
              <c:idx val="353"/>
              <c:tx>
                <c:rich>
                  <a:bodyPr/>
                  <a:lstStyle/>
                  <a:p>
                    <a:fld id="{B827A82D-4A32-4F02-B408-797717F9FE4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61-FD56-49BF-96BC-CE983542A3D5}"/>
                </c:ext>
              </c:extLst>
            </c:dLbl>
            <c:dLbl>
              <c:idx val="354"/>
              <c:tx>
                <c:rich>
                  <a:bodyPr/>
                  <a:lstStyle/>
                  <a:p>
                    <a:fld id="{B397301A-20AC-42F0-8F81-56BACAC62169}"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62-FD56-49BF-96BC-CE983542A3D5}"/>
                </c:ext>
              </c:extLst>
            </c:dLbl>
            <c:dLbl>
              <c:idx val="355"/>
              <c:tx>
                <c:rich>
                  <a:bodyPr/>
                  <a:lstStyle/>
                  <a:p>
                    <a:fld id="{5579FF10-3191-4CB6-8219-4C9B70524C1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163-FD56-49BF-96BC-CE983542A3D5}"/>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no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Sheet3!$C$3:$C$358</c:f>
              <c:numCache>
                <c:formatCode>_-* #,##0.000_-;\-* #,##0.000_-;_-* "-"??_-;_-@_-</c:formatCode>
                <c:ptCount val="356"/>
                <c:pt idx="0">
                  <c:v>-0.55940796266371728</c:v>
                </c:pt>
                <c:pt idx="1">
                  <c:v>0.70473514100434487</c:v>
                </c:pt>
                <c:pt idx="2">
                  <c:v>0.30607953472080879</c:v>
                </c:pt>
                <c:pt idx="3">
                  <c:v>-0.28691209801326817</c:v>
                </c:pt>
                <c:pt idx="4">
                  <c:v>-0.34998650569437967</c:v>
                </c:pt>
                <c:pt idx="5">
                  <c:v>-0.79882811409473065</c:v>
                </c:pt>
                <c:pt idx="6">
                  <c:v>-3.1237885988229398E-2</c:v>
                </c:pt>
                <c:pt idx="7">
                  <c:v>0.58659698969974261</c:v>
                </c:pt>
                <c:pt idx="8">
                  <c:v>-0.40338324223683669</c:v>
                </c:pt>
                <c:pt idx="9">
                  <c:v>-0.48567148762214596</c:v>
                </c:pt>
                <c:pt idx="10">
                  <c:v>-0.91574616446260437</c:v>
                </c:pt>
                <c:pt idx="11">
                  <c:v>-4.9231675093251909E-2</c:v>
                </c:pt>
                <c:pt idx="12">
                  <c:v>0.10076945369148592</c:v>
                </c:pt>
                <c:pt idx="13">
                  <c:v>6.5015917810991586E-2</c:v>
                </c:pt>
                <c:pt idx="14">
                  <c:v>-0.79808643411487412</c:v>
                </c:pt>
                <c:pt idx="15">
                  <c:v>-0.5217106645577515</c:v>
                </c:pt>
                <c:pt idx="16">
                  <c:v>5.9997861441739957E-2</c:v>
                </c:pt>
                <c:pt idx="17">
                  <c:v>0.1706757770131474</c:v>
                </c:pt>
                <c:pt idx="18">
                  <c:v>-0.28217961647457857</c:v>
                </c:pt>
                <c:pt idx="19">
                  <c:v>-0.79705224267761998</c:v>
                </c:pt>
                <c:pt idx="20">
                  <c:v>-0.72914291090289196</c:v>
                </c:pt>
                <c:pt idx="21">
                  <c:v>-0.87760201194714915</c:v>
                </c:pt>
                <c:pt idx="22">
                  <c:v>-0.19545903296579756</c:v>
                </c:pt>
                <c:pt idx="23">
                  <c:v>0.15371242975115545</c:v>
                </c:pt>
                <c:pt idx="24">
                  <c:v>-0.37692719496769767</c:v>
                </c:pt>
                <c:pt idx="25">
                  <c:v>-0.1844417803540587</c:v>
                </c:pt>
                <c:pt idx="26">
                  <c:v>-0.7702535676828608</c:v>
                </c:pt>
                <c:pt idx="27">
                  <c:v>-0.49965129656735591</c:v>
                </c:pt>
                <c:pt idx="28">
                  <c:v>-0.65651166500734137</c:v>
                </c:pt>
                <c:pt idx="29">
                  <c:v>-0.52231626945931409</c:v>
                </c:pt>
                <c:pt idx="30">
                  <c:v>-0.39893597554258164</c:v>
                </c:pt>
                <c:pt idx="31">
                  <c:v>-0.67382756991259463</c:v>
                </c:pt>
                <c:pt idx="32">
                  <c:v>-0.65058287733524345</c:v>
                </c:pt>
                <c:pt idx="33">
                  <c:v>-0.51367595669882726</c:v>
                </c:pt>
                <c:pt idx="34">
                  <c:v>-0.66136590898874681</c:v>
                </c:pt>
                <c:pt idx="35">
                  <c:v>-0.90700210475378318</c:v>
                </c:pt>
                <c:pt idx="36">
                  <c:v>0.70896228273283535</c:v>
                </c:pt>
                <c:pt idx="37">
                  <c:v>-0.47909892053959147</c:v>
                </c:pt>
                <c:pt idx="38">
                  <c:v>-0.78541611327901795</c:v>
                </c:pt>
                <c:pt idx="39">
                  <c:v>-3.6179385478492546E-2</c:v>
                </c:pt>
                <c:pt idx="40">
                  <c:v>-0.77278578367327933</c:v>
                </c:pt>
                <c:pt idx="41">
                  <c:v>-7.2437459079964739E-2</c:v>
                </c:pt>
                <c:pt idx="42">
                  <c:v>-2.2550641463295308E-2</c:v>
                </c:pt>
                <c:pt idx="43">
                  <c:v>-0.68213962421791996</c:v>
                </c:pt>
                <c:pt idx="44">
                  <c:v>-0.94349140818660859</c:v>
                </c:pt>
                <c:pt idx="45">
                  <c:v>-0.18791910565659842</c:v>
                </c:pt>
                <c:pt idx="46">
                  <c:v>-0.68795712783634844</c:v>
                </c:pt>
                <c:pt idx="47">
                  <c:v>-0.58211041920627604</c:v>
                </c:pt>
                <c:pt idx="48">
                  <c:v>0.49144895149279622</c:v>
                </c:pt>
                <c:pt idx="49">
                  <c:v>0.17142561713646379</c:v>
                </c:pt>
                <c:pt idx="50">
                  <c:v>-0.21835794052158963</c:v>
                </c:pt>
                <c:pt idx="51">
                  <c:v>-0.44536562974258781</c:v>
                </c:pt>
                <c:pt idx="52">
                  <c:v>-0.87843803780725016</c:v>
                </c:pt>
                <c:pt idx="53">
                  <c:v>-0.18264441439595508</c:v>
                </c:pt>
                <c:pt idx="54">
                  <c:v>-0.48166471360867913</c:v>
                </c:pt>
                <c:pt idx="55">
                  <c:v>0.64174534886643853</c:v>
                </c:pt>
                <c:pt idx="56">
                  <c:v>-0.49470446017464731</c:v>
                </c:pt>
                <c:pt idx="57">
                  <c:v>0.68845082114213885</c:v>
                </c:pt>
                <c:pt idx="58">
                  <c:v>-0.82544573346256878</c:v>
                </c:pt>
                <c:pt idx="59">
                  <c:v>5.6929541904954903E-2</c:v>
                </c:pt>
                <c:pt idx="60">
                  <c:v>-0.84641790950748541</c:v>
                </c:pt>
                <c:pt idx="61">
                  <c:v>-0.64916073251361983</c:v>
                </c:pt>
                <c:pt idx="62">
                  <c:v>0.54047373988547809</c:v>
                </c:pt>
                <c:pt idx="63">
                  <c:v>-0.78202638826831739</c:v>
                </c:pt>
                <c:pt idx="64">
                  <c:v>0.5732020651012687</c:v>
                </c:pt>
                <c:pt idx="65">
                  <c:v>-0.26607480138967193</c:v>
                </c:pt>
                <c:pt idx="66">
                  <c:v>-0.34821641150986699</c:v>
                </c:pt>
                <c:pt idx="67">
                  <c:v>0.376104803980296</c:v>
                </c:pt>
                <c:pt idx="68">
                  <c:v>-0.77650451553210975</c:v>
                </c:pt>
                <c:pt idx="69">
                  <c:v>-0.99545613802337551</c:v>
                </c:pt>
                <c:pt idx="70">
                  <c:v>-0.62505649448492118</c:v>
                </c:pt>
                <c:pt idx="71">
                  <c:v>0.28557007795604078</c:v>
                </c:pt>
                <c:pt idx="72">
                  <c:v>2.4327972808347267E-2</c:v>
                </c:pt>
                <c:pt idx="73">
                  <c:v>-0.10625041315343547</c:v>
                </c:pt>
                <c:pt idx="74">
                  <c:v>-0.74272928611570721</c:v>
                </c:pt>
                <c:pt idx="75">
                  <c:v>-0.13584558630292157</c:v>
                </c:pt>
                <c:pt idx="76">
                  <c:v>0.14086652794486645</c:v>
                </c:pt>
                <c:pt idx="77">
                  <c:v>-0.55587505256056857</c:v>
                </c:pt>
                <c:pt idx="78">
                  <c:v>-0.48124378690539271</c:v>
                </c:pt>
                <c:pt idx="79">
                  <c:v>-0.95520462787792448</c:v>
                </c:pt>
                <c:pt idx="80">
                  <c:v>2.8602889170583214E-2</c:v>
                </c:pt>
                <c:pt idx="81">
                  <c:v>2.3385035679712049E-2</c:v>
                </c:pt>
                <c:pt idx="82">
                  <c:v>-0.56696948482200982</c:v>
                </c:pt>
                <c:pt idx="83">
                  <c:v>-0.45553549683879913</c:v>
                </c:pt>
                <c:pt idx="84">
                  <c:v>-0.26083037833499839</c:v>
                </c:pt>
                <c:pt idx="85">
                  <c:v>-0.91934874842520498</c:v>
                </c:pt>
                <c:pt idx="86">
                  <c:v>-0.31281722954057545</c:v>
                </c:pt>
                <c:pt idx="87">
                  <c:v>2.0306952202208507E-2</c:v>
                </c:pt>
                <c:pt idx="88">
                  <c:v>0.15840792207045146</c:v>
                </c:pt>
                <c:pt idx="89">
                  <c:v>-0.6893381534428048</c:v>
                </c:pt>
                <c:pt idx="90">
                  <c:v>-0.33080375146988689</c:v>
                </c:pt>
                <c:pt idx="91">
                  <c:v>-0.86936913525694115</c:v>
                </c:pt>
                <c:pt idx="92">
                  <c:v>-2.8609135925481203E-2</c:v>
                </c:pt>
                <c:pt idx="93">
                  <c:v>-0.95753609545403773</c:v>
                </c:pt>
                <c:pt idx="94">
                  <c:v>-0.26859198867695711</c:v>
                </c:pt>
                <c:pt idx="95">
                  <c:v>-0.62347939441705835</c:v>
                </c:pt>
                <c:pt idx="96">
                  <c:v>-0.62207809182812213</c:v>
                </c:pt>
                <c:pt idx="97">
                  <c:v>-0.86181089445569126</c:v>
                </c:pt>
                <c:pt idx="98">
                  <c:v>-0.90461613975476529</c:v>
                </c:pt>
                <c:pt idx="99">
                  <c:v>-3.6059672813131993E-2</c:v>
                </c:pt>
                <c:pt idx="100">
                  <c:v>-0.72353752392872817</c:v>
                </c:pt>
                <c:pt idx="101">
                  <c:v>-0.3068816859813866</c:v>
                </c:pt>
                <c:pt idx="102">
                  <c:v>0.26333182014856865</c:v>
                </c:pt>
                <c:pt idx="103">
                  <c:v>0.32864559069494642</c:v>
                </c:pt>
                <c:pt idx="104">
                  <c:v>-0.45383455767695169</c:v>
                </c:pt>
                <c:pt idx="105">
                  <c:v>-0.50682180519054443</c:v>
                </c:pt>
                <c:pt idx="106">
                  <c:v>0.46879370817506771</c:v>
                </c:pt>
                <c:pt idx="107">
                  <c:v>-0.8479394417535504</c:v>
                </c:pt>
                <c:pt idx="108">
                  <c:v>-0.86540618066349528</c:v>
                </c:pt>
                <c:pt idx="109">
                  <c:v>-0.6840427472260624</c:v>
                </c:pt>
                <c:pt idx="110">
                  <c:v>0.86545150777688951</c:v>
                </c:pt>
                <c:pt idx="111">
                  <c:v>0.24006196559800907</c:v>
                </c:pt>
                <c:pt idx="112">
                  <c:v>-0.94141281530120746</c:v>
                </c:pt>
                <c:pt idx="113">
                  <c:v>-0.40731915529417301</c:v>
                </c:pt>
                <c:pt idx="114">
                  <c:v>-0.23945665970674615</c:v>
                </c:pt>
                <c:pt idx="115">
                  <c:v>-0.85017841501739477</c:v>
                </c:pt>
                <c:pt idx="116">
                  <c:v>-0.78708135548754588</c:v>
                </c:pt>
                <c:pt idx="117">
                  <c:v>-0.79416493318321801</c:v>
                </c:pt>
                <c:pt idx="118">
                  <c:v>-0.96055815632457375</c:v>
                </c:pt>
                <c:pt idx="119">
                  <c:v>-0.65263358835297602</c:v>
                </c:pt>
                <c:pt idx="120">
                  <c:v>-0.41908982879056628</c:v>
                </c:pt>
                <c:pt idx="121">
                  <c:v>-0.46462059484472285</c:v>
                </c:pt>
                <c:pt idx="122">
                  <c:v>-0.83982852367300131</c:v>
                </c:pt>
                <c:pt idx="123">
                  <c:v>-0.69371413389526737</c:v>
                </c:pt>
                <c:pt idx="124">
                  <c:v>-0.53231233046803361</c:v>
                </c:pt>
                <c:pt idx="125">
                  <c:v>-0.47906693092262703</c:v>
                </c:pt>
                <c:pt idx="126">
                  <c:v>-0.56449897103650126</c:v>
                </c:pt>
                <c:pt idx="127">
                  <c:v>0.37425755561554841</c:v>
                </c:pt>
                <c:pt idx="128">
                  <c:v>-5.6956593420456586E-2</c:v>
                </c:pt>
                <c:pt idx="129">
                  <c:v>-0.81675396622679086</c:v>
                </c:pt>
                <c:pt idx="130">
                  <c:v>-0.28324588636271403</c:v>
                </c:pt>
                <c:pt idx="131">
                  <c:v>-0.5546430830740815</c:v>
                </c:pt>
                <c:pt idx="132">
                  <c:v>0.13028105545090887</c:v>
                </c:pt>
                <c:pt idx="133">
                  <c:v>-0.17962433144990528</c:v>
                </c:pt>
                <c:pt idx="134">
                  <c:v>-0.4957574235362146</c:v>
                </c:pt>
                <c:pt idx="135">
                  <c:v>-0.81602771048733314</c:v>
                </c:pt>
                <c:pt idx="136">
                  <c:v>-0.61611081566344617</c:v>
                </c:pt>
                <c:pt idx="137">
                  <c:v>-0.75666189552659247</c:v>
                </c:pt>
                <c:pt idx="138">
                  <c:v>-0.9981199499652631</c:v>
                </c:pt>
                <c:pt idx="139">
                  <c:v>-0.87339585738972314</c:v>
                </c:pt>
                <c:pt idx="140">
                  <c:v>-0.92398790754322713</c:v>
                </c:pt>
                <c:pt idx="141">
                  <c:v>-0.83760526677183778</c:v>
                </c:pt>
                <c:pt idx="142">
                  <c:v>-0.87593745262128542</c:v>
                </c:pt>
                <c:pt idx="143">
                  <c:v>-0.91419978451095885</c:v>
                </c:pt>
                <c:pt idx="144">
                  <c:v>-0.87796142830683521</c:v>
                </c:pt>
                <c:pt idx="145">
                  <c:v>-0.62194275925646736</c:v>
                </c:pt>
                <c:pt idx="146">
                  <c:v>-0.78478575756701685</c:v>
                </c:pt>
                <c:pt idx="147">
                  <c:v>-0.794924200266933</c:v>
                </c:pt>
                <c:pt idx="148">
                  <c:v>-0.89626058560440081</c:v>
                </c:pt>
                <c:pt idx="149">
                  <c:v>-0.93155372557808291</c:v>
                </c:pt>
                <c:pt idx="150">
                  <c:v>0.81989291740906511</c:v>
                </c:pt>
                <c:pt idx="151">
                  <c:v>-0.89059017184236722</c:v>
                </c:pt>
                <c:pt idx="152">
                  <c:v>-0.89260539726207888</c:v>
                </c:pt>
                <c:pt idx="153">
                  <c:v>-0.87845655152804758</c:v>
                </c:pt>
                <c:pt idx="154">
                  <c:v>-0.74723348805802714</c:v>
                </c:pt>
                <c:pt idx="155">
                  <c:v>-0.50215726378016845</c:v>
                </c:pt>
                <c:pt idx="156">
                  <c:v>-0.89295526043564444</c:v>
                </c:pt>
                <c:pt idx="157">
                  <c:v>-0.33386916640861042</c:v>
                </c:pt>
                <c:pt idx="158">
                  <c:v>-0.20051750954065042</c:v>
                </c:pt>
                <c:pt idx="159">
                  <c:v>-0.9861692691063122</c:v>
                </c:pt>
                <c:pt idx="160">
                  <c:v>-0.76010619519583311</c:v>
                </c:pt>
                <c:pt idx="161">
                  <c:v>-0.98540567752551744</c:v>
                </c:pt>
                <c:pt idx="162">
                  <c:v>-0.98151761064257714</c:v>
                </c:pt>
                <c:pt idx="163">
                  <c:v>-0.89993517645272836</c:v>
                </c:pt>
                <c:pt idx="164">
                  <c:v>-0.88342953251319678</c:v>
                </c:pt>
                <c:pt idx="165">
                  <c:v>-0.92183545391722299</c:v>
                </c:pt>
                <c:pt idx="166">
                  <c:v>-0.95856064507212968</c:v>
                </c:pt>
                <c:pt idx="167">
                  <c:v>0.53762220037435915</c:v>
                </c:pt>
                <c:pt idx="168">
                  <c:v>-0.72278837340752256</c:v>
                </c:pt>
                <c:pt idx="169">
                  <c:v>-0.22136566471718247</c:v>
                </c:pt>
                <c:pt idx="170">
                  <c:v>-0.73295820630279696</c:v>
                </c:pt>
                <c:pt idx="171">
                  <c:v>-0.52488617935690807</c:v>
                </c:pt>
                <c:pt idx="172">
                  <c:v>-0.87879103028864691</c:v>
                </c:pt>
                <c:pt idx="173">
                  <c:v>0.12769243375395192</c:v>
                </c:pt>
                <c:pt idx="174">
                  <c:v>-0.39098384729462776</c:v>
                </c:pt>
                <c:pt idx="175">
                  <c:v>-0.8076389918621667</c:v>
                </c:pt>
                <c:pt idx="176">
                  <c:v>-0.70190587676608829</c:v>
                </c:pt>
                <c:pt idx="177">
                  <c:v>-0.44045419243382378</c:v>
                </c:pt>
                <c:pt idx="178">
                  <c:v>-0.79839558698911328</c:v>
                </c:pt>
                <c:pt idx="179">
                  <c:v>-0.9292917419408343</c:v>
                </c:pt>
                <c:pt idx="180">
                  <c:v>-0.9387232279778549</c:v>
                </c:pt>
                <c:pt idx="181">
                  <c:v>-0.99650842026699793</c:v>
                </c:pt>
                <c:pt idx="182">
                  <c:v>-0.79386206387928204</c:v>
                </c:pt>
                <c:pt idx="183">
                  <c:v>-0.32940656431016674</c:v>
                </c:pt>
                <c:pt idx="184">
                  <c:v>-0.64549275389822158</c:v>
                </c:pt>
                <c:pt idx="185">
                  <c:v>-0.99097768069478509</c:v>
                </c:pt>
                <c:pt idx="186">
                  <c:v>0.42201355948117647</c:v>
                </c:pt>
                <c:pt idx="187">
                  <c:v>-0.8300021706059777</c:v>
                </c:pt>
                <c:pt idx="188">
                  <c:v>-0.87175828133169708</c:v>
                </c:pt>
                <c:pt idx="189">
                  <c:v>0.28376285533112594</c:v>
                </c:pt>
                <c:pt idx="190">
                  <c:v>-0.87214289235653986</c:v>
                </c:pt>
                <c:pt idx="191">
                  <c:v>-0.84615891524558851</c:v>
                </c:pt>
                <c:pt idx="192">
                  <c:v>-0.91856669265790525</c:v>
                </c:pt>
                <c:pt idx="193">
                  <c:v>0.43089640213761909</c:v>
                </c:pt>
                <c:pt idx="194">
                  <c:v>-0.8871085459777055</c:v>
                </c:pt>
                <c:pt idx="195">
                  <c:v>-0.18763583283550164</c:v>
                </c:pt>
                <c:pt idx="196">
                  <c:v>-0.99449879064446434</c:v>
                </c:pt>
                <c:pt idx="197">
                  <c:v>-0.93715796476667224</c:v>
                </c:pt>
                <c:pt idx="198">
                  <c:v>-0.95233566196915398</c:v>
                </c:pt>
                <c:pt idx="199">
                  <c:v>-0.40472315806780423</c:v>
                </c:pt>
                <c:pt idx="200">
                  <c:v>-0.28411565556115853</c:v>
                </c:pt>
                <c:pt idx="201">
                  <c:v>-0.93042131143238405</c:v>
                </c:pt>
                <c:pt idx="202">
                  <c:v>-0.85786320935111082</c:v>
                </c:pt>
                <c:pt idx="203">
                  <c:v>-0.25111781473777672</c:v>
                </c:pt>
                <c:pt idx="204">
                  <c:v>-0.98820107549568725</c:v>
                </c:pt>
                <c:pt idx="205">
                  <c:v>0.61517902003345548</c:v>
                </c:pt>
                <c:pt idx="206">
                  <c:v>-0.98749458999387663</c:v>
                </c:pt>
                <c:pt idx="207">
                  <c:v>-0.28227334474067739</c:v>
                </c:pt>
                <c:pt idx="208">
                  <c:v>4.5986450083407571E-2</c:v>
                </c:pt>
                <c:pt idx="209">
                  <c:v>-0.89841556714231763</c:v>
                </c:pt>
                <c:pt idx="210">
                  <c:v>-0.99271561672991371</c:v>
                </c:pt>
                <c:pt idx="211">
                  <c:v>-0.78832868390643085</c:v>
                </c:pt>
                <c:pt idx="212">
                  <c:v>-0.7060197559145609</c:v>
                </c:pt>
                <c:pt idx="213">
                  <c:v>-0.92807606712120116</c:v>
                </c:pt>
                <c:pt idx="214">
                  <c:v>-0.46071216401308185</c:v>
                </c:pt>
                <c:pt idx="215">
                  <c:v>-0.94729786536489857</c:v>
                </c:pt>
                <c:pt idx="216">
                  <c:v>-0.99642442683748833</c:v>
                </c:pt>
                <c:pt idx="217">
                  <c:v>-0.93195989966623305</c:v>
                </c:pt>
                <c:pt idx="218">
                  <c:v>-0.69289903359843297</c:v>
                </c:pt>
                <c:pt idx="219">
                  <c:v>-0.71578896093324007</c:v>
                </c:pt>
                <c:pt idx="220">
                  <c:v>-0.64747944938148094</c:v>
                </c:pt>
                <c:pt idx="221">
                  <c:v>-0.88596780391970331</c:v>
                </c:pt>
                <c:pt idx="222">
                  <c:v>-0.90563645238244872</c:v>
                </c:pt>
                <c:pt idx="223">
                  <c:v>-0.78445278449957434</c:v>
                </c:pt>
                <c:pt idx="224">
                  <c:v>-0.96700790321600427</c:v>
                </c:pt>
                <c:pt idx="225">
                  <c:v>-0.67733332371719079</c:v>
                </c:pt>
                <c:pt idx="226">
                  <c:v>3.2645493398438308E-2</c:v>
                </c:pt>
                <c:pt idx="227">
                  <c:v>0.95865668071564369</c:v>
                </c:pt>
                <c:pt idx="228">
                  <c:v>-0.35911949266190812</c:v>
                </c:pt>
                <c:pt idx="229">
                  <c:v>-0.9958592897108115</c:v>
                </c:pt>
                <c:pt idx="230">
                  <c:v>-0.93354760625906752</c:v>
                </c:pt>
                <c:pt idx="231">
                  <c:v>-0.87109703475395117</c:v>
                </c:pt>
                <c:pt idx="232">
                  <c:v>-0.95227553656403674</c:v>
                </c:pt>
                <c:pt idx="233">
                  <c:v>-0.95581774827285071</c:v>
                </c:pt>
                <c:pt idx="234">
                  <c:v>-0.9417330363664187</c:v>
                </c:pt>
                <c:pt idx="235">
                  <c:v>-0.94856125738357389</c:v>
                </c:pt>
                <c:pt idx="236">
                  <c:v>-0.92801576017394982</c:v>
                </c:pt>
                <c:pt idx="237">
                  <c:v>-0.88710759949646101</c:v>
                </c:pt>
                <c:pt idx="238">
                  <c:v>-0.88572682719980966</c:v>
                </c:pt>
                <c:pt idx="239">
                  <c:v>-0.92782491483509633</c:v>
                </c:pt>
                <c:pt idx="240">
                  <c:v>-0.86669071042795154</c:v>
                </c:pt>
                <c:pt idx="241">
                  <c:v>-0.74350817444351158</c:v>
                </c:pt>
                <c:pt idx="242">
                  <c:v>-0.97602745800809132</c:v>
                </c:pt>
                <c:pt idx="243">
                  <c:v>-0.96812048997226285</c:v>
                </c:pt>
                <c:pt idx="244">
                  <c:v>0.48063104721488964</c:v>
                </c:pt>
                <c:pt idx="245">
                  <c:v>-0.96424139267680675</c:v>
                </c:pt>
                <c:pt idx="246">
                  <c:v>-0.97845388589710913</c:v>
                </c:pt>
                <c:pt idx="247">
                  <c:v>-0.81982907673007233</c:v>
                </c:pt>
                <c:pt idx="248">
                  <c:v>-0.79503626712679998</c:v>
                </c:pt>
                <c:pt idx="249">
                  <c:v>-0.653771551786133</c:v>
                </c:pt>
                <c:pt idx="250">
                  <c:v>-0.99021718531383973</c:v>
                </c:pt>
                <c:pt idx="251">
                  <c:v>-0.88674230203844051</c:v>
                </c:pt>
                <c:pt idx="252">
                  <c:v>-0.97311851549194195</c:v>
                </c:pt>
                <c:pt idx="253">
                  <c:v>-0.68204720340269376</c:v>
                </c:pt>
                <c:pt idx="254">
                  <c:v>-0.93329713965921424</c:v>
                </c:pt>
                <c:pt idx="255">
                  <c:v>-0.78125725365498822</c:v>
                </c:pt>
                <c:pt idx="256">
                  <c:v>-0.9833131876173189</c:v>
                </c:pt>
                <c:pt idx="257">
                  <c:v>-0.97329303690014901</c:v>
                </c:pt>
                <c:pt idx="258">
                  <c:v>-0.73955459425690528</c:v>
                </c:pt>
                <c:pt idx="259">
                  <c:v>-0.90297932420416949</c:v>
                </c:pt>
                <c:pt idx="260">
                  <c:v>-0.8599069429548456</c:v>
                </c:pt>
                <c:pt idx="261">
                  <c:v>-0.84720218579165818</c:v>
                </c:pt>
                <c:pt idx="262">
                  <c:v>0.92254650846723285</c:v>
                </c:pt>
                <c:pt idx="263">
                  <c:v>-0.93640172820865875</c:v>
                </c:pt>
                <c:pt idx="264">
                  <c:v>-0.95978218140080518</c:v>
                </c:pt>
                <c:pt idx="265">
                  <c:v>0.27976031364061693</c:v>
                </c:pt>
                <c:pt idx="266">
                  <c:v>-0.93878205873090048</c:v>
                </c:pt>
                <c:pt idx="267">
                  <c:v>-0.93796184289958573</c:v>
                </c:pt>
                <c:pt idx="268">
                  <c:v>0.8742677559015487</c:v>
                </c:pt>
                <c:pt idx="269">
                  <c:v>-0.86067255791330755</c:v>
                </c:pt>
                <c:pt idx="270">
                  <c:v>-0.8817121747816431</c:v>
                </c:pt>
                <c:pt idx="271">
                  <c:v>-0.97033629470533456</c:v>
                </c:pt>
                <c:pt idx="272">
                  <c:v>-0.99428443809744349</c:v>
                </c:pt>
                <c:pt idx="273">
                  <c:v>-0.99768668556809526</c:v>
                </c:pt>
                <c:pt idx="274">
                  <c:v>-0.96083376659208963</c:v>
                </c:pt>
                <c:pt idx="275">
                  <c:v>-0.73671969952411553</c:v>
                </c:pt>
                <c:pt idx="276">
                  <c:v>-0.30776436062229995</c:v>
                </c:pt>
                <c:pt idx="277">
                  <c:v>-0.98136528576630999</c:v>
                </c:pt>
                <c:pt idx="278">
                  <c:v>-0.95701859369913589</c:v>
                </c:pt>
                <c:pt idx="279">
                  <c:v>-0.99373359038225684</c:v>
                </c:pt>
                <c:pt idx="280">
                  <c:v>-0.99357991871656337</c:v>
                </c:pt>
                <c:pt idx="281">
                  <c:v>-0.98354513584679792</c:v>
                </c:pt>
                <c:pt idx="282">
                  <c:v>-0.98125567109632317</c:v>
                </c:pt>
                <c:pt idx="283">
                  <c:v>-0.98946737508239779</c:v>
                </c:pt>
                <c:pt idx="284">
                  <c:v>-0.75543423928039399</c:v>
                </c:pt>
                <c:pt idx="285">
                  <c:v>-0.96687245847459946</c:v>
                </c:pt>
                <c:pt idx="286">
                  <c:v>-0.73288692982876735</c:v>
                </c:pt>
                <c:pt idx="287">
                  <c:v>0.92677850594928457</c:v>
                </c:pt>
                <c:pt idx="288">
                  <c:v>-0.96028324949589416</c:v>
                </c:pt>
                <c:pt idx="289">
                  <c:v>-0.97809491358269984</c:v>
                </c:pt>
                <c:pt idx="290">
                  <c:v>-0.9612212666932195</c:v>
                </c:pt>
                <c:pt idx="291">
                  <c:v>0.76478938395117657</c:v>
                </c:pt>
                <c:pt idx="292">
                  <c:v>-0.75410194465583669</c:v>
                </c:pt>
                <c:pt idx="293">
                  <c:v>-0.85807583484007466</c:v>
                </c:pt>
                <c:pt idx="294">
                  <c:v>-0.57255569171496301</c:v>
                </c:pt>
                <c:pt idx="295">
                  <c:v>-0.89975865953983425</c:v>
                </c:pt>
                <c:pt idx="296">
                  <c:v>-0.98706336457476151</c:v>
                </c:pt>
                <c:pt idx="297">
                  <c:v>-0.88588706737683853</c:v>
                </c:pt>
                <c:pt idx="298">
                  <c:v>-0.45266380498537012</c:v>
                </c:pt>
                <c:pt idx="299">
                  <c:v>-0.97497186803072367</c:v>
                </c:pt>
                <c:pt idx="300">
                  <c:v>-0.96411145967422707</c:v>
                </c:pt>
                <c:pt idx="301">
                  <c:v>-0.92214127259557233</c:v>
                </c:pt>
                <c:pt idx="302">
                  <c:v>-0.86761034850482321</c:v>
                </c:pt>
                <c:pt idx="303">
                  <c:v>-0.99263724304689815</c:v>
                </c:pt>
                <c:pt idx="304">
                  <c:v>-0.97678722634051884</c:v>
                </c:pt>
                <c:pt idx="305">
                  <c:v>-0.95309242180333253</c:v>
                </c:pt>
                <c:pt idx="306">
                  <c:v>0.49211931632016681</c:v>
                </c:pt>
                <c:pt idx="307">
                  <c:v>-0.97265448109198294</c:v>
                </c:pt>
                <c:pt idx="308">
                  <c:v>-0.88079282740124132</c:v>
                </c:pt>
                <c:pt idx="309">
                  <c:v>-0.93089271907448157</c:v>
                </c:pt>
                <c:pt idx="310">
                  <c:v>-0.98146276211311589</c:v>
                </c:pt>
                <c:pt idx="311">
                  <c:v>-0.68123819763920668</c:v>
                </c:pt>
                <c:pt idx="312">
                  <c:v>-0.98904382756116138</c:v>
                </c:pt>
                <c:pt idx="313">
                  <c:v>-0.9958276795382367</c:v>
                </c:pt>
                <c:pt idx="314">
                  <c:v>-0.98730137747052582</c:v>
                </c:pt>
                <c:pt idx="315">
                  <c:v>-0.97232429489223504</c:v>
                </c:pt>
                <c:pt idx="316">
                  <c:v>-0.70682338739279327</c:v>
                </c:pt>
                <c:pt idx="317">
                  <c:v>-0.86150492828779324</c:v>
                </c:pt>
                <c:pt idx="318">
                  <c:v>-0.98942205727290877</c:v>
                </c:pt>
                <c:pt idx="319">
                  <c:v>-0.99710986432157689</c:v>
                </c:pt>
                <c:pt idx="320">
                  <c:v>-0.77788650360118972</c:v>
                </c:pt>
                <c:pt idx="321">
                  <c:v>-0.94056817307211504</c:v>
                </c:pt>
                <c:pt idx="322">
                  <c:v>-0.95689866698041659</c:v>
                </c:pt>
                <c:pt idx="323">
                  <c:v>-0.97612103016980656</c:v>
                </c:pt>
                <c:pt idx="324">
                  <c:v>-0.98833400505604851</c:v>
                </c:pt>
                <c:pt idx="325">
                  <c:v>0.3755993168142332</c:v>
                </c:pt>
                <c:pt idx="326">
                  <c:v>-0.98952107324843097</c:v>
                </c:pt>
                <c:pt idx="327">
                  <c:v>-0.96643767186459406</c:v>
                </c:pt>
                <c:pt idx="328">
                  <c:v>-0.98544814095409894</c:v>
                </c:pt>
                <c:pt idx="329">
                  <c:v>-0.98111619594395283</c:v>
                </c:pt>
                <c:pt idx="330">
                  <c:v>-0.9843408627088418</c:v>
                </c:pt>
                <c:pt idx="331">
                  <c:v>-0.97108516646070031</c:v>
                </c:pt>
                <c:pt idx="332">
                  <c:v>-0.99185166192226915</c:v>
                </c:pt>
                <c:pt idx="333">
                  <c:v>-0.99600257108493562</c:v>
                </c:pt>
                <c:pt idx="334">
                  <c:v>-0.91012711600971818</c:v>
                </c:pt>
                <c:pt idx="335">
                  <c:v>-0.99301159579310661</c:v>
                </c:pt>
                <c:pt idx="336">
                  <c:v>-0.95234301790448384</c:v>
                </c:pt>
                <c:pt idx="337">
                  <c:v>-0.9827827781136913</c:v>
                </c:pt>
                <c:pt idx="338">
                  <c:v>-0.96528798763457369</c:v>
                </c:pt>
                <c:pt idx="339">
                  <c:v>-0.84349166494076766</c:v>
                </c:pt>
                <c:pt idx="340">
                  <c:v>-0.96378945833406182</c:v>
                </c:pt>
                <c:pt idx="341">
                  <c:v>-0.99632385861740003</c:v>
                </c:pt>
                <c:pt idx="342">
                  <c:v>-0.97551874646205639</c:v>
                </c:pt>
                <c:pt idx="343">
                  <c:v>-0.97585580360363111</c:v>
                </c:pt>
                <c:pt idx="344">
                  <c:v>-0.95050452611929725</c:v>
                </c:pt>
                <c:pt idx="345">
                  <c:v>-0.96766037686348716</c:v>
                </c:pt>
                <c:pt idx="346">
                  <c:v>-0.99993801281491412</c:v>
                </c:pt>
                <c:pt idx="347">
                  <c:v>-0.97144468603546963</c:v>
                </c:pt>
                <c:pt idx="348">
                  <c:v>-0.99096121911095758</c:v>
                </c:pt>
                <c:pt idx="349">
                  <c:v>-0.96740372568054978</c:v>
                </c:pt>
                <c:pt idx="350">
                  <c:v>-0.99728331212853016</c:v>
                </c:pt>
                <c:pt idx="351">
                  <c:v>-0.99631026078334162</c:v>
                </c:pt>
                <c:pt idx="352">
                  <c:v>-0.99978962055908416</c:v>
                </c:pt>
                <c:pt idx="353">
                  <c:v>-0.99448076641218985</c:v>
                </c:pt>
                <c:pt idx="354">
                  <c:v>-0.97019850164304022</c:v>
                </c:pt>
                <c:pt idx="355">
                  <c:v>-0.95203998880449381</c:v>
                </c:pt>
              </c:numCache>
            </c:numRef>
          </c:xVal>
          <c:yVal>
            <c:numRef>
              <c:f>Sheet3!$D$3:$D$358</c:f>
              <c:numCache>
                <c:formatCode>_-* #,##0.000_-;\-* #,##0.000_-;_-* "-"??_-;_-@_-</c:formatCode>
                <c:ptCount val="356"/>
                <c:pt idx="0">
                  <c:v>0.96470488187713921</c:v>
                </c:pt>
                <c:pt idx="1">
                  <c:v>0.94452102504803792</c:v>
                </c:pt>
                <c:pt idx="2">
                  <c:v>0.93795946075080805</c:v>
                </c:pt>
                <c:pt idx="3">
                  <c:v>0.93105692669071838</c:v>
                </c:pt>
                <c:pt idx="4">
                  <c:v>0.92549814739336167</c:v>
                </c:pt>
                <c:pt idx="5">
                  <c:v>0.92076509539320439</c:v>
                </c:pt>
                <c:pt idx="6">
                  <c:v>0.90831253654522348</c:v>
                </c:pt>
                <c:pt idx="7">
                  <c:v>0.90750187727482157</c:v>
                </c:pt>
                <c:pt idx="8">
                  <c:v>0.876128578077769</c:v>
                </c:pt>
                <c:pt idx="9">
                  <c:v>0.86326869765282321</c:v>
                </c:pt>
                <c:pt idx="10">
                  <c:v>0.86156265523560971</c:v>
                </c:pt>
                <c:pt idx="11">
                  <c:v>0.8611924421348498</c:v>
                </c:pt>
                <c:pt idx="12">
                  <c:v>0.86108139356466662</c:v>
                </c:pt>
                <c:pt idx="13">
                  <c:v>0.85341448268436759</c:v>
                </c:pt>
                <c:pt idx="14">
                  <c:v>0.85287496413875252</c:v>
                </c:pt>
                <c:pt idx="15">
                  <c:v>0.84540798628334457</c:v>
                </c:pt>
                <c:pt idx="16">
                  <c:v>0.84488703019983258</c:v>
                </c:pt>
                <c:pt idx="17">
                  <c:v>0.84237172033411944</c:v>
                </c:pt>
                <c:pt idx="18">
                  <c:v>0.84022579354682558</c:v>
                </c:pt>
                <c:pt idx="19">
                  <c:v>0.83264487127849274</c:v>
                </c:pt>
                <c:pt idx="20">
                  <c:v>0.81774268193151678</c:v>
                </c:pt>
                <c:pt idx="21">
                  <c:v>0.81333573425147265</c:v>
                </c:pt>
                <c:pt idx="22">
                  <c:v>0.80974442255430712</c:v>
                </c:pt>
                <c:pt idx="23">
                  <c:v>0.8038689849277354</c:v>
                </c:pt>
                <c:pt idx="24">
                  <c:v>0.79484326538967331</c:v>
                </c:pt>
                <c:pt idx="25">
                  <c:v>0.7880912002005438</c:v>
                </c:pt>
                <c:pt idx="26">
                  <c:v>0.77516870296121532</c:v>
                </c:pt>
                <c:pt idx="27">
                  <c:v>0.76201451750753502</c:v>
                </c:pt>
                <c:pt idx="28">
                  <c:v>0.75737895207534489</c:v>
                </c:pt>
                <c:pt idx="29">
                  <c:v>0.75599947170320481</c:v>
                </c:pt>
                <c:pt idx="30">
                  <c:v>0.74920956083312884</c:v>
                </c:pt>
                <c:pt idx="31">
                  <c:v>0.74860478953418408</c:v>
                </c:pt>
                <c:pt idx="32">
                  <c:v>0.72424368855929633</c:v>
                </c:pt>
                <c:pt idx="33">
                  <c:v>0.71067900990997257</c:v>
                </c:pt>
                <c:pt idx="34">
                  <c:v>0.70734439422709683</c:v>
                </c:pt>
                <c:pt idx="35">
                  <c:v>0.70096546220040534</c:v>
                </c:pt>
                <c:pt idx="36">
                  <c:v>0.70072790609283553</c:v>
                </c:pt>
                <c:pt idx="37">
                  <c:v>0.69836636936981866</c:v>
                </c:pt>
                <c:pt idx="38">
                  <c:v>0.69033764805633202</c:v>
                </c:pt>
                <c:pt idx="39">
                  <c:v>0.68470149584618722</c:v>
                </c:pt>
                <c:pt idx="40">
                  <c:v>0.66682717119573076</c:v>
                </c:pt>
                <c:pt idx="41">
                  <c:v>0.66383767267748073</c:v>
                </c:pt>
                <c:pt idx="42">
                  <c:v>0.65964128329573746</c:v>
                </c:pt>
                <c:pt idx="43">
                  <c:v>0.64439031223804533</c:v>
                </c:pt>
                <c:pt idx="44">
                  <c:v>0.64085267307753058</c:v>
                </c:pt>
                <c:pt idx="45">
                  <c:v>0.63984403258190414</c:v>
                </c:pt>
                <c:pt idx="46">
                  <c:v>0.63963750038762091</c:v>
                </c:pt>
                <c:pt idx="47">
                  <c:v>0.63506552079237555</c:v>
                </c:pt>
                <c:pt idx="48">
                  <c:v>0.63144162265938719</c:v>
                </c:pt>
                <c:pt idx="49">
                  <c:v>0.63016368272892387</c:v>
                </c:pt>
                <c:pt idx="50">
                  <c:v>0.62967882096078454</c:v>
                </c:pt>
                <c:pt idx="51">
                  <c:v>0.62734205690449163</c:v>
                </c:pt>
                <c:pt idx="52">
                  <c:v>0.62531034446918421</c:v>
                </c:pt>
                <c:pt idx="53">
                  <c:v>0.61368597313622342</c:v>
                </c:pt>
                <c:pt idx="54">
                  <c:v>0.61200430273495532</c:v>
                </c:pt>
                <c:pt idx="55">
                  <c:v>0.60453771565415337</c:v>
                </c:pt>
                <c:pt idx="56">
                  <c:v>0.59640513271801143</c:v>
                </c:pt>
                <c:pt idx="57">
                  <c:v>0.59479711957972159</c:v>
                </c:pt>
                <c:pt idx="58">
                  <c:v>0.59213699207460802</c:v>
                </c:pt>
                <c:pt idx="59">
                  <c:v>0.5915908430046255</c:v>
                </c:pt>
                <c:pt idx="60">
                  <c:v>0.58926922611114096</c:v>
                </c:pt>
                <c:pt idx="61">
                  <c:v>0.58808636124509972</c:v>
                </c:pt>
                <c:pt idx="62">
                  <c:v>0.58518034749368486</c:v>
                </c:pt>
                <c:pt idx="63">
                  <c:v>0.57565230918642418</c:v>
                </c:pt>
                <c:pt idx="64">
                  <c:v>0.57095739627971709</c:v>
                </c:pt>
                <c:pt idx="65">
                  <c:v>0.56885273417562643</c:v>
                </c:pt>
                <c:pt idx="66">
                  <c:v>0.56033416602281427</c:v>
                </c:pt>
                <c:pt idx="67">
                  <c:v>0.55663529705704184</c:v>
                </c:pt>
                <c:pt idx="68">
                  <c:v>0.55266782208395226</c:v>
                </c:pt>
                <c:pt idx="69">
                  <c:v>0.54673558195412397</c:v>
                </c:pt>
                <c:pt idx="70">
                  <c:v>0.54552571307626074</c:v>
                </c:pt>
                <c:pt idx="71">
                  <c:v>0.53566914926208109</c:v>
                </c:pt>
                <c:pt idx="72">
                  <c:v>0.52533622447848916</c:v>
                </c:pt>
                <c:pt idx="73">
                  <c:v>0.52207608086297586</c:v>
                </c:pt>
                <c:pt idx="74">
                  <c:v>0.51179822447374013</c:v>
                </c:pt>
                <c:pt idx="75">
                  <c:v>0.50723999209487391</c:v>
                </c:pt>
                <c:pt idx="76">
                  <c:v>0.49863365029640844</c:v>
                </c:pt>
                <c:pt idx="77">
                  <c:v>0.49351419251455669</c:v>
                </c:pt>
                <c:pt idx="78">
                  <c:v>0.49096397869607172</c:v>
                </c:pt>
                <c:pt idx="79">
                  <c:v>0.48898407848826853</c:v>
                </c:pt>
                <c:pt idx="80">
                  <c:v>0.48815257504558324</c:v>
                </c:pt>
                <c:pt idx="81">
                  <c:v>0.48527973953370829</c:v>
                </c:pt>
                <c:pt idx="82">
                  <c:v>0.4830865851019035</c:v>
                </c:pt>
                <c:pt idx="83">
                  <c:v>0.48096328734816857</c:v>
                </c:pt>
                <c:pt idx="84">
                  <c:v>0.47529320940887249</c:v>
                </c:pt>
                <c:pt idx="85">
                  <c:v>0.47503153749251348</c:v>
                </c:pt>
                <c:pt idx="86">
                  <c:v>0.47234990571481494</c:v>
                </c:pt>
                <c:pt idx="87">
                  <c:v>0.47049462334951742</c:v>
                </c:pt>
                <c:pt idx="88">
                  <c:v>0.46988633731334251</c:v>
                </c:pt>
                <c:pt idx="89">
                  <c:v>0.46787700525812193</c:v>
                </c:pt>
                <c:pt idx="90">
                  <c:v>0.46566458798378096</c:v>
                </c:pt>
                <c:pt idx="91">
                  <c:v>0.46469978372507753</c:v>
                </c:pt>
                <c:pt idx="92">
                  <c:v>0.45605453726420941</c:v>
                </c:pt>
                <c:pt idx="93">
                  <c:v>0.45560133415827603</c:v>
                </c:pt>
                <c:pt idx="94">
                  <c:v>0.45391040279456607</c:v>
                </c:pt>
                <c:pt idx="95">
                  <c:v>0.44958862694845048</c:v>
                </c:pt>
                <c:pt idx="96">
                  <c:v>0.44632421064240813</c:v>
                </c:pt>
                <c:pt idx="97">
                  <c:v>0.44385957908449958</c:v>
                </c:pt>
                <c:pt idx="98">
                  <c:v>0.44263114591536096</c:v>
                </c:pt>
                <c:pt idx="99">
                  <c:v>0.42843483773619495</c:v>
                </c:pt>
                <c:pt idx="100">
                  <c:v>0.42508625902699526</c:v>
                </c:pt>
                <c:pt idx="101">
                  <c:v>0.41803280741849702</c:v>
                </c:pt>
                <c:pt idx="102">
                  <c:v>0.4133743274907774</c:v>
                </c:pt>
                <c:pt idx="103">
                  <c:v>0.39968172431415294</c:v>
                </c:pt>
                <c:pt idx="104">
                  <c:v>0.39690016365557451</c:v>
                </c:pt>
                <c:pt idx="105">
                  <c:v>0.39565420625743297</c:v>
                </c:pt>
                <c:pt idx="106">
                  <c:v>0.39466749046970906</c:v>
                </c:pt>
                <c:pt idx="107">
                  <c:v>0.39327312076674853</c:v>
                </c:pt>
                <c:pt idx="108">
                  <c:v>0.38999145049804917</c:v>
                </c:pt>
                <c:pt idx="109">
                  <c:v>0.37333328308831348</c:v>
                </c:pt>
                <c:pt idx="110">
                  <c:v>0.37291503151956568</c:v>
                </c:pt>
                <c:pt idx="111">
                  <c:v>0.36205501931350509</c:v>
                </c:pt>
                <c:pt idx="112">
                  <c:v>0.3614555141022554</c:v>
                </c:pt>
                <c:pt idx="113">
                  <c:v>0.35762921766040956</c:v>
                </c:pt>
                <c:pt idx="114">
                  <c:v>0.34816442909805723</c:v>
                </c:pt>
                <c:pt idx="115">
                  <c:v>0.34241563580594914</c:v>
                </c:pt>
                <c:pt idx="116">
                  <c:v>0.3408590724562004</c:v>
                </c:pt>
                <c:pt idx="117">
                  <c:v>0.33854112960131683</c:v>
                </c:pt>
                <c:pt idx="118">
                  <c:v>0.33719884952724799</c:v>
                </c:pt>
                <c:pt idx="119">
                  <c:v>0.33354140281082828</c:v>
                </c:pt>
                <c:pt idx="120">
                  <c:v>0.33104386463007512</c:v>
                </c:pt>
                <c:pt idx="121">
                  <c:v>0.32662945694732626</c:v>
                </c:pt>
                <c:pt idx="122">
                  <c:v>0.32435327437808115</c:v>
                </c:pt>
                <c:pt idx="123">
                  <c:v>0.30921648061418111</c:v>
                </c:pt>
                <c:pt idx="124">
                  <c:v>0.30496279198707998</c:v>
                </c:pt>
                <c:pt idx="125">
                  <c:v>0.30300912008342618</c:v>
                </c:pt>
                <c:pt idx="126">
                  <c:v>0.29994826385079659</c:v>
                </c:pt>
                <c:pt idx="127">
                  <c:v>0.29857278012007643</c:v>
                </c:pt>
                <c:pt idx="128">
                  <c:v>0.29536193981474357</c:v>
                </c:pt>
                <c:pt idx="129">
                  <c:v>0.29370928994568424</c:v>
                </c:pt>
                <c:pt idx="130">
                  <c:v>0.28150351527086132</c:v>
                </c:pt>
                <c:pt idx="131">
                  <c:v>0.27745729045924106</c:v>
                </c:pt>
                <c:pt idx="132">
                  <c:v>0.2764636172183671</c:v>
                </c:pt>
                <c:pt idx="133">
                  <c:v>0.27568271536842276</c:v>
                </c:pt>
                <c:pt idx="134">
                  <c:v>0.27252786205323049</c:v>
                </c:pt>
                <c:pt idx="135">
                  <c:v>0.27030266680407405</c:v>
                </c:pt>
                <c:pt idx="136">
                  <c:v>0.26723905118499852</c:v>
                </c:pt>
                <c:pt idx="137">
                  <c:v>0.26550633975504373</c:v>
                </c:pt>
                <c:pt idx="138">
                  <c:v>0.25856037416807681</c:v>
                </c:pt>
                <c:pt idx="139">
                  <c:v>0.25840298841495751</c:v>
                </c:pt>
                <c:pt idx="140">
                  <c:v>0.24944682462494056</c:v>
                </c:pt>
                <c:pt idx="141">
                  <c:v>0.24634942513797675</c:v>
                </c:pt>
                <c:pt idx="142">
                  <c:v>0.2438740761347824</c:v>
                </c:pt>
                <c:pt idx="143">
                  <c:v>0.239097748251237</c:v>
                </c:pt>
                <c:pt idx="144">
                  <c:v>0.237246919329093</c:v>
                </c:pt>
                <c:pt idx="145">
                  <c:v>0.23336144170645284</c:v>
                </c:pt>
                <c:pt idx="146">
                  <c:v>0.23289490914248087</c:v>
                </c:pt>
                <c:pt idx="147">
                  <c:v>0.23210505921981001</c:v>
                </c:pt>
                <c:pt idx="148">
                  <c:v>0.2248096072624631</c:v>
                </c:pt>
                <c:pt idx="149">
                  <c:v>0.22282847837275394</c:v>
                </c:pt>
                <c:pt idx="150">
                  <c:v>0.22081065293811761</c:v>
                </c:pt>
                <c:pt idx="151">
                  <c:v>0.21873630469584918</c:v>
                </c:pt>
                <c:pt idx="152">
                  <c:v>0.21045525625895345</c:v>
                </c:pt>
                <c:pt idx="153">
                  <c:v>0.2090754502733724</c:v>
                </c:pt>
                <c:pt idx="154">
                  <c:v>0.20817917578283929</c:v>
                </c:pt>
                <c:pt idx="155">
                  <c:v>0.20601350620676681</c:v>
                </c:pt>
                <c:pt idx="156">
                  <c:v>0.20193838162213201</c:v>
                </c:pt>
                <c:pt idx="157">
                  <c:v>0.20092913762057477</c:v>
                </c:pt>
                <c:pt idx="158">
                  <c:v>0.19828681341801022</c:v>
                </c:pt>
                <c:pt idx="159">
                  <c:v>0.19701351837329709</c:v>
                </c:pt>
                <c:pt idx="160">
                  <c:v>0.19334722302769594</c:v>
                </c:pt>
                <c:pt idx="161">
                  <c:v>0.19216668563328154</c:v>
                </c:pt>
                <c:pt idx="162">
                  <c:v>0.19024063165409733</c:v>
                </c:pt>
                <c:pt idx="163">
                  <c:v>0.18475829041705433</c:v>
                </c:pt>
                <c:pt idx="164">
                  <c:v>0.17731897372668992</c:v>
                </c:pt>
                <c:pt idx="165">
                  <c:v>0.17391579264035512</c:v>
                </c:pt>
                <c:pt idx="166">
                  <c:v>0.1729928522949071</c:v>
                </c:pt>
                <c:pt idx="167">
                  <c:v>0.16879389315918639</c:v>
                </c:pt>
                <c:pt idx="168">
                  <c:v>0.1645680872066162</c:v>
                </c:pt>
                <c:pt idx="169">
                  <c:v>0.16040617237698013</c:v>
                </c:pt>
                <c:pt idx="170">
                  <c:v>0.15967754039470092</c:v>
                </c:pt>
                <c:pt idx="171">
                  <c:v>0.15917601419763419</c:v>
                </c:pt>
                <c:pt idx="172">
                  <c:v>0.1586559816763923</c:v>
                </c:pt>
                <c:pt idx="173">
                  <c:v>0.15851751116398585</c:v>
                </c:pt>
                <c:pt idx="174">
                  <c:v>0.15699599004649462</c:v>
                </c:pt>
                <c:pt idx="175">
                  <c:v>0.1555255232597792</c:v>
                </c:pt>
                <c:pt idx="176">
                  <c:v>0.1538885151288365</c:v>
                </c:pt>
                <c:pt idx="177">
                  <c:v>0.14399332607553081</c:v>
                </c:pt>
                <c:pt idx="178">
                  <c:v>0.14258737557292051</c:v>
                </c:pt>
                <c:pt idx="179">
                  <c:v>0.14170314325192601</c:v>
                </c:pt>
                <c:pt idx="180">
                  <c:v>0.14105943391971357</c:v>
                </c:pt>
                <c:pt idx="181">
                  <c:v>0.13942623889139527</c:v>
                </c:pt>
                <c:pt idx="182">
                  <c:v>0.13927312144706824</c:v>
                </c:pt>
                <c:pt idx="183">
                  <c:v>0.13722820992314308</c:v>
                </c:pt>
                <c:pt idx="184">
                  <c:v>0.13601971508096006</c:v>
                </c:pt>
                <c:pt idx="185">
                  <c:v>0.13566142709443016</c:v>
                </c:pt>
                <c:pt idx="186">
                  <c:v>0.1330933400052855</c:v>
                </c:pt>
                <c:pt idx="187">
                  <c:v>0.13178419625251039</c:v>
                </c:pt>
                <c:pt idx="188">
                  <c:v>0.13016598165052295</c:v>
                </c:pt>
                <c:pt idx="189">
                  <c:v>0.13001042060915546</c:v>
                </c:pt>
                <c:pt idx="190">
                  <c:v>0.12891659310587361</c:v>
                </c:pt>
                <c:pt idx="191">
                  <c:v>0.12347383320912245</c:v>
                </c:pt>
                <c:pt idx="192">
                  <c:v>0.12305644500630804</c:v>
                </c:pt>
                <c:pt idx="193">
                  <c:v>0.12138992317688187</c:v>
                </c:pt>
                <c:pt idx="194">
                  <c:v>0.11943367369515798</c:v>
                </c:pt>
                <c:pt idx="195">
                  <c:v>0.11689002658494754</c:v>
                </c:pt>
                <c:pt idx="196">
                  <c:v>0.11603997145267111</c:v>
                </c:pt>
                <c:pt idx="197">
                  <c:v>0.11580883799205559</c:v>
                </c:pt>
                <c:pt idx="198">
                  <c:v>0.11570798838834535</c:v>
                </c:pt>
                <c:pt idx="199">
                  <c:v>0.11432721818773998</c:v>
                </c:pt>
                <c:pt idx="200">
                  <c:v>0.1142945986618602</c:v>
                </c:pt>
                <c:pt idx="201">
                  <c:v>0.11220634055785017</c:v>
                </c:pt>
                <c:pt idx="202">
                  <c:v>0.10903494263240576</c:v>
                </c:pt>
                <c:pt idx="203">
                  <c:v>0.10813071904544505</c:v>
                </c:pt>
                <c:pt idx="204">
                  <c:v>0.10652180855991981</c:v>
                </c:pt>
                <c:pt idx="205">
                  <c:v>0.10576154752441611</c:v>
                </c:pt>
                <c:pt idx="206">
                  <c:v>0.10358015935601428</c:v>
                </c:pt>
                <c:pt idx="207">
                  <c:v>0.10259706827424131</c:v>
                </c:pt>
                <c:pt idx="208">
                  <c:v>0.10004445956047095</c:v>
                </c:pt>
                <c:pt idx="209">
                  <c:v>9.6433901602858876E-2</c:v>
                </c:pt>
                <c:pt idx="210">
                  <c:v>9.330283849289156E-2</c:v>
                </c:pt>
                <c:pt idx="211">
                  <c:v>8.9032183571890605E-2</c:v>
                </c:pt>
                <c:pt idx="212">
                  <c:v>8.6795071414614469E-2</c:v>
                </c:pt>
                <c:pt idx="213">
                  <c:v>8.054872301707125E-2</c:v>
                </c:pt>
                <c:pt idx="214">
                  <c:v>7.589954893675388E-2</c:v>
                </c:pt>
                <c:pt idx="215">
                  <c:v>7.381810804834503E-2</c:v>
                </c:pt>
                <c:pt idx="216">
                  <c:v>7.1026613044148618E-2</c:v>
                </c:pt>
                <c:pt idx="217">
                  <c:v>7.1003765141280845E-2</c:v>
                </c:pt>
                <c:pt idx="218">
                  <c:v>6.7062768873270964E-2</c:v>
                </c:pt>
                <c:pt idx="219">
                  <c:v>6.1814117603256079E-2</c:v>
                </c:pt>
                <c:pt idx="220">
                  <c:v>6.0208684479038599E-2</c:v>
                </c:pt>
                <c:pt idx="221">
                  <c:v>5.9971592771516778E-2</c:v>
                </c:pt>
                <c:pt idx="222">
                  <c:v>5.9871888394917486E-2</c:v>
                </c:pt>
                <c:pt idx="223">
                  <c:v>5.9389629673930064E-2</c:v>
                </c:pt>
                <c:pt idx="224">
                  <c:v>5.8235925277083433E-2</c:v>
                </c:pt>
                <c:pt idx="225">
                  <c:v>5.7409656801725537E-2</c:v>
                </c:pt>
                <c:pt idx="226">
                  <c:v>5.5595794858567471E-2</c:v>
                </c:pt>
                <c:pt idx="227">
                  <c:v>5.5273802150212582E-2</c:v>
                </c:pt>
                <c:pt idx="228">
                  <c:v>5.4338928066333447E-2</c:v>
                </c:pt>
                <c:pt idx="229">
                  <c:v>5.4203496734917311E-2</c:v>
                </c:pt>
                <c:pt idx="230">
                  <c:v>5.2736479076308872E-2</c:v>
                </c:pt>
                <c:pt idx="231">
                  <c:v>5.1814418549450035E-2</c:v>
                </c:pt>
                <c:pt idx="232">
                  <c:v>5.0571286461684781E-2</c:v>
                </c:pt>
                <c:pt idx="233">
                  <c:v>5.0138913277570717E-2</c:v>
                </c:pt>
                <c:pt idx="234">
                  <c:v>4.9058625158135437E-2</c:v>
                </c:pt>
                <c:pt idx="235">
                  <c:v>4.7707198030244882E-2</c:v>
                </c:pt>
                <c:pt idx="236">
                  <c:v>4.651729964976252E-2</c:v>
                </c:pt>
                <c:pt idx="237">
                  <c:v>4.6416818766843872E-2</c:v>
                </c:pt>
                <c:pt idx="238">
                  <c:v>4.5544729153620844E-2</c:v>
                </c:pt>
                <c:pt idx="239">
                  <c:v>4.4966651499292909E-2</c:v>
                </c:pt>
                <c:pt idx="240">
                  <c:v>4.4190509241729091E-2</c:v>
                </c:pt>
                <c:pt idx="241">
                  <c:v>4.412963245734973E-2</c:v>
                </c:pt>
                <c:pt idx="242">
                  <c:v>4.3966824914429138E-2</c:v>
                </c:pt>
                <c:pt idx="243">
                  <c:v>4.3599878799532046E-2</c:v>
                </c:pt>
                <c:pt idx="244">
                  <c:v>4.2707064441726582E-2</c:v>
                </c:pt>
                <c:pt idx="245">
                  <c:v>4.2633030686077156E-2</c:v>
                </c:pt>
                <c:pt idx="246">
                  <c:v>4.1988950276243095E-2</c:v>
                </c:pt>
                <c:pt idx="247">
                  <c:v>4.1221576081330348E-2</c:v>
                </c:pt>
                <c:pt idx="248">
                  <c:v>4.1218641616197017E-2</c:v>
                </c:pt>
                <c:pt idx="249">
                  <c:v>4.0390503171001992E-2</c:v>
                </c:pt>
                <c:pt idx="250">
                  <c:v>4.0364269146684562E-2</c:v>
                </c:pt>
                <c:pt idx="251">
                  <c:v>3.9486779328267163E-2</c:v>
                </c:pt>
                <c:pt idx="252">
                  <c:v>3.9114731630577527E-2</c:v>
                </c:pt>
                <c:pt idx="253">
                  <c:v>3.8719878449916242E-2</c:v>
                </c:pt>
                <c:pt idx="254">
                  <c:v>3.8255574465148802E-2</c:v>
                </c:pt>
                <c:pt idx="255">
                  <c:v>3.7632391206922966E-2</c:v>
                </c:pt>
                <c:pt idx="256">
                  <c:v>3.3666566439566135E-2</c:v>
                </c:pt>
                <c:pt idx="257">
                  <c:v>3.28423753157846E-2</c:v>
                </c:pt>
                <c:pt idx="258">
                  <c:v>3.1503103047824332E-2</c:v>
                </c:pt>
                <c:pt idx="259">
                  <c:v>3.1072392524408077E-2</c:v>
                </c:pt>
                <c:pt idx="260">
                  <c:v>2.9828684449277977E-2</c:v>
                </c:pt>
                <c:pt idx="261">
                  <c:v>2.9683542704509215E-2</c:v>
                </c:pt>
                <c:pt idx="262">
                  <c:v>2.869719902853065E-2</c:v>
                </c:pt>
                <c:pt idx="263">
                  <c:v>2.8383236771607125E-2</c:v>
                </c:pt>
                <c:pt idx="264">
                  <c:v>2.8220015697253409E-2</c:v>
                </c:pt>
                <c:pt idx="265">
                  <c:v>2.8132574865915583E-2</c:v>
                </c:pt>
                <c:pt idx="266">
                  <c:v>2.794209894379094E-2</c:v>
                </c:pt>
                <c:pt idx="267">
                  <c:v>2.5579381835163506E-2</c:v>
                </c:pt>
                <c:pt idx="268">
                  <c:v>2.5275754165197228E-2</c:v>
                </c:pt>
                <c:pt idx="269">
                  <c:v>2.4730462333667845E-2</c:v>
                </c:pt>
                <c:pt idx="270">
                  <c:v>2.4630437666130135E-2</c:v>
                </c:pt>
                <c:pt idx="271">
                  <c:v>2.4301872409619295E-2</c:v>
                </c:pt>
                <c:pt idx="272">
                  <c:v>2.3751129636968883E-2</c:v>
                </c:pt>
                <c:pt idx="273">
                  <c:v>2.2266039011518402E-2</c:v>
                </c:pt>
                <c:pt idx="274">
                  <c:v>2.1202967087120262E-2</c:v>
                </c:pt>
                <c:pt idx="275">
                  <c:v>2.1131124565281788E-2</c:v>
                </c:pt>
                <c:pt idx="276">
                  <c:v>1.9966388788427068E-2</c:v>
                </c:pt>
                <c:pt idx="277">
                  <c:v>1.9430746641266605E-2</c:v>
                </c:pt>
                <c:pt idx="278">
                  <c:v>1.9296129565748044E-2</c:v>
                </c:pt>
                <c:pt idx="279">
                  <c:v>1.9071889440190691E-2</c:v>
                </c:pt>
                <c:pt idx="280">
                  <c:v>1.7296337561041875E-2</c:v>
                </c:pt>
                <c:pt idx="281">
                  <c:v>1.7290773409605519E-2</c:v>
                </c:pt>
                <c:pt idx="282">
                  <c:v>1.7087499468193081E-2</c:v>
                </c:pt>
                <c:pt idx="283">
                  <c:v>1.6980347429779098E-2</c:v>
                </c:pt>
                <c:pt idx="284">
                  <c:v>1.6966388361736695E-2</c:v>
                </c:pt>
                <c:pt idx="285">
                  <c:v>1.6612021676146817E-2</c:v>
                </c:pt>
                <c:pt idx="286">
                  <c:v>1.5753011123762019E-2</c:v>
                </c:pt>
                <c:pt idx="287">
                  <c:v>1.5480832844063808E-2</c:v>
                </c:pt>
                <c:pt idx="288">
                  <c:v>1.5320232413941804E-2</c:v>
                </c:pt>
                <c:pt idx="289">
                  <c:v>1.4721648220989781E-2</c:v>
                </c:pt>
                <c:pt idx="290">
                  <c:v>1.4440996178098509E-2</c:v>
                </c:pt>
                <c:pt idx="291">
                  <c:v>1.4306764563585549E-2</c:v>
                </c:pt>
                <c:pt idx="292">
                  <c:v>1.4192989942924861E-2</c:v>
                </c:pt>
                <c:pt idx="293">
                  <c:v>1.4130638540576456E-2</c:v>
                </c:pt>
                <c:pt idx="294">
                  <c:v>1.4065042076991729E-2</c:v>
                </c:pt>
                <c:pt idx="295">
                  <c:v>1.2419830484974614E-2</c:v>
                </c:pt>
                <c:pt idx="296">
                  <c:v>1.2396321284295886E-2</c:v>
                </c:pt>
                <c:pt idx="297">
                  <c:v>1.21980269715122E-2</c:v>
                </c:pt>
                <c:pt idx="298">
                  <c:v>1.2072692846488153E-2</c:v>
                </c:pt>
                <c:pt idx="299">
                  <c:v>1.2049343432318182E-2</c:v>
                </c:pt>
                <c:pt idx="300">
                  <c:v>1.1992756880538446E-2</c:v>
                </c:pt>
                <c:pt idx="301">
                  <c:v>1.1357905562775116E-2</c:v>
                </c:pt>
                <c:pt idx="302">
                  <c:v>1.0757978255895972E-2</c:v>
                </c:pt>
                <c:pt idx="303">
                  <c:v>9.7763506612368774E-3</c:v>
                </c:pt>
                <c:pt idx="304">
                  <c:v>9.27769410248056E-3</c:v>
                </c:pt>
                <c:pt idx="305">
                  <c:v>8.2805731173810852E-3</c:v>
                </c:pt>
                <c:pt idx="306">
                  <c:v>8.2152110520950835E-3</c:v>
                </c:pt>
                <c:pt idx="307">
                  <c:v>7.8559709851418798E-3</c:v>
                </c:pt>
                <c:pt idx="308">
                  <c:v>7.844909277303946E-3</c:v>
                </c:pt>
                <c:pt idx="309">
                  <c:v>7.8429270225963462E-3</c:v>
                </c:pt>
                <c:pt idx="310">
                  <c:v>7.7786761400548523E-3</c:v>
                </c:pt>
                <c:pt idx="311">
                  <c:v>7.1224766905234162E-3</c:v>
                </c:pt>
                <c:pt idx="312">
                  <c:v>6.9720467502313085E-3</c:v>
                </c:pt>
                <c:pt idx="313">
                  <c:v>6.5059661016309885E-3</c:v>
                </c:pt>
                <c:pt idx="314">
                  <c:v>6.3508760381818961E-3</c:v>
                </c:pt>
                <c:pt idx="315">
                  <c:v>6.0790155639314893E-3</c:v>
                </c:pt>
                <c:pt idx="316">
                  <c:v>5.6450004842541592E-3</c:v>
                </c:pt>
                <c:pt idx="317">
                  <c:v>5.4755925463138896E-3</c:v>
                </c:pt>
                <c:pt idx="318">
                  <c:v>4.9006364687607549E-3</c:v>
                </c:pt>
                <c:pt idx="319">
                  <c:v>4.8673421632848598E-3</c:v>
                </c:pt>
                <c:pt idx="320">
                  <c:v>4.4096673084282664E-3</c:v>
                </c:pt>
                <c:pt idx="321">
                  <c:v>3.8898338487755703E-3</c:v>
                </c:pt>
                <c:pt idx="322">
                  <c:v>3.7189283731194232E-3</c:v>
                </c:pt>
                <c:pt idx="323">
                  <c:v>3.6686110405648176E-3</c:v>
                </c:pt>
                <c:pt idx="324">
                  <c:v>2.8285766468048256E-3</c:v>
                </c:pt>
                <c:pt idx="325">
                  <c:v>2.7030865486509016E-3</c:v>
                </c:pt>
                <c:pt idx="326">
                  <c:v>2.447985829002386E-3</c:v>
                </c:pt>
                <c:pt idx="327">
                  <c:v>2.3970337365601278E-3</c:v>
                </c:pt>
                <c:pt idx="328">
                  <c:v>2.3052578129243661E-3</c:v>
                </c:pt>
                <c:pt idx="329">
                  <c:v>2.1546970408293786E-3</c:v>
                </c:pt>
                <c:pt idx="330">
                  <c:v>2.0569084540540184E-3</c:v>
                </c:pt>
                <c:pt idx="331">
                  <c:v>1.948233945789113E-3</c:v>
                </c:pt>
                <c:pt idx="332">
                  <c:v>1.6768152086834355E-3</c:v>
                </c:pt>
                <c:pt idx="333">
                  <c:v>1.6137482420583993E-3</c:v>
                </c:pt>
                <c:pt idx="334">
                  <c:v>1.4358609344609307E-3</c:v>
                </c:pt>
                <c:pt idx="335">
                  <c:v>1.3989164106613882E-3</c:v>
                </c:pt>
                <c:pt idx="336">
                  <c:v>1.2052733649708491E-3</c:v>
                </c:pt>
                <c:pt idx="337">
                  <c:v>9.4693166265984456E-4</c:v>
                </c:pt>
                <c:pt idx="338">
                  <c:v>8.7703012821724877E-4</c:v>
                </c:pt>
                <c:pt idx="339">
                  <c:v>8.7537069543726083E-4</c:v>
                </c:pt>
                <c:pt idx="340">
                  <c:v>8.267630974614804E-4</c:v>
                </c:pt>
                <c:pt idx="341">
                  <c:v>7.6064101735160425E-4</c:v>
                </c:pt>
                <c:pt idx="342">
                  <c:v>7.5547123069676927E-4</c:v>
                </c:pt>
                <c:pt idx="343">
                  <c:v>7.1570078361422591E-4</c:v>
                </c:pt>
                <c:pt idx="344">
                  <c:v>6.5102209105314388E-4</c:v>
                </c:pt>
                <c:pt idx="345">
                  <c:v>6.3331765132483846E-4</c:v>
                </c:pt>
                <c:pt idx="346">
                  <c:v>5.4794520547944985E-4</c:v>
                </c:pt>
                <c:pt idx="347">
                  <c:v>3.8256187543366237E-4</c:v>
                </c:pt>
                <c:pt idx="348">
                  <c:v>1.9027585563813343E-4</c:v>
                </c:pt>
                <c:pt idx="349">
                  <c:v>1.6798236880704031E-4</c:v>
                </c:pt>
                <c:pt idx="350">
                  <c:v>1.6521587102500402E-4</c:v>
                </c:pt>
                <c:pt idx="351">
                  <c:v>1.5969814706664475E-4</c:v>
                </c:pt>
                <c:pt idx="352">
                  <c:v>1.5692469697052845E-4</c:v>
                </c:pt>
                <c:pt idx="353">
                  <c:v>1.0662491236597127E-4</c:v>
                </c:pt>
                <c:pt idx="354">
                  <c:v>6.5075896873056924E-5</c:v>
                </c:pt>
                <c:pt idx="355">
                  <c:v>1.0145925727922389E-5</c:v>
                </c:pt>
              </c:numCache>
            </c:numRef>
          </c:yVal>
          <c:smooth val="0"/>
          <c:extLst>
            <c:ext xmlns:c15="http://schemas.microsoft.com/office/drawing/2012/chart" uri="{02D57815-91ED-43cb-92C2-25804820EDAC}">
              <c15:datalabelsRange>
                <c15:f>Sheet3!$B$3:$B$358</c15:f>
                <c15:dlblRangeCache>
                  <c:ptCount val="356"/>
                  <c:pt idx="0">
                    <c:v>Transmission shafts, incl. camshafts and crankshafts, and cranks; bearing housings and plain shaft bearings for machines; gears and gearing; ball or roller screws, gear boxes and other speed changers, incl. torque converters; flywheels and pulleys, incl. p</c:v>
                  </c:pt>
                  <c:pt idx="1">
                    <c:v>Primary cells and primary batteries, electrical; parts thereof (excl. spent)</c:v>
                  </c:pt>
                  <c:pt idx="2">
                    <c:v>Woven fabrics containing predominantly, but &lt; 85% synthetic staple fibres by weight, other than those mixed principally or solely with cotton</c:v>
                  </c:pt>
                  <c:pt idx="3">
                    <c:v>Tube or pipe fittings "e.g. couplings, elbows, sleeves", of iron or steel</c:v>
                  </c:pt>
                  <c:pt idx="4">
                    <c:v>Electrical apparatus for switching or protecting electrical circuits, or for making connections to or in electrical circuits, e.g., switches, fuses, lightning arresters, voltage limiters, surge suppressors, plugs and other connectors, junction boxes, for a</c:v>
                  </c:pt>
                  <c:pt idx="5">
                    <c:v>Mechano-therapy appliances; massage apparatus; psychological aptitude-testing apparatus; ozone therapy, oxygen therapy, aerosol therapy, artificial respiration or other therapeutic respiration apparatus</c:v>
                  </c:pt>
                  <c:pt idx="6">
                    <c:v>Finishing agents, dye carriers to accelerate the dyeing or fixing of dyestuffs and other products and preparations such as dressings and mordants of a kind used in the textile, paper, leather or like industries, n.e.s.</c:v>
                  </c:pt>
                  <c:pt idx="7">
                    <c:v>Electric shavers, hair clippers and hair-removing appliances, with self-contained electric motor; parts thereof</c:v>
                  </c:pt>
                  <c:pt idx="8">
                    <c:v>Electrical apparatus for switching or protecting electrical circuits, or for making connections to or in electrical circuits, e.g., switches, relays, fuses, surge suppressors, plugs, sockets, lamp holders and junction boxes, for a voltage &lt;= 1.000 V (excl.</c:v>
                  </c:pt>
                  <c:pt idx="9">
                    <c:v>Parts of railway or tramway locomotives or rolling stock, n.e.s.</c:v>
                  </c:pt>
                  <c:pt idx="10">
                    <c:v>Semiconductor devices "e.g. diodes, transistors, semiconductor-based transducers"; photosensitive semiconductor devices, incl. photovoltaic cells whether or not assembled in modules or made up into panels (excl. photovoltaic generators); light emitting dio</c:v>
                  </c:pt>
                  <c:pt idx="11">
                    <c:v>Spark-ignition reciprocating or rotary internal combustion piston engine</c:v>
                  </c:pt>
                  <c:pt idx="12">
                    <c:v>Reception apparatus for radio-broadcasting, whether or not combined, in the same housing, with sound recording or reproducing apparatus or a clock</c:v>
                  </c:pt>
                  <c:pt idx="13">
                    <c:v>Waste, parings and scrap, of plastics</c:v>
                  </c:pt>
                  <c:pt idx="14">
                    <c:v>Instruments and apparatus for physical or chemical analysis, e.g. polarimeters, refractometers, spectrometers, gas or smoke analysis apparatus; instruments and apparatus for measuring or checking viscosity, porosity, expansion, surface tension or the like;</c:v>
                  </c:pt>
                  <c:pt idx="15">
                    <c:v>Flat panel display modules, whether or not incorporating touch-sensitive screens</c:v>
                  </c:pt>
                  <c:pt idx="16">
                    <c:v>Printing ink, writing or drawing ink and other inks, whether or not concentrated or solid</c:v>
                  </c:pt>
                  <c:pt idx="17">
                    <c:v>Electrical signalling, safety or traffic control equipment for railways, tramways, roads, inland waterways, parking facilities, port installations or airfields (excl. mechanical or electromechanical equipment of heading 8608); parts thereof</c:v>
                  </c:pt>
                  <c:pt idx="18">
                    <c:v>Polyacetals, other polyethers and epoxide resins, in primary forms; polycarbonates, alkyd resins, . . .</c:v>
                  </c:pt>
                  <c:pt idx="19">
                    <c:v>Regulating or controlling instruments and apparatus (excl. taps, cocks and valves of heading 8481)</c:v>
                  </c:pt>
                  <c:pt idx="20">
                    <c:v>Tractors (other than tractors of heading 8709)</c:v>
                  </c:pt>
                  <c:pt idx="21">
                    <c:v>Cinematographic cameras and projectors, whether or not incorporating sound recording or reproducing apparatus (excl. video equipment)</c:v>
                  </c:pt>
                  <c:pt idx="22">
                    <c:v>Polycarboxylic acids, their anhydrides, halides, peroxides and peroxyacids; their halogenated, sulphonated, nitrated or nitrosated derivatives</c:v>
                  </c:pt>
                  <c:pt idx="23">
                    <c:v>Mixed alkylbenzenes and mixed alkylnaphthalenes produced by the alkylation of benzene and naphthalene (excluding mixed isomers of cyclic hydrocarbons)</c:v>
                  </c:pt>
                  <c:pt idx="24">
                    <c:v>Paints and varnishes, incl. enamels and lacquers, based on synthetic polymers or chemically modified natural polymers, dispersed or dissolved in a non-aqueous medium; solutions of products of headings 3901 to 3913 in volatile organic solvents, containing &gt;</c:v>
                  </c:pt>
                  <c:pt idx="25">
                    <c:v>Gaskets and similar joints of metal sheeting combined with other material or of two or more layers of metal; sets or assortments of gaskets and similar joints, dissimilar in composition, put up in pouches, envelopes or similar packings; mechanical seals</c:v>
                  </c:pt>
                  <c:pt idx="26">
                    <c:v>Instruments and appliances used in medical, surgical, dental or veterinary sciences, incl. scintigraphic apparatus, other electro-medical apparatus and sight-testing instruments, n.e.s.</c:v>
                  </c:pt>
                  <c:pt idx="27">
                    <c:v>Transmission apparatus for radio-broadcasting or television, whether or not incorporating reception apparatus or sound recording or reproducing apparatus; television cameras, digital cameras and video camera recorders</c:v>
                  </c:pt>
                  <c:pt idx="28">
                    <c:v>Tubes, pipes and hoses, and fittings therefor, e.g. joints, elbows, flanges, of plastics</c:v>
                  </c:pt>
                  <c:pt idx="29">
                    <c:v>Lenses, prisms, mirrors and other optical elements, of any material, mounted, being parts of or fittings for instruments or apparatus (excl. such elements of glass not optically worked)</c:v>
                  </c:pt>
                  <c:pt idx="30">
                    <c:v>Preparations for oral or dental hygiene, incl. denture fixative pastes and powders; yarn used to clean between the teeth "dental floss", in individual retail packages</c:v>
                  </c:pt>
                  <c:pt idx="31">
                    <c:v>Steam or other vapour generating boilers (excl. central heating hot water boilers capable also of producing low pressure steam); superheated water boilers; parts thereof</c:v>
                  </c:pt>
                  <c:pt idx="32">
                    <c:v>Auxiliary machinery for use with machines of heading 8444, 8445, 8446 or 8447, e.g. dobbies, jacquards, automatic stop motions, shuttle changing mechanisms; parts and accessories suitable for use solely or principally with the machines of this heading or o</c:v>
                  </c:pt>
                  <c:pt idx="33">
                    <c:v>Electromechanical domestic appliances, with self-contained electric motor; parts thereof (excl. vacuum cleaners, dry and wet vacuum cleaners)</c:v>
                  </c:pt>
                  <c:pt idx="34">
                    <c:v>Beauty or make-up preparations and preparations for the care of the skin, incl. sunscreen or suntan preparations (excl. medicaments); manicure or pedicure preparations</c:v>
                  </c:pt>
                  <c:pt idx="35">
                    <c:v>Machinery for making pulp of fibrous cellulosic material or for making or finishing paper or paperboard (excl. autoclaves, boilers, dryers, other heating appliances and calenders); parts thereof</c:v>
                  </c:pt>
                  <c:pt idx="36">
                    <c:v>Parts and accessories suitable for use solely or principally with sound reproducing and recording apparatus and with video equipment for recording and reproducing pictures and sound</c:v>
                  </c:pt>
                  <c:pt idx="37">
                    <c:v>Blankets and travelling rugs of all types of textile materials (excl. table covers, bedspreads and articles of bedding and similar furnishing of heading 9404)</c:v>
                  </c:pt>
                  <c:pt idx="38">
                    <c:v>Shoe polish, furniture wax and floor waxes, polishes and creams for coachwork, glass or metal, scouring pastes and powders and similar preparations, whether or not in the form of paper, wadding, felt, nonwovens, sponge plastics, cellular plastics or cellul</c:v>
                  </c:pt>
                  <c:pt idx="39">
                    <c:v>Unsaturated acyclic monocarboxylic acids, cyclic monocarboxylic acids, their anhydrides, halides, peroxides and peroxyacids; their halogenated, sulphonated, nitrated or nitrosated derivatives</c:v>
                  </c:pt>
                  <c:pt idx="40">
                    <c:v>Motor vehicles for the transport of goods, incl. chassis with engine and cab</c:v>
                  </c:pt>
                  <c:pt idx="41">
                    <c:v>Refrigerators, freezers and other refrigerating or freezing equipment, electric or other; heat pumps; parts thereof (excl. air conditioning machines of heading 8415)</c:v>
                  </c:pt>
                  <c:pt idx="42">
                    <c:v>Self-adhesive plates, sheets, film, foil, tape, strip and other flat shapes, of plastics, whether . . .</c:v>
                  </c:pt>
                  <c:pt idx="43">
                    <c:v>Air conditioning machines comprising a motor-driven fan and elements for changing the temperature and humidity, incl. those machines in which the humidity cannot be separately regulated; parts thereof</c:v>
                  </c:pt>
                  <c:pt idx="44">
                    <c:v>Special purpose motor vehicles (other than those principally designed for the transport of persons or goods), e.g. breakdown lorries, crane lorries, fire fighting vehicles, concrete-mixer lorries, road sweeper lorries, spraying lorries, mobile workshops an</c:v>
                  </c:pt>
                  <c:pt idx="45">
                    <c:v>Self-propelled bulldozers, angledozers, graders, levellers, scrapers, mechanical shovels, excavators, shovel loaders, tamping machines and roadrollers</c:v>
                  </c:pt>
                  <c:pt idx="46">
                    <c:v>Parts and accessories (other than covers, carrying cases and the like) suitable for use solely or principally with machines of heading 8469 to 8472, n.e.s.</c:v>
                  </c:pt>
                  <c:pt idx="47">
                    <c:v>Centrifuges, incl. centrifugal dryers (excl. those for isotope separation); filtering or purifying machinery and apparatus, for liquids or gases; parts thereof (excl. artificial kidneys)</c:v>
                  </c:pt>
                  <c:pt idx="48">
                    <c:v>Saturated acyclic monocarboxylic acids and their anhydrides, halides, peroxides and peroxyacids; their halogenated, sulphonated, nitrated or nitrosated derivatives</c:v>
                  </c:pt>
                  <c:pt idx="49">
                    <c:v>Tubes, pipes and hollow profiles, seamless, of iron or steel (excl. products of cast iron)</c:v>
                  </c:pt>
                  <c:pt idx="50">
                    <c:v>Video recording or reproducing apparatus, whether or not incorporating a video tuner (excl. video camera recorders)</c:v>
                  </c:pt>
                  <c:pt idx="51">
                    <c:v>Reaction initiators, reaction accelerators and catalytic preparations, n.e.s. (excl. rubber accelerators)</c:v>
                  </c:pt>
                  <c:pt idx="52">
                    <c:v>Turbojets, turbopropellers and other gas turbines</c:v>
                  </c:pt>
                  <c:pt idx="53">
                    <c:v>Perfumes and toilet waters (excluding aftershave lotions, personal deodorants and hair lotions)</c:v>
                  </c:pt>
                  <c:pt idx="54">
                    <c:v>Chain and parts thereof, or iron or steel (excl. watch chains, necklace chains and the like, cutting and saw chain, skid chain, scraper chain for conveyors, toothed chain for textile machinery and the like, safety devices with chains for securing doors, me</c:v>
                  </c:pt>
                  <c:pt idx="55">
                    <c:v>Time of day recording apparatus and apparatus for measuring, recording or otherwise indicating intervals of time, with clock or watch movement or with synchronous motor, e.g. time-registers and time recorders (excl. clocks of heading 9101 to 9105)</c:v>
                  </c:pt>
                  <c:pt idx="56">
                    <c:v>Polymers of styrene, in primary forms</c:v>
                  </c:pt>
                  <c:pt idx="57">
                    <c:v>Soap; organic surface-active products and preparations for use as soap, in the form of bars, . . .</c:v>
                  </c:pt>
                  <c:pt idx="58">
                    <c:v>Prefabricated buildings, whether or not complete or already assembled</c:v>
                  </c:pt>
                  <c:pt idx="59">
                    <c:v>Polymers of vinyl chloride or of other halogenated olefins, in primary forms</c:v>
                  </c:pt>
                  <c:pt idx="60">
                    <c:v>Paints and varnishes, incl. enamels and lacquers, based on synthetic polymers or chemically modified natural polymers, dispersed or dissolved in an aqueous medium</c:v>
                  </c:pt>
                  <c:pt idx="61">
                    <c:v>Shaving preparations, incl. pre-shave and aftershave products, personal deodorants, bath and shower preparations, depilatories and other perfumery, toilet or cosmetic preparations, n.e.s.; prepared room deodorisers, whether or not perfumed or having disinf</c:v>
                  </c:pt>
                  <c:pt idx="62">
                    <c:v>Woven fabrics containing predominantly, but &lt; 85% synthetic staple fibres by weight, mixed principally or solely with cotton and weighing &lt;= 170 g/m²</c:v>
                  </c:pt>
                  <c:pt idx="63">
                    <c:v>Photographic cameras, photographic flashlight apparatus and flashbulbs (excl. discharge lamps of heading 8539)</c:v>
                  </c:pt>
                  <c:pt idx="64">
                    <c:v>Synthetic staple fibres, not carded, combed or otherwise processed for spinning</c:v>
                  </c:pt>
                  <c:pt idx="65">
                    <c:v>Gas, liquid or electricity supply or production meters, incl. calibrating meters therefor</c:v>
                  </c:pt>
                  <c:pt idx="66">
                    <c:v>Electrical ignition or starting equipment of a kind used for spark-ignition or compression-ignition internal combustion engines, e.g. ignition magnetos, magneto-dynamos, ignition coils, sparking plugs, glow plugs and starter motors; generators, e.g. dynamo</c:v>
                  </c:pt>
                  <c:pt idx="67">
                    <c:v>Mineral or chemical nitrogenous fertilisers (excl. those in tablets or similar forms, or in . . .</c:v>
                  </c:pt>
                  <c:pt idx="68">
                    <c:v>Phenols; phenol-alcohols</c:v>
                  </c:pt>
                  <c:pt idx="69">
                    <c:v>Radiators for central heating, non-electrically heated, and parts thereof, of iron or steel; air heaters and hot-air distributors, incl. distributors which can also distribute fresh or conditioned air, non-electrically heated, incorporating a motor-driven </c:v>
                  </c:pt>
                  <c:pt idx="70">
                    <c:v>Ceramic sinks, washbasins, washbasin pedestals, baths, bidets, water closet pans, flushing cisterns, urinals and similar sanitary fixtures (excl. soap dishes, sponge holders, tooth-brush holders, towel hooks and toilet paper holders)</c:v>
                  </c:pt>
                  <c:pt idx="71">
                    <c:v>Waste of man-made staple fibres, incl. noils, yarn waste and garnetted stock</c:v>
                  </c:pt>
                  <c:pt idx="72">
                    <c:v>Tugs and pusher craft</c:v>
                  </c:pt>
                  <c:pt idx="73">
                    <c:v>Woven fabrics of artificial staple fibres</c:v>
                  </c:pt>
                  <c:pt idx="74">
                    <c:v>Machinery, plant or laboratory equipment whether or not electrically heated (excl. furnaces, ovens and other equipment of heading 8514), for the treatment of materials by a process involving a change of temperature such as heating, cooking, roasting, disti</c:v>
                  </c:pt>
                  <c:pt idx="75">
                    <c:v>Insecticides, rodenticides, fungicides, herbicides, anti-sprouting products and plant-growth regulators, disinfectants and similar products, put up for retail sale or as preparations or articles, e.g. sulphur-treated bands, wicks and candles, and fly-paper</c:v>
                  </c:pt>
                  <c:pt idx="76">
                    <c:v>Plates, sheets, film, foil and strip, of plastics, reinforced, laminated, supported or similarly . . .</c:v>
                  </c:pt>
                  <c:pt idx="77">
                    <c:v>Natural polymers, e.g. alginic acid, and modified natural polymers, e.g. hardened proteins, . . .</c:v>
                  </c:pt>
                  <c:pt idx="78">
                    <c:v>Optical fibres and optical fibre bundles; optical fibre cables (excl. made up of individually sheathed fibres of heading 8544); sheets and plates of polarising material; lenses, incl. contact lenses, prisms, mirrors and other optical elements of any materi</c:v>
                  </c:pt>
                  <c:pt idx="79">
                    <c:v>Tools for working in the hand, pneumatic, hydraulic or with self-contained electric or non-electric motor; parts thereof</c:v>
                  </c:pt>
                  <c:pt idx="80">
                    <c:v>Electrical capacitors, fixed, variable or adjustable "pre-set"; parts thereof</c:v>
                  </c:pt>
                  <c:pt idx="81">
                    <c:v>Radar apparatus, radio navigational aid apparatus and radio remote control apparatus</c:v>
                  </c:pt>
                  <c:pt idx="82">
                    <c:v>Air or vacuum pumps (excl. gas compound elevators and pneumatic elevators and conveyors); air or other gas compressors and fans; ventilating or recycling hoods incorporating a fan, whether or not fitted with filters; gas-tight biological safety cabinets, w</c:v>
                  </c:pt>
                  <c:pt idx="83">
                    <c:v>Electric motors and generators (excl. generating sets)</c:v>
                  </c:pt>
                  <c:pt idx="84">
                    <c:v>Auxiliary plant for use with boilers of heading 8402 or 8403, e.g. economizers, superheaters, soot removers and gas recoverers; condensers for steam or other vapour power units; parts thereof</c:v>
                  </c:pt>
                  <c:pt idx="85">
                    <c:v>Human blood; animal blood prepared for therapeutic, prophylactic or diagnostic uses; antisera and other blood fractions and immunological products, whether or not modified or obtained by means of biotechnological processes; vaccines, toxins, cultures of mi</c:v>
                  </c:pt>
                  <c:pt idx="86">
                    <c:v>Undenatured ethyl alcohol of an alcoholic strength of &gt;= 80%; ethyl alcohol and other spirits, denatured, of any strength</c:v>
                  </c:pt>
                  <c:pt idx="87">
                    <c:v>Tubes and pipes, having circular cross-sections and an external diameter of &gt; 406,4 mm, of flat-rolled products of iron or steel "e.g., welded, riveted or similarly closed"</c:v>
                  </c:pt>
                  <c:pt idx="88">
                    <c:v>Light-vessels, fire-floats, dredgers, floating cranes, and other vessels the navigability of which is subsidiary to their main function; floating docks, floating or submersible drilling or production platforms (excl. fishing vessels and warships)</c:v>
                  </c:pt>
                  <c:pt idx="89">
                    <c:v>Amino-resins, phenolic resins and polyurethanes, in primary forms</c:v>
                  </c:pt>
                  <c:pt idx="90">
                    <c:v>Motor cars and other motor vehicles principally designed for the transport of</c:v>
                  </c:pt>
                  <c:pt idx="91">
                    <c:v>Automatic data-processing machines and units thereof; magnetic or optical readers, machines for transcribing data onto data media in coded form and machines for processing such data, n.e.s.</c:v>
                  </c:pt>
                  <c:pt idx="92">
                    <c:v>Electronic integrated circuits; parts thereof</c:v>
                  </c:pt>
                  <c:pt idx="93">
                    <c:v>Photographic paper, paperboard and textiles, sensitised, unexposed</c:v>
                  </c:pt>
                  <c:pt idx="94">
                    <c:v>Preparations for use on the hair</c:v>
                  </c:pt>
                  <c:pt idx="95">
                    <c:v>Telephone sets, incl. smartphones and other telephones for cellular networks or for other wireless networks; other apparatus for the transmission or reception of voice, images or other data, incl. apparatus for communication in a wired or wireless network,</c:v>
                  </c:pt>
                  <c:pt idx="96">
                    <c:v>Boards, panels, consoles, desks, cabinets and other bases, equipped with two or more apparatus of heading 8535 or 8536, for electric control or the distribution of electricity, incl. those incorporating instruments or apparatus of chapter 90, and numerical</c:v>
                  </c:pt>
                  <c:pt idx="97">
                    <c:v>Dishwashing machines; machinery for cleaning or drying bottles or other containers; machinery for filling, closing, sealing or labelling bottles, cans, boxes, bags or other containers; machinery for capsuling bottles, jars, tubes and similar containers; ot</c:v>
                  </c:pt>
                  <c:pt idx="98">
                    <c:v>Pigments, incl. metallic powders and flakes, dispersed in non-aqueous media, in liquid or paste form, of a kind used in the manufacture of paints; stamping foils of a kind used in the printing of book bindings or hatband leather; colorants and other colour</c:v>
                  </c:pt>
                  <c:pt idx="99">
                    <c:v>Organic surface-active agents (excl. soap); surface-active preparations, washing preparations, incl. auxiliary washing preparations, and cleaning preparations, whether or not containing soap (excl. those of heading 3401)</c:v>
                  </c:pt>
                  <c:pt idx="100">
                    <c:v>Surveying, incl. photogrammetrical surveying, hydrographic, oceanographic, hydrological, meteorological or geophysical instruments and appliances (excl. compasses); rangefinders</c:v>
                  </c:pt>
                  <c:pt idx="101">
                    <c:v>Ball or roller bearings (excl. steel balls of heading 7326); parts thereof</c:v>
                  </c:pt>
                  <c:pt idx="102">
                    <c:v>Woven fabrics containing predominantly, but &lt; 85% synthetic staple fibres by weight, mixed principally or solely with cotton and weighing &gt; 170 g/m²</c:v>
                  </c:pt>
                  <c:pt idx="103">
                    <c:v>Chemical elements and compounds doped for use in electronics, in the form of discs, wafers, cylinders, rods or similar forms, or cut into discs, wafers or similar forms, whether or not polished or with a uniform epitaxial coating (excluding elements that h</c:v>
                  </c:pt>
                  <c:pt idx="104">
                    <c:v>Revolution counters, production counters, taximeters, milometers, pedometers and the like (excl. gas, liquid and electricity meters); speed indicators and tachometers (excl. those of heading 9014 and 9015); stroboscopes</c:v>
                  </c:pt>
                  <c:pt idx="105">
                    <c:v>Monitors and projectors, not incorporating television reception apparatus; reception apparatus for television, whether or not incorporating radio-broadcast receivers or sound or video recording or reproducing apparatus</c:v>
                  </c:pt>
                  <c:pt idx="106">
                    <c:v>Biodiesel and mixtures thereof, not containing or containing &lt; 70 % by weight of petroleum oils or oils obtained from bituminous minerals</c:v>
                  </c:pt>
                  <c:pt idx="107">
                    <c:v>Electrical resistors, incl. rheostats and potentiometers (excl. heating resistors); parts thereof</c:v>
                  </c:pt>
                  <c:pt idx="108">
                    <c:v>Parts of aircraft and spacecraft of heading 8801 or 8802, n.e.s.</c:v>
                  </c:pt>
                  <c:pt idx="109">
                    <c:v>Vacuum cleaners, incl. dry cleaners and wet vacuum cleaners</c:v>
                  </c:pt>
                  <c:pt idx="110">
                    <c:v>Gum, wood or sulphate turpentine and other terpenic oils produced by the distillation or other treatment of coniferous woods; crude dipentene; sulphite turpentine and other crude para-cymene; pine oil containing alpha-terpineol as the main constituent</c:v>
                  </c:pt>
                  <c:pt idx="111">
                    <c:v>Electric sound or visual signalling apparatus, e.g. bells, sirens, indicator panels, burglar or fire alarms (excl. those for cycles, motor vehicles and traffic signalling); parts thereof</c:v>
                  </c:pt>
                  <c:pt idx="112">
                    <c:v>Apparatus based on the use of X-rays or of alpha, beta, gamma or other ionising radiation, whether or not for medical, surgical, dental or veterinary uses, incl. radiography or radiotherapy apparatus, X-ray tubes and other X-ray generators, high tension ge</c:v>
                  </c:pt>
                  <c:pt idx="113">
                    <c:v>Anti-freezing preparations and prepared de-icing fluids (excluding prepared additives for mineral oils or other liquids used for the same purposes as mineral oils)</c:v>
                  </c:pt>
                  <c:pt idx="114">
                    <c:v>Electrical lighting or signalling equipment (excl. lamps of heading 8539), windscreen wipers, defrosters and demisters, of a kind used for cycles or motor vehicles; parts thereof</c:v>
                  </c:pt>
                  <c:pt idx="115">
                    <c:v>Machines and mechanical appliances having individual functions, not specified or included elsewhere in this chapter; parts thereof</c:v>
                  </c:pt>
                  <c:pt idx="116">
                    <c:v>Taps, cocks, valves and similar appliances for pipes, boiler shells, tanks, vats or the like, incl. pressure-reducing valves and thermostatically controlled valves; parts thereof</c:v>
                  </c:pt>
                  <c:pt idx="117">
                    <c:v>Insulating fittings for electrical machines, appliances or equipment, being fittings wholly of insulating material apart from any minor components of metal, e.g., threaded sockets, incorporated during moulding solely for purposes of assembly (other than in</c:v>
                  </c:pt>
                  <c:pt idx="118">
                    <c:v>Hormones, prostaglandins, thromboxanes and leukotrienes, natural or reproduced by synthesis; derivatives and structural analogues thereof "incl. chain modified polypeptides", used primarily as hormones</c:v>
                  </c:pt>
                  <c:pt idx="119">
                    <c:v>Parts and accessories for machines, appliances, instruments or other apparatus in chapter 90, specified neither in this chapter nor elsewhere</c:v>
                  </c:pt>
                  <c:pt idx="120">
                    <c:v>Plates, sheets, film, foil and strip, of non-cellular plastics, not reinforced, laminated, . . .</c:v>
                  </c:pt>
                  <c:pt idx="121">
                    <c:v>Woven fabrics containing &gt;= 85% synthetic staple fibres by weight</c:v>
                  </c:pt>
                  <c:pt idx="122">
                    <c:v>Luminaires and lighting fittings, incl. searchlights and spotlights, and parts thereof, n.e.s; illuminated signs, illuminated nameplates and the like having a permanently fixed light source, and parts thereof, n.e.s.</c:v>
                  </c:pt>
                  <c:pt idx="123">
                    <c:v>Tubes, pipes and hollow profiles "e.g., open seam or welded, riveted or similarly closed", of iron or steel (excl. of cast iron, seamless tubes and pipes and tubes having internal and external circular cross-sections and an external diameter of &gt; 406,4 mm)</c:v>
                  </c:pt>
                  <c:pt idx="124">
                    <c:v>Electric accumulators, incl. separators therefor, whether or not square or rectangular; parts thereof (excl. spent and those of unhardened rubber or textiles)</c:v>
                  </c:pt>
                  <c:pt idx="125">
                    <c:v>Electrical transformers, static converters, e.g. rectifiers, and inductors; parts thereof</c:v>
                  </c:pt>
                  <c:pt idx="126">
                    <c:v>Electromagnets (excl. magnets for medical use); permanent magnets and articles intended to become permanent magnets after magnetization; electromagnetic or permanent magnet chucks, clamps and similar holding devices; electromagnetic couplings, clutches and</c:v>
                  </c:pt>
                  <c:pt idx="127">
                    <c:v>Artificial waxes and prepared waxes</c:v>
                  </c:pt>
                  <c:pt idx="128">
                    <c:v>Woven fabrics of artificial filament yarn, incl. monofilament of &gt;= 67 decitex and a maximum . . .</c:v>
                  </c:pt>
                  <c:pt idx="129">
                    <c:v>Insulated "incl. enamelled or anodised" wire, cable "incl. coaxial cable" and other insulated electric conductors, whether or not fitted with connectors; optical fibre cables, made up of individually sheathed fibres, whether or not assembled with electric </c:v>
                  </c:pt>
                  <c:pt idx="130">
                    <c:v>Prepared pigments, prepared opacifiers and prepared colours, vitrifiable enamels and glazes, engobes, liquid lustres and similar preparations of a kind used in the ceramic, enamelling or glass industry; glass frit and other glass in the form of powder, gra</c:v>
                  </c:pt>
                  <c:pt idx="131">
                    <c:v>Polymers of ethylene, in primary forms</c:v>
                  </c:pt>
                  <c:pt idx="132">
                    <c:v>Prepared rubber accelerators; compound plasticisers for rubber or plastics, n.e.s.; anti-oxidising preparations and other compound stabilisers for rubber or plastics</c:v>
                  </c:pt>
                  <c:pt idx="133">
                    <c:v>Machinery for sorting, screening, separating, washing, crushing, grinding, mixing or kneading earth, stone, ores or other mineral substances, in solid, incl. powder or paste, form; machinery for agglomerating, shaping or moulding solid mineral fuels, ceram</c:v>
                  </c:pt>
                  <c:pt idx="134">
                    <c:v>Medical, surgical, dental or veterinary furniture, e.g. operating tables, examination tables, hospital beds with mechanical fittings and dentists' chairs; barbers' chairs and similar chairs having rotating as well as both reclining and elevating movement; </c:v>
                  </c:pt>
                  <c:pt idx="135">
                    <c:v>Inorganic or mineral colouring matter, n.e.s.; preparations based on inorganic or mineral colouring matter of a kind used for colouring any material or produce colorant preparations (excl. preparations of heading 3207, 3208, 3209, 3210, 3213 and 3215); ino</c:v>
                  </c:pt>
                  <c:pt idx="136">
                    <c:v>Mineral or chemical fertilisers containing two or three of the fertilising elements nitrogen, phosphorus and potassium; other fertilisers (excl. pure animal or vegetable fertilisers or mineral or chemical nitrogenous, phosphatic or potassic fertilisers); a</c:v>
                  </c:pt>
                  <c:pt idx="137">
                    <c:v>Paints and varnishes, incl. enamels, lacquers and distempers (excluding those based on synthetic polymers or chemically modified natural polymers); prepared water pigments of a kind used for finishing leather</c:v>
                  </c:pt>
                  <c:pt idx="138">
                    <c:v>Residual products of the chemical or allied industries, n.e.s.; municipal waste; sewage sludge; clinical waste, waste organic solvents, wastes of metal pickling liquors, of hydraulic fluids, brake fluids and anti-freeze fluids and other wastes from chemica</c:v>
                  </c:pt>
                  <c:pt idx="139">
                    <c:v>Vessels, incl. warships and lifeboats (excl. rowing boats and other vessels of heading 8901 to 8905 and vessels for breaking up)</c:v>
                  </c:pt>
                  <c:pt idx="140">
                    <c:v>Machinery for making up paper pulp, paper or paperboard, incl. cutting machines of all kinds, n.e.s.; parts thereof</c:v>
                  </c:pt>
                  <c:pt idx="141">
                    <c:v>Measuring or checking instruments, appliances and machines not elsewhere specified in chapter 90; profile projectors</c:v>
                  </c:pt>
                  <c:pt idx="142">
                    <c:v>Wadding, gauze, bandages and the like, e.g. dressings, adhesive plasters, poultices, impregnated or covered with pharmaceutical substances or put up for retail sale for medical, surgical, dental or veterinary purposes</c:v>
                  </c:pt>
                  <c:pt idx="143">
                    <c:v>Machinery for working rubber or plastics or for the manufacture of products from these materials, not specified or included elsewhere in this chapter, parts thereof</c:v>
                  </c:pt>
                  <c:pt idx="144">
                    <c:v>Time switches with clock or watch movement or with synchronous motor</c:v>
                  </c:pt>
                  <c:pt idx="145">
                    <c:v>Parts suitable for use solely or principally with the apparatus of heading 8535, 8536 or 8537, n.e.s.</c:v>
                  </c:pt>
                  <c:pt idx="146">
                    <c:v>Polymers of propylene or of other olefins, in primary forms</c:v>
                  </c:pt>
                  <c:pt idx="147">
                    <c:v>Chassis fitted with engines, for tractors, motor vehicles for the transport of ten or more persons, motor cars and other motor vehicles principally designed for the transport of persons, motor vehicles for the transport of goods and special purpose motor v</c:v>
                  </c:pt>
                  <c:pt idx="148">
                    <c:v>Provitamins and vitamins, natural or reproduced by synthesis, incl. natural concentrates, derivatives thereof used primarily as vitamins, and intermixtures of the foregoing, whether or not in any solvent</c:v>
                  </c:pt>
                  <c:pt idx="149">
                    <c:v>Yachts and other vessels for pleasure or sports; rowing boats and canoes</c:v>
                  </c:pt>
                  <c:pt idx="150">
                    <c:v>Industrial monocarboxylic fatty acids; acid oils from refining; industrial fatty alcohols</c:v>
                  </c:pt>
                  <c:pt idx="151">
                    <c:v>Self-propelled railway or tramway coaches, vans and trucks (excl. those of heading 8604)</c:v>
                  </c:pt>
                  <c:pt idx="152">
                    <c:v>Mechanical appliances, whether or not hand-operated, for projecting, dispersing or spraying liquids or powders, n.e.s.; fire extinguishers, charged or not (excl. fire-extinguishing bombs and grenades); spray guns and similar appliances (excl. electric mach</c:v>
                  </c:pt>
                  <c:pt idx="153">
                    <c:v>Cellulose and its chemical derivatives, n.e.s., in primary forms</c:v>
                  </c:pt>
                  <c:pt idx="154">
                    <c:v>Pumps for liquids, whether or not fitted with a measuring device (excl. ceramic pumps and secretion aspirating pumps for medical use and medical pumps carried on or implanted in the body); liquid elevators (excl. pumps); parts thereof</c:v>
                  </c:pt>
                  <c:pt idx="155">
                    <c:v>Floor coverings of plastics, whether or not self-adhesive, in rolls or in the form of tiles; . . .</c:v>
                  </c:pt>
                  <c:pt idx="156">
                    <c:v>Machine tools, incl. presses, for working metal by forging, hammering or die forging (excl. rolling mills); machine tools, incl. presses, slitting lines and cut-to-length lines, for working metal by bending, folding, straightening, flattening, shearing, pu</c:v>
                  </c:pt>
                  <c:pt idx="157">
                    <c:v>Rafts, tanks, coffer-dams, landing stages, buoys, beacons and other floating structures (excl. vessels of heading 8901 to 8906 and floating structures for breaking up)</c:v>
                  </c:pt>
                  <c:pt idx="158">
                    <c:v>Acrylic polymers, in primary forms</c:v>
                  </c:pt>
                  <c:pt idx="159">
                    <c:v>Machines and apparatus of a kind used solely or principally for the manufacture of semiconductor boules or wafers, semiconductor devices, electronic integrated circuits or flat panel displays; machines and apparatus specified in note 11 C to chapter 84; pa</c:v>
                  </c:pt>
                  <c:pt idx="160">
                    <c:v>Ships' derricks; cranes, incl. cable cranes (excl. wheel-mounted cranes and vehicle cranes for railways); mobile lifting frames, straddle carriers and works trucks fitted with a crane</c:v>
                  </c:pt>
                  <c:pt idx="161">
                    <c:v>Photographic plates and film in the flat, sensitised, unexposed, of any material other than paper, paperboard or textiles; instant print film in the flat, sensitised, unexposed, whether or not in packs</c:v>
                  </c:pt>
                  <c:pt idx="162">
                    <c:v>Watch straps, watch bands and watch bracelets, and parts thereof, n.e.s.</c:v>
                  </c:pt>
                  <c:pt idx="163">
                    <c:v>Complete, unassembled or partly assembled watch or clock movements or movement sets; incomplete watch or clock movements, assembled; rough watch or clock movements</c:v>
                  </c:pt>
                  <c:pt idx="164">
                    <c:v>Lubricant preparations, incl. cutting-oil preparations, bolt or nut release preparations, anti-rust or anti-corrosion preparations and mould-release preparations based on lubricants; textile lubricant preparations and preparations of a kind used for the oi</c:v>
                  </c:pt>
                  <c:pt idx="165">
                    <c:v>Electrical insulators of any material (excl. insulating fittings)</c:v>
                  </c:pt>
                  <c:pt idx="166">
                    <c:v>Granules and powders of pig iron, spiegeleisen, iron or steel (excl. granules and powders of ferro-alloys, turnings and filings of iron or steel, radioactive iron powders "isotopes" and certain low-calibre, substandard balls for ballbearings)</c:v>
                  </c:pt>
                  <c:pt idx="167">
                    <c:v>Parts and accessories for motorcycles and bicycles and for carriages for disabled persons, n.e.s.</c:v>
                  </c:pt>
                  <c:pt idx="168">
                    <c:v>Thermionic, cold cathode or photo-cathode valves and tubes, e.g. vacuum or vapour or gas filled valves and tubes, mercury arc rectifying valves and tubes, cathode ray tubes and television camera tubes; parts thereof</c:v>
                  </c:pt>
                  <c:pt idx="169">
                    <c:v>Alkaloids, natural or reproduced by synthesis, and their salts, ethers, esters and other derivatives</c:v>
                  </c:pt>
                  <c:pt idx="170">
                    <c:v>Silicones in primary forms</c:v>
                  </c:pt>
                  <c:pt idx="171">
                    <c:v>Monofilament of which any cross-sectional dimension &gt; 1 mm, rods, sticks and profile shapes, . . .</c:v>
                  </c:pt>
                  <c:pt idx="172">
                    <c:v>Household or laundry-type washing machines, incl. machines which both wash and dry; parts thereof</c:v>
                  </c:pt>
                  <c:pt idx="173">
                    <c:v>Bicycles and other cycles, incl. delivery tricycles, not motorised</c:v>
                  </c:pt>
                  <c:pt idx="174">
                    <c:v>Railway or tramway passenger coaches, luggage vans, post office coaches and other special purpose railway or tramway coaches (excluding self-propelled railway or tramway coaches, vans and trucks, railway or tramway maintenance or service vehicles and goods</c:v>
                  </c:pt>
                  <c:pt idx="175">
                    <c:v>Synthetic staple fibres, carded, combed or otherwise processed for spinning</c:v>
                  </c:pt>
                  <c:pt idx="176">
                    <c:v>Polyamides, in primary forms</c:v>
                  </c:pt>
                  <c:pt idx="177">
                    <c:v>Weighing machinery, incl. weight-operated counting or checking machines (excl. balances of a sensitivity of 5 cg or better); weighing machine weights of all kinds; parts thereof</c:v>
                  </c:pt>
                  <c:pt idx="178">
                    <c:v>Medicaments consisting of mixed or unmixed products for therapeutic or prophylactic uses, put up in measured doses "incl. those for transdermal administration" or in forms or packings for retail sale (excl. goods of heading 3002, 3005 or 3006)</c:v>
                  </c:pt>
                  <c:pt idx="179">
                    <c:v>Milking machines and dairy machinery (excl. refrigerating or heat treatment equipment, cream separators, clarifying centrifuges, filter presses and other filtering equipment); parts thereof</c:v>
                  </c:pt>
                  <c:pt idx="180">
                    <c:v>Discs, tapes, solid-state non-volatile storage devices, "smart cards" and other media for the recording of sound or of other phenomena, whether or not recorded, incl. matrices and masters for the production of discs (excl. products of chapter 37)</c:v>
                  </c:pt>
                  <c:pt idx="181">
                    <c:v>Cases for wrist-watches, pocket-watches and other watches, incl. stop-watches, of heading 9101 or 9102, and parts thereof, n.e.s.</c:v>
                  </c:pt>
                  <c:pt idx="182">
                    <c:v>Compression-ignition internal combustion piston engine "diesel or semi-diesel engine"</c:v>
                  </c:pt>
                  <c:pt idx="183">
                    <c:v>Parts suitable for use solely or principally with the machinery of heading 8425 to 8430, n.e.s.</c:v>
                  </c:pt>
                  <c:pt idx="184">
                    <c:v>Hydrometers, areometers and similar floating instruments, thermometers, pyrometers, barometers, hygrometers and psychrometers, recording or not, and any combination of these instruments</c:v>
                  </c:pt>
                  <c:pt idx="185">
                    <c:v>Harvesting or threshing machinery, incl. straw or fodder balers; grass or hay mowers; machines for cleaning, sorting or grading eggs, fruit or other agricultural produce; parts thereof (other than machines for cleaning, sorting or grading seed, grain or dr</c:v>
                  </c:pt>
                  <c:pt idx="186">
                    <c:v>Semi-finished products of iron or non-alloy steel</c:v>
                  </c:pt>
                  <c:pt idx="187">
                    <c:v>Pharmaceutical preparations and products of subheadings 3006.10.10 to 3006.93.00</c:v>
                  </c:pt>
                  <c:pt idx="188">
                    <c:v>Instruments, apparatus and models designed for demonstrational purposes, e.g. in education or exhibitions, unsuitable for other uses (excluding ground flying trainers of heading 8805, collectors' pieces of heading 9705 and antiques of an age &gt; 100 years of</c:v>
                  </c:pt>
                  <c:pt idx="189">
                    <c:v>Pig iron and spiegeleisen, in pigs, blocks or other primary forms</c:v>
                  </c:pt>
                  <c:pt idx="190">
                    <c:v>Instruments and apparatus for measuring or checking the flow, level, pressure or other variables of liquids or gases, e.g. flow meters, level gauges, manometers, heat meters (excl. instruments and apparatus of heading 9014, 9015, 9028 or 9032)</c:v>
                  </c:pt>
                  <c:pt idx="191">
                    <c:v>Machines for preparing textile fibres; spinning, doubling or twisting machines and other machinery for producing textile yarns (excl. machines of heading 8444); textile reeling or winding, incl. weft-winding, machines, and machines for preparing textile ya</c:v>
                  </c:pt>
                  <c:pt idx="192">
                    <c:v>Machine tools for deburring, sharpening, grinding, honing, lapping, polishing or otherwise finishing metal or cermets by means of grinding stones, abrasives or polishing products (excl. gear cutting, gear grinding or gear finishing machines of heading 8461</c:v>
                  </c:pt>
                  <c:pt idx="193">
                    <c:v>Acyclic alcohols and their halogenated, sulphonated, nitrated or nitrosated derivatives</c:v>
                  </c:pt>
                  <c:pt idx="194">
                    <c:v>Electric generating sets and rotary converters</c:v>
                  </c:pt>
                  <c:pt idx="195">
                    <c:v>Parts suitable for use solely or principally with internal combustion piston engine of heading 8407 or 8408</c:v>
                  </c:pt>
                  <c:pt idx="196">
                    <c:v>Antibiotics</c:v>
                  </c:pt>
                  <c:pt idx="197">
                    <c:v>Powered aircraft "e.g. helicopters and aeroplanes" (excl. unmanned aircraft of heading 8806); spacecraft, incl. satellites, and suborbital and spacecraft launch vehicles</c:v>
                  </c:pt>
                  <c:pt idx="198">
                    <c:v>Rail locomotives (excl. those powered from an external source of electricity or by accumulators); locomotive tenders</c:v>
                  </c:pt>
                  <c:pt idx="199">
                    <c:v>Machinery and apparatus for soldering, brazing or welding, whether or not capable of cutting (other than those of heading 8515); gas-operated surface tempering machines and appliances; parts thereof</c:v>
                  </c:pt>
                  <c:pt idx="200">
                    <c:v>Microphones and stands therefor (excl. cordless microphones with built-in transmitter); loudspeakers, whether or not mounted in their enclosures; headphones and earphones, whether or not combined with a microphone, and sets consisting of a microphone and o</c:v>
                  </c:pt>
                  <c:pt idx="201">
                    <c:v>Fishing vessels; factory ships and other vessels for processing or preserving fishery products (excluding fishing boats for sport)</c:v>
                  </c:pt>
                  <c:pt idx="202">
                    <c:v>Woven pile fabrics and chenille fabrics (excl. terry towelling and similar woven terry fabrics, tufted textile fabrics and narrow woven fabrics of heading 5806)</c:v>
                  </c:pt>
                  <c:pt idx="203">
                    <c:v>Containers, incl. containers for the transport of fluids, specially designed and equipped for carriage by one or more modes of transport</c:v>
                  </c:pt>
                  <c:pt idx="204">
                    <c:v>Watch movements, complete and assembled</c:v>
                  </c:pt>
                  <c:pt idx="205">
                    <c:v>Motorcycles, incl. mopeds, and cycles fitted with an auxiliary motor, with or without side-cars; side-cars</c:v>
                  </c:pt>
                  <c:pt idx="206">
                    <c:v>Machines for assembling electric or electronic lamps, tubes or valves or flashbulbs, in glass envelopes; machines for manufacturing or hot working glass or glassware (excl. furnaces and heating apparatus for manufacturing toughened glass, and machines for </c:v>
                  </c:pt>
                  <c:pt idx="207">
                    <c:v>Electric instantaneous or storage water heaters and immersion heaters; electric space-heating apparatus and soil-heating apparatus; electro-thermic hairdressing apparatus, e.g. hairdryers, hair curlers and curling tong heaters, and hand dryers; electric sm</c:v>
                  </c:pt>
                  <c:pt idx="208">
                    <c:v>Electrical machines and apparatus, having individual functions, n.e.s. in chapter 85 and parts thereof</c:v>
                  </c:pt>
                  <c:pt idx="209">
                    <c:v>Parts and accessories suitable for use solely or principally with the machines of headings 8456 to 8465, incl. work or tool holders, self-opening dieheads, dividing heads and other special attachments for the machines, n.e.s.; tool holders for any type of </c:v>
                  </c:pt>
                  <c:pt idx="210">
                    <c:v>Hydraulic brake fluids and other prepared liquids for hydraulic transmission not containing petroleum oil or bituminous mineral oil, or containing &lt; 70% petroleum oil or bituminous mineral oil by weight</c:v>
                  </c:pt>
                  <c:pt idx="211">
                    <c:v>Glaziers' putty, grafting putty, resin cements, caulking compounds and other mastics; painters' fillings; non-refractory surfacing preparations for façades, indoor walls, floors, ceilings or the like</c:v>
                  </c:pt>
                  <c:pt idx="212">
                    <c:v>Central heating boilers, non-electric; parts thereof (excl. vapour generating boilers and superheated water boilers of heading 8402)</c:v>
                  </c:pt>
                  <c:pt idx="213">
                    <c:v>Oscilloscopes, spectrum analysers and other instruments and apparatus for measuring or checking electrical quantities (excl. meters of heading 9028); instruments and apparatus for measuring or detecting alpha, beta, gamma, X-ray, cosmic or other ionising r</c:v>
                  </c:pt>
                  <c:pt idx="214">
                    <c:v>Works trucks, self-propelled, not fitted with lifting or handling equipment, of the type used in factories, warehouses, dock areas or airports for short distance transport of goods; tractors of the type used on railway station platforms; parts of the foreg</c:v>
                  </c:pt>
                  <c:pt idx="215">
                    <c:v>Military weapons, incl. sub-machine guns (excl. revolvers and pistols of heading 9302 and cutting and thrusting weapons of heading 9307)</c:v>
                  </c:pt>
                  <c:pt idx="216">
                    <c:v>Lasers (excl. laser diodes); other optical appliances and instruments, n.e.s. in chapter 90</c:v>
                  </c:pt>
                  <c:pt idx="217">
                    <c:v>Agricultural, horticultural or forestry machinery for soil preparation or cultivation (excl. sprayers and dusters); lawn or sports-ground rollers; parts thereof</c:v>
                  </c:pt>
                  <c:pt idx="218">
                    <c:v>Pulley tackle and hoists (other than skip hoists); winches and capstans; jacks</c:v>
                  </c:pt>
                  <c:pt idx="219">
                    <c:v>Moulding boxes for metal foundry; mould bases; moulding patterns; moulds for metal (other than ingot moulds), metal carbides, glass, mineral materials, rubber or plastics (excl. moulds of graphite or other carbons, ceramic or glass moulds and linotype moul</c:v>
                  </c:pt>
                  <c:pt idx="220">
                    <c:v>Steam turbines and other vapour turbines; parts thereof</c:v>
                  </c:pt>
                  <c:pt idx="221">
                    <c:v>Machinery, not specified or included elsewhere in this chapter, for the industrial preparation or manufacture of food or drink (other than machinery for the extraction or preparation of animal or fixed vegetable fats or oils); parts thereof</c:v>
                  </c:pt>
                  <c:pt idx="222">
                    <c:v>Glycosides, natural or reproduced by synthesis, and their salts, ethers, esters and other derivatives</c:v>
                  </c:pt>
                  <c:pt idx="223">
                    <c:v>Parts suitable for use solely or principally with electric motors and generators, electric generating sets and rotary converters, n.e.s.</c:v>
                  </c:pt>
                  <c:pt idx="224">
                    <c:v>Wrist-watches, pocket-watches and other watches, incl. stop-watches (excl. of precious metal or of metal clad with precious metal)</c:v>
                  </c:pt>
                  <c:pt idx="225">
                    <c:v>Motor vehicles for the transport of &gt;= 10 persons, incl. driver</c:v>
                  </c:pt>
                  <c:pt idx="226">
                    <c:v>Automatic goods-vending machines, e.g. postage stamp, cigarette, food or beverage machines, incl. money-changing machines; parts thereof</c:v>
                  </c:pt>
                  <c:pt idx="227">
                    <c:v>Stainless steel in ingots or other primary forms (excl. remelting scrap ingots and products obtained by continuous casting); semi-finished products of stainless steel</c:v>
                  </c:pt>
                  <c:pt idx="228">
                    <c:v>Parts and accessories for tractors, motor vehicles for the transport of ten or more persons, motor cars and other motor vehicles principally designed for the transport of persons, motor vehicles for the transport of goods and special purpose motor vehicles</c:v>
                  </c:pt>
                  <c:pt idx="229">
                    <c:v>Radioactive chemical elements and radioactive isotopes, incl. their fissile or fertile chemical elements and isotopes, and their compounds; mixtures and residues containing these products</c:v>
                  </c:pt>
                  <c:pt idx="230">
                    <c:v>Machine tools for working metal, sintered metal carbides or cermets, without removing material (excl. forging, bending, folding, straightening and flattening presses, shearing machines, punching or notching machines, presses and machines for working in the</c:v>
                  </c:pt>
                  <c:pt idx="231">
                    <c:v>Carbon electrodes, carbon brushes, lamp carbons, battery carbons and other articles of graphite or other carbon, with or without metal, of a kind used for electrical purposes</c:v>
                  </c:pt>
                  <c:pt idx="232">
                    <c:v>Ferrous products obtained by direct reduction of iron ore and other spongy ferrous products, in lumps, pellets or similar forms; iron having a minimum purity by weight of 99,94%, in lumps, pellets or similar forms</c:v>
                  </c:pt>
                  <c:pt idx="233">
                    <c:v>Sound recording or sound reproducing apparatus</c:v>
                  </c:pt>
                  <c:pt idx="234">
                    <c:v>Wrist-watches, pocket-watches and other watches, incl. stop-watches, with case of precious metal or of metal clad with precious metal (excl. with backs made of steel)</c:v>
                  </c:pt>
                  <c:pt idx="235">
                    <c:v>Direction finding compasses; other navigational instruments and appliances (excl. radio navigational equipment)</c:v>
                  </c:pt>
                  <c:pt idx="236">
                    <c:v>Machine tools, incl. way-type unit head machines, for drilling, boring, milling, threading or tapping (excl. lathes and turning centres of heading 8458, gear cutting machines of heading 8461 and hand-operated machines)</c:v>
                  </c:pt>
                  <c:pt idx="237">
                    <c:v>Mineral or chemical potassic fertilisers (excl. those in tablets or similar forms, or in packages with a gross weight of &lt;= 10 kg)</c:v>
                  </c:pt>
                  <c:pt idx="238">
                    <c:v>Diagnostic or laboratory reagents on a backing, prepared diagnostic or laboratory reagents whether or not on a backing, whether or not put up in the form of kits (excl.those of heading 3006); certified reference materials</c:v>
                  </c:pt>
                  <c:pt idx="239">
                    <c:v>Anti-knock preparations, oxidation inhibitors, gum inhibitors, viscosity improvers, anti-corrosive preparations and other prepared additives, for mineral oils, incl. gasoline, or for other liquids used for the same purposes as mineral oils</c:v>
                  </c:pt>
                  <c:pt idx="240">
                    <c:v>Apparatus and equipment for photographic or cinematographic laboratories, not elsewhere specified in chapter 90; negatoscopes; projection screens</c:v>
                  </c:pt>
                  <c:pt idx="241">
                    <c:v>Medicaments consisting of two or more constituents mixed together for therapeutic or prophylactic uses, not in measured doses or put up for retail sale (excl. goods of heading 3002, 3005 or 3006)</c:v>
                  </c:pt>
                  <c:pt idx="242">
                    <c:v>Machining centres, unit construction machines "single station" and multi-station transfer machines for working metal</c:v>
                  </c:pt>
                  <c:pt idx="243">
                    <c:v>Frames and mountings for spectacles, goggles or the like, and parts thereof, n.e.s.</c:v>
                  </c:pt>
                  <c:pt idx="244">
                    <c:v>Machinery for preparing or making up tobacco, not specified or included elsewhere in this chapter; parts thereof</c:v>
                  </c:pt>
                  <c:pt idx="245">
                    <c:v>Machine tools for working any material by removal of material, by laser or other light or photon beam, ultrasonic, electro-discharge, electro-chemical, electron beam, ionic-beam or plasma arc processes; water-jet cutting machines (excl. cleaning apparatus </c:v>
                  </c:pt>
                  <c:pt idx="246">
                    <c:v>Railway or tramway maintenance or service vehicles, whether or not self-propelled, e.g., workshops, cranes, ballast tampers, trackliners, testing coaches and track inspection vehicles</c:v>
                  </c:pt>
                  <c:pt idx="247">
                    <c:v>Engines and motors (excl. steam turbines, internal combustion piston engine, hydraulic turbines, water wheels, gas turbines and electric motors); parts thereof</c:v>
                  </c:pt>
                  <c:pt idx="248">
                    <c:v>Polymers of vinyl acetate or of other vinyl esters, in primary forms; other vinyl polymers, . . .</c:v>
                  </c:pt>
                  <c:pt idx="249">
                    <c:v>Moving, grading, levelling, scraping, excavating, tamping, compacting, extracting or boring machinery, for earth, minerals or ores; pile-drivers and pile-extractors; snowploughs and snowblowers (excl. those mounted on railway wagons, motor vehicle chassis </c:v>
                  </c:pt>
                  <c:pt idx="250">
                    <c:v>Optical microscopes, incl. those for photomicrography, cinephotomicrography or microprojection (excl. binocular microscopes for ophthalmology and instruments, appliances and machines of heading 9031)</c:v>
                  </c:pt>
                  <c:pt idx="251">
                    <c:v>Electric, incl. electrically heated gas, laser or other light or photon beam, ultrasonic, electron beam, magnetic pulse or plasma arc soldering, brazing or welding machines and apparatus, whether or not capable of cutting; electric machines and apparatus f</c:v>
                  </c:pt>
                  <c:pt idx="252">
                    <c:v>Lathes, incl. turning centres, for removing metal</c:v>
                  </c:pt>
                  <c:pt idx="253">
                    <c:v>Portable electric lamps designed to function by their own source of energy, e.g. dry batteries, accumulators and magnetos; parts thereof (excl. lighting equipment of heading 8512)</c:v>
                  </c:pt>
                  <c:pt idx="254">
                    <c:v>Machine tools, incl. machines for nailing, stapling, glueing or otherwise assembling, for working wood, cork, bone, hard rubber, hard plastics or similar hard materials (excl. machines for working in the hand and machines for additive manufacturing)</c:v>
                  </c:pt>
                  <c:pt idx="255">
                    <c:v>Converters, ladles, ingot moulds and casting machines of a kind used in metallurgy or in metal foundries (excl. metal powder presses); parts thereof</c:v>
                  </c:pt>
                  <c:pt idx="256">
                    <c:v>Photographic film in rolls, sensitised, unexposed, of any material other than paper, paperboard or textiles; instant print film in rolls, sensitised, unexposed</c:v>
                  </c:pt>
                  <c:pt idx="257">
                    <c:v>Agricultural, horticultural, forestry, poultry-keeping or bee-keeping machinery, incl. germination plant fitted with mechanical or thermal equipment; poultry incubators and brooders; parts thereof</c:v>
                  </c:pt>
                  <c:pt idx="258">
                    <c:v>Machinery for preparing, tanning or working hides, skins or leather or for making or repairing footwear or other articles of hides, skins or leather (excl. drying machines, spray guns, machines for the dehairing of pigs, sewing machines and general purpose</c:v>
                  </c:pt>
                  <c:pt idx="259">
                    <c:v>Weaving machines "looms"</c:v>
                  </c:pt>
                  <c:pt idx="260">
                    <c:v>Knitting machines, stitch-bonding machines and machines for making gimped yarn, tulle, lace, embroidery, trimmings, braid or net and machines for tufting (excl. hem-stitching machines)</c:v>
                  </c:pt>
                  <c:pt idx="261">
                    <c:v>Machinery parts, n.e.s. in chapter 84 (excl. parts containing electrical connectors, insulators, coils, contacts or other electrical features)</c:v>
                  </c:pt>
                  <c:pt idx="262">
                    <c:v>Glycerol, crude; glycerol waters and glycerol lyes</c:v>
                  </c:pt>
                  <c:pt idx="263">
                    <c:v>Sewing machines (other than book-sewing machines of heading 8440); furniture, bases and covers specially designed for sewing machines; sewing machine needles; parts thereof</c:v>
                  </c:pt>
                  <c:pt idx="264">
                    <c:v>Petroleum resins, coumarone-indene resins, polyterpenes, polysulphides, polysulphones and other . . .</c:v>
                  </c:pt>
                  <c:pt idx="265">
                    <c:v>Printing machinery used for printing by means of plates, cylinders and other printing components of heading 8442 (excl. hectograph or stencil duplicating machines, addressing machines and other office printing machines of heading 8469 to 8472); other print</c:v>
                  </c:pt>
                  <c:pt idx="266">
                    <c:v>Tanks and other armoured fighting vehicles, motorised, whether or not fitted with weapons, and parts of such vehicles, n.e.s.</c:v>
                  </c:pt>
                  <c:pt idx="267">
                    <c:v>Machines and appliances for testing the hardness, strength, compressibility, elasticity or other mechanical properties of materials, e.g. metals, wood, textiles, paper or plastics</c:v>
                  </c:pt>
                  <c:pt idx="268">
                    <c:v>Ferro-alloys</c:v>
                  </c:pt>
                  <c:pt idx="269">
                    <c:v>Machine tools for planing, shaping, slotting, broaching, gear cutting, gear grinding or gear finishing, sawing, cutting-off and other machine tools working by removing metal, sintered metal carbides or cermets, n.e.s.</c:v>
                  </c:pt>
                  <c:pt idx="270">
                    <c:v>Synthetic filament tow as specified in Note 1 to chapter 55</c:v>
                  </c:pt>
                  <c:pt idx="271">
                    <c:v>Parts and accessories for weapons and the like of heading 9301 to 9304, n.e.s.</c:v>
                  </c:pt>
                  <c:pt idx="272">
                    <c:v>Clocks (excl. wrist-watches, pocket-watches and other watches of heading 9101 or 9102, clocks with watch movements of heading 9103, and instrument panel clocks and the like of heading 9104)</c:v>
                  </c:pt>
                  <c:pt idx="273">
                    <c:v>Non-radioactive isotopes; inorganic or organic compounds of such isotopes, whether or not chemically defined</c:v>
                  </c:pt>
                  <c:pt idx="274">
                    <c:v>Cyclic alcohols and their halogenated, sulphonated, nitrated or nitrosated derivatives</c:v>
                  </c:pt>
                  <c:pt idx="275">
                    <c:v>Printed circuits</c:v>
                  </c:pt>
                  <c:pt idx="276">
                    <c:v>Calculating machines and pocket-size "dimensions &lt;= 170 mm x 100 mm x 45 mm" data recording, reproducing and displaying machines with calculating functions; accounting machines, postage-franking machines, ticket-issuing machines and similar machines, incor</c:v>
                  </c:pt>
                  <c:pt idx="277">
                    <c:v>Clock movements, complete and assembled (excl. watch movements)</c:v>
                  </c:pt>
                  <c:pt idx="278">
                    <c:v>Fork-lift trucks; other works trucks fitted with lifting or handling equipment (excl. straddle carriers and works trucks fitted with a crane)</c:v>
                  </c:pt>
                  <c:pt idx="279">
                    <c:v>Spectacles, goggles and the like, corrective, protective or other (excl. spectacles for testing eyesight, contact lenses, spectacle lenses and frames and mountings for spectacles)</c:v>
                  </c:pt>
                  <c:pt idx="280">
                    <c:v>Clock or watch parts, n.e.s.</c:v>
                  </c:pt>
                  <c:pt idx="281">
                    <c:v>Metal-rolling mills and rolls therefor; parts of metal-rolling mills</c:v>
                  </c:pt>
                  <c:pt idx="282">
                    <c:v>Chemical preparations for photographic uses (excl. varnishes, glues, adhesives and similar preparations); unmixed products for photographic uses, in measured doses or put up for retail sale ready for use (excl. salts, precious-metal compounds and products </c:v>
                  </c:pt>
                  <c:pt idx="283">
                    <c:v>Bombs, grenades, torpedos, mines, missiles, cartridges and other ammunition and projectiles and parts thereof, incl. buckshot, shot and cartridge wads, n.e.s.</c:v>
                  </c:pt>
                  <c:pt idx="284">
                    <c:v>Artificial filament tow as specified in Note 1 to chapter 55</c:v>
                  </c:pt>
                  <c:pt idx="285">
                    <c:v>Clocks with watch movements (excl. wrist-watches, pocket-watches and other watches of heading 9101 or 9102, and instrument panel clocks and the like of heading 9104)</c:v>
                  </c:pt>
                  <c:pt idx="286">
                    <c:v>Prepared driers</c:v>
                  </c:pt>
                  <c:pt idx="287">
                    <c:v>Artificial staple fibres, not carded, combed or otherwise processed for spinning</c:v>
                  </c:pt>
                  <c:pt idx="288">
                    <c:v>Photographic plates, film, paper, paperboard and textiles, exposed but not developed</c:v>
                  </c:pt>
                  <c:pt idx="289">
                    <c:v>Machinery (excl. of heading 8450) for washing, cleaning, wringing, drying, ironing, pressing incl. fusing presses, bleaching, dyeing, dressing, finishing, coating or impregnating textile yarns, fabrics or made-up textile articles and for applying paste to </c:v>
                  </c:pt>
                  <c:pt idx="290">
                    <c:v>Industrial or laboratory electric furnaces and ovens, incl. those functioning by induction or dielectric loss; other industrial or laboratory equipment for the heat treatment of materials by induction or dielectric loss; parts thereof</c:v>
                  </c:pt>
                  <c:pt idx="291">
                    <c:v>Rosin, resin acids and derivatives thereof; rosin spirit and rosin oils; run gums</c:v>
                  </c:pt>
                  <c:pt idx="292">
                    <c:v>Organic composite solvents and thinners, n.e.s.; prepared paint or varnish removers (excluding nail varnish remover)</c:v>
                  </c:pt>
                  <c:pt idx="293">
                    <c:v>Preparations and charges for fire-extinguishers; charged fire-extinguishing grenades (excluding full or empty fire-extinguishing devices, whether or not portable, unmixed chemically undefined products with fire-extinguishing properties in other forms)</c:v>
                  </c:pt>
                  <c:pt idx="294">
                    <c:v>Bodies, incl. cabs, for tractors, motor vehicles for the transport of ten or more persons, motor cars and other motor vehicles principally designed for the transport of persons, motor vehicles for the transport of goods and special purpose motor vehicles o</c:v>
                  </c:pt>
                  <c:pt idx="295">
                    <c:v>Prepared explosives (excluding propellent powders)</c:v>
                  </c:pt>
                  <c:pt idx="296">
                    <c:v>Modelling pastes, incl. those put up for children's amusement; preparations known as "dental wax" or as "dental impression compounds", put up in sets, in packings for retail sale or in plates, horseshoe shapes, sticks or similar forms; other preparations f</c:v>
                  </c:pt>
                  <c:pt idx="297">
                    <c:v>Industrial or laboratory furnaces and ovens, non-electric, incl. incinerators (excl. drying ovens and ovens for cracking operations)</c:v>
                  </c:pt>
                  <c:pt idx="298">
                    <c:v>Mineral or chemical phosphatic fertilisers (excl. those in tablets or similar forms, or in packages with a gross weight of &lt;= 10 kg)</c:v>
                  </c:pt>
                  <c:pt idx="299">
                    <c:v>Image projectors, and photographic enlargers and reducers (excl. cinematographic)</c:v>
                  </c:pt>
                  <c:pt idx="300">
                    <c:v>Fireworks, signalling flares, rain rockets, fog signals and other pyrotechnic articles (excl. cartridge blanks)</c:v>
                  </c:pt>
                  <c:pt idx="301">
                    <c:v>Office machines, e.g. hectograph or stencil duplicating machines, addressing machines, automatic banknote dispensers, coin-sorting machines, coin-counting or coin-wrapping machines, pencil-sharpening machines, perforating or stapling machines, n.e.s.</c:v>
                  </c:pt>
                  <c:pt idx="302">
                    <c:v>Machines for cleaning, sorting or grading seed, grain or dried leguminous vegetables; machinery used in the milling industry or for the working of cereals or dried leguminous vegetables (excl. farm-type machinery, heat treatment equipment, centrifugal drye</c:v>
                  </c:pt>
                  <c:pt idx="303">
                    <c:v>Photographic plates and film, exposed and developed (excluding products made of paper, paperboard or textiles, cinematographic film and ready-to-use plates)</c:v>
                  </c:pt>
                  <c:pt idx="304">
                    <c:v>Residual lyes from the manufacture of wood pulp, whether or not concentrated, desugared or chemically treated, incl. lignin sulphonates (excluding tall oil, sodium hydroxide "caustic soda" and sulphate pitch)</c:v>
                  </c:pt>
                  <c:pt idx="305">
                    <c:v>Instrument panel clocks and clocks of a similar type for vehicles, aircraft, vessels and other vehicles</c:v>
                  </c:pt>
                  <c:pt idx="306">
                    <c:v>Activated carbon; activated natural mineral products; animal black, whether or not spent</c:v>
                  </c:pt>
                  <c:pt idx="307">
                    <c:v>Lifting, handling, loading or unloading machinery, e.g. lifts, escalators, conveyors, teleferics (excl. pulley tackle and hoists, winches and capstans, jacks, cranes of all kinds, mobile lifting frames and straddle carriers, works trucks fitted with a cran</c:v>
                  </c:pt>
                  <c:pt idx="308">
                    <c:v>Pickling preparations for metal surfaces; fluxes and other auxiliary preparations for soldering, brazing or welding; soldering, brazing or welding pastes and powders consisting of metal and other materials; preparations of a kind used as coatings or cores </c:v>
                  </c:pt>
                  <c:pt idx="309">
                    <c:v>Breathing appliances and gas masks (excluding protective masks having neither mechanical parts nor replaceable filters, and artificial respiration or other therapeutic respiration apparatus)</c:v>
                  </c:pt>
                  <c:pt idx="310">
                    <c:v>Carboxylic acids with additional oxygen function and their anhydrides, halides, peroxides and peroxyacids; their halogenated, sulphonated, nitrated or nitrosated derivatives</c:v>
                  </c:pt>
                  <c:pt idx="311">
                    <c:v>Tubes, pipes and hollow profiles, of cast iron</c:v>
                  </c:pt>
                  <c:pt idx="312">
                    <c:v>Safety fuses; detonating cords; percussion or detonating caps; igniters; electric detonators (excl. grenade detonators and cartridge cases, whether or not with percussion caps)</c:v>
                  </c:pt>
                  <c:pt idx="313">
                    <c:v>Steel, alloy, other than stainless, in ingots or other primary forms, semi-finished products of alloy steel other than stainless (excl. waste and scrap in ingot form, and products obtained by continuous casting)</c:v>
                  </c:pt>
                  <c:pt idx="314">
                    <c:v>Artificial graphite; colloidal or semi-colloidal graphite; preparations based on graphite or other carbon in the form of pastes, blocks, plates or other semi-manufactures</c:v>
                  </c:pt>
                  <c:pt idx="315">
                    <c:v>Railway or tramway track fixtures and fittings (excluding sleepers of wood, concrete or steel, sections of track and other track fixtures not yet assembled and railway or tramway track construction material); mechanical, incl. electromechanical, signalling</c:v>
                  </c:pt>
                  <c:pt idx="316">
                    <c:v>Halogenated, sulphonated, nitrated or nitrosated derivatives of phenols or phenol-alcohols</c:v>
                  </c:pt>
                  <c:pt idx="317">
                    <c:v>Drawing, marking-out or mathematical calculating instruments, e.g. drafting machines, pantographs, protractors, drawing sets, slide rules, disc calculators; instruments for measuring length, for use in the hand, e.g. measuring rods and tapes, micrometres, </c:v>
                  </c:pt>
                  <c:pt idx="318">
                    <c:v>Binoculars, monoculars, astronomical and other optical telescopes, and mountings therefor; other astronomical instruments and mountings therefor (excl. instruments for radio-astronomy and other instruments or apparatus specified elsewhere)</c:v>
                  </c:pt>
                  <c:pt idx="319">
                    <c:v>Revolvers and pistols (excluding those of heading 9303 or 9304 and sub-machine guns for military purposes)</c:v>
                  </c:pt>
                  <c:pt idx="320">
                    <c:v>Cruise ships, excursion boats, ferry-boats, cargo ships, barges and similar vessels for the transport of persons or goods</c:v>
                  </c:pt>
                  <c:pt idx="321">
                    <c:v>Bookbinding machinery, incl. book-sewing machines (excl. machinery of heading 8441, general-purpose presses, printing machinery of heading 8443 and machines of uses ancillary to printing); parts thereof</c:v>
                  </c:pt>
                  <c:pt idx="322">
                    <c:v>Clock and watch cases and parts thereof, n.e.s. (excl. for wrist-watches, pocket-watches and other watches of heading 9101 or 9102)</c:v>
                  </c:pt>
                  <c:pt idx="323">
                    <c:v>Railway or tramway goods vans and wagons (excl. self-propelled and luggage vans and post office coaches)</c:v>
                  </c:pt>
                  <c:pt idx="324">
                    <c:v>Machine tools for working stone, ceramics, concrete, asbestos-cement or like mineral materials or for cold-working glass (excl. machines for working in the hand)</c:v>
                  </c:pt>
                  <c:pt idx="325">
                    <c:v>Prepared binders for foundry moulds or cores; chemical products and preparations for the chemical or allied industries, incl. mixtures of natural products, n.e.s.</c:v>
                  </c:pt>
                  <c:pt idx="326">
                    <c:v>Parts suitable for use solely or principally with flat panel display modules, transmission and reception apparatus for radio-telephony, radio-telegraphy, radio-broadcasting, television, television cameras, still image video cameras and other video camera r</c:v>
                  </c:pt>
                  <c:pt idx="327">
                    <c:v>Machinery for the manufacture or finishing of felt or nonwovens in the piece or in shapes, incl. machinery for making felt hats; blocks for making hats; parts thereof (excluding machinery for preparing fibres for felt and calenders)</c:v>
                  </c:pt>
                  <c:pt idx="328">
                    <c:v>Artist's, student's or signboard painter's colours, modifying tints, amusement colours and the like, in tablets, tubes, jars, bottles, pans or similar packages</c:v>
                  </c:pt>
                  <c:pt idx="329">
                    <c:v>Machines for extruding, drawing, texturing or cutting man-made textile materials</c:v>
                  </c:pt>
                  <c:pt idx="330">
                    <c:v>Balances of a sensitivity of 50 mg or better, with or without weights</c:v>
                  </c:pt>
                  <c:pt idx="331">
                    <c:v>Furnace burners for liquid fuel, for pulverised solid fuel or for gas; mechanical stokers, incl. their mechanical grates, mechanical ash dischargers and similar appliances; parts thereof</c:v>
                  </c:pt>
                  <c:pt idx="332">
                    <c:v>Ion-exchangers based on polymers of heading 3901 to 3913, in primary forms</c:v>
                  </c:pt>
                  <c:pt idx="333">
                    <c:v>Electron microscopes, proton microscopes and diffraction apparatus</c:v>
                  </c:pt>
                  <c:pt idx="334">
                    <c:v>Machinery, apparatus and equipment (other than the machines of headings 8456 to 8465) for preparing or making plates, cylinders or other printing components; plates, cylinders and other printing components; plates, cylinders and lithographic stones, prepar</c:v>
                  </c:pt>
                  <c:pt idx="335">
                    <c:v>Firearms and similar devices which operate by the firing of an explosive charge, e.g. sporting shotguns and rifles, muzzle-loading firearms, Very pistols and other devices designed to project signal flares only, pistols and revolvers for firing blank ammun</c:v>
                  </c:pt>
                  <c:pt idx="336">
                    <c:v>Trailers and semi-trailers; other vehicles, not mechanically propelled (excl. railway and tramway vehicles); parts thereof, n.e.s.</c:v>
                  </c:pt>
                  <c:pt idx="337">
                    <c:v>Prepared culture media for the development or maintenance of micro-organisms "incl. viruses and the like" or of plant, human or animal cells</c:v>
                  </c:pt>
                  <c:pt idx="338">
                    <c:v>Swords, cutlasses, bayonets, lances and similar arms and parts thereof, and scabbards and sheaths therefor (excluding of precious metal or of metal clad with precious metal, blunt weapons for fencing, hunting knives and daggers, camping knives and other kn</c:v>
                  </c:pt>
                  <c:pt idx="339">
                    <c:v>Balloons and dirigibles; gliders, hang gliders and other non-powered aircraft</c:v>
                  </c:pt>
                  <c:pt idx="340">
                    <c:v>Hydraulic turbines, water wheels, and regulators therefor (excl. hydraulic power engines and motors of heading 8412)</c:v>
                  </c:pt>
                  <c:pt idx="341">
                    <c:v>Tall oil, whether or not refined</c:v>
                  </c:pt>
                  <c:pt idx="342">
                    <c:v>Presses, crushers and similar machinery used in the manufacture of wine, cider, fruit juices or similar beverages (excl. machinery for the treatment of these beverages, incl. centrifuges, filter presses, other filtering equipment and domestic appliances); </c:v>
                  </c:pt>
                  <c:pt idx="343">
                    <c:v>Electric filament or discharge lamps, incl. sealed beam lamp units and ultraviolet or infra-red lamps; arc lamps; light-emitting diode "LED" light sources; parts thereof</c:v>
                  </c:pt>
                  <c:pt idx="344">
                    <c:v>Producer gas or water gas generators, with or without their purifiers; acetylene gas generators and similar water process gas generators, with or without their purifiers; parts thereof (excl. coke ovens, electrolytic process gas generators and carbide lamp</c:v>
                  </c:pt>
                  <c:pt idx="345">
                    <c:v>Aircraft launching gear (excl. motor winches for launching gliders); deck-arrestor or similar gear; ground flying trainers; parts of the foregoing articles, n.e.s.</c:v>
                  </c:pt>
                  <c:pt idx="346">
                    <c:v>Rail locomotives powered from an external source of electricity or by electric accumulators</c:v>
                  </c:pt>
                  <c:pt idx="347">
                    <c:v>Calendering or other rolling machines (other than for metals or glass) and cylinders therefor; parts thereof</c:v>
                  </c:pt>
                  <c:pt idx="348">
                    <c:v>Carriages for disabled persons, whether or not motorised or otherwise mechanically propelled (excl. specially designed motor vehicles and bicycles)</c:v>
                  </c:pt>
                  <c:pt idx="349">
                    <c:v>Iron and non-alloy steel in ingots or other primary forms (excl. remelting scrap ingots, products obtained by continuous casting and iron of heading 7203)</c:v>
                  </c:pt>
                  <c:pt idx="350">
                    <c:v>Nuclear reactors; fuel elements "cartridges", non-irradiated, for nuclear reactors; machinery and apparatus for isotopic separation; parts thereof</c:v>
                  </c:pt>
                  <c:pt idx="351">
                    <c:v>Vessels and other floating structures for breaking up</c:v>
                  </c:pt>
                  <c:pt idx="352">
                    <c:v>Spring, air or gas guns and pistols, truncheons and other non-firearms (excluding swords, cutlasses, bayonettes and similar arms of heading 9307)</c:v>
                  </c:pt>
                  <c:pt idx="353">
                    <c:v>Dried glands and other organs for organo-therapeutic uses, whether or not powdered; extracts of glands or other organs or their secretions, for organo-therapeutic uses; heparin and its salts; other human or animal substances prepared for therapeutic or pro</c:v>
                  </c:pt>
                  <c:pt idx="354">
                    <c:v>Wood tar; wood tar oils; wood creosote; wood naphtha; vegetable pitch; brewer's pitch and similar preparations based on rosin, resin acids or vegetable pitch (excluding Burgundy pitch, yellow pitch, stearin pitch, fatty acid pitch, fatty tar and glycerin p</c:v>
                  </c:pt>
                  <c:pt idx="355">
                    <c:v>Compounds, inorganic or organic, of mercury, whether or not chemically defined (excl. amalgams)</c:v>
                  </c:pt>
                </c15:dlblRangeCache>
              </c15:datalabelsRange>
            </c:ext>
            <c:ext xmlns:c16="http://schemas.microsoft.com/office/drawing/2014/chart" uri="{C3380CC4-5D6E-409C-BE32-E72D297353CC}">
              <c16:uniqueId val="{00000164-FD56-49BF-96BC-CE983542A3D5}"/>
            </c:ext>
          </c:extLst>
        </c:ser>
        <c:dLbls>
          <c:showLegendKey val="0"/>
          <c:showVal val="0"/>
          <c:showCatName val="0"/>
          <c:showSerName val="0"/>
          <c:showPercent val="0"/>
          <c:showBubbleSize val="0"/>
        </c:dLbls>
        <c:axId val="484887615"/>
        <c:axId val="675160895"/>
      </c:scatterChart>
      <c:valAx>
        <c:axId val="484887615"/>
        <c:scaling>
          <c:orientation val="minMax"/>
          <c:max val="1"/>
          <c:min val="-1"/>
        </c:scaling>
        <c:delete val="0"/>
        <c:axPos val="b"/>
        <c:numFmt formatCode="_-* #,##0.000_-;\-* #,##0.000_-;_-*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675160895"/>
        <c:crosses val="autoZero"/>
        <c:crossBetween val="midCat"/>
      </c:valAx>
      <c:valAx>
        <c:axId val="675160895"/>
        <c:scaling>
          <c:orientation val="minMax"/>
          <c:max val="1"/>
        </c:scaling>
        <c:delete val="0"/>
        <c:axPos val="l"/>
        <c:numFmt formatCode="_-* #,##0.000_-;\-* #,##0.000_-;_-*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8488761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r>
              <a:rPr lang="en-US" sz="2400" b="1"/>
              <a:t>Export Intensity</a:t>
            </a:r>
            <a:r>
              <a:rPr lang="en-US" sz="2400" b="1" baseline="0"/>
              <a:t> and </a:t>
            </a:r>
            <a:r>
              <a:rPr lang="en-US" sz="2400" b="1"/>
              <a:t>Value </a:t>
            </a:r>
          </a:p>
        </c:rich>
      </c:tx>
      <c:overlay val="0"/>
      <c:spPr>
        <a:noFill/>
        <a:ln>
          <a:noFill/>
        </a:ln>
        <a:effectLst/>
      </c:spPr>
      <c:txPr>
        <a:bodyPr rot="0" spcFirstLastPara="1" vertOverflow="ellipsis" vert="horz" wrap="square" anchor="ctr" anchorCtr="1"/>
        <a:lstStyle/>
        <a:p>
          <a:pPr>
            <a:defRPr sz="2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233844107786494"/>
          <c:y val="7.4945278585728636E-2"/>
          <c:w val="0.84190810052852982"/>
          <c:h val="0.83222623066184509"/>
        </c:manualLayout>
      </c:layout>
      <c:scatterChart>
        <c:scatterStyle val="lineMarker"/>
        <c:varyColors val="0"/>
        <c:ser>
          <c:idx val="0"/>
          <c:order val="0"/>
          <c:tx>
            <c:strRef>
              <c:f>Sheet1!$F$14</c:f>
              <c:strCache>
                <c:ptCount val="1"/>
                <c:pt idx="0">
                  <c:v>Export Value </c:v>
                </c:pt>
              </c:strCache>
            </c:strRef>
          </c:tx>
          <c:spPr>
            <a:ln w="19050" cap="rnd">
              <a:noFill/>
              <a:round/>
            </a:ln>
            <a:effectLst/>
          </c:spPr>
          <c:marker>
            <c:symbol val="circle"/>
            <c:size val="5"/>
            <c:spPr>
              <a:solidFill>
                <a:schemeClr val="accent1"/>
              </a:solidFill>
              <a:ln w="9525">
                <a:solidFill>
                  <a:schemeClr val="accent1"/>
                </a:solidFill>
              </a:ln>
              <a:effectLst/>
            </c:spPr>
          </c:marker>
          <c:dLbls>
            <c:dLbl>
              <c:idx val="0"/>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fld id="{A341B601-C9D3-47F4-8E35-90CE8ECDA60E}" type="CELLRANGE">
                      <a:rPr lang="en-US"/>
                      <a:pPr>
                        <a:defRPr sz="1200"/>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AA8-444C-A812-9E35CD75ACE4}"/>
                </c:ext>
              </c:extLst>
            </c:dLbl>
            <c:dLbl>
              <c:idx val="1"/>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fld id="{2B844F08-2042-46C0-AF58-F497467E4804}" type="CELLRANGE">
                      <a:rPr lang="en-ID"/>
                      <a:pPr>
                        <a:defRPr sz="1200"/>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7AA8-444C-A812-9E35CD75ACE4}"/>
                </c:ext>
              </c:extLst>
            </c:dLbl>
            <c:dLbl>
              <c:idx val="2"/>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fld id="{BE41C92F-9574-4B51-82C5-22D22A06874E}" type="CELLRANGE">
                      <a:rPr lang="en-ID"/>
                      <a:pPr>
                        <a:defRPr sz="1200"/>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7AA8-444C-A812-9E35CD75ACE4}"/>
                </c:ext>
              </c:extLst>
            </c:dLbl>
            <c:dLbl>
              <c:idx val="3"/>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fld id="{B80594FE-8EFD-4514-B896-94368BE3B5BF}" type="CELLRANGE">
                      <a:rPr lang="en-ID"/>
                      <a:pPr>
                        <a:defRPr sz="1200"/>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7AA8-444C-A812-9E35CD75ACE4}"/>
                </c:ext>
              </c:extLst>
            </c:dLbl>
            <c:dLbl>
              <c:idx val="4"/>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fld id="{29B8F255-27A1-444D-88E0-4CD9463631FD}" type="CELLRANGE">
                      <a:rPr lang="en-ID"/>
                      <a:pPr>
                        <a:defRPr sz="1200"/>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7AA8-444C-A812-9E35CD75ACE4}"/>
                </c:ext>
              </c:extLst>
            </c:dLbl>
            <c:dLbl>
              <c:idx val="5"/>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fld id="{5AA41D18-412E-406D-8285-22509041A49E}" type="CELLRANGE">
                      <a:rPr lang="en-ID"/>
                      <a:pPr>
                        <a:defRPr sz="1200"/>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7AA8-444C-A812-9E35CD75ACE4}"/>
                </c:ext>
              </c:extLst>
            </c:dLbl>
            <c:dLbl>
              <c:idx val="6"/>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fld id="{6906BA03-FF0E-4968-9F0B-19930D6AF8B6}" type="CELLRANGE">
                      <a:rPr lang="en-ID"/>
                      <a:pPr>
                        <a:defRPr sz="1200"/>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7AA8-444C-A812-9E35CD75ACE4}"/>
                </c:ext>
              </c:extLst>
            </c:dLbl>
            <c:dLbl>
              <c:idx val="7"/>
              <c:layout>
                <c:manualLayout>
                  <c:x val="-6.3926940639269403E-2"/>
                  <c:y val="-3.8740363336935923E-2"/>
                </c:manualLayout>
              </c:layout>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fld id="{F1042FEF-E4AF-43F6-B7F7-7B94E9FE00B7}" type="CELLRANGE">
                      <a:rPr lang="en-US"/>
                      <a:pPr>
                        <a:defRPr sz="1200"/>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7AA8-444C-A812-9E35CD75ACE4}"/>
                </c:ext>
              </c:extLst>
            </c:dLbl>
            <c:dLbl>
              <c:idx val="8"/>
              <c:layout>
                <c:manualLayout>
                  <c:x val="-1.6765172079651412E-3"/>
                  <c:y val="2.8533266081953106E-2"/>
                </c:manualLayout>
              </c:layout>
              <c:tx>
                <c:rich>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fld id="{B058FCA8-E3C5-4F3E-8CCD-973C65001351}" type="CELLRANGE">
                      <a:rPr lang="en-US" sz="1200">
                        <a:solidFill>
                          <a:schemeClr val="tx1"/>
                        </a:solidFill>
                      </a:rPr>
                      <a:pPr>
                        <a:defRPr sz="1200">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7AA8-444C-A812-9E35CD75ACE4}"/>
                </c:ext>
              </c:extLst>
            </c:dLbl>
            <c:dLbl>
              <c:idx val="9"/>
              <c:layout>
                <c:manualLayout>
                  <c:x val="-1.8264840182648442E-2"/>
                  <c:y val="-2.0201945345067255E-2"/>
                </c:manualLayout>
              </c:layout>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fld id="{07C1F7E1-206B-4292-ABA3-176DE5BF23C5}" type="CELLRANGE">
                      <a:rPr lang="en-US"/>
                      <a:pPr>
                        <a:defRPr sz="1200"/>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7AA8-444C-A812-9E35CD75ACE4}"/>
                </c:ext>
              </c:extLst>
            </c:dLbl>
            <c:dLbl>
              <c:idx val="10"/>
              <c:layout>
                <c:manualLayout>
                  <c:x val="-6.8493150684931503E-3"/>
                  <c:y val="-6.1794040450826003E-3"/>
                </c:manualLayout>
              </c:layout>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fld id="{5670FD82-F476-468C-A89E-4B1D88621F18}" type="CELLRANGE">
                      <a:rPr lang="en-US"/>
                      <a:pPr>
                        <a:defRPr sz="1200"/>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7AA8-444C-A812-9E35CD75ACE4}"/>
                </c:ext>
              </c:extLst>
            </c:dLbl>
            <c:dLbl>
              <c:idx val="11"/>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fld id="{1B37FA3B-4BD8-409C-8D21-866261747903}" type="CELLRANGE">
                      <a:rPr lang="en-ID"/>
                      <a:pPr>
                        <a:defRPr sz="1200"/>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AA8-444C-A812-9E35CD75ACE4}"/>
                </c:ext>
              </c:extLst>
            </c:dLbl>
            <c:dLbl>
              <c:idx val="12"/>
              <c:layout>
                <c:manualLayout>
                  <c:x val="8.3712883778761592E-17"/>
                  <c:y val="-3.9215686274509706E-2"/>
                </c:manualLayout>
              </c:layout>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fld id="{1ED6FAFE-A0D3-4F0D-82EA-6BA106CA6383}" type="CELLRANGE">
                      <a:rPr lang="en-US"/>
                      <a:pPr>
                        <a:defRPr sz="1200"/>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7AA8-444C-A812-9E35CD75ACE4}"/>
                </c:ext>
              </c:extLst>
            </c:dLbl>
            <c:dLbl>
              <c:idx val="13"/>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fld id="{13C1005A-FF88-44FC-B2AB-2EB0EE5D8372}" type="CELLRANGE">
                      <a:rPr lang="en-ID"/>
                      <a:pPr>
                        <a:defRPr sz="1200"/>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AA8-444C-A812-9E35CD75ACE4}"/>
                </c:ext>
              </c:extLst>
            </c:dLbl>
            <c:dLbl>
              <c:idx val="14"/>
              <c:tx>
                <c:rich>
                  <a:bodyPr/>
                  <a:lstStyle/>
                  <a:p>
                    <a:fld id="{3F3A694F-0776-4791-9B26-84C022FE8F4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7AA8-444C-A812-9E35CD75ACE4}"/>
                </c:ext>
              </c:extLst>
            </c:dLbl>
            <c:dLbl>
              <c:idx val="15"/>
              <c:tx>
                <c:rich>
                  <a:bodyPr/>
                  <a:lstStyle/>
                  <a:p>
                    <a:fld id="{37FF5F0D-DB3E-4242-BE3A-7A136304CCE4}"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AA8-444C-A812-9E35CD75ACE4}"/>
                </c:ext>
              </c:extLst>
            </c:dLbl>
            <c:dLbl>
              <c:idx val="16"/>
              <c:tx>
                <c:rich>
                  <a:bodyPr/>
                  <a:lstStyle/>
                  <a:p>
                    <a:fld id="{42477DBB-9FBD-4FFB-8B63-F0650BAC3991}"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7AA8-444C-A812-9E35CD75ACE4}"/>
                </c:ext>
              </c:extLst>
            </c:dLbl>
            <c:dLbl>
              <c:idx val="17"/>
              <c:tx>
                <c:rich>
                  <a:bodyPr/>
                  <a:lstStyle/>
                  <a:p>
                    <a:fld id="{CB105B39-A301-41B7-AC80-C1FE8B4CCA06}"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7AA8-444C-A812-9E35CD75ACE4}"/>
                </c:ext>
              </c:extLst>
            </c:dLbl>
            <c:dLbl>
              <c:idx val="18"/>
              <c:tx>
                <c:rich>
                  <a:bodyPr/>
                  <a:lstStyle/>
                  <a:p>
                    <a:fld id="{BF6CD7B7-6583-4628-A6B8-17E619155C20}"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7AA8-444C-A812-9E35CD75ACE4}"/>
                </c:ext>
              </c:extLst>
            </c:dLbl>
            <c:dLbl>
              <c:idx val="19"/>
              <c:tx>
                <c:rich>
                  <a:bodyPr/>
                  <a:lstStyle/>
                  <a:p>
                    <a:fld id="{2D9216CA-2074-4596-A0AD-616FBCE459F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7AA8-444C-A812-9E35CD75ACE4}"/>
                </c:ext>
              </c:extLst>
            </c:dLbl>
            <c:dLbl>
              <c:idx val="20"/>
              <c:tx>
                <c:rich>
                  <a:bodyPr/>
                  <a:lstStyle/>
                  <a:p>
                    <a:fld id="{22B96AE4-465C-43C0-BCC0-7618B87C1493}"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7AA8-444C-A812-9E35CD75ACE4}"/>
                </c:ext>
              </c:extLst>
            </c:dLbl>
            <c:dLbl>
              <c:idx val="21"/>
              <c:tx>
                <c:rich>
                  <a:bodyPr/>
                  <a:lstStyle/>
                  <a:p>
                    <a:fld id="{0711D9CE-DA87-4CF2-A01F-45A4CDBBAE35}"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7AA8-444C-A812-9E35CD75ACE4}"/>
                </c:ext>
              </c:extLst>
            </c:dLbl>
            <c:dLbl>
              <c:idx val="22"/>
              <c:tx>
                <c:rich>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fld id="{FCDA677C-1B56-4838-B207-729DD7450A27}" type="CELLRANGE">
                      <a:rPr lang="en-ID"/>
                      <a:pPr>
                        <a:defRPr sz="1200">
                          <a:solidFill>
                            <a:schemeClr val="tx1"/>
                          </a:solidFill>
                        </a:defRPr>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7AA8-444C-A812-9E35CD75ACE4}"/>
                </c:ext>
              </c:extLst>
            </c:dLbl>
            <c:dLbl>
              <c:idx val="23"/>
              <c:tx>
                <c:rich>
                  <a:bodyPr/>
                  <a:lstStyle/>
                  <a:p>
                    <a:fld id="{F7527D42-8547-4DCC-AD35-C91C4C249E6F}"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7AA8-444C-A812-9E35CD75ACE4}"/>
                </c:ext>
              </c:extLst>
            </c:dLbl>
            <c:dLbl>
              <c:idx val="24"/>
              <c:tx>
                <c:rich>
                  <a:bodyPr/>
                  <a:lstStyle/>
                  <a:p>
                    <a:fld id="{77636226-68F2-4D5D-BA3B-10506A0835A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7AA8-444C-A812-9E35CD75ACE4}"/>
                </c:ext>
              </c:extLst>
            </c:dLbl>
            <c:dLbl>
              <c:idx val="25"/>
              <c:tx>
                <c:rich>
                  <a:bodyPr/>
                  <a:lstStyle/>
                  <a:p>
                    <a:fld id="{77ED8501-C7F0-4605-926F-7E3B9DC8EA77}"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7AA8-444C-A812-9E35CD75ACE4}"/>
                </c:ext>
              </c:extLst>
            </c:dLbl>
            <c:dLbl>
              <c:idx val="26"/>
              <c:tx>
                <c:rich>
                  <a:bodyPr/>
                  <a:lstStyle/>
                  <a:p>
                    <a:fld id="{5A4DC2BE-D08E-4BD5-813F-6E839DDFD65B}"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7AA8-444C-A812-9E35CD75ACE4}"/>
                </c:ext>
              </c:extLst>
            </c:dLbl>
            <c:dLbl>
              <c:idx val="27"/>
              <c:tx>
                <c:rich>
                  <a:bodyPr/>
                  <a:lstStyle/>
                  <a:p>
                    <a:fld id="{FE272CEE-95AD-4F01-A418-BBB2543D432E}"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7AA8-444C-A812-9E35CD75ACE4}"/>
                </c:ext>
              </c:extLst>
            </c:dLbl>
            <c:dLbl>
              <c:idx val="28"/>
              <c:tx>
                <c:rich>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fld id="{8767A247-1710-4817-AC0D-5F1825326119}" type="CELLRANGE">
                      <a:rPr lang="en-ID"/>
                      <a:pPr>
                        <a:defRPr sz="1200"/>
                      </a:pPr>
                      <a:t>[CELLRANGE]</a:t>
                    </a:fld>
                    <a:endParaRPr lang="en-ID"/>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7AA8-444C-A812-9E35CD75ACE4}"/>
                </c:ext>
              </c:extLst>
            </c:dLbl>
            <c:dLbl>
              <c:idx val="29"/>
              <c:tx>
                <c:rich>
                  <a:bodyPr/>
                  <a:lstStyle/>
                  <a:p>
                    <a:fld id="{534E07C4-25CD-424A-B47F-22E19149E82D}" type="CELLRANGE">
                      <a:rPr lang="en-ID"/>
                      <a:pPr/>
                      <a:t>[CELLRANGE]</a:t>
                    </a:fld>
                    <a:endParaRPr lang="en-ID"/>
                  </a:p>
                </c:rich>
              </c:tx>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7AA8-444C-A812-9E35CD75ACE4}"/>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noFill/>
                    <a:latin typeface="+mn-lt"/>
                    <a:ea typeface="+mn-ea"/>
                    <a:cs typeface="+mn-cs"/>
                  </a:defRPr>
                </a:pPr>
                <a:endParaRPr lang="en-US"/>
              </a:p>
            </c:txP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xVal>
            <c:numRef>
              <c:f>Sheet1!$E$15:$E$44</c:f>
              <c:numCache>
                <c:formatCode>_-* #.##00_-;\-* #.##00_-;_-* "-"??_-;_-@_-</c:formatCode>
                <c:ptCount val="30"/>
                <c:pt idx="0">
                  <c:v>2.0925925925925926</c:v>
                </c:pt>
                <c:pt idx="1">
                  <c:v>0.71851851851851845</c:v>
                </c:pt>
                <c:pt idx="2">
                  <c:v>2.3611111111111112</c:v>
                </c:pt>
                <c:pt idx="3">
                  <c:v>2.7586206896551726</c:v>
                </c:pt>
                <c:pt idx="4">
                  <c:v>4.416666666666667</c:v>
                </c:pt>
                <c:pt idx="5">
                  <c:v>2.5789473684210531</c:v>
                </c:pt>
                <c:pt idx="6">
                  <c:v>7.3333333333333339</c:v>
                </c:pt>
                <c:pt idx="7">
                  <c:v>1.517241379310345</c:v>
                </c:pt>
                <c:pt idx="8">
                  <c:v>1.7647058823529411</c:v>
                </c:pt>
                <c:pt idx="9">
                  <c:v>1.8666666666666665</c:v>
                </c:pt>
                <c:pt idx="10">
                  <c:v>2.3333333333333335</c:v>
                </c:pt>
                <c:pt idx="11">
                  <c:v>0.6428571428571429</c:v>
                </c:pt>
                <c:pt idx="12">
                  <c:v>5</c:v>
                </c:pt>
                <c:pt idx="13">
                  <c:v>4.3333333333333339</c:v>
                </c:pt>
                <c:pt idx="14">
                  <c:v>1</c:v>
                </c:pt>
                <c:pt idx="15">
                  <c:v>0.17460317460317462</c:v>
                </c:pt>
                <c:pt idx="16">
                  <c:v>0.3666666666666667</c:v>
                </c:pt>
                <c:pt idx="17">
                  <c:v>0.37037037037037035</c:v>
                </c:pt>
                <c:pt idx="18">
                  <c:v>0.8</c:v>
                </c:pt>
                <c:pt idx="19">
                  <c:v>0.4</c:v>
                </c:pt>
                <c:pt idx="20">
                  <c:v>0.32</c:v>
                </c:pt>
                <c:pt idx="21">
                  <c:v>0.46666666666666662</c:v>
                </c:pt>
                <c:pt idx="22">
                  <c:v>1.1666666666666667</c:v>
                </c:pt>
                <c:pt idx="23">
                  <c:v>0.4285714285714286</c:v>
                </c:pt>
                <c:pt idx="24">
                  <c:v>0.25</c:v>
                </c:pt>
                <c:pt idx="25">
                  <c:v>0.18181818181818182</c:v>
                </c:pt>
                <c:pt idx="26">
                  <c:v>0.45454545454545453</c:v>
                </c:pt>
                <c:pt idx="27">
                  <c:v>0.625</c:v>
                </c:pt>
                <c:pt idx="28">
                  <c:v>1.6666666666666667</c:v>
                </c:pt>
                <c:pt idx="29">
                  <c:v>0.17391304347826089</c:v>
                </c:pt>
              </c:numCache>
            </c:numRef>
          </c:xVal>
          <c:yVal>
            <c:numRef>
              <c:f>Sheet1!$F$15:$F$44</c:f>
              <c:numCache>
                <c:formatCode>_-* #.##0_-;\-* #.##0_-;_-* "-"??_-;_-@_-</c:formatCode>
                <c:ptCount val="30"/>
                <c:pt idx="0">
                  <c:v>65924.116999999998</c:v>
                </c:pt>
                <c:pt idx="1">
                  <c:v>28239.114000000001</c:v>
                </c:pt>
                <c:pt idx="2">
                  <c:v>24845.365000000002</c:v>
                </c:pt>
                <c:pt idx="3">
                  <c:v>23378.835999999999</c:v>
                </c:pt>
                <c:pt idx="4">
                  <c:v>15452.43</c:v>
                </c:pt>
                <c:pt idx="5">
                  <c:v>14395.732</c:v>
                </c:pt>
                <c:pt idx="6">
                  <c:v>12903.203</c:v>
                </c:pt>
                <c:pt idx="7">
                  <c:v>12813.689</c:v>
                </c:pt>
                <c:pt idx="8">
                  <c:v>8702.7540000000008</c:v>
                </c:pt>
                <c:pt idx="9">
                  <c:v>8286.0439999999999</c:v>
                </c:pt>
                <c:pt idx="10">
                  <c:v>8169.3609999999999</c:v>
                </c:pt>
                <c:pt idx="11">
                  <c:v>5379.1769999999997</c:v>
                </c:pt>
                <c:pt idx="12">
                  <c:v>4330.7330000000002</c:v>
                </c:pt>
                <c:pt idx="13">
                  <c:v>3894.6280000000002</c:v>
                </c:pt>
                <c:pt idx="14">
                  <c:v>3469.605</c:v>
                </c:pt>
                <c:pt idx="15">
                  <c:v>3216.06</c:v>
                </c:pt>
                <c:pt idx="16">
                  <c:v>3129.8780000000002</c:v>
                </c:pt>
                <c:pt idx="17">
                  <c:v>2953.0720000000001</c:v>
                </c:pt>
                <c:pt idx="18">
                  <c:v>2300.3560000000002</c:v>
                </c:pt>
                <c:pt idx="19">
                  <c:v>2293.6469999999999</c:v>
                </c:pt>
                <c:pt idx="20">
                  <c:v>2191.299</c:v>
                </c:pt>
                <c:pt idx="21">
                  <c:v>2069.4160000000002</c:v>
                </c:pt>
                <c:pt idx="22">
                  <c:v>2018.953</c:v>
                </c:pt>
                <c:pt idx="23">
                  <c:v>1882.9079999999999</c:v>
                </c:pt>
                <c:pt idx="24">
                  <c:v>1702.902</c:v>
                </c:pt>
                <c:pt idx="25">
                  <c:v>1664.077</c:v>
                </c:pt>
                <c:pt idx="26">
                  <c:v>1487.0609999999999</c:v>
                </c:pt>
                <c:pt idx="27">
                  <c:v>1386.511</c:v>
                </c:pt>
                <c:pt idx="28">
                  <c:v>1342.3820000000001</c:v>
                </c:pt>
                <c:pt idx="29">
                  <c:v>1276.1600000000001</c:v>
                </c:pt>
              </c:numCache>
            </c:numRef>
          </c:yVal>
          <c:smooth val="0"/>
          <c:extLst>
            <c:ext xmlns:c15="http://schemas.microsoft.com/office/drawing/2012/chart" uri="{02D57815-91ED-43cb-92C2-25804820EDAC}">
              <c15:datalabelsRange>
                <c15:f>Sheet1!$B$15:$B$44</c15:f>
                <c15:dlblRangeCache>
                  <c:ptCount val="30"/>
                  <c:pt idx="0">
                    <c:v>China</c:v>
                  </c:pt>
                  <c:pt idx="1">
                    <c:v>United States of America</c:v>
                  </c:pt>
                  <c:pt idx="2">
                    <c:v>Japan</c:v>
                  </c:pt>
                  <c:pt idx="3">
                    <c:v>India</c:v>
                  </c:pt>
                  <c:pt idx="4">
                    <c:v>Malaysia</c:v>
                  </c:pt>
                  <c:pt idx="5">
                    <c:v>Singapore</c:v>
                  </c:pt>
                  <c:pt idx="6">
                    <c:v>Philippines</c:v>
                  </c:pt>
                  <c:pt idx="7">
                    <c:v>Korea, Republic of</c:v>
                  </c:pt>
                  <c:pt idx="8">
                    <c:v>Taipei, Chinese</c:v>
                  </c:pt>
                  <c:pt idx="9">
                    <c:v>Viet Nam</c:v>
                  </c:pt>
                  <c:pt idx="10">
                    <c:v>Thailand</c:v>
                  </c:pt>
                  <c:pt idx="11">
                    <c:v>Netherlands</c:v>
                  </c:pt>
                  <c:pt idx="12">
                    <c:v>Pakistan</c:v>
                  </c:pt>
                  <c:pt idx="13">
                    <c:v>Bangladesh</c:v>
                  </c:pt>
                  <c:pt idx="14">
                    <c:v>Australia</c:v>
                  </c:pt>
                  <c:pt idx="15">
                    <c:v>Germany</c:v>
                  </c:pt>
                  <c:pt idx="16">
                    <c:v>Italy</c:v>
                  </c:pt>
                  <c:pt idx="17">
                    <c:v>Hong Kong, China</c:v>
                  </c:pt>
                  <c:pt idx="18">
                    <c:v>United Arab Emirates</c:v>
                  </c:pt>
                  <c:pt idx="19">
                    <c:v>Spain</c:v>
                  </c:pt>
                  <c:pt idx="20">
                    <c:v>Belgium</c:v>
                  </c:pt>
                  <c:pt idx="21">
                    <c:v>Türkiye</c:v>
                  </c:pt>
                  <c:pt idx="22">
                    <c:v>Saudi Arabia</c:v>
                  </c:pt>
                  <c:pt idx="23">
                    <c:v>Switzerland</c:v>
                  </c:pt>
                  <c:pt idx="24">
                    <c:v>Mexico</c:v>
                  </c:pt>
                  <c:pt idx="25">
                    <c:v>United Kingdom</c:v>
                  </c:pt>
                  <c:pt idx="26">
                    <c:v>Brazil</c:v>
                  </c:pt>
                  <c:pt idx="27">
                    <c:v>Russian Federation</c:v>
                  </c:pt>
                  <c:pt idx="28">
                    <c:v>Egypt</c:v>
                  </c:pt>
                  <c:pt idx="29">
                    <c:v>Canada</c:v>
                  </c:pt>
                </c15:dlblRangeCache>
              </c15:datalabelsRange>
            </c:ext>
            <c:ext xmlns:c16="http://schemas.microsoft.com/office/drawing/2014/chart" uri="{C3380CC4-5D6E-409C-BE32-E72D297353CC}">
              <c16:uniqueId val="{0000001E-7AA8-444C-A812-9E35CD75ACE4}"/>
            </c:ext>
          </c:extLst>
        </c:ser>
        <c:dLbls>
          <c:showLegendKey val="0"/>
          <c:showVal val="0"/>
          <c:showCatName val="0"/>
          <c:showSerName val="0"/>
          <c:showPercent val="0"/>
          <c:showBubbleSize val="0"/>
        </c:dLbls>
        <c:axId val="484870815"/>
        <c:axId val="724360015"/>
      </c:scatterChart>
      <c:valAx>
        <c:axId val="484870815"/>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a:t>Export Intensity</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724360015"/>
        <c:crosses val="autoZero"/>
        <c:crossBetween val="midCat"/>
      </c:valAx>
      <c:valAx>
        <c:axId val="724360015"/>
        <c:scaling>
          <c:orientation val="minMax"/>
        </c:scaling>
        <c:delete val="0"/>
        <c:axPos val="l"/>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ID" sz="1400"/>
                  <a:t>Export</a:t>
                </a:r>
                <a:r>
                  <a:rPr lang="en-ID" sz="1400" baseline="0"/>
                  <a:t> Value (Million USD)</a:t>
                </a:r>
                <a:endParaRPr lang="en-ID" sz="1400"/>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_-* #.##0_-;\-* #.##0_-;_-* &quot;-&quot;??_-;_-@_-"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8487081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r>
              <a:rPr lang="en-ID" sz="3200" b="1" dirty="0"/>
              <a:t>Indonesia exports</a:t>
            </a:r>
            <a:r>
              <a:rPr lang="en-ID" sz="3200" b="1" baseline="0" dirty="0"/>
              <a:t> to trade partners</a:t>
            </a:r>
            <a:endParaRPr lang="en-ID" sz="3200" b="1" dirty="0"/>
          </a:p>
        </c:rich>
      </c:tx>
      <c:layout>
        <c:manualLayout>
          <c:xMode val="edge"/>
          <c:yMode val="edge"/>
          <c:x val="0.14482340756666334"/>
          <c:y val="1.5776146011750952E-2"/>
        </c:manualLayout>
      </c:layout>
      <c:overlay val="0"/>
      <c:spPr>
        <a:noFill/>
        <a:ln>
          <a:noFill/>
        </a:ln>
        <a:effectLst/>
      </c:spPr>
      <c:txPr>
        <a:bodyPr rot="0" spcFirstLastPara="1" vertOverflow="ellipsis" vert="horz" wrap="square" anchor="ctr" anchorCtr="1"/>
        <a:lstStyle/>
        <a:p>
          <a:pPr>
            <a:defRPr sz="32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0039034714814593"/>
          <c:y val="0.21772928266525299"/>
          <c:w val="0.82407841538581106"/>
          <c:h val="0.54500196118688593"/>
        </c:manualLayout>
      </c:layout>
      <c:barChart>
        <c:barDir val="col"/>
        <c:grouping val="clustered"/>
        <c:varyColors val="0"/>
        <c:ser>
          <c:idx val="0"/>
          <c:order val="0"/>
          <c:tx>
            <c:strRef>
              <c:f>Sheet1!$B$1</c:f>
              <c:strCache>
                <c:ptCount val="1"/>
                <c:pt idx="0">
                  <c:v>Jan-Jul 2022</c:v>
                </c:pt>
              </c:strCache>
            </c:strRef>
          </c:tx>
          <c:spPr>
            <a:solidFill>
              <a:schemeClr val="accent1">
                <a:lumMod val="40000"/>
                <a:lumOff val="60000"/>
              </a:schemeClr>
            </a:solidFill>
            <a:ln>
              <a:solidFill>
                <a:schemeClr val="accent1">
                  <a:lumMod val="40000"/>
                  <a:lumOff val="60000"/>
                </a:schemeClr>
              </a:solidFill>
            </a:ln>
            <a:effectLst/>
          </c:spPr>
          <c:invertIfNegative val="0"/>
          <c:dLbls>
            <c:delete val="1"/>
          </c:dLbls>
          <c:cat>
            <c:strRef>
              <c:f>Sheet1!$A$2:$A$14</c:f>
              <c:strCache>
                <c:ptCount val="13"/>
                <c:pt idx="0">
                  <c:v> Tiongkok </c:v>
                </c:pt>
                <c:pt idx="1">
                  <c:v> Amerika Serikat </c:v>
                </c:pt>
                <c:pt idx="2">
                  <c:v> Jepang </c:v>
                </c:pt>
                <c:pt idx="3">
                  <c:v> India </c:v>
                </c:pt>
                <c:pt idx="4">
                  <c:v> Malaysia </c:v>
                </c:pt>
                <c:pt idx="5">
                  <c:v> Singapura </c:v>
                </c:pt>
                <c:pt idx="6">
                  <c:v> Korea Selatan </c:v>
                </c:pt>
                <c:pt idx="7">
                  <c:v> Taiwan </c:v>
                </c:pt>
                <c:pt idx="8">
                  <c:v> Thailand </c:v>
                </c:pt>
                <c:pt idx="9">
                  <c:v> Belanda </c:v>
                </c:pt>
                <c:pt idx="10">
                  <c:v> Australia </c:v>
                </c:pt>
                <c:pt idx="11">
                  <c:v> Jerman </c:v>
                </c:pt>
                <c:pt idx="12">
                  <c:v> Italia </c:v>
                </c:pt>
              </c:strCache>
            </c:strRef>
          </c:cat>
          <c:val>
            <c:numRef>
              <c:f>Sheet1!$B$2:$B$14</c:f>
              <c:numCache>
                <c:formatCode>_-* #,##0.0_-;\-* #,##0.0_-;_-* "-"_-;_-@_-</c:formatCode>
                <c:ptCount val="13"/>
                <c:pt idx="0">
                  <c:v>32884</c:v>
                </c:pt>
                <c:pt idx="1">
                  <c:v>17257.5</c:v>
                </c:pt>
                <c:pt idx="2">
                  <c:v>12979.9</c:v>
                </c:pt>
                <c:pt idx="3">
                  <c:v>13672.9</c:v>
                </c:pt>
                <c:pt idx="4">
                  <c:v>8251.1</c:v>
                </c:pt>
                <c:pt idx="5">
                  <c:v>5929</c:v>
                </c:pt>
                <c:pt idx="6">
                  <c:v>6501.7</c:v>
                </c:pt>
                <c:pt idx="7">
                  <c:v>4746.7</c:v>
                </c:pt>
                <c:pt idx="8">
                  <c:v>4148.8</c:v>
                </c:pt>
                <c:pt idx="9">
                  <c:v>3282.9</c:v>
                </c:pt>
                <c:pt idx="10">
                  <c:v>1959.4</c:v>
                </c:pt>
                <c:pt idx="11">
                  <c:v>1895.1</c:v>
                </c:pt>
                <c:pt idx="12">
                  <c:v>1771.2</c:v>
                </c:pt>
              </c:numCache>
            </c:numRef>
          </c:val>
          <c:extLst>
            <c:ext xmlns:c16="http://schemas.microsoft.com/office/drawing/2014/chart" uri="{C3380CC4-5D6E-409C-BE32-E72D297353CC}">
              <c16:uniqueId val="{00000000-F88C-4F96-A30F-EE90446DAB1E}"/>
            </c:ext>
          </c:extLst>
        </c:ser>
        <c:ser>
          <c:idx val="1"/>
          <c:order val="1"/>
          <c:tx>
            <c:strRef>
              <c:f>Sheet1!$C$1</c:f>
              <c:strCache>
                <c:ptCount val="1"/>
                <c:pt idx="0">
                  <c:v>Jan-Jul 2023</c:v>
                </c:pt>
              </c:strCache>
            </c:strRef>
          </c:tx>
          <c:spPr>
            <a:solidFill>
              <a:schemeClr val="accent1">
                <a:lumMod val="50000"/>
              </a:schemeClr>
            </a:solidFill>
            <a:ln>
              <a:solidFill>
                <a:schemeClr val="accent1">
                  <a:lumMod val="50000"/>
                </a:schemeClr>
              </a:solidFill>
            </a:ln>
            <a:effectLst/>
          </c:spPr>
          <c:invertIfNegative val="0"/>
          <c:dLbls>
            <c:dLbl>
              <c:idx val="1"/>
              <c:layout>
                <c:manualLayout>
                  <c:x val="-3.6516651338990313E-17"/>
                  <c:y val="-2.10951050386737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88C-4F96-A30F-EE90446DAB1E}"/>
                </c:ext>
              </c:extLst>
            </c:dLbl>
            <c:dLbl>
              <c:idx val="9"/>
              <c:layout>
                <c:manualLayout>
                  <c:x val="2.1411518081689831E-3"/>
                  <c:y val="-4.86466278310805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88C-4F96-A30F-EE90446DAB1E}"/>
                </c:ext>
              </c:extLst>
            </c:dLbl>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 Tiongkok </c:v>
                </c:pt>
                <c:pt idx="1">
                  <c:v> Amerika Serikat </c:v>
                </c:pt>
                <c:pt idx="2">
                  <c:v> Jepang </c:v>
                </c:pt>
                <c:pt idx="3">
                  <c:v> India </c:v>
                </c:pt>
                <c:pt idx="4">
                  <c:v> Malaysia </c:v>
                </c:pt>
                <c:pt idx="5">
                  <c:v> Singapura </c:v>
                </c:pt>
                <c:pt idx="6">
                  <c:v> Korea Selatan </c:v>
                </c:pt>
                <c:pt idx="7">
                  <c:v> Taiwan </c:v>
                </c:pt>
                <c:pt idx="8">
                  <c:v> Thailand </c:v>
                </c:pt>
                <c:pt idx="9">
                  <c:v> Belanda </c:v>
                </c:pt>
                <c:pt idx="10">
                  <c:v> Australia </c:v>
                </c:pt>
                <c:pt idx="11">
                  <c:v> Jerman </c:v>
                </c:pt>
                <c:pt idx="12">
                  <c:v> Italia </c:v>
                </c:pt>
              </c:strCache>
            </c:strRef>
          </c:cat>
          <c:val>
            <c:numRef>
              <c:f>Sheet1!$C$2:$C$14</c:f>
              <c:numCache>
                <c:formatCode>_-* #,##0.0_-;\-* #,##0.0_-;_-* "-"_-;_-@_-</c:formatCode>
                <c:ptCount val="13"/>
                <c:pt idx="0">
                  <c:v>34857.300000000003</c:v>
                </c:pt>
                <c:pt idx="1">
                  <c:v>13440.1</c:v>
                </c:pt>
                <c:pt idx="2">
                  <c:v>11457.1</c:v>
                </c:pt>
                <c:pt idx="3">
                  <c:v>11227.5</c:v>
                </c:pt>
                <c:pt idx="4">
                  <c:v>6192</c:v>
                </c:pt>
                <c:pt idx="5">
                  <c:v>5089.8999999999996</c:v>
                </c:pt>
                <c:pt idx="6">
                  <c:v>4827.8</c:v>
                </c:pt>
                <c:pt idx="7">
                  <c:v>3920.5</c:v>
                </c:pt>
                <c:pt idx="8">
                  <c:v>3317</c:v>
                </c:pt>
                <c:pt idx="9">
                  <c:v>2122.5</c:v>
                </c:pt>
                <c:pt idx="10">
                  <c:v>1633.9</c:v>
                </c:pt>
                <c:pt idx="11">
                  <c:v>1577.4</c:v>
                </c:pt>
                <c:pt idx="12">
                  <c:v>1465.6</c:v>
                </c:pt>
              </c:numCache>
            </c:numRef>
          </c:val>
          <c:extLst>
            <c:ext xmlns:c16="http://schemas.microsoft.com/office/drawing/2014/chart" uri="{C3380CC4-5D6E-409C-BE32-E72D297353CC}">
              <c16:uniqueId val="{00000003-F88C-4F96-A30F-EE90446DAB1E}"/>
            </c:ext>
          </c:extLst>
        </c:ser>
        <c:dLbls>
          <c:showLegendKey val="0"/>
          <c:showVal val="1"/>
          <c:showCatName val="0"/>
          <c:showSerName val="0"/>
          <c:showPercent val="0"/>
          <c:showBubbleSize val="0"/>
        </c:dLbls>
        <c:gapWidth val="100"/>
        <c:axId val="1608860464"/>
        <c:axId val="1673133568"/>
      </c:barChart>
      <c:catAx>
        <c:axId val="160886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673133568"/>
        <c:crosses val="autoZero"/>
        <c:auto val="1"/>
        <c:lblAlgn val="ctr"/>
        <c:lblOffset val="100"/>
        <c:noMultiLvlLbl val="0"/>
      </c:catAx>
      <c:valAx>
        <c:axId val="1673133568"/>
        <c:scaling>
          <c:orientation val="minMax"/>
        </c:scaling>
        <c:delete val="0"/>
        <c:axPos val="l"/>
        <c:numFmt formatCode="_-* #,##0.0_-;\-* #,##0.0_-;_-* &quot;-&quot;_-;_-@_-"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crossAx val="1608860464"/>
        <c:crosses val="autoZero"/>
        <c:crossBetween val="between"/>
      </c:valAx>
      <c:spPr>
        <a:noFill/>
        <a:ln>
          <a:noFill/>
        </a:ln>
        <a:effectLst/>
      </c:spPr>
    </c:plotArea>
    <c:legend>
      <c:legendPos val="t"/>
      <c:layout>
        <c:manualLayout>
          <c:xMode val="edge"/>
          <c:yMode val="edge"/>
          <c:x val="0.28212119694769539"/>
          <c:y val="0.13178371479439713"/>
          <c:w val="0.43575760610460929"/>
          <c:h val="7.6216242304639734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0A2C4B"/>
      </a:solidFill>
    </a:ln>
    <a:effectLst/>
  </c:spPr>
  <c:txPr>
    <a:bodyPr/>
    <a:lstStyle/>
    <a:p>
      <a:pPr>
        <a:defRPr sz="1200">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r>
              <a:rPr lang="en-ID" sz="2400" b="1"/>
              <a:t>Indonesia imports from trade partners</a:t>
            </a:r>
          </a:p>
        </c:rich>
      </c:tx>
      <c:layout>
        <c:manualLayout>
          <c:xMode val="edge"/>
          <c:yMode val="edge"/>
          <c:x val="0.25406946390110402"/>
          <c:y val="0"/>
        </c:manualLayout>
      </c:layout>
      <c:overlay val="0"/>
      <c:spPr>
        <a:noFill/>
        <a:ln>
          <a:noFill/>
        </a:ln>
        <a:effectLst/>
      </c:spPr>
      <c:txPr>
        <a:bodyPr rot="0" spcFirstLastPara="1" vertOverflow="ellipsis" vert="horz" wrap="square" anchor="ctr" anchorCtr="1"/>
        <a:lstStyle/>
        <a:p>
          <a:pPr>
            <a:defRPr sz="24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9.8249195339976975E-2"/>
          <c:y val="0.23232327101457714"/>
          <c:w val="0.87031808028826119"/>
          <c:h val="0.53527263562066973"/>
        </c:manualLayout>
      </c:layout>
      <c:barChart>
        <c:barDir val="col"/>
        <c:grouping val="clustered"/>
        <c:varyColors val="0"/>
        <c:ser>
          <c:idx val="0"/>
          <c:order val="0"/>
          <c:tx>
            <c:strRef>
              <c:f>Sheet1!$B$1</c:f>
              <c:strCache>
                <c:ptCount val="1"/>
                <c:pt idx="0">
                  <c:v>Jan-Jul 2022</c:v>
                </c:pt>
              </c:strCache>
            </c:strRef>
          </c:tx>
          <c:spPr>
            <a:solidFill>
              <a:schemeClr val="accent1">
                <a:lumMod val="40000"/>
                <a:lumOff val="60000"/>
              </a:schemeClr>
            </a:solidFill>
            <a:ln>
              <a:solidFill>
                <a:schemeClr val="accent1">
                  <a:lumMod val="40000"/>
                  <a:lumOff val="60000"/>
                </a:schemeClr>
              </a:solidFill>
            </a:ln>
            <a:effectLst/>
          </c:spPr>
          <c:invertIfNegative val="0"/>
          <c:dLbls>
            <c:delete val="1"/>
          </c:dLbls>
          <c:cat>
            <c:strRef>
              <c:f>Sheet1!$A$2:$A$14</c:f>
              <c:strCache>
                <c:ptCount val="13"/>
                <c:pt idx="0">
                  <c:v>Tiongkok</c:v>
                </c:pt>
                <c:pt idx="1">
                  <c:v>Jepang</c:v>
                </c:pt>
                <c:pt idx="2">
                  <c:v>Thailand</c:v>
                </c:pt>
                <c:pt idx="3">
                  <c:v>Korea Selatan</c:v>
                </c:pt>
                <c:pt idx="4">
                  <c:v>Amerika Serikat</c:v>
                </c:pt>
                <c:pt idx="5">
                  <c:v>Australia</c:v>
                </c:pt>
                <c:pt idx="6">
                  <c:v>Singapura</c:v>
                </c:pt>
                <c:pt idx="7">
                  <c:v>India</c:v>
                </c:pt>
                <c:pt idx="8">
                  <c:v>Malaysia</c:v>
                </c:pt>
                <c:pt idx="9">
                  <c:v>Jerman</c:v>
                </c:pt>
                <c:pt idx="10">
                  <c:v>Taiwan</c:v>
                </c:pt>
                <c:pt idx="11">
                  <c:v>Italia</c:v>
                </c:pt>
                <c:pt idx="12">
                  <c:v>Belanda</c:v>
                </c:pt>
              </c:strCache>
            </c:strRef>
          </c:cat>
          <c:val>
            <c:numRef>
              <c:f>Sheet1!$B$2:$B$14</c:f>
              <c:numCache>
                <c:formatCode>_(* #,##0.0_);_(* \(#,##0.0\);_(* "-"??_);_(@_)</c:formatCode>
                <c:ptCount val="13"/>
                <c:pt idx="0">
                  <c:v>38019.4</c:v>
                </c:pt>
                <c:pt idx="1">
                  <c:v>9846.2000000000007</c:v>
                </c:pt>
                <c:pt idx="2">
                  <c:v>6780.2</c:v>
                </c:pt>
                <c:pt idx="3">
                  <c:v>5861.5</c:v>
                </c:pt>
                <c:pt idx="4">
                  <c:v>5185.3999999999996</c:v>
                </c:pt>
                <c:pt idx="5">
                  <c:v>4947.1000000000004</c:v>
                </c:pt>
                <c:pt idx="6">
                  <c:v>5377.7</c:v>
                </c:pt>
                <c:pt idx="7">
                  <c:v>4539.3</c:v>
                </c:pt>
                <c:pt idx="8">
                  <c:v>3604.4</c:v>
                </c:pt>
                <c:pt idx="9">
                  <c:v>1975.9</c:v>
                </c:pt>
                <c:pt idx="10">
                  <c:v>2701.1</c:v>
                </c:pt>
                <c:pt idx="11">
                  <c:v>825.3</c:v>
                </c:pt>
                <c:pt idx="12">
                  <c:v>465.9</c:v>
                </c:pt>
              </c:numCache>
            </c:numRef>
          </c:val>
          <c:extLst>
            <c:ext xmlns:c16="http://schemas.microsoft.com/office/drawing/2014/chart" uri="{C3380CC4-5D6E-409C-BE32-E72D297353CC}">
              <c16:uniqueId val="{00000000-37AB-48E6-896B-093EE2DDA58F}"/>
            </c:ext>
          </c:extLst>
        </c:ser>
        <c:ser>
          <c:idx val="1"/>
          <c:order val="1"/>
          <c:tx>
            <c:strRef>
              <c:f>Sheet1!$C$1</c:f>
              <c:strCache>
                <c:ptCount val="1"/>
                <c:pt idx="0">
                  <c:v>Jan-Jul 2023</c:v>
                </c:pt>
              </c:strCache>
            </c:strRef>
          </c:tx>
          <c:spPr>
            <a:solidFill>
              <a:schemeClr val="accent1">
                <a:lumMod val="50000"/>
              </a:schemeClr>
            </a:solidFill>
            <a:ln>
              <a:solidFill>
                <a:schemeClr val="accent1">
                  <a:lumMod val="50000"/>
                </a:schemeClr>
              </a:solidFill>
            </a:ln>
            <a:effectLst/>
          </c:spPr>
          <c:invertIfNegative val="0"/>
          <c:dLbls>
            <c:dLbl>
              <c:idx val="1"/>
              <c:layout>
                <c:manualLayout>
                  <c:x val="-3.6516651338990313E-17"/>
                  <c:y val="-2.109510503867372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7AB-48E6-896B-093EE2DDA58F}"/>
                </c:ext>
              </c:extLst>
            </c:dLbl>
            <c:spPr>
              <a:noFill/>
              <a:ln>
                <a:noFill/>
              </a:ln>
              <a:effectLst/>
            </c:spPr>
            <c:txPr>
              <a:bodyPr rot="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Tiongkok</c:v>
                </c:pt>
                <c:pt idx="1">
                  <c:v>Jepang</c:v>
                </c:pt>
                <c:pt idx="2">
                  <c:v>Thailand</c:v>
                </c:pt>
                <c:pt idx="3">
                  <c:v>Korea Selatan</c:v>
                </c:pt>
                <c:pt idx="4">
                  <c:v>Amerika Serikat</c:v>
                </c:pt>
                <c:pt idx="5">
                  <c:v>Australia</c:v>
                </c:pt>
                <c:pt idx="6">
                  <c:v>Singapura</c:v>
                </c:pt>
                <c:pt idx="7">
                  <c:v>India</c:v>
                </c:pt>
                <c:pt idx="8">
                  <c:v>Malaysia</c:v>
                </c:pt>
                <c:pt idx="9">
                  <c:v>Jerman</c:v>
                </c:pt>
                <c:pt idx="10">
                  <c:v>Taiwan</c:v>
                </c:pt>
                <c:pt idx="11">
                  <c:v>Italia</c:v>
                </c:pt>
                <c:pt idx="12">
                  <c:v>Belanda</c:v>
                </c:pt>
              </c:strCache>
            </c:strRef>
          </c:cat>
          <c:val>
            <c:numRef>
              <c:f>Sheet1!$C$2:$C$14</c:f>
              <c:numCache>
                <c:formatCode>_(* #,##0.0_);_(* \(#,##0.0\);_(* "-"??_);_(@_)</c:formatCode>
                <c:ptCount val="13"/>
                <c:pt idx="0">
                  <c:v>35533.599999999999</c:v>
                </c:pt>
                <c:pt idx="1">
                  <c:v>9648.6</c:v>
                </c:pt>
                <c:pt idx="2">
                  <c:v>6158.2</c:v>
                </c:pt>
                <c:pt idx="3">
                  <c:v>5841.6</c:v>
                </c:pt>
                <c:pt idx="4">
                  <c:v>5534</c:v>
                </c:pt>
                <c:pt idx="5">
                  <c:v>4959.1000000000004</c:v>
                </c:pt>
                <c:pt idx="6">
                  <c:v>4442.2</c:v>
                </c:pt>
                <c:pt idx="7">
                  <c:v>3703</c:v>
                </c:pt>
                <c:pt idx="8">
                  <c:v>3359.7</c:v>
                </c:pt>
                <c:pt idx="9">
                  <c:v>3043.9</c:v>
                </c:pt>
                <c:pt idx="10">
                  <c:v>2293.3000000000002</c:v>
                </c:pt>
                <c:pt idx="11">
                  <c:v>1115.7</c:v>
                </c:pt>
                <c:pt idx="12">
                  <c:v>558.1</c:v>
                </c:pt>
              </c:numCache>
            </c:numRef>
          </c:val>
          <c:extLst>
            <c:ext xmlns:c16="http://schemas.microsoft.com/office/drawing/2014/chart" uri="{C3380CC4-5D6E-409C-BE32-E72D297353CC}">
              <c16:uniqueId val="{00000002-37AB-48E6-896B-093EE2DDA58F}"/>
            </c:ext>
          </c:extLst>
        </c:ser>
        <c:dLbls>
          <c:showLegendKey val="0"/>
          <c:showVal val="1"/>
          <c:showCatName val="0"/>
          <c:showSerName val="0"/>
          <c:showPercent val="0"/>
          <c:showBubbleSize val="0"/>
        </c:dLbls>
        <c:gapWidth val="100"/>
        <c:axId val="1608860464"/>
        <c:axId val="1673133568"/>
      </c:barChart>
      <c:catAx>
        <c:axId val="16088604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673133568"/>
        <c:crosses val="autoZero"/>
        <c:auto val="1"/>
        <c:lblAlgn val="ctr"/>
        <c:lblOffset val="100"/>
        <c:noMultiLvlLbl val="0"/>
      </c:catAx>
      <c:valAx>
        <c:axId val="1673133568"/>
        <c:scaling>
          <c:orientation val="minMax"/>
        </c:scaling>
        <c:delete val="0"/>
        <c:axPos val="l"/>
        <c:numFmt formatCode="_(* #,##0.0_);_(* \(#,##0.0\);_(* &quot;-&quot;??_);_(@_)"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1608860464"/>
        <c:crosses val="autoZero"/>
        <c:crossBetween val="between"/>
      </c:valAx>
      <c:spPr>
        <a:noFill/>
        <a:ln>
          <a:noFill/>
        </a:ln>
        <a:effectLst/>
      </c:spPr>
    </c:plotArea>
    <c:legend>
      <c:legendPos val="t"/>
      <c:layout>
        <c:manualLayout>
          <c:xMode val="edge"/>
          <c:yMode val="edge"/>
          <c:x val="0.28212119694769539"/>
          <c:y val="0.13178371479439713"/>
          <c:w val="0.43575760610460929"/>
          <c:h val="7.621624230463973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rgbClr val="0A2C4B"/>
      </a:solidFill>
    </a:ln>
    <a:effectLst/>
  </c:spPr>
  <c:txPr>
    <a:bodyPr/>
    <a:lstStyle/>
    <a:p>
      <a:pPr>
        <a:defRPr sz="1100">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F5471A-0DD3-4704-9677-FF477993D8D9}" type="datetimeFigureOut">
              <a:rPr lang="en-ID" smtClean="0"/>
              <a:t>21/10/2023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9CF3F-2C63-41B2-B5BA-11183F58A252}" type="slidenum">
              <a:rPr lang="en-ID" smtClean="0"/>
              <a:t>‹#›</a:t>
            </a:fld>
            <a:endParaRPr lang="en-ID"/>
          </a:p>
        </p:txBody>
      </p:sp>
    </p:spTree>
    <p:extLst>
      <p:ext uri="{BB962C8B-B14F-4D97-AF65-F5344CB8AC3E}">
        <p14:creationId xmlns:p14="http://schemas.microsoft.com/office/powerpoint/2010/main" val="3453589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AA89CF3F-2C63-41B2-B5BA-11183F58A252}" type="slidenum">
              <a:rPr lang="en-ID" smtClean="0"/>
              <a:t>6</a:t>
            </a:fld>
            <a:endParaRPr lang="en-ID"/>
          </a:p>
        </p:txBody>
      </p:sp>
    </p:spTree>
    <p:extLst>
      <p:ext uri="{BB962C8B-B14F-4D97-AF65-F5344CB8AC3E}">
        <p14:creationId xmlns:p14="http://schemas.microsoft.com/office/powerpoint/2010/main" val="27345811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CMS analysis allows policymakers and researchers to understand why a country's exports have grown or declined and to identify areas where policy interventions or business strategies may be needed to enhance export performance. It's a valuable tool for assessing the competitiveness of a nation's exports in the global market.</a:t>
            </a:r>
            <a:endParaRPr lang="en-ID" dirty="0"/>
          </a:p>
          <a:p>
            <a:endParaRPr lang="en-ID" dirty="0"/>
          </a:p>
        </p:txBody>
      </p:sp>
      <p:sp>
        <p:nvSpPr>
          <p:cNvPr id="4" name="Slide Number Placeholder 3"/>
          <p:cNvSpPr>
            <a:spLocks noGrp="1"/>
          </p:cNvSpPr>
          <p:nvPr>
            <p:ph type="sldNum" sz="quarter" idx="5"/>
          </p:nvPr>
        </p:nvSpPr>
        <p:spPr/>
        <p:txBody>
          <a:bodyPr/>
          <a:lstStyle/>
          <a:p>
            <a:fld id="{AA89CF3F-2C63-41B2-B5BA-11183F58A252}" type="slidenum">
              <a:rPr lang="en-ID" smtClean="0"/>
              <a:t>35</a:t>
            </a:fld>
            <a:endParaRPr lang="en-ID"/>
          </a:p>
        </p:txBody>
      </p:sp>
    </p:spTree>
    <p:extLst>
      <p:ext uri="{BB962C8B-B14F-4D97-AF65-F5344CB8AC3E}">
        <p14:creationId xmlns:p14="http://schemas.microsoft.com/office/powerpoint/2010/main" val="38027943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200" dirty="0"/>
              <a:t>The above identity (2) indicates that a country’s export is decomposed into (a) the general rise in world exports, (b) the commodity composition of the exporting country in period 1, and (c) the competitiveness effects that is measured as a residual showing the difference between actual export increase and the hypothetical increase had the exporting country maintained its share of export of each commodity group. </a:t>
            </a:r>
          </a:p>
          <a:p>
            <a:pPr>
              <a:lnSpc>
                <a:spcPct val="80000"/>
              </a:lnSpc>
            </a:pPr>
            <a:r>
              <a:rPr lang="en-US" altLang="en-US" sz="1200" dirty="0"/>
              <a:t>The commodity composition effect, </a:t>
            </a:r>
            <a:r>
              <a:rPr lang="el-GR" altLang="en-US" sz="1200" dirty="0"/>
              <a:t>Σ</a:t>
            </a:r>
            <a:r>
              <a:rPr lang="en-AU" altLang="en-US" sz="1200" i="1" baseline="-25000" dirty="0" err="1"/>
              <a:t>i</a:t>
            </a:r>
            <a:r>
              <a:rPr lang="en-AU" altLang="en-US" sz="1200" i="1" dirty="0"/>
              <a:t> </a:t>
            </a:r>
            <a:r>
              <a:rPr lang="en-AU" altLang="en-US" sz="1200" dirty="0"/>
              <a:t>(</a:t>
            </a:r>
            <a:r>
              <a:rPr lang="en-AU" altLang="en-US" sz="1200" dirty="0" err="1"/>
              <a:t>ri</a:t>
            </a:r>
            <a:r>
              <a:rPr lang="en-AU" altLang="en-US" sz="1200" dirty="0"/>
              <a:t> – r) Vi1 </a:t>
            </a:r>
            <a:r>
              <a:rPr lang="en-US" altLang="en-US" sz="1200" dirty="0"/>
              <a:t>would be positive, when the exporting country had concentrated on export of goods in which the market for the good were growing relatively faster than total world export growth. </a:t>
            </a:r>
          </a:p>
          <a:p>
            <a:pPr>
              <a:lnSpc>
                <a:spcPct val="80000"/>
              </a:lnSpc>
            </a:pPr>
            <a:r>
              <a:rPr lang="en-US" altLang="en-US" sz="1200" dirty="0"/>
              <a:t>The commodity composition effect, </a:t>
            </a:r>
            <a:r>
              <a:rPr lang="el-GR" altLang="en-US" sz="1200" dirty="0"/>
              <a:t>Σ</a:t>
            </a:r>
            <a:r>
              <a:rPr lang="en-AU" altLang="en-US" sz="1200" i="1" baseline="-25000" dirty="0" err="1"/>
              <a:t>i</a:t>
            </a:r>
            <a:r>
              <a:rPr lang="en-AU" altLang="en-US" sz="1200" i="1" dirty="0"/>
              <a:t> </a:t>
            </a:r>
            <a:r>
              <a:rPr lang="en-AU" altLang="en-US" sz="1200" dirty="0"/>
              <a:t>(</a:t>
            </a:r>
            <a:r>
              <a:rPr lang="en-AU" altLang="en-US" sz="1200" dirty="0" err="1"/>
              <a:t>ri</a:t>
            </a:r>
            <a:r>
              <a:rPr lang="en-AU" altLang="en-US" sz="1200" dirty="0"/>
              <a:t> – r) Vi1 </a:t>
            </a:r>
            <a:r>
              <a:rPr lang="en-US" altLang="en-US" sz="1200" dirty="0"/>
              <a:t>would be negative, when the exporting country had concentrated on export of goods in which the market for the good were growing relatively slower than total world export growth. </a:t>
            </a:r>
          </a:p>
          <a:p>
            <a:endParaRPr lang="en-ID" dirty="0"/>
          </a:p>
        </p:txBody>
      </p:sp>
      <p:sp>
        <p:nvSpPr>
          <p:cNvPr id="4" name="Slide Number Placeholder 3"/>
          <p:cNvSpPr>
            <a:spLocks noGrp="1"/>
          </p:cNvSpPr>
          <p:nvPr>
            <p:ph type="sldNum" sz="quarter" idx="5"/>
          </p:nvPr>
        </p:nvSpPr>
        <p:spPr/>
        <p:txBody>
          <a:bodyPr/>
          <a:lstStyle/>
          <a:p>
            <a:fld id="{AA89CF3F-2C63-41B2-B5BA-11183F58A252}" type="slidenum">
              <a:rPr lang="en-ID" smtClean="0"/>
              <a:t>39</a:t>
            </a:fld>
            <a:endParaRPr lang="en-ID"/>
          </a:p>
        </p:txBody>
      </p:sp>
    </p:spTree>
    <p:extLst>
      <p:ext uri="{BB962C8B-B14F-4D97-AF65-F5344CB8AC3E}">
        <p14:creationId xmlns:p14="http://schemas.microsoft.com/office/powerpoint/2010/main" val="18897010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200" dirty="0"/>
              <a:t>The identity (3) shows that export growth can be decomposed into (a) the general rise in world export; (b) the commodity composition of the exporting in period 1; (c) the market distribution of the exporting country’s exports; and (d) the competitiveness effects that is measured as a residual indicating the differences between actual export increase and the hypothetical increase when the exporting country had maintained its share of export of each commodity group to each country. </a:t>
            </a:r>
          </a:p>
          <a:p>
            <a:pPr>
              <a:lnSpc>
                <a:spcPct val="80000"/>
              </a:lnSpc>
            </a:pPr>
            <a:r>
              <a:rPr lang="en-US" altLang="en-US" sz="1200" dirty="0"/>
              <a:t>The market distribution effect, </a:t>
            </a:r>
            <a:r>
              <a:rPr lang="el-GR" altLang="en-US" sz="1200" dirty="0"/>
              <a:t>Σ</a:t>
            </a:r>
            <a:r>
              <a:rPr lang="en-AU" altLang="en-US" sz="1200" i="1" baseline="-25000" dirty="0" err="1"/>
              <a:t>i</a:t>
            </a:r>
            <a:r>
              <a:rPr lang="el-GR" altLang="en-US" sz="1200" dirty="0"/>
              <a:t>Σ</a:t>
            </a:r>
            <a:r>
              <a:rPr lang="en-AU" altLang="en-US" sz="1200" i="1" baseline="-25000" dirty="0"/>
              <a:t>j</a:t>
            </a:r>
            <a:r>
              <a:rPr lang="en-AU" altLang="en-US" sz="1200" i="1" dirty="0"/>
              <a:t> </a:t>
            </a:r>
            <a:r>
              <a:rPr lang="en-AU" altLang="en-US" sz="1200" dirty="0"/>
              <a:t>(</a:t>
            </a:r>
            <a:r>
              <a:rPr lang="en-AU" altLang="en-US" sz="1200" dirty="0" err="1"/>
              <a:t>rij</a:t>
            </a:r>
            <a:r>
              <a:rPr lang="en-AU" altLang="en-US" sz="1200" dirty="0"/>
              <a:t> – </a:t>
            </a:r>
            <a:r>
              <a:rPr lang="en-AU" altLang="en-US" sz="1200" dirty="0" err="1"/>
              <a:t>ri</a:t>
            </a:r>
            <a:r>
              <a:rPr lang="en-AU" altLang="en-US" sz="1200" dirty="0"/>
              <a:t>) Vij1</a:t>
            </a:r>
            <a:r>
              <a:rPr lang="en-US" altLang="en-US" sz="1200" dirty="0"/>
              <a:t> would be positive when the exporting country had concentrated its exports in the market that were growing relatively faster than total world export growth. </a:t>
            </a:r>
          </a:p>
          <a:p>
            <a:pPr>
              <a:lnSpc>
                <a:spcPct val="80000"/>
              </a:lnSpc>
            </a:pPr>
            <a:r>
              <a:rPr lang="en-US" altLang="en-US" sz="1200" dirty="0"/>
              <a:t>The market distribution effect, </a:t>
            </a:r>
            <a:r>
              <a:rPr lang="el-GR" altLang="en-US" sz="1200" dirty="0"/>
              <a:t>Σ</a:t>
            </a:r>
            <a:r>
              <a:rPr lang="en-AU" altLang="en-US" sz="1200" i="1" baseline="-25000" dirty="0" err="1"/>
              <a:t>i</a:t>
            </a:r>
            <a:r>
              <a:rPr lang="el-GR" altLang="en-US" sz="1200" dirty="0"/>
              <a:t>Σ</a:t>
            </a:r>
            <a:r>
              <a:rPr lang="en-AU" altLang="en-US" sz="1200" i="1" baseline="-25000" dirty="0"/>
              <a:t>j</a:t>
            </a:r>
            <a:r>
              <a:rPr lang="en-AU" altLang="en-US" sz="1200" i="1" dirty="0"/>
              <a:t> </a:t>
            </a:r>
            <a:r>
              <a:rPr lang="en-AU" altLang="en-US" sz="1200" dirty="0"/>
              <a:t>(</a:t>
            </a:r>
            <a:r>
              <a:rPr lang="en-AU" altLang="en-US" sz="1200" dirty="0" err="1"/>
              <a:t>rij</a:t>
            </a:r>
            <a:r>
              <a:rPr lang="en-AU" altLang="en-US" sz="1200" dirty="0"/>
              <a:t> – </a:t>
            </a:r>
            <a:r>
              <a:rPr lang="en-AU" altLang="en-US" sz="1200" dirty="0" err="1"/>
              <a:t>ri</a:t>
            </a:r>
            <a:r>
              <a:rPr lang="en-AU" altLang="en-US" sz="1200" dirty="0"/>
              <a:t>) Vij1 </a:t>
            </a:r>
            <a:r>
              <a:rPr lang="en-US" altLang="en-US" sz="1200" dirty="0"/>
              <a:t>would be negative when the exporting country had concentrated its exports more in the stagnant region of the world. </a:t>
            </a:r>
          </a:p>
          <a:p>
            <a:endParaRPr lang="en-ID" dirty="0"/>
          </a:p>
        </p:txBody>
      </p:sp>
      <p:sp>
        <p:nvSpPr>
          <p:cNvPr id="4" name="Slide Number Placeholder 3"/>
          <p:cNvSpPr>
            <a:spLocks noGrp="1"/>
          </p:cNvSpPr>
          <p:nvPr>
            <p:ph type="sldNum" sz="quarter" idx="5"/>
          </p:nvPr>
        </p:nvSpPr>
        <p:spPr/>
        <p:txBody>
          <a:bodyPr/>
          <a:lstStyle/>
          <a:p>
            <a:fld id="{AA89CF3F-2C63-41B2-B5BA-11183F58A252}" type="slidenum">
              <a:rPr lang="en-ID" smtClean="0"/>
              <a:t>40</a:t>
            </a:fld>
            <a:endParaRPr lang="en-ID"/>
          </a:p>
        </p:txBody>
      </p:sp>
    </p:spTree>
    <p:extLst>
      <p:ext uri="{BB962C8B-B14F-4D97-AF65-F5344CB8AC3E}">
        <p14:creationId xmlns:p14="http://schemas.microsoft.com/office/powerpoint/2010/main" val="21722054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AA89CF3F-2C63-41B2-B5BA-11183F58A252}" type="slidenum">
              <a:rPr lang="en-ID" smtClean="0"/>
              <a:t>41</a:t>
            </a:fld>
            <a:endParaRPr lang="en-ID"/>
          </a:p>
        </p:txBody>
      </p:sp>
    </p:spTree>
    <p:extLst>
      <p:ext uri="{BB962C8B-B14F-4D97-AF65-F5344CB8AC3E}">
        <p14:creationId xmlns:p14="http://schemas.microsoft.com/office/powerpoint/2010/main" val="231835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Prices are excluded from the model, as the approach studies equilibrium trade flows that result from the interaction of supply and demand adjusting price as an endogenous variable. </a:t>
            </a:r>
          </a:p>
          <a:p>
            <a:endParaRPr lang="en-ID" dirty="0"/>
          </a:p>
        </p:txBody>
      </p:sp>
      <p:sp>
        <p:nvSpPr>
          <p:cNvPr id="4" name="Slide Number Placeholder 3"/>
          <p:cNvSpPr>
            <a:spLocks noGrp="1"/>
          </p:cNvSpPr>
          <p:nvPr>
            <p:ph type="sldNum" sz="quarter" idx="5"/>
          </p:nvPr>
        </p:nvSpPr>
        <p:spPr/>
        <p:txBody>
          <a:bodyPr/>
          <a:lstStyle/>
          <a:p>
            <a:fld id="{AA89CF3F-2C63-41B2-B5BA-11183F58A252}" type="slidenum">
              <a:rPr lang="en-ID" smtClean="0"/>
              <a:t>43</a:t>
            </a:fld>
            <a:endParaRPr lang="en-ID"/>
          </a:p>
        </p:txBody>
      </p:sp>
    </p:spTree>
    <p:extLst>
      <p:ext uri="{BB962C8B-B14F-4D97-AF65-F5344CB8AC3E}">
        <p14:creationId xmlns:p14="http://schemas.microsoft.com/office/powerpoint/2010/main" val="16037949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AA89CF3F-2C63-41B2-B5BA-11183F58A252}" type="slidenum">
              <a:rPr lang="en-ID" smtClean="0"/>
              <a:t>44</a:t>
            </a:fld>
            <a:endParaRPr lang="en-ID"/>
          </a:p>
        </p:txBody>
      </p:sp>
    </p:spTree>
    <p:extLst>
      <p:ext uri="{BB962C8B-B14F-4D97-AF65-F5344CB8AC3E}">
        <p14:creationId xmlns:p14="http://schemas.microsoft.com/office/powerpoint/2010/main" val="1409710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dirty="0"/>
          </a:p>
        </p:txBody>
      </p:sp>
      <p:sp>
        <p:nvSpPr>
          <p:cNvPr id="4" name="Slide Number Placeholder 3"/>
          <p:cNvSpPr>
            <a:spLocks noGrp="1"/>
          </p:cNvSpPr>
          <p:nvPr>
            <p:ph type="sldNum" sz="quarter" idx="5"/>
          </p:nvPr>
        </p:nvSpPr>
        <p:spPr/>
        <p:txBody>
          <a:bodyPr/>
          <a:lstStyle/>
          <a:p>
            <a:fld id="{AA89CF3F-2C63-41B2-B5BA-11183F58A252}" type="slidenum">
              <a:rPr lang="en-ID" smtClean="0"/>
              <a:t>11</a:t>
            </a:fld>
            <a:endParaRPr lang="en-ID"/>
          </a:p>
        </p:txBody>
      </p:sp>
    </p:spTree>
    <p:extLst>
      <p:ext uri="{BB962C8B-B14F-4D97-AF65-F5344CB8AC3E}">
        <p14:creationId xmlns:p14="http://schemas.microsoft.com/office/powerpoint/2010/main" val="23229308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Factory A can make 100 pairs of shoes with the same resources it takes to make 500 belts, then each pair of shoes has an opportunity cost of five belts. If competitor factory B, can make three belts with the resources it takes to make one pair of shoes, then factory A has a comparative advantage in making belts, and factory B has a comparative advantage in making shoes.</a:t>
            </a:r>
            <a:endParaRPr lang="en-ID" dirty="0"/>
          </a:p>
        </p:txBody>
      </p:sp>
      <p:sp>
        <p:nvSpPr>
          <p:cNvPr id="4" name="Slide Number Placeholder 3"/>
          <p:cNvSpPr>
            <a:spLocks noGrp="1"/>
          </p:cNvSpPr>
          <p:nvPr>
            <p:ph type="sldNum" sz="quarter" idx="5"/>
          </p:nvPr>
        </p:nvSpPr>
        <p:spPr/>
        <p:txBody>
          <a:bodyPr/>
          <a:lstStyle/>
          <a:p>
            <a:fld id="{AA89CF3F-2C63-41B2-B5BA-11183F58A252}" type="slidenum">
              <a:rPr lang="en-ID" smtClean="0"/>
              <a:t>12</a:t>
            </a:fld>
            <a:endParaRPr lang="en-ID"/>
          </a:p>
        </p:txBody>
      </p:sp>
    </p:spTree>
    <p:extLst>
      <p:ext uri="{BB962C8B-B14F-4D97-AF65-F5344CB8AC3E}">
        <p14:creationId xmlns:p14="http://schemas.microsoft.com/office/powerpoint/2010/main" val="880357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revealed comparative advantage (RCA) index, introduced by Balassa (1965), can be used to discover the products in which a country has a comparative advantage.</a:t>
            </a:r>
          </a:p>
          <a:p>
            <a:endParaRPr lang="en-US" dirty="0"/>
          </a:p>
          <a:p>
            <a:r>
              <a:rPr lang="en-US" dirty="0"/>
              <a:t>Comparative advantage: countries, firms, or individuals should specialize in the production of goods and services in which they have a lower opportunity cost compared to others.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RCA analysis can help identify areas where the country has a competitive edge and areas that might benefit from further investment and development.</a:t>
            </a:r>
            <a:endParaRPr lang="en-ID" dirty="0"/>
          </a:p>
          <a:p>
            <a:endParaRPr lang="en-US" dirty="0"/>
          </a:p>
          <a:p>
            <a:endParaRPr lang="en-US" dirty="0"/>
          </a:p>
          <a:p>
            <a:endParaRPr lang="en-ID" dirty="0"/>
          </a:p>
        </p:txBody>
      </p:sp>
      <p:sp>
        <p:nvSpPr>
          <p:cNvPr id="4" name="Slide Number Placeholder 3"/>
          <p:cNvSpPr>
            <a:spLocks noGrp="1"/>
          </p:cNvSpPr>
          <p:nvPr>
            <p:ph type="sldNum" sz="quarter" idx="5"/>
          </p:nvPr>
        </p:nvSpPr>
        <p:spPr/>
        <p:txBody>
          <a:bodyPr/>
          <a:lstStyle/>
          <a:p>
            <a:fld id="{AA89CF3F-2C63-41B2-B5BA-11183F58A252}" type="slidenum">
              <a:rPr lang="en-ID" smtClean="0"/>
              <a:t>13</a:t>
            </a:fld>
            <a:endParaRPr lang="en-ID"/>
          </a:p>
        </p:txBody>
      </p:sp>
    </p:spTree>
    <p:extLst>
      <p:ext uri="{BB962C8B-B14F-4D97-AF65-F5344CB8AC3E}">
        <p14:creationId xmlns:p14="http://schemas.microsoft.com/office/powerpoint/2010/main" val="3208353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Ratio of two shares</a:t>
            </a:r>
            <a:endParaRPr lang="en-ID" dirty="0"/>
          </a:p>
        </p:txBody>
      </p:sp>
      <p:sp>
        <p:nvSpPr>
          <p:cNvPr id="4" name="Slide Number Placeholder 3"/>
          <p:cNvSpPr>
            <a:spLocks noGrp="1"/>
          </p:cNvSpPr>
          <p:nvPr>
            <p:ph type="sldNum" sz="quarter" idx="5"/>
          </p:nvPr>
        </p:nvSpPr>
        <p:spPr/>
        <p:txBody>
          <a:bodyPr/>
          <a:lstStyle/>
          <a:p>
            <a:fld id="{AA89CF3F-2C63-41B2-B5BA-11183F58A252}" type="slidenum">
              <a:rPr lang="en-ID" smtClean="0"/>
              <a:t>14</a:t>
            </a:fld>
            <a:endParaRPr lang="en-ID"/>
          </a:p>
        </p:txBody>
      </p:sp>
    </p:spTree>
    <p:extLst>
      <p:ext uri="{BB962C8B-B14F-4D97-AF65-F5344CB8AC3E}">
        <p14:creationId xmlns:p14="http://schemas.microsoft.com/office/powerpoint/2010/main" val="3189984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RCA can help identify areas where the country has a competitive edge and areas that might benefit from further investment and development.</a:t>
            </a:r>
            <a:endParaRPr lang="en-ID" dirty="0"/>
          </a:p>
        </p:txBody>
      </p:sp>
      <p:sp>
        <p:nvSpPr>
          <p:cNvPr id="4" name="Slide Number Placeholder 3"/>
          <p:cNvSpPr>
            <a:spLocks noGrp="1"/>
          </p:cNvSpPr>
          <p:nvPr>
            <p:ph type="sldNum" sz="quarter" idx="5"/>
          </p:nvPr>
        </p:nvSpPr>
        <p:spPr/>
        <p:txBody>
          <a:bodyPr/>
          <a:lstStyle/>
          <a:p>
            <a:fld id="{AA89CF3F-2C63-41B2-B5BA-11183F58A252}" type="slidenum">
              <a:rPr lang="en-ID" smtClean="0"/>
              <a:t>15</a:t>
            </a:fld>
            <a:endParaRPr lang="en-ID"/>
          </a:p>
        </p:txBody>
      </p:sp>
    </p:spTree>
    <p:extLst>
      <p:ext uri="{BB962C8B-B14F-4D97-AF65-F5344CB8AC3E}">
        <p14:creationId xmlns:p14="http://schemas.microsoft.com/office/powerpoint/2010/main" val="17079359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Trade between Indonesia and the EU is indeed complementary due to the differences in the socio-economic backgrounds of Indonesia and the EU, as well as the comparative advantages of each party. Ideally, this complementarity would create promising trade relations. Indonesia is a tropical country with diverse natural resources, making it possible to supply animal and vegetable products to the EU market. On the other hand, the EU is a group of countries with advanced technology capable of producing aircraft, engines and electrical products, which are urgently needed for the development of infrastructure and upstream industries in Indonesia.</a:t>
            </a:r>
          </a:p>
          <a:p>
            <a:r>
              <a:rPr lang="en-US" dirty="0"/>
              <a:t>However, Figure 2.6 above shows that the complementarity of trade between the two inclined to stagnate in recent years. This is shown by Trade Complementarity Index (TCI) figure between Indonesian exports and EU imports, with an average of around 0.6 from 2012 to 2019. Meanwhile, the complementarity between Indonesian imports and EU exports is relatively lower in the range figure of 0.4. However, TCI was not able to capture the main commodities traded between Indonesia and the European Union in more detail. Therefore, this study calculates the coverage rate in order to see a more detailed picture of types of commodities traded between Indonesia-EU. </a:t>
            </a:r>
            <a:endParaRPr lang="en-ID" dirty="0"/>
          </a:p>
        </p:txBody>
      </p:sp>
      <p:sp>
        <p:nvSpPr>
          <p:cNvPr id="4" name="Slide Number Placeholder 3"/>
          <p:cNvSpPr>
            <a:spLocks noGrp="1"/>
          </p:cNvSpPr>
          <p:nvPr>
            <p:ph type="sldNum" sz="quarter" idx="5"/>
          </p:nvPr>
        </p:nvSpPr>
        <p:spPr/>
        <p:txBody>
          <a:bodyPr/>
          <a:lstStyle/>
          <a:p>
            <a:fld id="{AA89CF3F-2C63-41B2-B5BA-11183F58A252}" type="slidenum">
              <a:rPr lang="en-ID" smtClean="0"/>
              <a:t>31</a:t>
            </a:fld>
            <a:endParaRPr lang="en-ID"/>
          </a:p>
        </p:txBody>
      </p:sp>
    </p:spTree>
    <p:extLst>
      <p:ext uri="{BB962C8B-B14F-4D97-AF65-F5344CB8AC3E}">
        <p14:creationId xmlns:p14="http://schemas.microsoft.com/office/powerpoint/2010/main" val="3457158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strengths of using trade indicators is that they are relatively easy to understand, their data requirements are easily satisfied, and their computation is straightforward.</a:t>
            </a:r>
          </a:p>
          <a:p>
            <a:r>
              <a:rPr lang="en-US" dirty="0"/>
              <a:t>However, their main limitation is that, since these indicators are atheoretical, interpretation of the results may be difficult. In addition, for the indicators presented in the trade indicators section, the results may be meaningless if the indicators are computed for trade categories that are too aggregated or unsuitably classified. To obtain more relevant information from these trade indicators, trade data could be reclassified according to a country’s production structure and the computations could be performed at a more disaggregated level. Finally, these trade indicators are able to answer only a limited number of specific questions regarding an FTA.</a:t>
            </a:r>
            <a:endParaRPr lang="en-ID" dirty="0"/>
          </a:p>
        </p:txBody>
      </p:sp>
      <p:sp>
        <p:nvSpPr>
          <p:cNvPr id="4" name="Slide Number Placeholder 3"/>
          <p:cNvSpPr>
            <a:spLocks noGrp="1"/>
          </p:cNvSpPr>
          <p:nvPr>
            <p:ph type="sldNum" sz="quarter" idx="5"/>
          </p:nvPr>
        </p:nvSpPr>
        <p:spPr/>
        <p:txBody>
          <a:bodyPr/>
          <a:lstStyle/>
          <a:p>
            <a:fld id="{AA89CF3F-2C63-41B2-B5BA-11183F58A252}" type="slidenum">
              <a:rPr lang="en-ID" smtClean="0"/>
              <a:t>33</a:t>
            </a:fld>
            <a:endParaRPr lang="en-ID"/>
          </a:p>
        </p:txBody>
      </p:sp>
    </p:spTree>
    <p:extLst>
      <p:ext uri="{BB962C8B-B14F-4D97-AF65-F5344CB8AC3E}">
        <p14:creationId xmlns:p14="http://schemas.microsoft.com/office/powerpoint/2010/main" val="3458993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Export Similarity Index (ESI) was developed by Finger and </a:t>
            </a:r>
            <a:r>
              <a:rPr lang="en-US" dirty="0" err="1"/>
              <a:t>Kreinin</a:t>
            </a:r>
            <a:r>
              <a:rPr lang="en-US" dirty="0"/>
              <a:t> (1979). The idea behind this index is that the more different export structure is between developed and developing countries to other (third) markets, the less developing countries will benefit from reduced tariffs which mainly cover products exported by developed countries. ESI can also measure the competitiveness between Indonesia and other EU trading partners. The index is based on the share of each product in the total exports of each country and then is calculated it as the sum of the minimum value for each product.</a:t>
            </a:r>
          </a:p>
          <a:p>
            <a:r>
              <a:rPr lang="en-US" dirty="0"/>
              <a:t>The ESI results ranged between 0 and 1, where 0 indicates no similarity between the two countries, and 1 indicates identical similarities. As shown in Figure 2.7 above, the Indonesian ESI and EU show increasing pattern with an average value of 0.32 over time. This indicates that the difference in commodities exported between the two countries is quite high, which may be due to differences in their socioeconomic backgrounds, as previously mentioned. The most similar products exported by the EU and Indonesia are motor vehicles and accessories, gold, insulated, wire, cables and other insulated electrical conductors, and musical instruments.</a:t>
            </a:r>
          </a:p>
          <a:p>
            <a:r>
              <a:rPr lang="en-US" dirty="0"/>
              <a:t>Meanwhile, the similarity index between Indonesia and the main EU importing countries, namely the US, China and the UK, shows relatively lower results compared to the indices between Indonesia and the EU. This is mainly because most of Indonesia's exports are products from the primary sector, such as coal, oil and natural gas. Meanwhile the US, China and the UK generally export high-tech products. The similarity between Indonesia and other ASEAN countries is quite high, for example the 2016 Indonesia-Malaysia index reached 0.4. This means that the two countries are very similar because they export natural gas and palm oil, or products from secondary sectors, such as clothing or shoes. The downward trend occurs because Indonesia is still dominant in exporting natural resource products. Meanwhile, Malaysia is slowly shifting away from the primary sector products to manufactured products. </a:t>
            </a:r>
            <a:endParaRPr lang="en-ID" dirty="0"/>
          </a:p>
        </p:txBody>
      </p:sp>
      <p:sp>
        <p:nvSpPr>
          <p:cNvPr id="4" name="Slide Number Placeholder 3"/>
          <p:cNvSpPr>
            <a:spLocks noGrp="1"/>
          </p:cNvSpPr>
          <p:nvPr>
            <p:ph type="sldNum" sz="quarter" idx="5"/>
          </p:nvPr>
        </p:nvSpPr>
        <p:spPr/>
        <p:txBody>
          <a:bodyPr/>
          <a:lstStyle/>
          <a:p>
            <a:fld id="{AA89CF3F-2C63-41B2-B5BA-11183F58A252}" type="slidenum">
              <a:rPr lang="en-ID" smtClean="0"/>
              <a:t>34</a:t>
            </a:fld>
            <a:endParaRPr lang="en-ID"/>
          </a:p>
        </p:txBody>
      </p:sp>
    </p:spTree>
    <p:extLst>
      <p:ext uri="{BB962C8B-B14F-4D97-AF65-F5344CB8AC3E}">
        <p14:creationId xmlns:p14="http://schemas.microsoft.com/office/powerpoint/2010/main" val="3961243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F8F03-C945-871C-2928-CB17C8806A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6FB90E7D-8079-5CF1-2E5C-D0394EC157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8D34F1A4-7321-4BFA-C043-C9DBAAF263B0}"/>
              </a:ext>
            </a:extLst>
          </p:cNvPr>
          <p:cNvSpPr>
            <a:spLocks noGrp="1"/>
          </p:cNvSpPr>
          <p:nvPr>
            <p:ph type="dt" sz="half" idx="10"/>
          </p:nvPr>
        </p:nvSpPr>
        <p:spPr/>
        <p:txBody>
          <a:bodyPr/>
          <a:lstStyle/>
          <a:p>
            <a:fld id="{848E05CB-8F29-488A-BD99-C28B9800C5EF}" type="datetimeFigureOut">
              <a:rPr lang="en-ID" smtClean="0"/>
              <a:t>21/10/2023</a:t>
            </a:fld>
            <a:endParaRPr lang="en-ID"/>
          </a:p>
        </p:txBody>
      </p:sp>
      <p:sp>
        <p:nvSpPr>
          <p:cNvPr id="5" name="Footer Placeholder 4">
            <a:extLst>
              <a:ext uri="{FF2B5EF4-FFF2-40B4-BE49-F238E27FC236}">
                <a16:creationId xmlns:a16="http://schemas.microsoft.com/office/drawing/2014/main" id="{B6742CDD-23CB-AD12-E7C5-B74D38907FA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50AE5A9-58D1-D3AD-409E-1AFFDAAFE587}"/>
              </a:ext>
            </a:extLst>
          </p:cNvPr>
          <p:cNvSpPr>
            <a:spLocks noGrp="1"/>
          </p:cNvSpPr>
          <p:nvPr>
            <p:ph type="sldNum" sz="quarter" idx="12"/>
          </p:nvPr>
        </p:nvSpPr>
        <p:spPr/>
        <p:txBody>
          <a:bodyPr/>
          <a:lstStyle/>
          <a:p>
            <a:fld id="{D8E40C5B-829A-44F5-ABB2-4A0AB26E5512}" type="slidenum">
              <a:rPr lang="en-ID" smtClean="0"/>
              <a:t>‹#›</a:t>
            </a:fld>
            <a:endParaRPr lang="en-ID"/>
          </a:p>
        </p:txBody>
      </p:sp>
    </p:spTree>
    <p:extLst>
      <p:ext uri="{BB962C8B-B14F-4D97-AF65-F5344CB8AC3E}">
        <p14:creationId xmlns:p14="http://schemas.microsoft.com/office/powerpoint/2010/main" val="841479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E5A53-0395-B162-207B-FA30859B8320}"/>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6DF886C5-2ED3-8A98-0B0B-0BCA37B5C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4A1B6835-A916-87C7-F865-11CADCD1298F}"/>
              </a:ext>
            </a:extLst>
          </p:cNvPr>
          <p:cNvSpPr>
            <a:spLocks noGrp="1"/>
          </p:cNvSpPr>
          <p:nvPr>
            <p:ph type="dt" sz="half" idx="10"/>
          </p:nvPr>
        </p:nvSpPr>
        <p:spPr/>
        <p:txBody>
          <a:bodyPr/>
          <a:lstStyle/>
          <a:p>
            <a:fld id="{848E05CB-8F29-488A-BD99-C28B9800C5EF}" type="datetimeFigureOut">
              <a:rPr lang="en-ID" smtClean="0"/>
              <a:t>21/10/2023</a:t>
            </a:fld>
            <a:endParaRPr lang="en-ID"/>
          </a:p>
        </p:txBody>
      </p:sp>
      <p:sp>
        <p:nvSpPr>
          <p:cNvPr id="5" name="Footer Placeholder 4">
            <a:extLst>
              <a:ext uri="{FF2B5EF4-FFF2-40B4-BE49-F238E27FC236}">
                <a16:creationId xmlns:a16="http://schemas.microsoft.com/office/drawing/2014/main" id="{45CB809C-8E1D-B944-CA6A-F8AE0440AEC9}"/>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67B134A-DE9A-1DAB-F5EC-0156ABE1E39A}"/>
              </a:ext>
            </a:extLst>
          </p:cNvPr>
          <p:cNvSpPr>
            <a:spLocks noGrp="1"/>
          </p:cNvSpPr>
          <p:nvPr>
            <p:ph type="sldNum" sz="quarter" idx="12"/>
          </p:nvPr>
        </p:nvSpPr>
        <p:spPr/>
        <p:txBody>
          <a:bodyPr/>
          <a:lstStyle/>
          <a:p>
            <a:fld id="{D8E40C5B-829A-44F5-ABB2-4A0AB26E5512}" type="slidenum">
              <a:rPr lang="en-ID" smtClean="0"/>
              <a:t>‹#›</a:t>
            </a:fld>
            <a:endParaRPr lang="en-ID"/>
          </a:p>
        </p:txBody>
      </p:sp>
    </p:spTree>
    <p:extLst>
      <p:ext uri="{BB962C8B-B14F-4D97-AF65-F5344CB8AC3E}">
        <p14:creationId xmlns:p14="http://schemas.microsoft.com/office/powerpoint/2010/main" val="472289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7789F4-F9E4-8061-79C8-B336354E44B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7D985B76-1B9B-E3B9-4AED-0792E6B404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BE81B27-1FA3-30FB-782D-B0545369CE0E}"/>
              </a:ext>
            </a:extLst>
          </p:cNvPr>
          <p:cNvSpPr>
            <a:spLocks noGrp="1"/>
          </p:cNvSpPr>
          <p:nvPr>
            <p:ph type="dt" sz="half" idx="10"/>
          </p:nvPr>
        </p:nvSpPr>
        <p:spPr/>
        <p:txBody>
          <a:bodyPr/>
          <a:lstStyle/>
          <a:p>
            <a:fld id="{848E05CB-8F29-488A-BD99-C28B9800C5EF}" type="datetimeFigureOut">
              <a:rPr lang="en-ID" smtClean="0"/>
              <a:t>21/10/2023</a:t>
            </a:fld>
            <a:endParaRPr lang="en-ID"/>
          </a:p>
        </p:txBody>
      </p:sp>
      <p:sp>
        <p:nvSpPr>
          <p:cNvPr id="5" name="Footer Placeholder 4">
            <a:extLst>
              <a:ext uri="{FF2B5EF4-FFF2-40B4-BE49-F238E27FC236}">
                <a16:creationId xmlns:a16="http://schemas.microsoft.com/office/drawing/2014/main" id="{890EC021-B5D8-35AD-9F10-8990E70E9BA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6C056D26-C537-890E-3B5D-6FE02EA825F3}"/>
              </a:ext>
            </a:extLst>
          </p:cNvPr>
          <p:cNvSpPr>
            <a:spLocks noGrp="1"/>
          </p:cNvSpPr>
          <p:nvPr>
            <p:ph type="sldNum" sz="quarter" idx="12"/>
          </p:nvPr>
        </p:nvSpPr>
        <p:spPr/>
        <p:txBody>
          <a:bodyPr/>
          <a:lstStyle/>
          <a:p>
            <a:fld id="{D8E40C5B-829A-44F5-ABB2-4A0AB26E5512}" type="slidenum">
              <a:rPr lang="en-ID" smtClean="0"/>
              <a:t>‹#›</a:t>
            </a:fld>
            <a:endParaRPr lang="en-ID"/>
          </a:p>
        </p:txBody>
      </p:sp>
    </p:spTree>
    <p:extLst>
      <p:ext uri="{BB962C8B-B14F-4D97-AF65-F5344CB8AC3E}">
        <p14:creationId xmlns:p14="http://schemas.microsoft.com/office/powerpoint/2010/main" val="114257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F152-CD85-B693-54DC-BDE174AC1B67}"/>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E8FF33FC-7004-7ADC-5980-E6712BC07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32F7BFAB-096C-B7A7-F146-2EAC27C76BB2}"/>
              </a:ext>
            </a:extLst>
          </p:cNvPr>
          <p:cNvSpPr>
            <a:spLocks noGrp="1"/>
          </p:cNvSpPr>
          <p:nvPr>
            <p:ph type="dt" sz="half" idx="10"/>
          </p:nvPr>
        </p:nvSpPr>
        <p:spPr/>
        <p:txBody>
          <a:bodyPr/>
          <a:lstStyle/>
          <a:p>
            <a:fld id="{848E05CB-8F29-488A-BD99-C28B9800C5EF}" type="datetimeFigureOut">
              <a:rPr lang="en-ID" smtClean="0"/>
              <a:t>21/10/2023</a:t>
            </a:fld>
            <a:endParaRPr lang="en-ID"/>
          </a:p>
        </p:txBody>
      </p:sp>
      <p:sp>
        <p:nvSpPr>
          <p:cNvPr id="5" name="Footer Placeholder 4">
            <a:extLst>
              <a:ext uri="{FF2B5EF4-FFF2-40B4-BE49-F238E27FC236}">
                <a16:creationId xmlns:a16="http://schemas.microsoft.com/office/drawing/2014/main" id="{F858AC39-99A9-F51F-17BB-8F1E39EE034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9410981C-8AA1-76C9-8236-B9497CD0B6D1}"/>
              </a:ext>
            </a:extLst>
          </p:cNvPr>
          <p:cNvSpPr>
            <a:spLocks noGrp="1"/>
          </p:cNvSpPr>
          <p:nvPr>
            <p:ph type="sldNum" sz="quarter" idx="12"/>
          </p:nvPr>
        </p:nvSpPr>
        <p:spPr/>
        <p:txBody>
          <a:bodyPr/>
          <a:lstStyle/>
          <a:p>
            <a:fld id="{D8E40C5B-829A-44F5-ABB2-4A0AB26E5512}" type="slidenum">
              <a:rPr lang="en-ID" smtClean="0"/>
              <a:t>‹#›</a:t>
            </a:fld>
            <a:endParaRPr lang="en-ID"/>
          </a:p>
        </p:txBody>
      </p:sp>
    </p:spTree>
    <p:extLst>
      <p:ext uri="{BB962C8B-B14F-4D97-AF65-F5344CB8AC3E}">
        <p14:creationId xmlns:p14="http://schemas.microsoft.com/office/powerpoint/2010/main" val="259647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BB0-2BCD-FDE6-203B-F897477C5E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A1FF0BD8-434F-EF79-F7FC-71BF6ED47B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971744-346A-5D12-5C0C-0DB1447F32CE}"/>
              </a:ext>
            </a:extLst>
          </p:cNvPr>
          <p:cNvSpPr>
            <a:spLocks noGrp="1"/>
          </p:cNvSpPr>
          <p:nvPr>
            <p:ph type="dt" sz="half" idx="10"/>
          </p:nvPr>
        </p:nvSpPr>
        <p:spPr/>
        <p:txBody>
          <a:bodyPr/>
          <a:lstStyle/>
          <a:p>
            <a:fld id="{848E05CB-8F29-488A-BD99-C28B9800C5EF}" type="datetimeFigureOut">
              <a:rPr lang="en-ID" smtClean="0"/>
              <a:t>21/10/2023</a:t>
            </a:fld>
            <a:endParaRPr lang="en-ID"/>
          </a:p>
        </p:txBody>
      </p:sp>
      <p:sp>
        <p:nvSpPr>
          <p:cNvPr id="5" name="Footer Placeholder 4">
            <a:extLst>
              <a:ext uri="{FF2B5EF4-FFF2-40B4-BE49-F238E27FC236}">
                <a16:creationId xmlns:a16="http://schemas.microsoft.com/office/drawing/2014/main" id="{A1B9341C-A733-8EBC-09F9-ACEE1564D54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9E7FC44-1888-9C42-7920-2FFB5E9A64B0}"/>
              </a:ext>
            </a:extLst>
          </p:cNvPr>
          <p:cNvSpPr>
            <a:spLocks noGrp="1"/>
          </p:cNvSpPr>
          <p:nvPr>
            <p:ph type="sldNum" sz="quarter" idx="12"/>
          </p:nvPr>
        </p:nvSpPr>
        <p:spPr/>
        <p:txBody>
          <a:bodyPr/>
          <a:lstStyle/>
          <a:p>
            <a:fld id="{D8E40C5B-829A-44F5-ABB2-4A0AB26E5512}" type="slidenum">
              <a:rPr lang="en-ID" smtClean="0"/>
              <a:t>‹#›</a:t>
            </a:fld>
            <a:endParaRPr lang="en-ID"/>
          </a:p>
        </p:txBody>
      </p:sp>
    </p:spTree>
    <p:extLst>
      <p:ext uri="{BB962C8B-B14F-4D97-AF65-F5344CB8AC3E}">
        <p14:creationId xmlns:p14="http://schemas.microsoft.com/office/powerpoint/2010/main" val="749912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7E255-A73A-24FD-89C3-7ACC2662F79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18C8070-63A7-7761-83E1-008305A49FC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E398F3ED-07C9-F97B-EF76-8E78AEFEC47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FDB100C4-DFF4-F03D-6DDC-13894F7E74A2}"/>
              </a:ext>
            </a:extLst>
          </p:cNvPr>
          <p:cNvSpPr>
            <a:spLocks noGrp="1"/>
          </p:cNvSpPr>
          <p:nvPr>
            <p:ph type="dt" sz="half" idx="10"/>
          </p:nvPr>
        </p:nvSpPr>
        <p:spPr/>
        <p:txBody>
          <a:bodyPr/>
          <a:lstStyle/>
          <a:p>
            <a:fld id="{848E05CB-8F29-488A-BD99-C28B9800C5EF}" type="datetimeFigureOut">
              <a:rPr lang="en-ID" smtClean="0"/>
              <a:t>21/10/2023</a:t>
            </a:fld>
            <a:endParaRPr lang="en-ID"/>
          </a:p>
        </p:txBody>
      </p:sp>
      <p:sp>
        <p:nvSpPr>
          <p:cNvPr id="6" name="Footer Placeholder 5">
            <a:extLst>
              <a:ext uri="{FF2B5EF4-FFF2-40B4-BE49-F238E27FC236}">
                <a16:creationId xmlns:a16="http://schemas.microsoft.com/office/drawing/2014/main" id="{56368CA4-E882-784F-051B-DB3F2FE55F3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CCEAE909-6300-54D9-4AD4-1DDA5EAE3487}"/>
              </a:ext>
            </a:extLst>
          </p:cNvPr>
          <p:cNvSpPr>
            <a:spLocks noGrp="1"/>
          </p:cNvSpPr>
          <p:nvPr>
            <p:ph type="sldNum" sz="quarter" idx="12"/>
          </p:nvPr>
        </p:nvSpPr>
        <p:spPr/>
        <p:txBody>
          <a:bodyPr/>
          <a:lstStyle/>
          <a:p>
            <a:fld id="{D8E40C5B-829A-44F5-ABB2-4A0AB26E5512}" type="slidenum">
              <a:rPr lang="en-ID" smtClean="0"/>
              <a:t>‹#›</a:t>
            </a:fld>
            <a:endParaRPr lang="en-ID"/>
          </a:p>
        </p:txBody>
      </p:sp>
    </p:spTree>
    <p:extLst>
      <p:ext uri="{BB962C8B-B14F-4D97-AF65-F5344CB8AC3E}">
        <p14:creationId xmlns:p14="http://schemas.microsoft.com/office/powerpoint/2010/main" val="3892188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33CE7-148F-FDE8-DE3A-C6248CA0812E}"/>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F2E327C-F83F-D84B-A758-9FDE67F08E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721144-8D28-7A30-FB58-D57C91F508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0DE2A657-A5C8-5C30-2128-9E606E5C9A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F4B9A4-75EB-ACE3-4E8F-BBD38810D3B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62208FF7-C317-9FAE-C4F4-386BC5245251}"/>
              </a:ext>
            </a:extLst>
          </p:cNvPr>
          <p:cNvSpPr>
            <a:spLocks noGrp="1"/>
          </p:cNvSpPr>
          <p:nvPr>
            <p:ph type="dt" sz="half" idx="10"/>
          </p:nvPr>
        </p:nvSpPr>
        <p:spPr/>
        <p:txBody>
          <a:bodyPr/>
          <a:lstStyle/>
          <a:p>
            <a:fld id="{848E05CB-8F29-488A-BD99-C28B9800C5EF}" type="datetimeFigureOut">
              <a:rPr lang="en-ID" smtClean="0"/>
              <a:t>21/10/2023</a:t>
            </a:fld>
            <a:endParaRPr lang="en-ID"/>
          </a:p>
        </p:txBody>
      </p:sp>
      <p:sp>
        <p:nvSpPr>
          <p:cNvPr id="8" name="Footer Placeholder 7">
            <a:extLst>
              <a:ext uri="{FF2B5EF4-FFF2-40B4-BE49-F238E27FC236}">
                <a16:creationId xmlns:a16="http://schemas.microsoft.com/office/drawing/2014/main" id="{B4B25F46-F76F-676F-D490-0A157C471903}"/>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593CF873-C265-2D35-E517-F96C471325FA}"/>
              </a:ext>
            </a:extLst>
          </p:cNvPr>
          <p:cNvSpPr>
            <a:spLocks noGrp="1"/>
          </p:cNvSpPr>
          <p:nvPr>
            <p:ph type="sldNum" sz="quarter" idx="12"/>
          </p:nvPr>
        </p:nvSpPr>
        <p:spPr/>
        <p:txBody>
          <a:bodyPr/>
          <a:lstStyle/>
          <a:p>
            <a:fld id="{D8E40C5B-829A-44F5-ABB2-4A0AB26E5512}" type="slidenum">
              <a:rPr lang="en-ID" smtClean="0"/>
              <a:t>‹#›</a:t>
            </a:fld>
            <a:endParaRPr lang="en-ID"/>
          </a:p>
        </p:txBody>
      </p:sp>
    </p:spTree>
    <p:extLst>
      <p:ext uri="{BB962C8B-B14F-4D97-AF65-F5344CB8AC3E}">
        <p14:creationId xmlns:p14="http://schemas.microsoft.com/office/powerpoint/2010/main" val="2210479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27DA6-BE6F-5455-86C4-66008B4A892B}"/>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30E375E3-8DCE-5070-4F14-B20ED054FCA1}"/>
              </a:ext>
            </a:extLst>
          </p:cNvPr>
          <p:cNvSpPr>
            <a:spLocks noGrp="1"/>
          </p:cNvSpPr>
          <p:nvPr>
            <p:ph type="dt" sz="half" idx="10"/>
          </p:nvPr>
        </p:nvSpPr>
        <p:spPr/>
        <p:txBody>
          <a:bodyPr/>
          <a:lstStyle/>
          <a:p>
            <a:fld id="{848E05CB-8F29-488A-BD99-C28B9800C5EF}" type="datetimeFigureOut">
              <a:rPr lang="en-ID" smtClean="0"/>
              <a:t>21/10/2023</a:t>
            </a:fld>
            <a:endParaRPr lang="en-ID"/>
          </a:p>
        </p:txBody>
      </p:sp>
      <p:sp>
        <p:nvSpPr>
          <p:cNvPr id="4" name="Footer Placeholder 3">
            <a:extLst>
              <a:ext uri="{FF2B5EF4-FFF2-40B4-BE49-F238E27FC236}">
                <a16:creationId xmlns:a16="http://schemas.microsoft.com/office/drawing/2014/main" id="{266DD093-EDDB-DC1F-CD74-96934F9E3009}"/>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233168C1-E0D2-9B95-223C-CDA9E52FDF95}"/>
              </a:ext>
            </a:extLst>
          </p:cNvPr>
          <p:cNvSpPr>
            <a:spLocks noGrp="1"/>
          </p:cNvSpPr>
          <p:nvPr>
            <p:ph type="sldNum" sz="quarter" idx="12"/>
          </p:nvPr>
        </p:nvSpPr>
        <p:spPr/>
        <p:txBody>
          <a:bodyPr/>
          <a:lstStyle/>
          <a:p>
            <a:fld id="{D8E40C5B-829A-44F5-ABB2-4A0AB26E5512}" type="slidenum">
              <a:rPr lang="en-ID" smtClean="0"/>
              <a:t>‹#›</a:t>
            </a:fld>
            <a:endParaRPr lang="en-ID"/>
          </a:p>
        </p:txBody>
      </p:sp>
    </p:spTree>
    <p:extLst>
      <p:ext uri="{BB962C8B-B14F-4D97-AF65-F5344CB8AC3E}">
        <p14:creationId xmlns:p14="http://schemas.microsoft.com/office/powerpoint/2010/main" val="670881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2D0054-8984-21E5-C372-3DAC7887F446}"/>
              </a:ext>
            </a:extLst>
          </p:cNvPr>
          <p:cNvSpPr>
            <a:spLocks noGrp="1"/>
          </p:cNvSpPr>
          <p:nvPr>
            <p:ph type="dt" sz="half" idx="10"/>
          </p:nvPr>
        </p:nvSpPr>
        <p:spPr/>
        <p:txBody>
          <a:bodyPr/>
          <a:lstStyle/>
          <a:p>
            <a:fld id="{848E05CB-8F29-488A-BD99-C28B9800C5EF}" type="datetimeFigureOut">
              <a:rPr lang="en-ID" smtClean="0"/>
              <a:t>21/10/2023</a:t>
            </a:fld>
            <a:endParaRPr lang="en-ID"/>
          </a:p>
        </p:txBody>
      </p:sp>
      <p:sp>
        <p:nvSpPr>
          <p:cNvPr id="3" name="Footer Placeholder 2">
            <a:extLst>
              <a:ext uri="{FF2B5EF4-FFF2-40B4-BE49-F238E27FC236}">
                <a16:creationId xmlns:a16="http://schemas.microsoft.com/office/drawing/2014/main" id="{A1975606-7E30-6FB6-3D85-19447F7A31FD}"/>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13ECA5DF-6841-0685-1F3F-C024D19E4A7E}"/>
              </a:ext>
            </a:extLst>
          </p:cNvPr>
          <p:cNvSpPr>
            <a:spLocks noGrp="1"/>
          </p:cNvSpPr>
          <p:nvPr>
            <p:ph type="sldNum" sz="quarter" idx="12"/>
          </p:nvPr>
        </p:nvSpPr>
        <p:spPr/>
        <p:txBody>
          <a:bodyPr/>
          <a:lstStyle/>
          <a:p>
            <a:fld id="{D8E40C5B-829A-44F5-ABB2-4A0AB26E5512}" type="slidenum">
              <a:rPr lang="en-ID" smtClean="0"/>
              <a:t>‹#›</a:t>
            </a:fld>
            <a:endParaRPr lang="en-ID"/>
          </a:p>
        </p:txBody>
      </p:sp>
    </p:spTree>
    <p:extLst>
      <p:ext uri="{BB962C8B-B14F-4D97-AF65-F5344CB8AC3E}">
        <p14:creationId xmlns:p14="http://schemas.microsoft.com/office/powerpoint/2010/main" val="18088852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9A553-B9EA-C5B5-3B94-CEB8017A37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3F987850-3ECC-ACF8-1212-3F4C6A4320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BD903F13-9D0F-1683-F6C3-2E48FACF7D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EAEDC9-0CAA-C5D3-EF4F-7CB024A7BF8F}"/>
              </a:ext>
            </a:extLst>
          </p:cNvPr>
          <p:cNvSpPr>
            <a:spLocks noGrp="1"/>
          </p:cNvSpPr>
          <p:nvPr>
            <p:ph type="dt" sz="half" idx="10"/>
          </p:nvPr>
        </p:nvSpPr>
        <p:spPr/>
        <p:txBody>
          <a:bodyPr/>
          <a:lstStyle/>
          <a:p>
            <a:fld id="{848E05CB-8F29-488A-BD99-C28B9800C5EF}" type="datetimeFigureOut">
              <a:rPr lang="en-ID" smtClean="0"/>
              <a:t>21/10/2023</a:t>
            </a:fld>
            <a:endParaRPr lang="en-ID"/>
          </a:p>
        </p:txBody>
      </p:sp>
      <p:sp>
        <p:nvSpPr>
          <p:cNvPr id="6" name="Footer Placeholder 5">
            <a:extLst>
              <a:ext uri="{FF2B5EF4-FFF2-40B4-BE49-F238E27FC236}">
                <a16:creationId xmlns:a16="http://schemas.microsoft.com/office/drawing/2014/main" id="{B11EA8F1-77EB-2F9C-E764-6E28E53FA971}"/>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7E4F8D38-32E6-A75A-D706-B1429F45249F}"/>
              </a:ext>
            </a:extLst>
          </p:cNvPr>
          <p:cNvSpPr>
            <a:spLocks noGrp="1"/>
          </p:cNvSpPr>
          <p:nvPr>
            <p:ph type="sldNum" sz="quarter" idx="12"/>
          </p:nvPr>
        </p:nvSpPr>
        <p:spPr/>
        <p:txBody>
          <a:bodyPr/>
          <a:lstStyle/>
          <a:p>
            <a:fld id="{D8E40C5B-829A-44F5-ABB2-4A0AB26E5512}" type="slidenum">
              <a:rPr lang="en-ID" smtClean="0"/>
              <a:t>‹#›</a:t>
            </a:fld>
            <a:endParaRPr lang="en-ID"/>
          </a:p>
        </p:txBody>
      </p:sp>
    </p:spTree>
    <p:extLst>
      <p:ext uri="{BB962C8B-B14F-4D97-AF65-F5344CB8AC3E}">
        <p14:creationId xmlns:p14="http://schemas.microsoft.com/office/powerpoint/2010/main" val="3520776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076B7-26E0-6931-1011-CCB0EFE122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875DD3AB-5CB4-1431-DE19-CD21123F4E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44DCBC89-24AB-18B8-B43B-EC176C6DB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905A7-27E5-C56A-3853-A8DCEA3DD738}"/>
              </a:ext>
            </a:extLst>
          </p:cNvPr>
          <p:cNvSpPr>
            <a:spLocks noGrp="1"/>
          </p:cNvSpPr>
          <p:nvPr>
            <p:ph type="dt" sz="half" idx="10"/>
          </p:nvPr>
        </p:nvSpPr>
        <p:spPr/>
        <p:txBody>
          <a:bodyPr/>
          <a:lstStyle/>
          <a:p>
            <a:fld id="{848E05CB-8F29-488A-BD99-C28B9800C5EF}" type="datetimeFigureOut">
              <a:rPr lang="en-ID" smtClean="0"/>
              <a:t>21/10/2023</a:t>
            </a:fld>
            <a:endParaRPr lang="en-ID"/>
          </a:p>
        </p:txBody>
      </p:sp>
      <p:sp>
        <p:nvSpPr>
          <p:cNvPr id="6" name="Footer Placeholder 5">
            <a:extLst>
              <a:ext uri="{FF2B5EF4-FFF2-40B4-BE49-F238E27FC236}">
                <a16:creationId xmlns:a16="http://schemas.microsoft.com/office/drawing/2014/main" id="{938506E9-B29B-13D9-FC18-5472BFDF01F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BB3E4A5-D894-4B38-A17A-BABC4049B852}"/>
              </a:ext>
            </a:extLst>
          </p:cNvPr>
          <p:cNvSpPr>
            <a:spLocks noGrp="1"/>
          </p:cNvSpPr>
          <p:nvPr>
            <p:ph type="sldNum" sz="quarter" idx="12"/>
          </p:nvPr>
        </p:nvSpPr>
        <p:spPr/>
        <p:txBody>
          <a:bodyPr/>
          <a:lstStyle/>
          <a:p>
            <a:fld id="{D8E40C5B-829A-44F5-ABB2-4A0AB26E5512}" type="slidenum">
              <a:rPr lang="en-ID" smtClean="0"/>
              <a:t>‹#›</a:t>
            </a:fld>
            <a:endParaRPr lang="en-ID"/>
          </a:p>
        </p:txBody>
      </p:sp>
    </p:spTree>
    <p:extLst>
      <p:ext uri="{BB962C8B-B14F-4D97-AF65-F5344CB8AC3E}">
        <p14:creationId xmlns:p14="http://schemas.microsoft.com/office/powerpoint/2010/main" val="40482658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12DC34-19F1-85CD-7F22-D035F0BED5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5F639782-8AD6-AFF5-8AE2-FF012D89BE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24F7ABA-BC0F-A426-E5CA-66097994BE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8E05CB-8F29-488A-BD99-C28B9800C5EF}" type="datetimeFigureOut">
              <a:rPr lang="en-ID" smtClean="0"/>
              <a:t>21/10/2023</a:t>
            </a:fld>
            <a:endParaRPr lang="en-ID"/>
          </a:p>
        </p:txBody>
      </p:sp>
      <p:sp>
        <p:nvSpPr>
          <p:cNvPr id="5" name="Footer Placeholder 4">
            <a:extLst>
              <a:ext uri="{FF2B5EF4-FFF2-40B4-BE49-F238E27FC236}">
                <a16:creationId xmlns:a16="http://schemas.microsoft.com/office/drawing/2014/main" id="{EE0F9778-1050-84A6-DD46-A9350E60F9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0FAEDDDC-EC53-DF73-A0A4-411E832BCB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E40C5B-829A-44F5-ABB2-4A0AB26E5512}" type="slidenum">
              <a:rPr lang="en-ID" smtClean="0"/>
              <a:t>‹#›</a:t>
            </a:fld>
            <a:endParaRPr lang="en-ID"/>
          </a:p>
        </p:txBody>
      </p:sp>
    </p:spTree>
    <p:extLst>
      <p:ext uri="{BB962C8B-B14F-4D97-AF65-F5344CB8AC3E}">
        <p14:creationId xmlns:p14="http://schemas.microsoft.com/office/powerpoint/2010/main" val="1273747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its.worldbank.org/" TargetMode="External"/><Relationship Id="rId2" Type="http://schemas.openxmlformats.org/officeDocument/2006/relationships/hyperlink" Target="https://comtradeplus.un.org/" TargetMode="External"/><Relationship Id="rId1" Type="http://schemas.openxmlformats.org/officeDocument/2006/relationships/slideLayout" Target="../slideLayouts/slideLayout2.xml"/><Relationship Id="rId5" Type="http://schemas.openxmlformats.org/officeDocument/2006/relationships/hyperlink" Target="https://www.bps.go.id/subject/8/ekspor-impor.html#subjekViewTab3" TargetMode="External"/><Relationship Id="rId4" Type="http://schemas.openxmlformats.org/officeDocument/2006/relationships/hyperlink" Target="https://www.trademap.org/Index.aspx"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0944-ADC6-7961-7AEF-C70475654C60}"/>
              </a:ext>
            </a:extLst>
          </p:cNvPr>
          <p:cNvSpPr>
            <a:spLocks noGrp="1"/>
          </p:cNvSpPr>
          <p:nvPr>
            <p:ph type="ctrTitle"/>
          </p:nvPr>
        </p:nvSpPr>
        <p:spPr/>
        <p:txBody>
          <a:bodyPr>
            <a:normAutofit/>
          </a:bodyPr>
          <a:lstStyle/>
          <a:p>
            <a:pPr algn="l"/>
            <a:r>
              <a:rPr lang="en-US" sz="4800" b="1" dirty="0"/>
              <a:t>ECES805205 Trade and Industrial Economic Development Analysis</a:t>
            </a:r>
            <a:endParaRPr lang="en-ID" sz="4800" b="1" dirty="0"/>
          </a:p>
        </p:txBody>
      </p:sp>
      <p:sp>
        <p:nvSpPr>
          <p:cNvPr id="3" name="Subtitle 2">
            <a:extLst>
              <a:ext uri="{FF2B5EF4-FFF2-40B4-BE49-F238E27FC236}">
                <a16:creationId xmlns:a16="http://schemas.microsoft.com/office/drawing/2014/main" id="{5C109F3C-4C59-DF91-9140-9DE8CBF5DF79}"/>
              </a:ext>
            </a:extLst>
          </p:cNvPr>
          <p:cNvSpPr>
            <a:spLocks noGrp="1"/>
          </p:cNvSpPr>
          <p:nvPr>
            <p:ph type="subTitle" idx="1"/>
          </p:nvPr>
        </p:nvSpPr>
        <p:spPr>
          <a:xfrm>
            <a:off x="1524000" y="4267200"/>
            <a:ext cx="9144000" cy="990600"/>
          </a:xfrm>
        </p:spPr>
        <p:txBody>
          <a:bodyPr/>
          <a:lstStyle/>
          <a:p>
            <a:pPr algn="l"/>
            <a:r>
              <a:rPr lang="en-US" dirty="0"/>
              <a:t>Week 9-15</a:t>
            </a:r>
          </a:p>
          <a:p>
            <a:pPr algn="l"/>
            <a:r>
              <a:rPr lang="en-US" dirty="0"/>
              <a:t>Lecturer: Deasy Pane</a:t>
            </a:r>
            <a:endParaRPr lang="en-ID" dirty="0"/>
          </a:p>
        </p:txBody>
      </p:sp>
    </p:spTree>
    <p:extLst>
      <p:ext uri="{BB962C8B-B14F-4D97-AF65-F5344CB8AC3E}">
        <p14:creationId xmlns:p14="http://schemas.microsoft.com/office/powerpoint/2010/main" val="19468471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9A728-180B-48C1-85A4-2755E842BCFA}"/>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8027C2CC-64E8-14E9-D6FC-72573C00F651}"/>
              </a:ext>
            </a:extLst>
          </p:cNvPr>
          <p:cNvSpPr>
            <a:spLocks noGrp="1"/>
          </p:cNvSpPr>
          <p:nvPr>
            <p:ph idx="1"/>
          </p:nvPr>
        </p:nvSpPr>
        <p:spPr/>
        <p:txBody>
          <a:bodyPr/>
          <a:lstStyle/>
          <a:p>
            <a:endParaRPr lang="en-ID"/>
          </a:p>
        </p:txBody>
      </p:sp>
      <p:pic>
        <p:nvPicPr>
          <p:cNvPr id="5" name="Picture 4">
            <a:extLst>
              <a:ext uri="{FF2B5EF4-FFF2-40B4-BE49-F238E27FC236}">
                <a16:creationId xmlns:a16="http://schemas.microsoft.com/office/drawing/2014/main" id="{3146B4F4-07A2-4B77-C43E-3B3EECAF2157}"/>
              </a:ext>
            </a:extLst>
          </p:cNvPr>
          <p:cNvPicPr>
            <a:picLocks noChangeAspect="1"/>
          </p:cNvPicPr>
          <p:nvPr/>
        </p:nvPicPr>
        <p:blipFill>
          <a:blip r:embed="rId2"/>
          <a:stretch>
            <a:fillRect/>
          </a:stretch>
        </p:blipFill>
        <p:spPr>
          <a:xfrm>
            <a:off x="239146" y="0"/>
            <a:ext cx="11713708" cy="6858000"/>
          </a:xfrm>
          <a:prstGeom prst="rect">
            <a:avLst/>
          </a:prstGeom>
        </p:spPr>
      </p:pic>
    </p:spTree>
    <p:extLst>
      <p:ext uri="{BB962C8B-B14F-4D97-AF65-F5344CB8AC3E}">
        <p14:creationId xmlns:p14="http://schemas.microsoft.com/office/powerpoint/2010/main" val="16265453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35E1-D9B6-D9E9-9382-9BE659C62CD3}"/>
              </a:ext>
            </a:extLst>
          </p:cNvPr>
          <p:cNvSpPr>
            <a:spLocks noGrp="1"/>
          </p:cNvSpPr>
          <p:nvPr>
            <p:ph type="title"/>
          </p:nvPr>
        </p:nvSpPr>
        <p:spPr/>
        <p:txBody>
          <a:bodyPr/>
          <a:lstStyle/>
          <a:p>
            <a:r>
              <a:rPr lang="en-US" dirty="0"/>
              <a:t>Basic indicators</a:t>
            </a:r>
            <a:endParaRPr lang="en-ID" dirty="0"/>
          </a:p>
        </p:txBody>
      </p:sp>
      <p:sp>
        <p:nvSpPr>
          <p:cNvPr id="3" name="Content Placeholder 2">
            <a:extLst>
              <a:ext uri="{FF2B5EF4-FFF2-40B4-BE49-F238E27FC236}">
                <a16:creationId xmlns:a16="http://schemas.microsoft.com/office/drawing/2014/main" id="{E267F454-D9BD-6310-762C-592A81BCAB80}"/>
              </a:ext>
            </a:extLst>
          </p:cNvPr>
          <p:cNvSpPr>
            <a:spLocks noGrp="1"/>
          </p:cNvSpPr>
          <p:nvPr>
            <p:ph idx="1"/>
          </p:nvPr>
        </p:nvSpPr>
        <p:spPr/>
        <p:txBody>
          <a:bodyPr/>
          <a:lstStyle/>
          <a:p>
            <a:r>
              <a:rPr lang="en-US" dirty="0"/>
              <a:t>Trade value</a:t>
            </a:r>
          </a:p>
          <a:p>
            <a:r>
              <a:rPr lang="en-US" dirty="0"/>
              <a:t>Trade growth</a:t>
            </a:r>
          </a:p>
          <a:p>
            <a:r>
              <a:rPr lang="en-US" dirty="0"/>
              <a:t>Share of specific products trade to total trade</a:t>
            </a:r>
          </a:p>
          <a:p>
            <a:r>
              <a:rPr lang="en-US" dirty="0"/>
              <a:t>Global demand</a:t>
            </a:r>
          </a:p>
          <a:p>
            <a:r>
              <a:rPr lang="en-US" dirty="0"/>
              <a:t>Market share</a:t>
            </a:r>
          </a:p>
          <a:p>
            <a:r>
              <a:rPr lang="en-US" dirty="0"/>
              <a:t>Share of trade to GDP (trade openness) </a:t>
            </a:r>
          </a:p>
          <a:p>
            <a:r>
              <a:rPr lang="en-US" dirty="0"/>
              <a:t>Trade balance</a:t>
            </a:r>
          </a:p>
          <a:p>
            <a:endParaRPr lang="en-US" dirty="0"/>
          </a:p>
          <a:p>
            <a:endParaRPr lang="en-ID" dirty="0"/>
          </a:p>
        </p:txBody>
      </p:sp>
    </p:spTree>
    <p:extLst>
      <p:ext uri="{BB962C8B-B14F-4D97-AF65-F5344CB8AC3E}">
        <p14:creationId xmlns:p14="http://schemas.microsoft.com/office/powerpoint/2010/main" val="22749957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2B2A-F5B1-7352-988A-5AB57AF8F09F}"/>
              </a:ext>
            </a:extLst>
          </p:cNvPr>
          <p:cNvSpPr>
            <a:spLocks noGrp="1"/>
          </p:cNvSpPr>
          <p:nvPr>
            <p:ph type="title"/>
          </p:nvPr>
        </p:nvSpPr>
        <p:spPr/>
        <p:txBody>
          <a:bodyPr/>
          <a:lstStyle/>
          <a:p>
            <a:r>
              <a:rPr lang="en-US" dirty="0"/>
              <a:t>Measuring Comparative Advantage</a:t>
            </a:r>
            <a:endParaRPr lang="en-ID" dirty="0"/>
          </a:p>
        </p:txBody>
      </p:sp>
      <p:sp>
        <p:nvSpPr>
          <p:cNvPr id="3" name="Content Placeholder 2">
            <a:extLst>
              <a:ext uri="{FF2B5EF4-FFF2-40B4-BE49-F238E27FC236}">
                <a16:creationId xmlns:a16="http://schemas.microsoft.com/office/drawing/2014/main" id="{31F229B2-EC7B-C511-EFAF-F293A66A7D5C}"/>
              </a:ext>
            </a:extLst>
          </p:cNvPr>
          <p:cNvSpPr>
            <a:spLocks noGrp="1"/>
          </p:cNvSpPr>
          <p:nvPr>
            <p:ph idx="1"/>
          </p:nvPr>
        </p:nvSpPr>
        <p:spPr/>
        <p:txBody>
          <a:bodyPr>
            <a:normAutofit fontScale="92500" lnSpcReduction="10000"/>
          </a:bodyPr>
          <a:lstStyle/>
          <a:p>
            <a:r>
              <a:rPr lang="en-US" dirty="0"/>
              <a:t>Comparative advantage is an economy's ability to produce a particular good or service at a lower opportunity cost than its trading partners. </a:t>
            </a:r>
          </a:p>
          <a:p>
            <a:r>
              <a:rPr lang="en-US" dirty="0"/>
              <a:t>Comparative advantage is usually measured in opportunity costs, or the value of the goods that could be produced with the same resources. This is then compared with the opportunity costs of another economic actor to produce the same goods.</a:t>
            </a:r>
          </a:p>
          <a:p>
            <a:r>
              <a:rPr lang="en-US" dirty="0"/>
              <a:t>Relative prices and therefore costs play a crucial role in determining comparative advantage.</a:t>
            </a:r>
          </a:p>
          <a:p>
            <a:r>
              <a:rPr lang="en-US" dirty="0"/>
              <a:t>In the absence of sufficient data on factor costs, particularly pre-trade prices that are not observable, how does one find out the commodities in which a country has comparative advantage.</a:t>
            </a:r>
          </a:p>
          <a:p>
            <a:endParaRPr lang="en-ID" dirty="0"/>
          </a:p>
        </p:txBody>
      </p:sp>
    </p:spTree>
    <p:extLst>
      <p:ext uri="{BB962C8B-B14F-4D97-AF65-F5344CB8AC3E}">
        <p14:creationId xmlns:p14="http://schemas.microsoft.com/office/powerpoint/2010/main" val="2921987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A7D5-6221-013B-0636-848054F8FF2D}"/>
              </a:ext>
            </a:extLst>
          </p:cNvPr>
          <p:cNvSpPr>
            <a:spLocks noGrp="1"/>
          </p:cNvSpPr>
          <p:nvPr>
            <p:ph type="title"/>
          </p:nvPr>
        </p:nvSpPr>
        <p:spPr/>
        <p:txBody>
          <a:bodyPr/>
          <a:lstStyle/>
          <a:p>
            <a:r>
              <a:rPr lang="en-US" dirty="0"/>
              <a:t>Revealed Comparative Advantage (RCA)</a:t>
            </a:r>
            <a:endParaRPr lang="en-ID" dirty="0"/>
          </a:p>
        </p:txBody>
      </p:sp>
      <p:sp>
        <p:nvSpPr>
          <p:cNvPr id="3" name="Content Placeholder 2">
            <a:extLst>
              <a:ext uri="{FF2B5EF4-FFF2-40B4-BE49-F238E27FC236}">
                <a16:creationId xmlns:a16="http://schemas.microsoft.com/office/drawing/2014/main" id="{21E03343-C2A6-86BF-115B-70457358A638}"/>
              </a:ext>
            </a:extLst>
          </p:cNvPr>
          <p:cNvSpPr>
            <a:spLocks noGrp="1"/>
          </p:cNvSpPr>
          <p:nvPr>
            <p:ph idx="1"/>
          </p:nvPr>
        </p:nvSpPr>
        <p:spPr/>
        <p:txBody>
          <a:bodyPr>
            <a:normAutofit/>
          </a:bodyPr>
          <a:lstStyle/>
          <a:p>
            <a:r>
              <a:rPr lang="en-US" dirty="0"/>
              <a:t>Since the analysis is based on realized observed export data, it is called ‘revealed’ comparative advantage by Balassa (1965). </a:t>
            </a:r>
          </a:p>
          <a:p>
            <a:endParaRPr lang="en-US" dirty="0"/>
          </a:p>
          <a:p>
            <a:r>
              <a:rPr lang="en-US" dirty="0"/>
              <a:t>RCA is the ratio of a country’s share of the commodity in the country’s total exports to the share of world exports of the commodity in total world exports.</a:t>
            </a:r>
          </a:p>
          <a:p>
            <a:endParaRPr lang="en-US" dirty="0"/>
          </a:p>
          <a:p>
            <a:endParaRPr lang="en-US" dirty="0"/>
          </a:p>
        </p:txBody>
      </p:sp>
    </p:spTree>
    <p:extLst>
      <p:ext uri="{BB962C8B-B14F-4D97-AF65-F5344CB8AC3E}">
        <p14:creationId xmlns:p14="http://schemas.microsoft.com/office/powerpoint/2010/main" val="828217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9B6F-2085-D50F-E950-0C671749C06C}"/>
              </a:ext>
            </a:extLst>
          </p:cNvPr>
          <p:cNvSpPr>
            <a:spLocks noGrp="1"/>
          </p:cNvSpPr>
          <p:nvPr>
            <p:ph type="title"/>
          </p:nvPr>
        </p:nvSpPr>
        <p:spPr/>
        <p:txBody>
          <a:bodyPr/>
          <a:lstStyle/>
          <a:p>
            <a:r>
              <a:rPr lang="en-US" dirty="0"/>
              <a:t>Revealed Comparative Advantage (RCA)</a:t>
            </a:r>
            <a:endParaRPr lang="en-ID" dirty="0"/>
          </a:p>
        </p:txBody>
      </p:sp>
      <p:pic>
        <p:nvPicPr>
          <p:cNvPr id="5" name="Content Placeholder 4">
            <a:extLst>
              <a:ext uri="{FF2B5EF4-FFF2-40B4-BE49-F238E27FC236}">
                <a16:creationId xmlns:a16="http://schemas.microsoft.com/office/drawing/2014/main" id="{1FF4F867-4571-A5E5-B1F8-B7A69E60A925}"/>
              </a:ext>
            </a:extLst>
          </p:cNvPr>
          <p:cNvPicPr>
            <a:picLocks noGrp="1" noChangeAspect="1"/>
          </p:cNvPicPr>
          <p:nvPr>
            <p:ph idx="1"/>
          </p:nvPr>
        </p:nvPicPr>
        <p:blipFill>
          <a:blip r:embed="rId3"/>
          <a:stretch>
            <a:fillRect/>
          </a:stretch>
        </p:blipFill>
        <p:spPr>
          <a:xfrm>
            <a:off x="707691" y="1690688"/>
            <a:ext cx="10646109" cy="4305994"/>
          </a:xfrm>
        </p:spPr>
      </p:pic>
    </p:spTree>
    <p:extLst>
      <p:ext uri="{BB962C8B-B14F-4D97-AF65-F5344CB8AC3E}">
        <p14:creationId xmlns:p14="http://schemas.microsoft.com/office/powerpoint/2010/main" val="4112795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9AC53-C933-DA4A-051A-75CEE86913C2}"/>
              </a:ext>
            </a:extLst>
          </p:cNvPr>
          <p:cNvSpPr>
            <a:spLocks noGrp="1"/>
          </p:cNvSpPr>
          <p:nvPr>
            <p:ph type="title"/>
          </p:nvPr>
        </p:nvSpPr>
        <p:spPr/>
        <p:txBody>
          <a:bodyPr/>
          <a:lstStyle/>
          <a:p>
            <a:r>
              <a:rPr lang="en-US" dirty="0"/>
              <a:t>Revealed Comparative Advantage (RCA)</a:t>
            </a:r>
            <a:endParaRPr lang="en-ID" dirty="0"/>
          </a:p>
        </p:txBody>
      </p:sp>
      <p:sp>
        <p:nvSpPr>
          <p:cNvPr id="3" name="Content Placeholder 2">
            <a:extLst>
              <a:ext uri="{FF2B5EF4-FFF2-40B4-BE49-F238E27FC236}">
                <a16:creationId xmlns:a16="http://schemas.microsoft.com/office/drawing/2014/main" id="{13D64259-9F15-41E0-2D1B-2350BC8ECF05}"/>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mj-lt"/>
              </a:rPr>
              <a:t>RCA &gt; 1: If RCA is greater than 1, it suggests that the country specializes in the production and export of that particular product or industry. It implies a comparative advantage.</a:t>
            </a:r>
          </a:p>
          <a:p>
            <a:pPr algn="l">
              <a:buFont typeface="Arial" panose="020B0604020202020204" pitchFamily="34" charset="0"/>
              <a:buChar char="•"/>
            </a:pPr>
            <a:endParaRPr lang="en-US" b="0" i="0" dirty="0">
              <a:solidFill>
                <a:srgbClr val="374151"/>
              </a:solidFill>
              <a:effectLst/>
              <a:latin typeface="+mj-lt"/>
            </a:endParaRPr>
          </a:p>
          <a:p>
            <a:pPr algn="l">
              <a:buFont typeface="Arial" panose="020B0604020202020204" pitchFamily="34" charset="0"/>
              <a:buChar char="•"/>
            </a:pPr>
            <a:r>
              <a:rPr lang="en-US" b="0" i="0" dirty="0">
                <a:solidFill>
                  <a:srgbClr val="374151"/>
                </a:solidFill>
                <a:effectLst/>
                <a:latin typeface="+mj-lt"/>
              </a:rPr>
              <a:t>RCA &lt; 1: If RCA is less than 1, it indicates that the country does not specialize in that product, suggesting a comparative disadvantage.</a:t>
            </a:r>
          </a:p>
          <a:p>
            <a:pPr algn="l">
              <a:buFont typeface="Arial" panose="020B0604020202020204" pitchFamily="34" charset="0"/>
              <a:buChar char="•"/>
            </a:pPr>
            <a:endParaRPr lang="en-US" b="0" i="0" dirty="0">
              <a:solidFill>
                <a:srgbClr val="374151"/>
              </a:solidFill>
              <a:effectLst/>
              <a:latin typeface="+mj-lt"/>
            </a:endParaRPr>
          </a:p>
          <a:p>
            <a:pPr algn="l">
              <a:buFont typeface="Arial" panose="020B0604020202020204" pitchFamily="34" charset="0"/>
              <a:buChar char="•"/>
            </a:pPr>
            <a:r>
              <a:rPr lang="en-US" b="0" i="0" dirty="0">
                <a:solidFill>
                  <a:srgbClr val="374151"/>
                </a:solidFill>
                <a:effectLst/>
                <a:latin typeface="+mj-lt"/>
              </a:rPr>
              <a:t>RCA = 1: An RCA of 1 means that the country's exports in that product are proportionate to its overall exports.</a:t>
            </a:r>
          </a:p>
          <a:p>
            <a:pPr marL="0" indent="0">
              <a:buNone/>
            </a:pPr>
            <a:endParaRPr lang="en-ID" dirty="0">
              <a:latin typeface="+mj-lt"/>
            </a:endParaRPr>
          </a:p>
        </p:txBody>
      </p:sp>
    </p:spTree>
    <p:extLst>
      <p:ext uri="{BB962C8B-B14F-4D97-AF65-F5344CB8AC3E}">
        <p14:creationId xmlns:p14="http://schemas.microsoft.com/office/powerpoint/2010/main" val="1339650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61092-4C05-0FB3-1BD4-3F0DF2A97B48}"/>
              </a:ext>
            </a:extLst>
          </p:cNvPr>
          <p:cNvSpPr>
            <a:spLocks noGrp="1"/>
          </p:cNvSpPr>
          <p:nvPr>
            <p:ph type="title"/>
          </p:nvPr>
        </p:nvSpPr>
        <p:spPr/>
        <p:txBody>
          <a:bodyPr/>
          <a:lstStyle/>
          <a:p>
            <a:r>
              <a:rPr lang="en-US" altLang="en-US" dirty="0"/>
              <a:t>Symmetric Revealed Comparative Advantage</a:t>
            </a:r>
            <a:endParaRPr lang="en-ID" dirty="0"/>
          </a:p>
        </p:txBody>
      </p:sp>
      <p:sp>
        <p:nvSpPr>
          <p:cNvPr id="3" name="Content Placeholder 2">
            <a:extLst>
              <a:ext uri="{FF2B5EF4-FFF2-40B4-BE49-F238E27FC236}">
                <a16:creationId xmlns:a16="http://schemas.microsoft.com/office/drawing/2014/main" id="{187ED4C4-0178-7CDD-F8B5-43941876189F}"/>
              </a:ext>
            </a:extLst>
          </p:cNvPr>
          <p:cNvSpPr>
            <a:spLocks noGrp="1"/>
          </p:cNvSpPr>
          <p:nvPr>
            <p:ph idx="1"/>
          </p:nvPr>
        </p:nvSpPr>
        <p:spPr/>
        <p:txBody>
          <a:bodyPr>
            <a:normAutofit lnSpcReduction="10000"/>
          </a:bodyPr>
          <a:lstStyle/>
          <a:p>
            <a:r>
              <a:rPr lang="en-US" dirty="0"/>
              <a:t>RCA is not symmetric; it usually exceeds 1 when net exports are positive and is less than 1 when there is net imports.</a:t>
            </a:r>
          </a:p>
          <a:p>
            <a:r>
              <a:rPr lang="en-US" dirty="0"/>
              <a:t>In 1995, </a:t>
            </a:r>
            <a:r>
              <a:rPr lang="en-US" dirty="0" err="1"/>
              <a:t>Laursen</a:t>
            </a:r>
            <a:r>
              <a:rPr lang="en-US" dirty="0"/>
              <a:t> and </a:t>
            </a:r>
            <a:r>
              <a:rPr lang="en-US" dirty="0" err="1"/>
              <a:t>Engedal</a:t>
            </a:r>
            <a:r>
              <a:rPr lang="en-US" dirty="0"/>
              <a:t> developed the SRCA index, which generates scores ranging between −1 and +1 and is symmetric around zero.</a:t>
            </a:r>
          </a:p>
          <a:p>
            <a:r>
              <a:rPr lang="en-US" dirty="0"/>
              <a:t>Countries with SRCA scores close to +1 have a higher revealed comparative advantage, and countries with scores close to −1 have a lower one. </a:t>
            </a:r>
          </a:p>
          <a:p>
            <a:endParaRPr lang="en-US" dirty="0"/>
          </a:p>
          <a:p>
            <a:pPr marL="0" indent="0" algn="ctr">
              <a:buNone/>
            </a:pPr>
            <a:r>
              <a:rPr lang="en-US" altLang="en-US" dirty="0" err="1"/>
              <a:t>SRCA</a:t>
            </a:r>
            <a:r>
              <a:rPr lang="en-US" altLang="en-US" baseline="-25000" dirty="0" err="1"/>
              <a:t>ij</a:t>
            </a:r>
            <a:r>
              <a:rPr lang="en-US" altLang="en-US" baseline="-25000" dirty="0"/>
              <a:t> </a:t>
            </a:r>
            <a:r>
              <a:rPr lang="en-US" altLang="en-US" dirty="0"/>
              <a:t>= [</a:t>
            </a:r>
            <a:r>
              <a:rPr lang="en-US" altLang="en-US" dirty="0" err="1"/>
              <a:t>RCA</a:t>
            </a:r>
            <a:r>
              <a:rPr lang="en-US" altLang="en-US" baseline="-25000" dirty="0" err="1"/>
              <a:t>ij</a:t>
            </a:r>
            <a:r>
              <a:rPr lang="en-US" altLang="en-US" dirty="0"/>
              <a:t> – 1] / [</a:t>
            </a:r>
            <a:r>
              <a:rPr lang="en-US" altLang="en-US" dirty="0" err="1"/>
              <a:t>RCA</a:t>
            </a:r>
            <a:r>
              <a:rPr lang="en-US" altLang="en-US" baseline="-25000" dirty="0" err="1"/>
              <a:t>ij</a:t>
            </a:r>
            <a:r>
              <a:rPr lang="en-US" altLang="en-US" dirty="0"/>
              <a:t> + 1]</a:t>
            </a:r>
            <a:endParaRPr lang="en-ID" dirty="0"/>
          </a:p>
        </p:txBody>
      </p:sp>
    </p:spTree>
    <p:extLst>
      <p:ext uri="{BB962C8B-B14F-4D97-AF65-F5344CB8AC3E}">
        <p14:creationId xmlns:p14="http://schemas.microsoft.com/office/powerpoint/2010/main" val="2989929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5509B5-A631-0DD4-CAE8-452A8D70824B}"/>
              </a:ext>
            </a:extLst>
          </p:cNvPr>
          <p:cNvPicPr>
            <a:picLocks noChangeAspect="1"/>
          </p:cNvPicPr>
          <p:nvPr/>
        </p:nvPicPr>
        <p:blipFill>
          <a:blip r:embed="rId2"/>
          <a:stretch>
            <a:fillRect/>
          </a:stretch>
        </p:blipFill>
        <p:spPr>
          <a:xfrm>
            <a:off x="0" y="0"/>
            <a:ext cx="12192000" cy="6757691"/>
          </a:xfrm>
          <a:prstGeom prst="rect">
            <a:avLst/>
          </a:prstGeom>
        </p:spPr>
      </p:pic>
    </p:spTree>
    <p:extLst>
      <p:ext uri="{BB962C8B-B14F-4D97-AF65-F5344CB8AC3E}">
        <p14:creationId xmlns:p14="http://schemas.microsoft.com/office/powerpoint/2010/main" val="39438062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E022B922-1B3A-530F-C329-3392934EF254}"/>
              </a:ext>
            </a:extLst>
          </p:cNvPr>
          <p:cNvGraphicFramePr>
            <a:graphicFrameLocks/>
          </p:cNvGraphicFramePr>
          <p:nvPr>
            <p:extLst>
              <p:ext uri="{D42A27DB-BD31-4B8C-83A1-F6EECF244321}">
                <p14:modId xmlns:p14="http://schemas.microsoft.com/office/powerpoint/2010/main" val="4249157109"/>
              </p:ext>
            </p:extLst>
          </p:nvPr>
        </p:nvGraphicFramePr>
        <p:xfrm>
          <a:off x="157316" y="-186813"/>
          <a:ext cx="11769213" cy="71283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58998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12B0CC20-74D9-64BB-2488-C17235CD2439}"/>
              </a:ext>
            </a:extLst>
          </p:cNvPr>
          <p:cNvGraphicFramePr>
            <a:graphicFrameLocks/>
          </p:cNvGraphicFramePr>
          <p:nvPr>
            <p:extLst>
              <p:ext uri="{D42A27DB-BD31-4B8C-83A1-F6EECF244321}">
                <p14:modId xmlns:p14="http://schemas.microsoft.com/office/powerpoint/2010/main" val="715152388"/>
              </p:ext>
            </p:extLst>
          </p:nvPr>
        </p:nvGraphicFramePr>
        <p:xfrm>
          <a:off x="117986" y="117987"/>
          <a:ext cx="11906865" cy="663677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060850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0009-4D8D-28DA-878D-FEE5E374F6E4}"/>
              </a:ext>
            </a:extLst>
          </p:cNvPr>
          <p:cNvSpPr>
            <a:spLocks noGrp="1"/>
          </p:cNvSpPr>
          <p:nvPr>
            <p:ph type="title"/>
          </p:nvPr>
        </p:nvSpPr>
        <p:spPr/>
        <p:txBody>
          <a:bodyPr/>
          <a:lstStyle/>
          <a:p>
            <a:r>
              <a:rPr lang="en-US" dirty="0"/>
              <a:t>Lectures</a:t>
            </a:r>
            <a:endParaRPr lang="en-ID" dirty="0"/>
          </a:p>
        </p:txBody>
      </p:sp>
      <p:graphicFrame>
        <p:nvGraphicFramePr>
          <p:cNvPr id="4" name="Content Placeholder 3">
            <a:extLst>
              <a:ext uri="{FF2B5EF4-FFF2-40B4-BE49-F238E27FC236}">
                <a16:creationId xmlns:a16="http://schemas.microsoft.com/office/drawing/2014/main" id="{660BDBFE-DF92-E238-32FB-97C66FA29A50}"/>
              </a:ext>
            </a:extLst>
          </p:cNvPr>
          <p:cNvGraphicFramePr>
            <a:graphicFrameLocks noGrp="1"/>
          </p:cNvGraphicFramePr>
          <p:nvPr>
            <p:ph idx="1"/>
            <p:extLst>
              <p:ext uri="{D42A27DB-BD31-4B8C-83A1-F6EECF244321}">
                <p14:modId xmlns:p14="http://schemas.microsoft.com/office/powerpoint/2010/main" val="3455161690"/>
              </p:ext>
            </p:extLst>
          </p:nvPr>
        </p:nvGraphicFramePr>
        <p:xfrm>
          <a:off x="838200" y="1825625"/>
          <a:ext cx="10515600" cy="3566160"/>
        </p:xfrm>
        <a:graphic>
          <a:graphicData uri="http://schemas.openxmlformats.org/drawingml/2006/table">
            <a:tbl>
              <a:tblPr firstRow="1" bandRow="1">
                <a:tableStyleId>{F2DE63D5-997A-4646-A377-4702673A728D}</a:tableStyleId>
              </a:tblPr>
              <a:tblGrid>
                <a:gridCol w="1669026">
                  <a:extLst>
                    <a:ext uri="{9D8B030D-6E8A-4147-A177-3AD203B41FA5}">
                      <a16:colId xmlns:a16="http://schemas.microsoft.com/office/drawing/2014/main" val="4039856843"/>
                    </a:ext>
                  </a:extLst>
                </a:gridCol>
                <a:gridCol w="8846574">
                  <a:extLst>
                    <a:ext uri="{9D8B030D-6E8A-4147-A177-3AD203B41FA5}">
                      <a16:colId xmlns:a16="http://schemas.microsoft.com/office/drawing/2014/main" val="3313232451"/>
                    </a:ext>
                  </a:extLst>
                </a:gridCol>
              </a:tblGrid>
              <a:tr h="370840">
                <a:tc>
                  <a:txBody>
                    <a:bodyPr/>
                    <a:lstStyle/>
                    <a:p>
                      <a:r>
                        <a:rPr lang="en-US" sz="2000" dirty="0"/>
                        <a:t>Week </a:t>
                      </a:r>
                      <a:endParaRPr lang="en-ID" sz="2000" dirty="0"/>
                    </a:p>
                  </a:txBody>
                  <a:tcPr/>
                </a:tc>
                <a:tc>
                  <a:txBody>
                    <a:bodyPr/>
                    <a:lstStyle/>
                    <a:p>
                      <a:r>
                        <a:rPr lang="en-US" sz="2000" dirty="0"/>
                        <a:t>Topics </a:t>
                      </a:r>
                      <a:endParaRPr lang="en-ID" sz="2000" dirty="0"/>
                    </a:p>
                  </a:txBody>
                  <a:tcPr/>
                </a:tc>
                <a:extLst>
                  <a:ext uri="{0D108BD9-81ED-4DB2-BD59-A6C34878D82A}">
                    <a16:rowId xmlns:a16="http://schemas.microsoft.com/office/drawing/2014/main" val="2622760112"/>
                  </a:ext>
                </a:extLst>
              </a:tr>
              <a:tr h="370840">
                <a:tc>
                  <a:txBody>
                    <a:bodyPr/>
                    <a:lstStyle/>
                    <a:p>
                      <a:pPr algn="ctr"/>
                      <a:r>
                        <a:rPr lang="en-US" sz="2000" dirty="0"/>
                        <a:t>9</a:t>
                      </a:r>
                      <a:endParaRPr lang="en-ID"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2000" b="0" u="none" strike="noStrike" kern="1200" baseline="0" dirty="0">
                          <a:solidFill>
                            <a:schemeClr val="dk1"/>
                          </a:solidFill>
                        </a:rPr>
                        <a:t>Tools for trade analysis 	</a:t>
                      </a:r>
                      <a:endParaRPr lang="en-ID" sz="20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381981242"/>
                  </a:ext>
                </a:extLst>
              </a:tr>
              <a:tr h="370840">
                <a:tc>
                  <a:txBody>
                    <a:bodyPr/>
                    <a:lstStyle/>
                    <a:p>
                      <a:pPr algn="ctr"/>
                      <a:r>
                        <a:rPr lang="en-US" sz="2000" dirty="0"/>
                        <a:t>10</a:t>
                      </a:r>
                      <a:endParaRPr lang="en-ID"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u="none" strike="noStrike" kern="1200" baseline="0" dirty="0">
                          <a:solidFill>
                            <a:schemeClr val="dk1"/>
                          </a:solidFill>
                        </a:rPr>
                        <a:t>Trade policy in action: tariff &amp; non-tariff measures 	</a:t>
                      </a:r>
                      <a:endParaRPr lang="en-US" sz="20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62949962"/>
                  </a:ext>
                </a:extLst>
              </a:tr>
              <a:tr h="370840">
                <a:tc>
                  <a:txBody>
                    <a:bodyPr/>
                    <a:lstStyle/>
                    <a:p>
                      <a:pPr algn="ctr"/>
                      <a:r>
                        <a:rPr lang="en-US" sz="2000" dirty="0"/>
                        <a:t>11</a:t>
                      </a:r>
                      <a:endParaRPr lang="en-ID"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2000" b="0" u="none" strike="noStrike" kern="1200" baseline="0" dirty="0">
                          <a:solidFill>
                            <a:schemeClr val="dk1"/>
                          </a:solidFill>
                        </a:rPr>
                        <a:t>Firms in international trade 	</a:t>
                      </a:r>
                      <a:endParaRPr lang="en-ID" sz="20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610688176"/>
                  </a:ext>
                </a:extLst>
              </a:tr>
              <a:tr h="370840">
                <a:tc>
                  <a:txBody>
                    <a:bodyPr/>
                    <a:lstStyle/>
                    <a:p>
                      <a:pPr algn="ctr"/>
                      <a:r>
                        <a:rPr lang="en-US" sz="2000" dirty="0"/>
                        <a:t>12</a:t>
                      </a:r>
                      <a:endParaRPr lang="en-ID"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2000" b="0" u="none" strike="noStrike" kern="1200" baseline="0" dirty="0">
                          <a:solidFill>
                            <a:schemeClr val="dk1"/>
                          </a:solidFill>
                        </a:rPr>
                        <a:t>Commodities exports &amp; Dutch diseases 	</a:t>
                      </a:r>
                      <a:endParaRPr lang="en-ID" sz="20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1112184663"/>
                  </a:ext>
                </a:extLst>
              </a:tr>
              <a:tr h="370840">
                <a:tc>
                  <a:txBody>
                    <a:bodyPr/>
                    <a:lstStyle/>
                    <a:p>
                      <a:pPr algn="ctr"/>
                      <a:r>
                        <a:rPr lang="en-US" sz="2000" dirty="0"/>
                        <a:t>13</a:t>
                      </a:r>
                      <a:endParaRPr lang="en-ID"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u="none" strike="noStrike" kern="1200" baseline="0" dirty="0">
                          <a:solidFill>
                            <a:schemeClr val="dk1"/>
                          </a:solidFill>
                        </a:rPr>
                        <a:t>Free Trade Agreement in action 	</a:t>
                      </a:r>
                      <a:endParaRPr lang="en-US" sz="20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2931331427"/>
                  </a:ext>
                </a:extLst>
              </a:tr>
              <a:tr h="370840">
                <a:tc>
                  <a:txBody>
                    <a:bodyPr/>
                    <a:lstStyle/>
                    <a:p>
                      <a:pPr algn="ctr"/>
                      <a:r>
                        <a:rPr lang="en-US" sz="2000" dirty="0"/>
                        <a:t>14</a:t>
                      </a:r>
                      <a:endParaRPr lang="en-ID"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u="none" strike="noStrike" kern="1200" baseline="0" dirty="0">
                          <a:solidFill>
                            <a:schemeClr val="dk1"/>
                          </a:solidFill>
                        </a:rPr>
                        <a:t>Global Value Chain in action 	</a:t>
                      </a:r>
                      <a:endParaRPr lang="en-US" sz="20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2927375296"/>
                  </a:ext>
                </a:extLst>
              </a:tr>
              <a:tr h="185420">
                <a:tc>
                  <a:txBody>
                    <a:bodyPr/>
                    <a:lstStyle/>
                    <a:p>
                      <a:pPr algn="ctr"/>
                      <a:r>
                        <a:rPr lang="en-US" sz="2000" dirty="0"/>
                        <a:t>15</a:t>
                      </a:r>
                      <a:endParaRPr lang="en-ID"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u="none" strike="noStrike" kern="1200" baseline="0" dirty="0">
                          <a:solidFill>
                            <a:schemeClr val="dk1"/>
                          </a:solidFill>
                        </a:rPr>
                        <a:t>Case studies on industrial policy (group presentation) 	</a:t>
                      </a:r>
                      <a:endParaRPr lang="en-US" sz="20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3419844814"/>
                  </a:ext>
                </a:extLst>
              </a:tr>
              <a:tr h="185420">
                <a:tc>
                  <a:txBody>
                    <a:bodyPr/>
                    <a:lstStyle/>
                    <a:p>
                      <a:pPr algn="ctr"/>
                      <a:r>
                        <a:rPr lang="en-US" sz="2000" dirty="0"/>
                        <a:t>16</a:t>
                      </a:r>
                      <a:endParaRPr lang="en-ID" sz="20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D" sz="2000" b="0" u="none" strike="noStrike" kern="1200" baseline="0" dirty="0">
                          <a:solidFill>
                            <a:schemeClr val="dk1"/>
                          </a:solidFill>
                        </a:rPr>
                        <a:t>Final Exam 	</a:t>
                      </a:r>
                      <a:endParaRPr lang="en-ID" sz="2000" b="0" i="0" u="none" strike="noStrike" kern="1200" baseline="0" dirty="0">
                        <a:solidFill>
                          <a:schemeClr val="dk1"/>
                        </a:solidFill>
                        <a:latin typeface="+mn-lt"/>
                        <a:ea typeface="+mn-ea"/>
                        <a:cs typeface="+mn-cs"/>
                      </a:endParaRPr>
                    </a:p>
                  </a:txBody>
                  <a:tcPr/>
                </a:tc>
                <a:extLst>
                  <a:ext uri="{0D108BD9-81ED-4DB2-BD59-A6C34878D82A}">
                    <a16:rowId xmlns:a16="http://schemas.microsoft.com/office/drawing/2014/main" val="2228696613"/>
                  </a:ext>
                </a:extLst>
              </a:tr>
            </a:tbl>
          </a:graphicData>
        </a:graphic>
      </p:graphicFrame>
    </p:spTree>
    <p:extLst>
      <p:ext uri="{BB962C8B-B14F-4D97-AF65-F5344CB8AC3E}">
        <p14:creationId xmlns:p14="http://schemas.microsoft.com/office/powerpoint/2010/main" val="30792955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F2BF-9E72-42D6-FB43-A3BAB42F53F5}"/>
              </a:ext>
            </a:extLst>
          </p:cNvPr>
          <p:cNvSpPr>
            <a:spLocks noGrp="1"/>
          </p:cNvSpPr>
          <p:nvPr>
            <p:ph type="title"/>
          </p:nvPr>
        </p:nvSpPr>
        <p:spPr/>
        <p:txBody>
          <a:bodyPr/>
          <a:lstStyle/>
          <a:p>
            <a:endParaRPr lang="en-ID"/>
          </a:p>
        </p:txBody>
      </p:sp>
      <p:sp>
        <p:nvSpPr>
          <p:cNvPr id="3" name="Content Placeholder 2">
            <a:extLst>
              <a:ext uri="{FF2B5EF4-FFF2-40B4-BE49-F238E27FC236}">
                <a16:creationId xmlns:a16="http://schemas.microsoft.com/office/drawing/2014/main" id="{30957B91-032A-71D8-AD1A-7DC651DB7489}"/>
              </a:ext>
            </a:extLst>
          </p:cNvPr>
          <p:cNvSpPr>
            <a:spLocks noGrp="1"/>
          </p:cNvSpPr>
          <p:nvPr>
            <p:ph idx="1"/>
          </p:nvPr>
        </p:nvSpPr>
        <p:spPr/>
        <p:txBody>
          <a:bodyPr/>
          <a:lstStyle/>
          <a:p>
            <a:endParaRPr lang="en-ID"/>
          </a:p>
        </p:txBody>
      </p:sp>
      <p:pic>
        <p:nvPicPr>
          <p:cNvPr id="5" name="Picture 4">
            <a:extLst>
              <a:ext uri="{FF2B5EF4-FFF2-40B4-BE49-F238E27FC236}">
                <a16:creationId xmlns:a16="http://schemas.microsoft.com/office/drawing/2014/main" id="{5263985A-1E59-0499-2C15-00DAB4D12497}"/>
              </a:ext>
            </a:extLst>
          </p:cNvPr>
          <p:cNvPicPr>
            <a:picLocks noChangeAspect="1"/>
          </p:cNvPicPr>
          <p:nvPr/>
        </p:nvPicPr>
        <p:blipFill>
          <a:blip r:embed="rId2"/>
          <a:stretch>
            <a:fillRect/>
          </a:stretch>
        </p:blipFill>
        <p:spPr>
          <a:xfrm>
            <a:off x="906676" y="0"/>
            <a:ext cx="7945547" cy="6858000"/>
          </a:xfrm>
          <a:prstGeom prst="rect">
            <a:avLst/>
          </a:prstGeom>
        </p:spPr>
      </p:pic>
    </p:spTree>
    <p:extLst>
      <p:ext uri="{BB962C8B-B14F-4D97-AF65-F5344CB8AC3E}">
        <p14:creationId xmlns:p14="http://schemas.microsoft.com/office/powerpoint/2010/main" val="1073605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10A81-10C3-2886-D884-872B685CFE0F}"/>
              </a:ext>
            </a:extLst>
          </p:cNvPr>
          <p:cNvSpPr>
            <a:spLocks noGrp="1"/>
          </p:cNvSpPr>
          <p:nvPr>
            <p:ph type="title"/>
          </p:nvPr>
        </p:nvSpPr>
        <p:spPr/>
        <p:txBody>
          <a:bodyPr/>
          <a:lstStyle/>
          <a:p>
            <a:r>
              <a:rPr lang="en-US" dirty="0"/>
              <a:t>Intra Industry Trade (IIT)</a:t>
            </a:r>
            <a:endParaRPr lang="en-ID" dirty="0"/>
          </a:p>
        </p:txBody>
      </p:sp>
      <p:sp>
        <p:nvSpPr>
          <p:cNvPr id="3" name="Content Placeholder 2">
            <a:extLst>
              <a:ext uri="{FF2B5EF4-FFF2-40B4-BE49-F238E27FC236}">
                <a16:creationId xmlns:a16="http://schemas.microsoft.com/office/drawing/2014/main" id="{C22B5169-A480-09B6-5B86-4868A8096548}"/>
              </a:ext>
            </a:extLst>
          </p:cNvPr>
          <p:cNvSpPr>
            <a:spLocks noGrp="1"/>
          </p:cNvSpPr>
          <p:nvPr>
            <p:ph idx="1"/>
          </p:nvPr>
        </p:nvSpPr>
        <p:spPr/>
        <p:txBody>
          <a:bodyPr/>
          <a:lstStyle/>
          <a:p>
            <a:r>
              <a:rPr lang="en-US" dirty="0"/>
              <a:t>The theory of comparative advantage suggests that countries should specialize to a degree in certain products, then trade should happen between economies with large differences in opportunity costs of production.</a:t>
            </a:r>
          </a:p>
          <a:p>
            <a:r>
              <a:rPr lang="en-US" dirty="0"/>
              <a:t>However, a high proportion of trade is intra-industry trade. That is, trade of goods within the same industry from one country to another.</a:t>
            </a:r>
          </a:p>
          <a:p>
            <a:r>
              <a:rPr lang="en-US" dirty="0"/>
              <a:t>IIT is trade where a country simultaneously exports and imports similar or related goods or services within the same industry or product category. </a:t>
            </a:r>
          </a:p>
          <a:p>
            <a:endParaRPr lang="en-US" dirty="0"/>
          </a:p>
        </p:txBody>
      </p:sp>
    </p:spTree>
    <p:extLst>
      <p:ext uri="{BB962C8B-B14F-4D97-AF65-F5344CB8AC3E}">
        <p14:creationId xmlns:p14="http://schemas.microsoft.com/office/powerpoint/2010/main" val="11325262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1FBA-9D1F-F010-BFDB-2DA4047164C7}"/>
              </a:ext>
            </a:extLst>
          </p:cNvPr>
          <p:cNvSpPr>
            <a:spLocks noGrp="1"/>
          </p:cNvSpPr>
          <p:nvPr>
            <p:ph type="title"/>
          </p:nvPr>
        </p:nvSpPr>
        <p:spPr/>
        <p:txBody>
          <a:bodyPr/>
          <a:lstStyle/>
          <a:p>
            <a:r>
              <a:rPr lang="en-US" dirty="0"/>
              <a:t>Reasons and benefits of IIT</a:t>
            </a:r>
            <a:endParaRPr lang="en-ID" dirty="0"/>
          </a:p>
        </p:txBody>
      </p:sp>
      <p:sp>
        <p:nvSpPr>
          <p:cNvPr id="3" name="Content Placeholder 2">
            <a:extLst>
              <a:ext uri="{FF2B5EF4-FFF2-40B4-BE49-F238E27FC236}">
                <a16:creationId xmlns:a16="http://schemas.microsoft.com/office/drawing/2014/main" id="{CC5B3BCD-7EAA-9684-D470-FF958B405B59}"/>
              </a:ext>
            </a:extLst>
          </p:cNvPr>
          <p:cNvSpPr>
            <a:spLocks noGrp="1"/>
          </p:cNvSpPr>
          <p:nvPr>
            <p:ph idx="1"/>
          </p:nvPr>
        </p:nvSpPr>
        <p:spPr/>
        <p:txBody>
          <a:bodyPr>
            <a:normAutofit fontScale="85000" lnSpcReduction="10000"/>
          </a:bodyPr>
          <a:lstStyle/>
          <a:p>
            <a:r>
              <a:rPr lang="en-US" dirty="0"/>
              <a:t>Strong consumer preferences for variety and choice.</a:t>
            </a:r>
          </a:p>
          <a:p>
            <a:r>
              <a:rPr lang="en-US" dirty="0"/>
              <a:t>Countries with differences in factor endowments tend to produce different qualities which leads to intra-industry trade. </a:t>
            </a:r>
          </a:p>
          <a:p>
            <a:r>
              <a:rPr lang="en-US" dirty="0"/>
              <a:t>Firms in different countries work on specific stages of production or particular products and collaborate to each other in value chains. Therefore, trade encompasses not only complete finished products but also intermediate goods.</a:t>
            </a:r>
          </a:p>
          <a:p>
            <a:r>
              <a:rPr lang="en-US" dirty="0"/>
              <a:t>IIT leads to production cost reduction through economies of scale and more efficient resource allocation</a:t>
            </a:r>
          </a:p>
          <a:p>
            <a:r>
              <a:rPr lang="en-US" dirty="0"/>
              <a:t>IIT encourages the rise of intra-firm trade within multinational businesses </a:t>
            </a:r>
          </a:p>
          <a:p>
            <a:r>
              <a:rPr lang="en-US" dirty="0"/>
              <a:t>IIT encourages firms to specialize in particular products, fostering competition, learning, innovation, and excellence in those specific products.</a:t>
            </a:r>
            <a:endParaRPr lang="en-ID" dirty="0"/>
          </a:p>
        </p:txBody>
      </p:sp>
    </p:spTree>
    <p:extLst>
      <p:ext uri="{BB962C8B-B14F-4D97-AF65-F5344CB8AC3E}">
        <p14:creationId xmlns:p14="http://schemas.microsoft.com/office/powerpoint/2010/main" val="749905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A889-1C90-EA6B-448F-DFDD88320037}"/>
              </a:ext>
            </a:extLst>
          </p:cNvPr>
          <p:cNvSpPr>
            <a:spLocks noGrp="1"/>
          </p:cNvSpPr>
          <p:nvPr>
            <p:ph type="title"/>
          </p:nvPr>
        </p:nvSpPr>
        <p:spPr/>
        <p:txBody>
          <a:bodyPr/>
          <a:lstStyle/>
          <a:p>
            <a:r>
              <a:rPr lang="en-US" dirty="0"/>
              <a:t>Horizontal and Vertical IIT</a:t>
            </a:r>
            <a:endParaRPr lang="en-ID" dirty="0"/>
          </a:p>
        </p:txBody>
      </p:sp>
      <p:sp>
        <p:nvSpPr>
          <p:cNvPr id="3" name="Content Placeholder 2">
            <a:extLst>
              <a:ext uri="{FF2B5EF4-FFF2-40B4-BE49-F238E27FC236}">
                <a16:creationId xmlns:a16="http://schemas.microsoft.com/office/drawing/2014/main" id="{C6D24D90-024C-B0B2-2227-CE56D77CE9D0}"/>
              </a:ext>
            </a:extLst>
          </p:cNvPr>
          <p:cNvSpPr>
            <a:spLocks noGrp="1"/>
          </p:cNvSpPr>
          <p:nvPr>
            <p:ph idx="1"/>
          </p:nvPr>
        </p:nvSpPr>
        <p:spPr/>
        <p:txBody>
          <a:bodyPr/>
          <a:lstStyle/>
          <a:p>
            <a:r>
              <a:rPr lang="en-US" dirty="0"/>
              <a:t>Horizontal IIT: This occurs when countries trade similar products within the same quality and price range. For example, both Japan and Germany might export and import high-quality luxury cars.</a:t>
            </a:r>
          </a:p>
          <a:p>
            <a:endParaRPr lang="en-US" dirty="0"/>
          </a:p>
          <a:p>
            <a:r>
              <a:rPr lang="en-US" dirty="0"/>
              <a:t>Vertical IIT: In this case, countries trade goods of different quality or price levels within the same industry. For example, a country might export lower-priced, economy-class cars and import higher-priced luxury cars.</a:t>
            </a:r>
            <a:endParaRPr lang="en-ID" dirty="0"/>
          </a:p>
        </p:txBody>
      </p:sp>
    </p:spTree>
    <p:extLst>
      <p:ext uri="{BB962C8B-B14F-4D97-AF65-F5344CB8AC3E}">
        <p14:creationId xmlns:p14="http://schemas.microsoft.com/office/powerpoint/2010/main" val="2281899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D0FD6-5D0A-A087-97D9-CC945E101A1E}"/>
              </a:ext>
            </a:extLst>
          </p:cNvPr>
          <p:cNvSpPr>
            <a:spLocks noGrp="1"/>
          </p:cNvSpPr>
          <p:nvPr>
            <p:ph type="title"/>
          </p:nvPr>
        </p:nvSpPr>
        <p:spPr/>
        <p:txBody>
          <a:bodyPr/>
          <a:lstStyle/>
          <a:p>
            <a:r>
              <a:rPr lang="en-US" dirty="0"/>
              <a:t>Calculating the Intra-Industry Trade</a:t>
            </a:r>
            <a:endParaRPr lang="en-ID" dirty="0"/>
          </a:p>
        </p:txBody>
      </p:sp>
      <p:sp>
        <p:nvSpPr>
          <p:cNvPr id="3" name="Content Placeholder 2">
            <a:extLst>
              <a:ext uri="{FF2B5EF4-FFF2-40B4-BE49-F238E27FC236}">
                <a16:creationId xmlns:a16="http://schemas.microsoft.com/office/drawing/2014/main" id="{484FF98D-6F42-CE0C-A40E-AC43BDB6FF72}"/>
              </a:ext>
            </a:extLst>
          </p:cNvPr>
          <p:cNvSpPr>
            <a:spLocks noGrp="1"/>
          </p:cNvSpPr>
          <p:nvPr>
            <p:ph idx="1"/>
          </p:nvPr>
        </p:nvSpPr>
        <p:spPr/>
        <p:txBody>
          <a:bodyPr/>
          <a:lstStyle/>
          <a:p>
            <a:r>
              <a:rPr lang="en-US" dirty="0"/>
              <a:t>Grubel and Lloyd Index (1971)</a:t>
            </a:r>
          </a:p>
          <a:p>
            <a:endParaRPr lang="en-US" dirty="0"/>
          </a:p>
        </p:txBody>
      </p:sp>
      <p:pic>
        <p:nvPicPr>
          <p:cNvPr id="5" name="Picture 4">
            <a:extLst>
              <a:ext uri="{FF2B5EF4-FFF2-40B4-BE49-F238E27FC236}">
                <a16:creationId xmlns:a16="http://schemas.microsoft.com/office/drawing/2014/main" id="{1FA0E3D8-D9BA-25E4-3470-9D69CD39B88C}"/>
              </a:ext>
            </a:extLst>
          </p:cNvPr>
          <p:cNvPicPr>
            <a:picLocks noChangeAspect="1"/>
          </p:cNvPicPr>
          <p:nvPr/>
        </p:nvPicPr>
        <p:blipFill>
          <a:blip r:embed="rId2"/>
          <a:stretch>
            <a:fillRect/>
          </a:stretch>
        </p:blipFill>
        <p:spPr>
          <a:xfrm>
            <a:off x="2365234" y="2605969"/>
            <a:ext cx="6576630" cy="82303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BF4CD10-38F2-DD88-FA52-6C5B509EBE0E}"/>
                  </a:ext>
                </a:extLst>
              </p:cNvPr>
              <p:cNvSpPr txBox="1"/>
              <p:nvPr/>
            </p:nvSpPr>
            <p:spPr>
              <a:xfrm>
                <a:off x="1283110" y="3816628"/>
                <a:ext cx="6576630" cy="369332"/>
              </a:xfrm>
              <a:prstGeom prst="rect">
                <a:avLst/>
              </a:prstGeom>
              <a:noFill/>
            </p:spPr>
            <p:txBody>
              <a:bodyPr wrap="square" rtlCol="0">
                <a:spAutoFit/>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denotes the export and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𝑀</m:t>
                        </m:r>
                      </m:e>
                      <m:sub>
                        <m:r>
                          <a:rPr lang="en-US" i="1">
                            <a:latin typeface="Cambria Math" panose="02040503050406030204" pitchFamily="18" charset="0"/>
                          </a:rPr>
                          <m:t>𝑖</m:t>
                        </m:r>
                      </m:sub>
                    </m:sSub>
                  </m:oMath>
                </a14:m>
                <a:r>
                  <a:rPr lang="en-US" dirty="0"/>
                  <a:t> the import of good </a:t>
                </a:r>
                <a14:m>
                  <m:oMath xmlns:m="http://schemas.openxmlformats.org/officeDocument/2006/math">
                    <m:r>
                      <a:rPr lang="en-US" b="0" i="1" smtClean="0">
                        <a:latin typeface="Cambria Math" panose="02040503050406030204" pitchFamily="18" charset="0"/>
                      </a:rPr>
                      <m:t>𝑖</m:t>
                    </m:r>
                  </m:oMath>
                </a14:m>
                <a:endParaRPr lang="en-ID" dirty="0"/>
              </a:p>
            </p:txBody>
          </p:sp>
        </mc:Choice>
        <mc:Fallback xmlns="">
          <p:sp>
            <p:nvSpPr>
              <p:cNvPr id="6" name="TextBox 5">
                <a:extLst>
                  <a:ext uri="{FF2B5EF4-FFF2-40B4-BE49-F238E27FC236}">
                    <a16:creationId xmlns:a16="http://schemas.microsoft.com/office/drawing/2014/main" id="{FBF4CD10-38F2-DD88-FA52-6C5B509EBE0E}"/>
                  </a:ext>
                </a:extLst>
              </p:cNvPr>
              <p:cNvSpPr txBox="1">
                <a:spLocks noRot="1" noChangeAspect="1" noMove="1" noResize="1" noEditPoints="1" noAdjustHandles="1" noChangeArrowheads="1" noChangeShapeType="1" noTextEdit="1"/>
              </p:cNvSpPr>
              <p:nvPr/>
            </p:nvSpPr>
            <p:spPr>
              <a:xfrm>
                <a:off x="1283110" y="3816628"/>
                <a:ext cx="6576630" cy="369332"/>
              </a:xfrm>
              <a:prstGeom prst="rect">
                <a:avLst/>
              </a:prstGeom>
              <a:blipFill>
                <a:blip r:embed="rId3"/>
                <a:stretch>
                  <a:fillRect t="-8197" b="-24590"/>
                </a:stretch>
              </a:blipFill>
            </p:spPr>
            <p:txBody>
              <a:bodyPr/>
              <a:lstStyle/>
              <a:p>
                <a:r>
                  <a:rPr lang="en-ID">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2A56E94-B32E-FCC8-B798-7B932DF9F5D1}"/>
                  </a:ext>
                </a:extLst>
              </p:cNvPr>
              <p:cNvSpPr txBox="1"/>
              <p:nvPr/>
            </p:nvSpPr>
            <p:spPr>
              <a:xfrm>
                <a:off x="1283110" y="4388921"/>
                <a:ext cx="8082116" cy="1477328"/>
              </a:xfrm>
              <a:prstGeom prst="rect">
                <a:avLst/>
              </a:prstGeom>
              <a:noFill/>
            </p:spPr>
            <p:txBody>
              <a:bodyPr wrap="square" rtlCol="0">
                <a:spAutoFit/>
              </a:bodyPr>
              <a:lstStyle/>
              <a:p>
                <a:r>
                  <a:rPr lang="en-US" dirty="0"/>
                  <a:t>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𝐺𝐿</m:t>
                        </m:r>
                      </m:e>
                      <m:sub>
                        <m:r>
                          <a:rPr lang="en-US" b="0" i="1" smtClean="0">
                            <a:latin typeface="Cambria Math" panose="02040503050406030204" pitchFamily="18" charset="0"/>
                          </a:rPr>
                          <m:t>𝑖</m:t>
                        </m:r>
                      </m:sub>
                    </m:sSub>
                    <m:r>
                      <a:rPr lang="en-US" b="0" i="1" smtClean="0">
                        <a:latin typeface="Cambria Math" panose="02040503050406030204" pitchFamily="18" charset="0"/>
                      </a:rPr>
                      <m:t>=1</m:t>
                    </m:r>
                  </m:oMath>
                </a14:m>
                <a:r>
                  <a:rPr lang="en-US" dirty="0"/>
                  <a:t>, there is a good level of intra-industry trade, in which the country considers exports the same quantity of good </a:t>
                </a:r>
                <a14:m>
                  <m:oMath xmlns:m="http://schemas.openxmlformats.org/officeDocument/2006/math">
                    <m:r>
                      <a:rPr lang="en-US" i="1">
                        <a:latin typeface="Cambria Math" panose="02040503050406030204" pitchFamily="18" charset="0"/>
                      </a:rPr>
                      <m:t>𝑖</m:t>
                    </m:r>
                  </m:oMath>
                </a14:m>
                <a:r>
                  <a:rPr lang="en-US" dirty="0"/>
                  <a:t> as much as it imports. </a:t>
                </a:r>
              </a:p>
              <a:p>
                <a:endParaRPr lang="en-US" dirty="0"/>
              </a:p>
              <a:p>
                <a:r>
                  <a:rPr lang="en-US" dirty="0"/>
                  <a:t>If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𝐺𝐿</m:t>
                        </m:r>
                      </m:e>
                      <m:sub>
                        <m:r>
                          <a:rPr lang="en-US" b="0" i="1" smtClean="0">
                            <a:latin typeface="Cambria Math" panose="02040503050406030204" pitchFamily="18" charset="0"/>
                          </a:rPr>
                          <m:t>𝑖</m:t>
                        </m:r>
                      </m:sub>
                    </m:sSub>
                    <m:r>
                      <a:rPr lang="en-US" b="0" i="1" smtClean="0">
                        <a:latin typeface="Cambria Math" panose="02040503050406030204" pitchFamily="18" charset="0"/>
                      </a:rPr>
                      <m:t>=0</m:t>
                    </m:r>
                  </m:oMath>
                </a14:m>
                <a:r>
                  <a:rPr lang="en-US" dirty="0"/>
                  <a:t>, there is no intra-industry trade, in which the country considers only import or export of good </a:t>
                </a:r>
                <a14:m>
                  <m:oMath xmlns:m="http://schemas.openxmlformats.org/officeDocument/2006/math">
                    <m:r>
                      <a:rPr lang="en-US" i="1">
                        <a:latin typeface="Cambria Math" panose="02040503050406030204" pitchFamily="18" charset="0"/>
                      </a:rPr>
                      <m:t>𝑖</m:t>
                    </m:r>
                  </m:oMath>
                </a14:m>
                <a:r>
                  <a:rPr lang="en-US" dirty="0"/>
                  <a:t>. </a:t>
                </a:r>
                <a:endParaRPr lang="en-ID" dirty="0"/>
              </a:p>
            </p:txBody>
          </p:sp>
        </mc:Choice>
        <mc:Fallback xmlns="">
          <p:sp>
            <p:nvSpPr>
              <p:cNvPr id="7" name="TextBox 6">
                <a:extLst>
                  <a:ext uri="{FF2B5EF4-FFF2-40B4-BE49-F238E27FC236}">
                    <a16:creationId xmlns:a16="http://schemas.microsoft.com/office/drawing/2014/main" id="{42A56E94-B32E-FCC8-B798-7B932DF9F5D1}"/>
                  </a:ext>
                </a:extLst>
              </p:cNvPr>
              <p:cNvSpPr txBox="1">
                <a:spLocks noRot="1" noChangeAspect="1" noMove="1" noResize="1" noEditPoints="1" noAdjustHandles="1" noChangeArrowheads="1" noChangeShapeType="1" noTextEdit="1"/>
              </p:cNvSpPr>
              <p:nvPr/>
            </p:nvSpPr>
            <p:spPr>
              <a:xfrm>
                <a:off x="1283110" y="4388921"/>
                <a:ext cx="8082116" cy="1477328"/>
              </a:xfrm>
              <a:prstGeom prst="rect">
                <a:avLst/>
              </a:prstGeom>
              <a:blipFill>
                <a:blip r:embed="rId4"/>
                <a:stretch>
                  <a:fillRect l="-603" t="-2479" b="-5785"/>
                </a:stretch>
              </a:blipFill>
            </p:spPr>
            <p:txBody>
              <a:bodyPr/>
              <a:lstStyle/>
              <a:p>
                <a:r>
                  <a:rPr lang="en-ID">
                    <a:noFill/>
                  </a:rPr>
                  <a:t> </a:t>
                </a:r>
              </a:p>
            </p:txBody>
          </p:sp>
        </mc:Fallback>
      </mc:AlternateContent>
    </p:spTree>
    <p:extLst>
      <p:ext uri="{BB962C8B-B14F-4D97-AF65-F5344CB8AC3E}">
        <p14:creationId xmlns:p14="http://schemas.microsoft.com/office/powerpoint/2010/main" val="21584877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7E303042-064F-8B28-0C39-FCC024BE7E11}"/>
              </a:ext>
            </a:extLst>
          </p:cNvPr>
          <p:cNvGraphicFramePr>
            <a:graphicFrameLocks/>
          </p:cNvGraphicFramePr>
          <p:nvPr>
            <p:extLst>
              <p:ext uri="{D42A27DB-BD31-4B8C-83A1-F6EECF244321}">
                <p14:modId xmlns:p14="http://schemas.microsoft.com/office/powerpoint/2010/main" val="461541631"/>
              </p:ext>
            </p:extLst>
          </p:nvPr>
        </p:nvGraphicFramePr>
        <p:xfrm>
          <a:off x="-101600" y="0"/>
          <a:ext cx="12210473"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237917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F202D-12A3-B543-270C-DC2F41581137}"/>
              </a:ext>
            </a:extLst>
          </p:cNvPr>
          <p:cNvSpPr>
            <a:spLocks noGrp="1"/>
          </p:cNvSpPr>
          <p:nvPr>
            <p:ph type="title"/>
          </p:nvPr>
        </p:nvSpPr>
        <p:spPr/>
        <p:txBody>
          <a:bodyPr/>
          <a:lstStyle/>
          <a:p>
            <a:r>
              <a:rPr lang="en-US" dirty="0"/>
              <a:t>Trade Intensity Index</a:t>
            </a:r>
            <a:endParaRPr lang="en-ID" dirty="0"/>
          </a:p>
        </p:txBody>
      </p:sp>
      <p:sp>
        <p:nvSpPr>
          <p:cNvPr id="3" name="Content Placeholder 2">
            <a:extLst>
              <a:ext uri="{FF2B5EF4-FFF2-40B4-BE49-F238E27FC236}">
                <a16:creationId xmlns:a16="http://schemas.microsoft.com/office/drawing/2014/main" id="{720C166B-6227-6C8B-EACB-3BBDA76F5B04}"/>
              </a:ext>
            </a:extLst>
          </p:cNvPr>
          <p:cNvSpPr>
            <a:spLocks noGrp="1"/>
          </p:cNvSpPr>
          <p:nvPr>
            <p:ph idx="1"/>
          </p:nvPr>
        </p:nvSpPr>
        <p:spPr/>
        <p:txBody>
          <a:bodyPr>
            <a:normAutofit/>
          </a:bodyPr>
          <a:lstStyle/>
          <a:p>
            <a:pPr algn="l"/>
            <a:r>
              <a:rPr lang="en-US" sz="2400" b="0" i="0" dirty="0">
                <a:solidFill>
                  <a:srgbClr val="000000"/>
                </a:solidFill>
                <a:effectLst/>
              </a:rPr>
              <a:t>How intensively a country is trading with another?</a:t>
            </a:r>
          </a:p>
          <a:p>
            <a:pPr algn="l"/>
            <a:r>
              <a:rPr lang="en-US" sz="2400" b="0" i="0" dirty="0">
                <a:solidFill>
                  <a:srgbClr val="000000"/>
                </a:solidFill>
                <a:effectLst/>
              </a:rPr>
              <a:t>The Trade Intensity Index can be used to assess the strength and significance of trade relationships between two countries. It provides insights into the degree of economic integration or dependency between trading partners on the basis of their importance in world trade. </a:t>
            </a:r>
          </a:p>
          <a:p>
            <a:pPr algn="l"/>
            <a:r>
              <a:rPr lang="en-US" sz="2400" b="0" i="0" dirty="0">
                <a:solidFill>
                  <a:srgbClr val="000000"/>
                </a:solidFill>
                <a:effectLst/>
              </a:rPr>
              <a:t>A high Trade Intensity Index suggest</a:t>
            </a:r>
            <a:r>
              <a:rPr lang="en-US" sz="2400" dirty="0">
                <a:solidFill>
                  <a:srgbClr val="000000"/>
                </a:solidFill>
              </a:rPr>
              <a:t>s</a:t>
            </a:r>
            <a:r>
              <a:rPr lang="en-US" sz="2400" b="0" i="0" dirty="0">
                <a:solidFill>
                  <a:srgbClr val="000000"/>
                </a:solidFill>
                <a:effectLst/>
              </a:rPr>
              <a:t> a strong economic link or dependency. Conversely, a low index value indicates a more diversified export portfolio.</a:t>
            </a:r>
          </a:p>
          <a:p>
            <a:r>
              <a:rPr lang="en-US" sz="2400" dirty="0"/>
              <a:t>The Trade Intensity Index can be useful for various purposes, such as identifying key trading partners, evaluating the impact of trade agreements, assessing economic integration, and understanding the vulnerability of a country's economy to changes in trade with specific partners.</a:t>
            </a:r>
            <a:endParaRPr lang="en-ID" sz="2400" dirty="0"/>
          </a:p>
        </p:txBody>
      </p:sp>
    </p:spTree>
    <p:extLst>
      <p:ext uri="{BB962C8B-B14F-4D97-AF65-F5344CB8AC3E}">
        <p14:creationId xmlns:p14="http://schemas.microsoft.com/office/powerpoint/2010/main" val="34299702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0ECD-17E9-C31D-9481-E31470B061F7}"/>
              </a:ext>
            </a:extLst>
          </p:cNvPr>
          <p:cNvSpPr>
            <a:spLocks noGrp="1"/>
          </p:cNvSpPr>
          <p:nvPr>
            <p:ph type="title"/>
          </p:nvPr>
        </p:nvSpPr>
        <p:spPr/>
        <p:txBody>
          <a:bodyPr/>
          <a:lstStyle/>
          <a:p>
            <a:r>
              <a:rPr lang="en-US" dirty="0"/>
              <a:t>Trade intensity index</a:t>
            </a:r>
            <a:endParaRPr lang="en-ID"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34BD38-9A13-3BA9-E91B-C067AC2A4140}"/>
                  </a:ext>
                </a:extLst>
              </p:cNvPr>
              <p:cNvSpPr>
                <a:spLocks noGrp="1"/>
              </p:cNvSpPr>
              <p:nvPr>
                <p:ph idx="1"/>
              </p:nvPr>
            </p:nvSpPr>
            <p:spPr/>
            <p:txBody>
              <a:bodyPr>
                <a:normAutofit fontScale="77500" lnSpcReduction="20000"/>
              </a:bodyPr>
              <a:lstStyle/>
              <a:p>
                <a:pPr algn="l"/>
                <a:r>
                  <a:rPr lang="en-US" sz="2800" b="0" i="0" dirty="0">
                    <a:solidFill>
                      <a:srgbClr val="000000"/>
                    </a:solidFill>
                    <a:effectLst/>
                    <a:latin typeface="+mj-lt"/>
                  </a:rPr>
                  <a:t>It is defined as the share of one country’s exports going to a partner divided by the share of world exports going to the partner. </a:t>
                </a:r>
              </a:p>
              <a:p>
                <a:pPr algn="l"/>
                <a:endParaRPr lang="en-US" sz="2800" b="0" i="0" dirty="0">
                  <a:solidFill>
                    <a:srgbClr val="000000"/>
                  </a:solidFill>
                  <a:effectLst/>
                  <a:latin typeface="Verdana" panose="020B0604030504040204" pitchFamily="34" charset="0"/>
                </a:endParaRPr>
              </a:p>
              <a:p>
                <a:pPr algn="l"/>
                <a:endParaRPr lang="en-US" sz="2800" b="0" i="0" dirty="0">
                  <a:solidFill>
                    <a:srgbClr val="000000"/>
                  </a:solidFill>
                  <a:effectLst/>
                  <a:latin typeface="Verdana" panose="020B0604030504040204" pitchFamily="34"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800" b="0" i="1" smtClean="0">
                              <a:solidFill>
                                <a:srgbClr val="000000"/>
                              </a:solidFill>
                              <a:effectLst/>
                              <a:latin typeface="Cambria Math" panose="02040503050406030204" pitchFamily="18" charset="0"/>
                            </a:rPr>
                          </m:ctrlPr>
                        </m:sSubPr>
                        <m:e>
                          <m:r>
                            <a:rPr lang="en-US" sz="2800" b="0" i="1" smtClean="0">
                              <a:solidFill>
                                <a:srgbClr val="000000"/>
                              </a:solidFill>
                              <a:effectLst/>
                              <a:latin typeface="Cambria Math" panose="02040503050406030204" pitchFamily="18" charset="0"/>
                            </a:rPr>
                            <m:t>𝑇</m:t>
                          </m:r>
                        </m:e>
                        <m:sub>
                          <m:r>
                            <a:rPr lang="en-US" sz="2800" b="0" i="1" smtClean="0">
                              <a:solidFill>
                                <a:srgbClr val="000000"/>
                              </a:solidFill>
                              <a:effectLst/>
                              <a:latin typeface="Cambria Math" panose="02040503050406030204" pitchFamily="18" charset="0"/>
                            </a:rPr>
                            <m:t>𝑖𝑗</m:t>
                          </m:r>
                        </m:sub>
                      </m:sSub>
                      <m:r>
                        <a:rPr lang="en-US" sz="2800" b="0" i="1" smtClean="0">
                          <a:solidFill>
                            <a:srgbClr val="000000"/>
                          </a:solidFill>
                          <a:effectLst/>
                          <a:latin typeface="Cambria Math" panose="02040503050406030204" pitchFamily="18" charset="0"/>
                        </a:rPr>
                        <m:t>=</m:t>
                      </m:r>
                      <m:f>
                        <m:fPr>
                          <m:ctrlPr>
                            <a:rPr lang="en-US" sz="2800" b="0" i="1" smtClean="0">
                              <a:solidFill>
                                <a:srgbClr val="000000"/>
                              </a:solidFill>
                              <a:effectLst/>
                              <a:latin typeface="Cambria Math" panose="02040503050406030204" pitchFamily="18" charset="0"/>
                            </a:rPr>
                          </m:ctrlPr>
                        </m:fPr>
                        <m:num>
                          <m:d>
                            <m:dPr>
                              <m:ctrlPr>
                                <a:rPr lang="en-US" sz="2800" b="0" i="1" smtClean="0">
                                  <a:solidFill>
                                    <a:srgbClr val="000000"/>
                                  </a:solidFill>
                                  <a:effectLst/>
                                  <a:latin typeface="Cambria Math" panose="02040503050406030204" pitchFamily="18" charset="0"/>
                                </a:rPr>
                              </m:ctrlPr>
                            </m:dPr>
                            <m:e>
                              <m:f>
                                <m:fPr>
                                  <m:type m:val="skw"/>
                                  <m:ctrlPr>
                                    <a:rPr lang="en-US" sz="2800" b="0" i="1" smtClean="0">
                                      <a:solidFill>
                                        <a:srgbClr val="000000"/>
                                      </a:solidFill>
                                      <a:effectLst/>
                                      <a:latin typeface="Cambria Math" panose="02040503050406030204" pitchFamily="18" charset="0"/>
                                    </a:rPr>
                                  </m:ctrlPr>
                                </m:fPr>
                                <m:num>
                                  <m:sSub>
                                    <m:sSubPr>
                                      <m:ctrlPr>
                                        <a:rPr lang="en-US" sz="2800" b="0" i="1" smtClean="0">
                                          <a:solidFill>
                                            <a:srgbClr val="000000"/>
                                          </a:solidFill>
                                          <a:effectLst/>
                                          <a:latin typeface="Cambria Math" panose="02040503050406030204" pitchFamily="18" charset="0"/>
                                        </a:rPr>
                                      </m:ctrlPr>
                                    </m:sSubPr>
                                    <m:e>
                                      <m:r>
                                        <a:rPr lang="en-US" sz="2800" b="0" i="1" smtClean="0">
                                          <a:solidFill>
                                            <a:srgbClr val="000000"/>
                                          </a:solidFill>
                                          <a:effectLst/>
                                          <a:latin typeface="Cambria Math" panose="02040503050406030204" pitchFamily="18" charset="0"/>
                                        </a:rPr>
                                        <m:t>𝑥</m:t>
                                      </m:r>
                                    </m:e>
                                    <m:sub>
                                      <m:r>
                                        <a:rPr lang="en-US" sz="2800" b="0" i="1" smtClean="0">
                                          <a:solidFill>
                                            <a:srgbClr val="000000"/>
                                          </a:solidFill>
                                          <a:effectLst/>
                                          <a:latin typeface="Cambria Math" panose="02040503050406030204" pitchFamily="18" charset="0"/>
                                        </a:rPr>
                                        <m:t>𝑖𝑗</m:t>
                                      </m:r>
                                    </m:sub>
                                  </m:sSub>
                                </m:num>
                                <m:den>
                                  <m:sSub>
                                    <m:sSubPr>
                                      <m:ctrlPr>
                                        <a:rPr lang="en-US" sz="2800" b="0" i="1" smtClean="0">
                                          <a:solidFill>
                                            <a:srgbClr val="000000"/>
                                          </a:solidFill>
                                          <a:effectLst/>
                                          <a:latin typeface="Cambria Math" panose="02040503050406030204" pitchFamily="18" charset="0"/>
                                        </a:rPr>
                                      </m:ctrlPr>
                                    </m:sSubPr>
                                    <m:e>
                                      <m:r>
                                        <a:rPr lang="en-US" sz="2800" b="0" i="1" smtClean="0">
                                          <a:solidFill>
                                            <a:srgbClr val="000000"/>
                                          </a:solidFill>
                                          <a:effectLst/>
                                          <a:latin typeface="Cambria Math" panose="02040503050406030204" pitchFamily="18" charset="0"/>
                                        </a:rPr>
                                        <m:t>𝑋</m:t>
                                      </m:r>
                                    </m:e>
                                    <m:sub>
                                      <m:r>
                                        <a:rPr lang="en-US" sz="2800" b="0" i="1" smtClean="0">
                                          <a:solidFill>
                                            <a:srgbClr val="000000"/>
                                          </a:solidFill>
                                          <a:effectLst/>
                                          <a:latin typeface="Cambria Math" panose="02040503050406030204" pitchFamily="18" charset="0"/>
                                        </a:rPr>
                                        <m:t>𝑖𝑡</m:t>
                                      </m:r>
                                    </m:sub>
                                  </m:sSub>
                                </m:den>
                              </m:f>
                            </m:e>
                          </m:d>
                        </m:num>
                        <m:den>
                          <m:d>
                            <m:dPr>
                              <m:ctrlPr>
                                <a:rPr lang="en-US" i="1">
                                  <a:solidFill>
                                    <a:srgbClr val="000000"/>
                                  </a:solidFill>
                                  <a:latin typeface="Cambria Math" panose="02040503050406030204" pitchFamily="18" charset="0"/>
                                </a:rPr>
                              </m:ctrlPr>
                            </m:dPr>
                            <m:e>
                              <m:f>
                                <m:fPr>
                                  <m:type m:val="skw"/>
                                  <m:ctrlPr>
                                    <a:rPr lang="en-US" i="1">
                                      <a:solidFill>
                                        <a:srgbClr val="000000"/>
                                      </a:solidFill>
                                      <a:latin typeface="Cambria Math" panose="02040503050406030204" pitchFamily="18" charset="0"/>
                                    </a:rPr>
                                  </m:ctrlPr>
                                </m:fPr>
                                <m:num>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b="0" i="1" smtClean="0">
                                          <a:solidFill>
                                            <a:srgbClr val="000000"/>
                                          </a:solidFill>
                                          <a:latin typeface="Cambria Math" panose="02040503050406030204" pitchFamily="18" charset="0"/>
                                        </a:rPr>
                                        <m:t>𝑤</m:t>
                                      </m:r>
                                      <m:r>
                                        <a:rPr lang="en-US" i="1">
                                          <a:solidFill>
                                            <a:srgbClr val="000000"/>
                                          </a:solidFill>
                                          <a:latin typeface="Cambria Math" panose="02040503050406030204" pitchFamily="18" charset="0"/>
                                        </a:rPr>
                                        <m:t>𝑗</m:t>
                                      </m:r>
                                    </m:sub>
                                  </m:sSub>
                                </m:num>
                                <m:den>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b="0" i="1" smtClean="0">
                                          <a:solidFill>
                                            <a:srgbClr val="000000"/>
                                          </a:solidFill>
                                          <a:latin typeface="Cambria Math" panose="02040503050406030204" pitchFamily="18" charset="0"/>
                                        </a:rPr>
                                        <m:t>𝑤</m:t>
                                      </m:r>
                                      <m:r>
                                        <a:rPr lang="en-US" i="1">
                                          <a:solidFill>
                                            <a:srgbClr val="000000"/>
                                          </a:solidFill>
                                          <a:latin typeface="Cambria Math" panose="02040503050406030204" pitchFamily="18" charset="0"/>
                                        </a:rPr>
                                        <m:t>𝑡</m:t>
                                      </m:r>
                                    </m:sub>
                                  </m:sSub>
                                </m:den>
                              </m:f>
                            </m:e>
                          </m:d>
                        </m:den>
                      </m:f>
                    </m:oMath>
                  </m:oMathPara>
                </a14:m>
                <a:endParaRPr lang="en-US" sz="2800" b="0" i="0" dirty="0">
                  <a:solidFill>
                    <a:srgbClr val="000000"/>
                  </a:solidFill>
                  <a:effectLst/>
                  <a:latin typeface="Verdana" panose="020B0604030504040204" pitchFamily="34" charset="0"/>
                </a:endParaRPr>
              </a:p>
              <a:p>
                <a:pPr algn="l"/>
                <a:endParaRPr lang="en-US" sz="2800" b="0" i="0" dirty="0">
                  <a:solidFill>
                    <a:srgbClr val="000000"/>
                  </a:solidFill>
                  <a:effectLst/>
                  <a:latin typeface="Verdana" panose="020B0604030504040204" pitchFamily="34" charset="0"/>
                </a:endParaRPr>
              </a:p>
              <a:p>
                <a:r>
                  <a:rPr lang="en-US" sz="2800" b="0" i="0" dirty="0">
                    <a:solidFill>
                      <a:srgbClr val="000000"/>
                    </a:solidFill>
                    <a:effectLst/>
                    <a:latin typeface="+mj-lt"/>
                  </a:rPr>
                  <a:t>Where </a:t>
                </a:r>
                <a14:m>
                  <m:oMath xmlns:m="http://schemas.openxmlformats.org/officeDocument/2006/math">
                    <m:sSub>
                      <m:sSubPr>
                        <m:ctrlPr>
                          <a:rPr lang="en-US" sz="2800" b="0" i="1" smtClean="0">
                            <a:solidFill>
                              <a:srgbClr val="000000"/>
                            </a:solidFill>
                            <a:effectLst/>
                            <a:latin typeface="Cambria Math" panose="02040503050406030204" pitchFamily="18" charset="0"/>
                          </a:rPr>
                        </m:ctrlPr>
                      </m:sSubPr>
                      <m:e>
                        <m:r>
                          <a:rPr lang="en-US" sz="2800" b="0" i="1" smtClean="0">
                            <a:solidFill>
                              <a:srgbClr val="000000"/>
                            </a:solidFill>
                            <a:effectLst/>
                            <a:latin typeface="Cambria Math" panose="02040503050406030204" pitchFamily="18" charset="0"/>
                          </a:rPr>
                          <m:t>𝑥</m:t>
                        </m:r>
                      </m:e>
                      <m:sub>
                        <m:r>
                          <a:rPr lang="en-US" sz="2800" b="0" i="1" smtClean="0">
                            <a:solidFill>
                              <a:srgbClr val="000000"/>
                            </a:solidFill>
                            <a:effectLst/>
                            <a:latin typeface="Cambria Math" panose="02040503050406030204" pitchFamily="18" charset="0"/>
                          </a:rPr>
                          <m:t>𝑖𝑗</m:t>
                        </m:r>
                      </m:sub>
                    </m:sSub>
                    <m:r>
                      <a:rPr lang="en-US" sz="2800" b="0" i="1" smtClean="0">
                        <a:solidFill>
                          <a:srgbClr val="000000"/>
                        </a:solidFill>
                        <a:effectLst/>
                        <a:latin typeface="Cambria Math" panose="02040503050406030204" pitchFamily="18" charset="0"/>
                      </a:rPr>
                      <m:t> </m:t>
                    </m:r>
                  </m:oMath>
                </a14:m>
                <a:r>
                  <a:rPr lang="en-US" sz="2800" b="0" i="0" dirty="0">
                    <a:solidFill>
                      <a:srgbClr val="000000"/>
                    </a:solidFill>
                    <a:effectLst/>
                    <a:latin typeface="+mj-lt"/>
                  </a:rPr>
                  <a:t> and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𝑥</m:t>
                        </m:r>
                      </m:e>
                      <m:sub>
                        <m:r>
                          <a:rPr lang="en-US" b="0" i="1" smtClean="0">
                            <a:solidFill>
                              <a:srgbClr val="000000"/>
                            </a:solidFill>
                            <a:latin typeface="Cambria Math" panose="02040503050406030204" pitchFamily="18" charset="0"/>
                          </a:rPr>
                          <m:t>𝑤</m:t>
                        </m:r>
                        <m:r>
                          <a:rPr lang="en-US" i="1">
                            <a:solidFill>
                              <a:srgbClr val="000000"/>
                            </a:solidFill>
                            <a:latin typeface="Cambria Math" panose="02040503050406030204" pitchFamily="18" charset="0"/>
                          </a:rPr>
                          <m:t>𝑗</m:t>
                        </m:r>
                      </m:sub>
                    </m:sSub>
                    <m:r>
                      <a:rPr lang="en-US" i="1">
                        <a:solidFill>
                          <a:srgbClr val="000000"/>
                        </a:solidFill>
                        <a:latin typeface="Cambria Math" panose="02040503050406030204" pitchFamily="18" charset="0"/>
                      </a:rPr>
                      <m:t> </m:t>
                    </m:r>
                  </m:oMath>
                </a14:m>
                <a:r>
                  <a:rPr lang="en-US" sz="2800" b="0" i="0" dirty="0">
                    <a:solidFill>
                      <a:srgbClr val="000000"/>
                    </a:solidFill>
                    <a:effectLst/>
                    <a:latin typeface="+mj-lt"/>
                  </a:rPr>
                  <a:t> are the values of country </a:t>
                </a:r>
                <a14:m>
                  <m:oMath xmlns:m="http://schemas.openxmlformats.org/officeDocument/2006/math">
                    <m:r>
                      <a:rPr lang="en-US" b="0" i="1" smtClean="0">
                        <a:solidFill>
                          <a:srgbClr val="000000"/>
                        </a:solidFill>
                        <a:latin typeface="Cambria Math" panose="02040503050406030204" pitchFamily="18" charset="0"/>
                      </a:rPr>
                      <m:t>𝑖</m:t>
                    </m:r>
                  </m:oMath>
                </a14:m>
                <a:r>
                  <a:rPr lang="en-US" sz="2800" b="0" i="0" dirty="0">
                    <a:solidFill>
                      <a:srgbClr val="000000"/>
                    </a:solidFill>
                    <a:effectLst/>
                    <a:latin typeface="+mj-lt"/>
                  </a:rPr>
                  <a:t>’s exports and of world exports to country </a:t>
                </a:r>
                <a14:m>
                  <m:oMath xmlns:m="http://schemas.openxmlformats.org/officeDocument/2006/math">
                    <m:r>
                      <a:rPr lang="en-US" b="0" i="1" smtClean="0">
                        <a:solidFill>
                          <a:srgbClr val="000000"/>
                        </a:solidFill>
                        <a:latin typeface="Cambria Math" panose="02040503050406030204" pitchFamily="18" charset="0"/>
                      </a:rPr>
                      <m:t>𝑗</m:t>
                    </m:r>
                  </m:oMath>
                </a14:m>
                <a:r>
                  <a:rPr lang="en-US" sz="2800" b="0" i="0" dirty="0">
                    <a:solidFill>
                      <a:srgbClr val="000000"/>
                    </a:solidFill>
                    <a:effectLst/>
                    <a:latin typeface="+mj-lt"/>
                  </a:rPr>
                  <a:t> and where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i="1">
                            <a:solidFill>
                              <a:srgbClr val="000000"/>
                            </a:solidFill>
                            <a:latin typeface="Cambria Math" panose="02040503050406030204" pitchFamily="18" charset="0"/>
                          </a:rPr>
                          <m:t>𝑖𝑡</m:t>
                        </m:r>
                      </m:sub>
                    </m:sSub>
                    <m:r>
                      <a:rPr lang="en-US" i="1">
                        <a:solidFill>
                          <a:srgbClr val="000000"/>
                        </a:solidFill>
                        <a:latin typeface="Cambria Math" panose="02040503050406030204" pitchFamily="18" charset="0"/>
                      </a:rPr>
                      <m:t> </m:t>
                    </m:r>
                  </m:oMath>
                </a14:m>
                <a:r>
                  <a:rPr lang="en-US" sz="2800" b="0" i="0" dirty="0">
                    <a:solidFill>
                      <a:srgbClr val="000000"/>
                    </a:solidFill>
                    <a:effectLst/>
                    <a:latin typeface="+mj-lt"/>
                  </a:rPr>
                  <a:t> and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panose="02040503050406030204" pitchFamily="18" charset="0"/>
                          </a:rPr>
                          <m:t>𝑋</m:t>
                        </m:r>
                      </m:e>
                      <m:sub>
                        <m:r>
                          <a:rPr lang="en-US" b="0" i="1" smtClean="0">
                            <a:solidFill>
                              <a:srgbClr val="000000"/>
                            </a:solidFill>
                            <a:latin typeface="Cambria Math" panose="02040503050406030204" pitchFamily="18" charset="0"/>
                          </a:rPr>
                          <m:t>𝑤</m:t>
                        </m:r>
                        <m:r>
                          <a:rPr lang="en-US" i="1">
                            <a:solidFill>
                              <a:srgbClr val="000000"/>
                            </a:solidFill>
                            <a:latin typeface="Cambria Math" panose="02040503050406030204" pitchFamily="18" charset="0"/>
                          </a:rPr>
                          <m:t>𝑡</m:t>
                        </m:r>
                      </m:sub>
                    </m:sSub>
                    <m:r>
                      <a:rPr lang="en-US" i="1">
                        <a:solidFill>
                          <a:srgbClr val="000000"/>
                        </a:solidFill>
                        <a:latin typeface="Cambria Math" panose="02040503050406030204" pitchFamily="18" charset="0"/>
                      </a:rPr>
                      <m:t> </m:t>
                    </m:r>
                  </m:oMath>
                </a14:m>
                <a:r>
                  <a:rPr lang="en-US" sz="2800" b="0" i="0" dirty="0">
                    <a:solidFill>
                      <a:srgbClr val="000000"/>
                    </a:solidFill>
                    <a:effectLst/>
                    <a:latin typeface="+mj-lt"/>
                  </a:rPr>
                  <a:t> are country </a:t>
                </a:r>
                <a14:m>
                  <m:oMath xmlns:m="http://schemas.openxmlformats.org/officeDocument/2006/math">
                    <m:r>
                      <a:rPr lang="en-US" b="0" i="1" smtClean="0">
                        <a:solidFill>
                          <a:srgbClr val="000000"/>
                        </a:solidFill>
                        <a:latin typeface="Cambria Math" panose="02040503050406030204" pitchFamily="18" charset="0"/>
                      </a:rPr>
                      <m:t>𝑖</m:t>
                    </m:r>
                  </m:oMath>
                </a14:m>
                <a:r>
                  <a:rPr lang="en-US" sz="2800" b="0" i="0" dirty="0">
                    <a:solidFill>
                      <a:srgbClr val="000000"/>
                    </a:solidFill>
                    <a:effectLst/>
                    <a:latin typeface="+mj-lt"/>
                  </a:rPr>
                  <a:t>’s total exports and total world exports respectively. </a:t>
                </a:r>
              </a:p>
              <a:p>
                <a:r>
                  <a:rPr lang="en-US" sz="2800" b="0" i="0" dirty="0">
                    <a:solidFill>
                      <a:srgbClr val="000000"/>
                    </a:solidFill>
                    <a:effectLst/>
                    <a:latin typeface="+mj-lt"/>
                  </a:rPr>
                  <a:t>An index of more (less) than one indicates a bilateral trade flow that is larger (smaller) than expected, given the partner country’s importance in world trade.</a:t>
                </a:r>
              </a:p>
              <a:p>
                <a:endParaRPr lang="en-ID" dirty="0"/>
              </a:p>
            </p:txBody>
          </p:sp>
        </mc:Choice>
        <mc:Fallback xmlns="">
          <p:sp>
            <p:nvSpPr>
              <p:cNvPr id="3" name="Content Placeholder 2">
                <a:extLst>
                  <a:ext uri="{FF2B5EF4-FFF2-40B4-BE49-F238E27FC236}">
                    <a16:creationId xmlns:a16="http://schemas.microsoft.com/office/drawing/2014/main" id="{FF34BD38-9A13-3BA9-E91B-C067AC2A4140}"/>
                  </a:ext>
                </a:extLst>
              </p:cNvPr>
              <p:cNvSpPr>
                <a:spLocks noGrp="1" noRot="1" noChangeAspect="1" noMove="1" noResize="1" noEditPoints="1" noAdjustHandles="1" noChangeArrowheads="1" noChangeShapeType="1" noTextEdit="1"/>
              </p:cNvSpPr>
              <p:nvPr>
                <p:ph idx="1"/>
              </p:nvPr>
            </p:nvSpPr>
            <p:spPr>
              <a:blipFill>
                <a:blip r:embed="rId2"/>
                <a:stretch>
                  <a:fillRect l="-696" t="-2801" r="-1101"/>
                </a:stretch>
              </a:blipFill>
            </p:spPr>
            <p:txBody>
              <a:bodyPr/>
              <a:lstStyle/>
              <a:p>
                <a:r>
                  <a:rPr lang="en-ID">
                    <a:noFill/>
                  </a:rPr>
                  <a:t> </a:t>
                </a:r>
              </a:p>
            </p:txBody>
          </p:sp>
        </mc:Fallback>
      </mc:AlternateContent>
    </p:spTree>
    <p:extLst>
      <p:ext uri="{BB962C8B-B14F-4D97-AF65-F5344CB8AC3E}">
        <p14:creationId xmlns:p14="http://schemas.microsoft.com/office/powerpoint/2010/main" val="36601597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0EE3E88-7FF5-0DCB-440E-FD7ECF05DD8B}"/>
              </a:ext>
            </a:extLst>
          </p:cNvPr>
          <p:cNvGraphicFramePr>
            <a:graphicFrameLocks/>
          </p:cNvGraphicFramePr>
          <p:nvPr>
            <p:extLst>
              <p:ext uri="{D42A27DB-BD31-4B8C-83A1-F6EECF244321}">
                <p14:modId xmlns:p14="http://schemas.microsoft.com/office/powerpoint/2010/main" val="215830843"/>
              </p:ext>
            </p:extLst>
          </p:nvPr>
        </p:nvGraphicFramePr>
        <p:xfrm>
          <a:off x="263047" y="125260"/>
          <a:ext cx="11749413" cy="673273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492465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4D8C2-5EF8-2826-FA4A-15CF610E5942}"/>
              </a:ext>
            </a:extLst>
          </p:cNvPr>
          <p:cNvSpPr>
            <a:spLocks noGrp="1"/>
          </p:cNvSpPr>
          <p:nvPr>
            <p:ph type="title"/>
          </p:nvPr>
        </p:nvSpPr>
        <p:spPr/>
        <p:txBody>
          <a:bodyPr/>
          <a:lstStyle/>
          <a:p>
            <a:r>
              <a:rPr lang="en-US" dirty="0"/>
              <a:t>Trade Complementarity</a:t>
            </a:r>
            <a:endParaRPr lang="en-ID" dirty="0"/>
          </a:p>
        </p:txBody>
      </p:sp>
      <p:sp>
        <p:nvSpPr>
          <p:cNvPr id="3" name="Content Placeholder 2">
            <a:extLst>
              <a:ext uri="{FF2B5EF4-FFF2-40B4-BE49-F238E27FC236}">
                <a16:creationId xmlns:a16="http://schemas.microsoft.com/office/drawing/2014/main" id="{1E3F0868-2215-DE93-935D-D99077778CA3}"/>
              </a:ext>
            </a:extLst>
          </p:cNvPr>
          <p:cNvSpPr>
            <a:spLocks noGrp="1"/>
          </p:cNvSpPr>
          <p:nvPr>
            <p:ph idx="1"/>
          </p:nvPr>
        </p:nvSpPr>
        <p:spPr/>
        <p:txBody>
          <a:bodyPr>
            <a:normAutofit lnSpcReduction="10000"/>
          </a:bodyPr>
          <a:lstStyle/>
          <a:p>
            <a:r>
              <a:rPr lang="en-US" b="0" i="0" dirty="0">
                <a:solidFill>
                  <a:srgbClr val="202124"/>
                </a:solidFill>
                <a:effectLst/>
                <a:latin typeface="+mj-lt"/>
              </a:rPr>
              <a:t>The Trade Complementarity Index (TCI) </a:t>
            </a:r>
            <a:r>
              <a:rPr lang="en-US" b="0" i="0" dirty="0">
                <a:solidFill>
                  <a:srgbClr val="040C28"/>
                </a:solidFill>
                <a:effectLst/>
                <a:latin typeface="+mj-lt"/>
              </a:rPr>
              <a:t>measures to what extent the export profile of one country matches the import profile of another country</a:t>
            </a:r>
            <a:r>
              <a:rPr lang="en-US" b="0" i="0" dirty="0">
                <a:solidFill>
                  <a:srgbClr val="202124"/>
                </a:solidFill>
                <a:effectLst/>
                <a:latin typeface="+mj-lt"/>
              </a:rPr>
              <a:t>.</a:t>
            </a:r>
            <a:endParaRPr lang="en-US" dirty="0">
              <a:latin typeface="+mj-lt"/>
            </a:endParaRPr>
          </a:p>
          <a:p>
            <a:r>
              <a:rPr lang="en-US" dirty="0"/>
              <a:t>It is defined as 1 minus the sum of the absolute value of the difference between the import category shares of a country and the export shares of the country divided in half. </a:t>
            </a:r>
            <a:endParaRPr lang="en-ID" dirty="0"/>
          </a:p>
          <a:p>
            <a:r>
              <a:rPr lang="en-US" dirty="0"/>
              <a:t>The index takes a value between 0 and 1, with 0 indicating no overlap and 1 indicating a perfect match in the import–export pattern. </a:t>
            </a:r>
          </a:p>
          <a:p>
            <a:r>
              <a:rPr lang="en-US" dirty="0"/>
              <a:t>A strong level of complementarity could suggest a greater likelihood of achieving successful trade outcomes. </a:t>
            </a:r>
            <a:endParaRPr lang="en-ID" dirty="0"/>
          </a:p>
        </p:txBody>
      </p:sp>
    </p:spTree>
    <p:extLst>
      <p:ext uri="{BB962C8B-B14F-4D97-AF65-F5344CB8AC3E}">
        <p14:creationId xmlns:p14="http://schemas.microsoft.com/office/powerpoint/2010/main" val="262800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C3B22-103B-661B-3855-03A56991EB79}"/>
              </a:ext>
            </a:extLst>
          </p:cNvPr>
          <p:cNvSpPr>
            <a:spLocks noGrp="1"/>
          </p:cNvSpPr>
          <p:nvPr>
            <p:ph type="title"/>
          </p:nvPr>
        </p:nvSpPr>
        <p:spPr/>
        <p:txBody>
          <a:bodyPr/>
          <a:lstStyle/>
          <a:p>
            <a:r>
              <a:rPr lang="en-US" dirty="0"/>
              <a:t>Grading</a:t>
            </a:r>
            <a:endParaRPr lang="en-ID" dirty="0"/>
          </a:p>
        </p:txBody>
      </p:sp>
      <p:graphicFrame>
        <p:nvGraphicFramePr>
          <p:cNvPr id="4" name="Content Placeholder 3">
            <a:extLst>
              <a:ext uri="{FF2B5EF4-FFF2-40B4-BE49-F238E27FC236}">
                <a16:creationId xmlns:a16="http://schemas.microsoft.com/office/drawing/2014/main" id="{9776FCA9-817F-1973-3B67-BEB0B3089A3E}"/>
              </a:ext>
            </a:extLst>
          </p:cNvPr>
          <p:cNvGraphicFramePr>
            <a:graphicFrameLocks noGrp="1"/>
          </p:cNvGraphicFramePr>
          <p:nvPr>
            <p:ph idx="1"/>
            <p:extLst>
              <p:ext uri="{D42A27DB-BD31-4B8C-83A1-F6EECF244321}">
                <p14:modId xmlns:p14="http://schemas.microsoft.com/office/powerpoint/2010/main" val="2004508649"/>
              </p:ext>
            </p:extLst>
          </p:nvPr>
        </p:nvGraphicFramePr>
        <p:xfrm>
          <a:off x="1084007" y="1855122"/>
          <a:ext cx="6585155" cy="1371600"/>
        </p:xfrm>
        <a:graphic>
          <a:graphicData uri="http://schemas.openxmlformats.org/drawingml/2006/table">
            <a:tbl>
              <a:tblPr>
                <a:tableStyleId>{F5AB1C69-6EDB-4FF4-983F-18BD219EF322}</a:tableStyleId>
              </a:tblPr>
              <a:tblGrid>
                <a:gridCol w="2258961">
                  <a:extLst>
                    <a:ext uri="{9D8B030D-6E8A-4147-A177-3AD203B41FA5}">
                      <a16:colId xmlns:a16="http://schemas.microsoft.com/office/drawing/2014/main" val="1487719939"/>
                    </a:ext>
                  </a:extLst>
                </a:gridCol>
                <a:gridCol w="4326194">
                  <a:extLst>
                    <a:ext uri="{9D8B030D-6E8A-4147-A177-3AD203B41FA5}">
                      <a16:colId xmlns:a16="http://schemas.microsoft.com/office/drawing/2014/main" val="1675111639"/>
                    </a:ext>
                  </a:extLst>
                </a:gridCol>
              </a:tblGrid>
              <a:tr h="370840">
                <a:tc>
                  <a:txBody>
                    <a:bodyPr/>
                    <a:lstStyle/>
                    <a:p>
                      <a:r>
                        <a:rPr lang="en-US" sz="2400" dirty="0"/>
                        <a:t>Midterm exam</a:t>
                      </a:r>
                      <a:endParaRPr lang="en-ID" sz="2400" dirty="0"/>
                    </a:p>
                  </a:txBody>
                  <a:tcPr/>
                </a:tc>
                <a:tc>
                  <a:txBody>
                    <a:bodyPr/>
                    <a:lstStyle/>
                    <a:p>
                      <a:r>
                        <a:rPr lang="en-US" sz="2400" dirty="0"/>
                        <a:t>35 %</a:t>
                      </a:r>
                      <a:endParaRPr lang="en-ID" sz="2400" dirty="0"/>
                    </a:p>
                  </a:txBody>
                  <a:tcPr/>
                </a:tc>
                <a:extLst>
                  <a:ext uri="{0D108BD9-81ED-4DB2-BD59-A6C34878D82A}">
                    <a16:rowId xmlns:a16="http://schemas.microsoft.com/office/drawing/2014/main" val="490299529"/>
                  </a:ext>
                </a:extLst>
              </a:tr>
              <a:tr h="370840">
                <a:tc>
                  <a:txBody>
                    <a:bodyPr/>
                    <a:lstStyle/>
                    <a:p>
                      <a:r>
                        <a:rPr lang="en-US" sz="2400" dirty="0"/>
                        <a:t>Final exam</a:t>
                      </a:r>
                      <a:endParaRPr lang="en-ID" sz="2400" dirty="0"/>
                    </a:p>
                  </a:txBody>
                  <a:tcPr/>
                </a:tc>
                <a:tc>
                  <a:txBody>
                    <a:bodyPr/>
                    <a:lstStyle/>
                    <a:p>
                      <a:r>
                        <a:rPr lang="en-US" sz="2400" dirty="0"/>
                        <a:t>35 %</a:t>
                      </a:r>
                      <a:endParaRPr lang="en-ID" sz="2400" dirty="0"/>
                    </a:p>
                  </a:txBody>
                  <a:tcPr/>
                </a:tc>
                <a:extLst>
                  <a:ext uri="{0D108BD9-81ED-4DB2-BD59-A6C34878D82A}">
                    <a16:rowId xmlns:a16="http://schemas.microsoft.com/office/drawing/2014/main" val="3728476811"/>
                  </a:ext>
                </a:extLst>
              </a:tr>
              <a:tr h="370840">
                <a:tc>
                  <a:txBody>
                    <a:bodyPr/>
                    <a:lstStyle/>
                    <a:p>
                      <a:r>
                        <a:rPr lang="en-US" sz="2400" dirty="0"/>
                        <a:t>Assignment</a:t>
                      </a:r>
                      <a:endParaRPr lang="en-ID" sz="2400" dirty="0"/>
                    </a:p>
                  </a:txBody>
                  <a:tcPr/>
                </a:tc>
                <a:tc>
                  <a:txBody>
                    <a:bodyPr/>
                    <a:lstStyle/>
                    <a:p>
                      <a:r>
                        <a:rPr lang="en-US" sz="2400" dirty="0"/>
                        <a:t>30 %</a:t>
                      </a:r>
                      <a:endParaRPr lang="en-ID" sz="2400" dirty="0"/>
                    </a:p>
                  </a:txBody>
                  <a:tcPr/>
                </a:tc>
                <a:extLst>
                  <a:ext uri="{0D108BD9-81ED-4DB2-BD59-A6C34878D82A}">
                    <a16:rowId xmlns:a16="http://schemas.microsoft.com/office/drawing/2014/main" val="1610051795"/>
                  </a:ext>
                </a:extLst>
              </a:tr>
            </a:tbl>
          </a:graphicData>
        </a:graphic>
      </p:graphicFrame>
    </p:spTree>
    <p:extLst>
      <p:ext uri="{BB962C8B-B14F-4D97-AF65-F5344CB8AC3E}">
        <p14:creationId xmlns:p14="http://schemas.microsoft.com/office/powerpoint/2010/main" val="2846660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35BEC-2E1A-55B6-B9F7-F77E33E12EAF}"/>
              </a:ext>
            </a:extLst>
          </p:cNvPr>
          <p:cNvSpPr>
            <a:spLocks noGrp="1"/>
          </p:cNvSpPr>
          <p:nvPr>
            <p:ph type="title"/>
          </p:nvPr>
        </p:nvSpPr>
        <p:spPr/>
        <p:txBody>
          <a:bodyPr/>
          <a:lstStyle/>
          <a:p>
            <a:r>
              <a:rPr lang="en-US" dirty="0"/>
              <a:t>Trade Complementarity Index</a:t>
            </a:r>
            <a:endParaRPr lang="en-ID" dirty="0"/>
          </a:p>
        </p:txBody>
      </p:sp>
      <p:sp>
        <p:nvSpPr>
          <p:cNvPr id="3" name="Content Placeholder 2">
            <a:extLst>
              <a:ext uri="{FF2B5EF4-FFF2-40B4-BE49-F238E27FC236}">
                <a16:creationId xmlns:a16="http://schemas.microsoft.com/office/drawing/2014/main" id="{B05C0112-7A25-A063-E122-5A8BA2ECCB21}"/>
              </a:ext>
            </a:extLst>
          </p:cNvPr>
          <p:cNvSpPr>
            <a:spLocks noGrp="1"/>
          </p:cNvSpPr>
          <p:nvPr>
            <p:ph idx="1"/>
          </p:nvPr>
        </p:nvSpPr>
        <p:spPr/>
        <p:txBody>
          <a:bodyPr/>
          <a:lstStyle/>
          <a:p>
            <a:endParaRPr lang="en-ID" dirty="0"/>
          </a:p>
        </p:txBody>
      </p:sp>
      <p:pic>
        <p:nvPicPr>
          <p:cNvPr id="5" name="Picture 4">
            <a:extLst>
              <a:ext uri="{FF2B5EF4-FFF2-40B4-BE49-F238E27FC236}">
                <a16:creationId xmlns:a16="http://schemas.microsoft.com/office/drawing/2014/main" id="{914F9182-C3FF-EAA4-6441-82D5FDD79B70}"/>
              </a:ext>
            </a:extLst>
          </p:cNvPr>
          <p:cNvPicPr>
            <a:picLocks noChangeAspect="1"/>
          </p:cNvPicPr>
          <p:nvPr/>
        </p:nvPicPr>
        <p:blipFill>
          <a:blip r:embed="rId2"/>
          <a:stretch>
            <a:fillRect/>
          </a:stretch>
        </p:blipFill>
        <p:spPr>
          <a:xfrm>
            <a:off x="1865450" y="2551472"/>
            <a:ext cx="7736334" cy="3163248"/>
          </a:xfrm>
          <a:prstGeom prst="rect">
            <a:avLst/>
          </a:prstGeom>
        </p:spPr>
      </p:pic>
    </p:spTree>
    <p:extLst>
      <p:ext uri="{BB962C8B-B14F-4D97-AF65-F5344CB8AC3E}">
        <p14:creationId xmlns:p14="http://schemas.microsoft.com/office/powerpoint/2010/main" val="50790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9A42C1-5824-E580-437D-E1844F36F332}"/>
              </a:ext>
            </a:extLst>
          </p:cNvPr>
          <p:cNvPicPr>
            <a:picLocks noChangeAspect="1"/>
          </p:cNvPicPr>
          <p:nvPr/>
        </p:nvPicPr>
        <p:blipFill>
          <a:blip r:embed="rId3"/>
          <a:stretch>
            <a:fillRect/>
          </a:stretch>
        </p:blipFill>
        <p:spPr>
          <a:xfrm>
            <a:off x="496971" y="1240077"/>
            <a:ext cx="10523939" cy="5148197"/>
          </a:xfrm>
          <a:prstGeom prst="rect">
            <a:avLst/>
          </a:prstGeom>
        </p:spPr>
      </p:pic>
      <p:sp>
        <p:nvSpPr>
          <p:cNvPr id="7" name="TextBox 6">
            <a:extLst>
              <a:ext uri="{FF2B5EF4-FFF2-40B4-BE49-F238E27FC236}">
                <a16:creationId xmlns:a16="http://schemas.microsoft.com/office/drawing/2014/main" id="{F6433A80-C2AA-B85C-35F1-29BC9546F30A}"/>
              </a:ext>
            </a:extLst>
          </p:cNvPr>
          <p:cNvSpPr txBox="1"/>
          <p:nvPr/>
        </p:nvSpPr>
        <p:spPr>
          <a:xfrm>
            <a:off x="2129425" y="653865"/>
            <a:ext cx="7678454" cy="830997"/>
          </a:xfrm>
          <a:prstGeom prst="rect">
            <a:avLst/>
          </a:prstGeom>
          <a:noFill/>
        </p:spPr>
        <p:txBody>
          <a:bodyPr wrap="square">
            <a:spAutoFit/>
          </a:bodyPr>
          <a:lstStyle/>
          <a:p>
            <a:pPr algn="ctr"/>
            <a:r>
              <a:rPr lang="en-US" sz="2400" b="1" dirty="0"/>
              <a:t>Trade Complementarity Index (TCI) between Indonesia and EU27, 2012-2019</a:t>
            </a:r>
            <a:endParaRPr lang="en-ID" sz="2400" b="1" dirty="0"/>
          </a:p>
        </p:txBody>
      </p:sp>
    </p:spTree>
    <p:extLst>
      <p:ext uri="{BB962C8B-B14F-4D97-AF65-F5344CB8AC3E}">
        <p14:creationId xmlns:p14="http://schemas.microsoft.com/office/powerpoint/2010/main" val="414178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AABC7-F7DD-1A97-74C3-027888F3A74F}"/>
              </a:ext>
            </a:extLst>
          </p:cNvPr>
          <p:cNvSpPr>
            <a:spLocks noGrp="1"/>
          </p:cNvSpPr>
          <p:nvPr>
            <p:ph type="title"/>
          </p:nvPr>
        </p:nvSpPr>
        <p:spPr/>
        <p:txBody>
          <a:bodyPr/>
          <a:lstStyle/>
          <a:p>
            <a:r>
              <a:rPr lang="en-US" dirty="0"/>
              <a:t>Export Similarity Index</a:t>
            </a:r>
            <a:endParaRPr lang="en-ID" dirty="0"/>
          </a:p>
        </p:txBody>
      </p:sp>
      <p:sp>
        <p:nvSpPr>
          <p:cNvPr id="3" name="Content Placeholder 2">
            <a:extLst>
              <a:ext uri="{FF2B5EF4-FFF2-40B4-BE49-F238E27FC236}">
                <a16:creationId xmlns:a16="http://schemas.microsoft.com/office/drawing/2014/main" id="{4C516D1F-DEC5-C2E2-00A8-746C8A9913C5}"/>
              </a:ext>
            </a:extLst>
          </p:cNvPr>
          <p:cNvSpPr>
            <a:spLocks noGrp="1"/>
          </p:cNvSpPr>
          <p:nvPr>
            <p:ph idx="1"/>
          </p:nvPr>
        </p:nvSpPr>
        <p:spPr/>
        <p:txBody>
          <a:bodyPr>
            <a:normAutofit fontScale="77500" lnSpcReduction="20000"/>
          </a:bodyPr>
          <a:lstStyle/>
          <a:p>
            <a:r>
              <a:rPr lang="en-US" dirty="0"/>
              <a:t>The Export Similarity Index is to assess the degree of similarity or dissimilarity in the composition of exports between two countries. </a:t>
            </a:r>
          </a:p>
          <a:p>
            <a:r>
              <a:rPr lang="en-US" dirty="0"/>
              <a:t>This index helps determine how closely the export profiles of two nations align and provides insights into their potential for trade cooperation or competition. It is a useful tool for policymakers, economists, and trade analysts when evaluating trade relationships and identifying potential trade partners.</a:t>
            </a:r>
          </a:p>
          <a:p>
            <a:r>
              <a:rPr lang="en-US" dirty="0"/>
              <a:t>It is defined as the sum over export categories of the smaller export share, comparing the export share of the country with that of other countries in the region. </a:t>
            </a:r>
          </a:p>
          <a:p>
            <a:r>
              <a:rPr lang="en-US" dirty="0"/>
              <a:t>The index ranges between 0 and 1, with 0 indicating no overlap in the export profiles (i.e., the country is not a competitor with other countries in the region) and 1 indicating perfect overlap. </a:t>
            </a:r>
          </a:p>
          <a:p>
            <a:r>
              <a:rPr lang="en-US" dirty="0"/>
              <a:t>The more similar the export profiles are, the more likely it is that there will be limited potential for gains from interindustry trade with a regional trading arrangement. This index does not consider gains from intra-industry trade. </a:t>
            </a:r>
            <a:endParaRPr lang="en-ID" dirty="0"/>
          </a:p>
        </p:txBody>
      </p:sp>
    </p:spTree>
    <p:extLst>
      <p:ext uri="{BB962C8B-B14F-4D97-AF65-F5344CB8AC3E}">
        <p14:creationId xmlns:p14="http://schemas.microsoft.com/office/powerpoint/2010/main" val="1641155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6437-9529-6C23-3CD6-E7DE84DE7C45}"/>
              </a:ext>
            </a:extLst>
          </p:cNvPr>
          <p:cNvSpPr>
            <a:spLocks noGrp="1"/>
          </p:cNvSpPr>
          <p:nvPr>
            <p:ph type="title"/>
          </p:nvPr>
        </p:nvSpPr>
        <p:spPr/>
        <p:txBody>
          <a:bodyPr/>
          <a:lstStyle/>
          <a:p>
            <a:r>
              <a:rPr lang="en-US" dirty="0"/>
              <a:t>Export Similarity Index</a:t>
            </a:r>
            <a:endParaRPr lang="en-ID" dirty="0"/>
          </a:p>
        </p:txBody>
      </p:sp>
      <p:pic>
        <p:nvPicPr>
          <p:cNvPr id="7" name="Picture 6">
            <a:extLst>
              <a:ext uri="{FF2B5EF4-FFF2-40B4-BE49-F238E27FC236}">
                <a16:creationId xmlns:a16="http://schemas.microsoft.com/office/drawing/2014/main" id="{CEED2524-46FC-F806-9235-CDF7B684D8CC}"/>
              </a:ext>
            </a:extLst>
          </p:cNvPr>
          <p:cNvPicPr>
            <a:picLocks noChangeAspect="1"/>
          </p:cNvPicPr>
          <p:nvPr/>
        </p:nvPicPr>
        <p:blipFill>
          <a:blip r:embed="rId3"/>
          <a:stretch>
            <a:fillRect/>
          </a:stretch>
        </p:blipFill>
        <p:spPr>
          <a:xfrm>
            <a:off x="958225" y="2541501"/>
            <a:ext cx="9135412" cy="3280117"/>
          </a:xfrm>
          <a:prstGeom prst="rect">
            <a:avLst/>
          </a:prstGeom>
        </p:spPr>
      </p:pic>
    </p:spTree>
    <p:extLst>
      <p:ext uri="{BB962C8B-B14F-4D97-AF65-F5344CB8AC3E}">
        <p14:creationId xmlns:p14="http://schemas.microsoft.com/office/powerpoint/2010/main" val="11195998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076C4B-B2A4-6E2D-B818-691DAC16E074}"/>
              </a:ext>
            </a:extLst>
          </p:cNvPr>
          <p:cNvPicPr>
            <a:picLocks noChangeAspect="1"/>
          </p:cNvPicPr>
          <p:nvPr/>
        </p:nvPicPr>
        <p:blipFill>
          <a:blip r:embed="rId3"/>
          <a:stretch>
            <a:fillRect/>
          </a:stretch>
        </p:blipFill>
        <p:spPr>
          <a:xfrm>
            <a:off x="1678489" y="1445994"/>
            <a:ext cx="8417490" cy="5036226"/>
          </a:xfrm>
          <a:prstGeom prst="rect">
            <a:avLst/>
          </a:prstGeom>
        </p:spPr>
      </p:pic>
      <p:sp>
        <p:nvSpPr>
          <p:cNvPr id="7" name="TextBox 6">
            <a:extLst>
              <a:ext uri="{FF2B5EF4-FFF2-40B4-BE49-F238E27FC236}">
                <a16:creationId xmlns:a16="http://schemas.microsoft.com/office/drawing/2014/main" id="{C76A6E3F-6EA6-26CF-0B2C-F1F2A99583B3}"/>
              </a:ext>
            </a:extLst>
          </p:cNvPr>
          <p:cNvSpPr txBox="1"/>
          <p:nvPr/>
        </p:nvSpPr>
        <p:spPr>
          <a:xfrm>
            <a:off x="1540701" y="465712"/>
            <a:ext cx="8830850" cy="954107"/>
          </a:xfrm>
          <a:prstGeom prst="rect">
            <a:avLst/>
          </a:prstGeom>
          <a:noFill/>
        </p:spPr>
        <p:txBody>
          <a:bodyPr wrap="square">
            <a:spAutoFit/>
          </a:bodyPr>
          <a:lstStyle/>
          <a:p>
            <a:pPr algn="ctr"/>
            <a:r>
              <a:rPr lang="en-US" sz="2800" b="1" dirty="0"/>
              <a:t>Export Similarity Index (ESI) between Indonesia and Trading Partners, 2012-2019</a:t>
            </a:r>
            <a:endParaRPr lang="en-ID" sz="2800" b="1" dirty="0"/>
          </a:p>
        </p:txBody>
      </p:sp>
    </p:spTree>
    <p:extLst>
      <p:ext uri="{BB962C8B-B14F-4D97-AF65-F5344CB8AC3E}">
        <p14:creationId xmlns:p14="http://schemas.microsoft.com/office/powerpoint/2010/main" val="3287917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8DED5-7C99-8469-AD3D-9A9B5F660765}"/>
              </a:ext>
            </a:extLst>
          </p:cNvPr>
          <p:cNvSpPr>
            <a:spLocks noGrp="1"/>
          </p:cNvSpPr>
          <p:nvPr>
            <p:ph type="title"/>
          </p:nvPr>
        </p:nvSpPr>
        <p:spPr/>
        <p:txBody>
          <a:bodyPr/>
          <a:lstStyle/>
          <a:p>
            <a:r>
              <a:rPr lang="en-US" dirty="0"/>
              <a:t>Constant Market Share Analysis</a:t>
            </a:r>
            <a:endParaRPr lang="en-ID" dirty="0"/>
          </a:p>
        </p:txBody>
      </p:sp>
      <p:sp>
        <p:nvSpPr>
          <p:cNvPr id="3" name="Content Placeholder 2">
            <a:extLst>
              <a:ext uri="{FF2B5EF4-FFF2-40B4-BE49-F238E27FC236}">
                <a16:creationId xmlns:a16="http://schemas.microsoft.com/office/drawing/2014/main" id="{B591FD47-A741-7C7F-E5D9-C3762E02E6F4}"/>
              </a:ext>
            </a:extLst>
          </p:cNvPr>
          <p:cNvSpPr>
            <a:spLocks noGrp="1"/>
          </p:cNvSpPr>
          <p:nvPr>
            <p:ph idx="1"/>
          </p:nvPr>
        </p:nvSpPr>
        <p:spPr/>
        <p:txBody>
          <a:bodyPr>
            <a:normAutofit/>
          </a:bodyPr>
          <a:lstStyle/>
          <a:p>
            <a:r>
              <a:rPr lang="en-US" sz="2400" b="0" i="0" dirty="0">
                <a:solidFill>
                  <a:srgbClr val="374151"/>
                </a:solidFill>
                <a:effectLst/>
                <a:latin typeface="+mj-lt"/>
              </a:rPr>
              <a:t>Constant Market Share (CMS) analysis helps </a:t>
            </a:r>
            <a:r>
              <a:rPr lang="en-US" sz="2400" b="1" i="0" dirty="0">
                <a:solidFill>
                  <a:srgbClr val="374151"/>
                </a:solidFill>
                <a:effectLst/>
                <a:latin typeface="+mj-lt"/>
              </a:rPr>
              <a:t>identify the factors responsible for changes in exports</a:t>
            </a:r>
            <a:r>
              <a:rPr lang="en-US" sz="2400" b="0" i="0" dirty="0">
                <a:solidFill>
                  <a:srgbClr val="374151"/>
                </a:solidFill>
                <a:effectLst/>
                <a:latin typeface="+mj-lt"/>
              </a:rPr>
              <a:t>, such as changes in market share, changes in product composition, or changes in the overall growth of the global market.</a:t>
            </a:r>
          </a:p>
          <a:p>
            <a:r>
              <a:rPr lang="en-US" sz="2400" b="0" i="0" dirty="0">
                <a:solidFill>
                  <a:srgbClr val="374151"/>
                </a:solidFill>
                <a:effectLst/>
                <a:latin typeface="+mj-lt"/>
              </a:rPr>
              <a:t>The methodology is used to find out whether a country’s pace of exports growth is in line with world’s exports growth by breaking down the overall growth (or decline) in a country's exports into several components to </a:t>
            </a:r>
            <a:r>
              <a:rPr lang="en-US" sz="2400" b="1" i="0" dirty="0">
                <a:solidFill>
                  <a:srgbClr val="374151"/>
                </a:solidFill>
                <a:effectLst/>
                <a:latin typeface="+mj-lt"/>
              </a:rPr>
              <a:t>understand what is driving the change.</a:t>
            </a:r>
          </a:p>
          <a:p>
            <a:r>
              <a:rPr lang="en-US" sz="2400" i="0" dirty="0">
                <a:solidFill>
                  <a:srgbClr val="374151"/>
                </a:solidFill>
                <a:effectLst/>
                <a:latin typeface="+mj-lt"/>
              </a:rPr>
              <a:t>It measures the contribution of geographical, product specialization and competitiveness to the growth of exports of a given country under the </a:t>
            </a:r>
            <a:r>
              <a:rPr lang="en-US" sz="2400" b="1" i="0" dirty="0">
                <a:solidFill>
                  <a:srgbClr val="374151"/>
                </a:solidFill>
                <a:effectLst/>
                <a:latin typeface="+mj-lt"/>
              </a:rPr>
              <a:t>assumption that its share has remained </a:t>
            </a:r>
            <a:r>
              <a:rPr lang="en-US" sz="2400" i="0" dirty="0">
                <a:solidFill>
                  <a:srgbClr val="374151"/>
                </a:solidFill>
                <a:effectLst/>
                <a:latin typeface="+mj-lt"/>
              </a:rPr>
              <a:t>in the combined exports of every product by all competing exporters.</a:t>
            </a:r>
          </a:p>
          <a:p>
            <a:endParaRPr lang="en-ID" dirty="0">
              <a:latin typeface="+mj-lt"/>
            </a:endParaRPr>
          </a:p>
        </p:txBody>
      </p:sp>
    </p:spTree>
    <p:extLst>
      <p:ext uri="{BB962C8B-B14F-4D97-AF65-F5344CB8AC3E}">
        <p14:creationId xmlns:p14="http://schemas.microsoft.com/office/powerpoint/2010/main" val="983664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E67536-7AEB-1EE6-703E-16BC2F2FFC42}"/>
              </a:ext>
            </a:extLst>
          </p:cNvPr>
          <p:cNvPicPr>
            <a:picLocks noChangeAspect="1"/>
          </p:cNvPicPr>
          <p:nvPr/>
        </p:nvPicPr>
        <p:blipFill>
          <a:blip r:embed="rId2"/>
          <a:stretch>
            <a:fillRect/>
          </a:stretch>
        </p:blipFill>
        <p:spPr>
          <a:xfrm>
            <a:off x="1355245" y="1130300"/>
            <a:ext cx="8550177" cy="1602358"/>
          </a:xfrm>
          <a:prstGeom prst="rect">
            <a:avLst/>
          </a:prstGeom>
        </p:spPr>
      </p:pic>
      <p:pic>
        <p:nvPicPr>
          <p:cNvPr id="7" name="Picture 6">
            <a:extLst>
              <a:ext uri="{FF2B5EF4-FFF2-40B4-BE49-F238E27FC236}">
                <a16:creationId xmlns:a16="http://schemas.microsoft.com/office/drawing/2014/main" id="{2F1690C4-8760-BCCE-AC65-03A7C9C6B0FF}"/>
              </a:ext>
            </a:extLst>
          </p:cNvPr>
          <p:cNvPicPr>
            <a:picLocks noChangeAspect="1"/>
          </p:cNvPicPr>
          <p:nvPr/>
        </p:nvPicPr>
        <p:blipFill>
          <a:blip r:embed="rId3"/>
          <a:stretch>
            <a:fillRect/>
          </a:stretch>
        </p:blipFill>
        <p:spPr>
          <a:xfrm>
            <a:off x="1575035" y="2736890"/>
            <a:ext cx="6927100" cy="3530273"/>
          </a:xfrm>
          <a:prstGeom prst="rect">
            <a:avLst/>
          </a:prstGeom>
        </p:spPr>
      </p:pic>
      <p:sp>
        <p:nvSpPr>
          <p:cNvPr id="8" name="Right Brace 7">
            <a:extLst>
              <a:ext uri="{FF2B5EF4-FFF2-40B4-BE49-F238E27FC236}">
                <a16:creationId xmlns:a16="http://schemas.microsoft.com/office/drawing/2014/main" id="{DBB7B15C-D918-63D4-C9B7-2AD7B5C45CDC}"/>
              </a:ext>
            </a:extLst>
          </p:cNvPr>
          <p:cNvSpPr/>
          <p:nvPr/>
        </p:nvSpPr>
        <p:spPr>
          <a:xfrm rot="16200000">
            <a:off x="3259668" y="1054100"/>
            <a:ext cx="296333" cy="448734"/>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9" name="Right Brace 8">
            <a:extLst>
              <a:ext uri="{FF2B5EF4-FFF2-40B4-BE49-F238E27FC236}">
                <a16:creationId xmlns:a16="http://schemas.microsoft.com/office/drawing/2014/main" id="{9980A1EC-5788-5AE9-F446-E795F437F9D7}"/>
              </a:ext>
            </a:extLst>
          </p:cNvPr>
          <p:cNvSpPr/>
          <p:nvPr/>
        </p:nvSpPr>
        <p:spPr>
          <a:xfrm rot="5400000">
            <a:off x="4720166" y="1250192"/>
            <a:ext cx="296332" cy="1540934"/>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10" name="Right Brace 9">
            <a:extLst>
              <a:ext uri="{FF2B5EF4-FFF2-40B4-BE49-F238E27FC236}">
                <a16:creationId xmlns:a16="http://schemas.microsoft.com/office/drawing/2014/main" id="{FCF3A0A8-84ED-5CAC-3C41-333CB1F9AA7A}"/>
              </a:ext>
            </a:extLst>
          </p:cNvPr>
          <p:cNvSpPr/>
          <p:nvPr/>
        </p:nvSpPr>
        <p:spPr>
          <a:xfrm rot="16200000">
            <a:off x="7092951" y="264583"/>
            <a:ext cx="292100" cy="2031998"/>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11" name="Right Brace 10">
            <a:extLst>
              <a:ext uri="{FF2B5EF4-FFF2-40B4-BE49-F238E27FC236}">
                <a16:creationId xmlns:a16="http://schemas.microsoft.com/office/drawing/2014/main" id="{A8413FAD-CE15-1A91-3176-EC958C3D3536}"/>
              </a:ext>
            </a:extLst>
          </p:cNvPr>
          <p:cNvSpPr/>
          <p:nvPr/>
        </p:nvSpPr>
        <p:spPr>
          <a:xfrm rot="16200000">
            <a:off x="9359900" y="507999"/>
            <a:ext cx="296332" cy="1540934"/>
          </a:xfrm>
          <a:prstGeom prst="righ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D"/>
          </a:p>
        </p:txBody>
      </p:sp>
      <p:sp>
        <p:nvSpPr>
          <p:cNvPr id="12" name="TextBox 11">
            <a:extLst>
              <a:ext uri="{FF2B5EF4-FFF2-40B4-BE49-F238E27FC236}">
                <a16:creationId xmlns:a16="http://schemas.microsoft.com/office/drawing/2014/main" id="{189DD784-167D-E0B3-C31E-D5DAFD827A19}"/>
              </a:ext>
            </a:extLst>
          </p:cNvPr>
          <p:cNvSpPr txBox="1"/>
          <p:nvPr/>
        </p:nvSpPr>
        <p:spPr>
          <a:xfrm>
            <a:off x="2721479" y="661202"/>
            <a:ext cx="2346110" cy="369332"/>
          </a:xfrm>
          <a:prstGeom prst="rect">
            <a:avLst/>
          </a:prstGeom>
          <a:noFill/>
        </p:spPr>
        <p:txBody>
          <a:bodyPr wrap="square" rtlCol="0">
            <a:spAutoFit/>
          </a:bodyPr>
          <a:lstStyle/>
          <a:p>
            <a:r>
              <a:rPr lang="en-US" dirty="0">
                <a:solidFill>
                  <a:srgbClr val="FF0000"/>
                </a:solidFill>
              </a:rPr>
              <a:t>Global effect</a:t>
            </a:r>
            <a:endParaRPr lang="en-ID" dirty="0">
              <a:solidFill>
                <a:srgbClr val="FF0000"/>
              </a:solidFill>
            </a:endParaRPr>
          </a:p>
        </p:txBody>
      </p:sp>
      <p:sp>
        <p:nvSpPr>
          <p:cNvPr id="13" name="TextBox 12">
            <a:extLst>
              <a:ext uri="{FF2B5EF4-FFF2-40B4-BE49-F238E27FC236}">
                <a16:creationId xmlns:a16="http://schemas.microsoft.com/office/drawing/2014/main" id="{222DAD32-8927-E086-B595-34B8D5D4EDE0}"/>
              </a:ext>
            </a:extLst>
          </p:cNvPr>
          <p:cNvSpPr txBox="1"/>
          <p:nvPr/>
        </p:nvSpPr>
        <p:spPr>
          <a:xfrm>
            <a:off x="3632202" y="2263560"/>
            <a:ext cx="3175843" cy="369332"/>
          </a:xfrm>
          <a:prstGeom prst="rect">
            <a:avLst/>
          </a:prstGeom>
          <a:noFill/>
        </p:spPr>
        <p:txBody>
          <a:bodyPr wrap="square" rtlCol="0">
            <a:spAutoFit/>
          </a:bodyPr>
          <a:lstStyle/>
          <a:p>
            <a:r>
              <a:rPr lang="en-US" dirty="0">
                <a:solidFill>
                  <a:srgbClr val="FF0000"/>
                </a:solidFill>
              </a:rPr>
              <a:t>Product composition effects</a:t>
            </a:r>
            <a:endParaRPr lang="en-ID" dirty="0">
              <a:solidFill>
                <a:srgbClr val="FF0000"/>
              </a:solidFill>
            </a:endParaRPr>
          </a:p>
        </p:txBody>
      </p:sp>
      <p:sp>
        <p:nvSpPr>
          <p:cNvPr id="14" name="TextBox 13">
            <a:extLst>
              <a:ext uri="{FF2B5EF4-FFF2-40B4-BE49-F238E27FC236}">
                <a16:creationId xmlns:a16="http://schemas.microsoft.com/office/drawing/2014/main" id="{2E9D6891-BDD7-8139-BB0E-7976C794FAC1}"/>
              </a:ext>
            </a:extLst>
          </p:cNvPr>
          <p:cNvSpPr txBox="1"/>
          <p:nvPr/>
        </p:nvSpPr>
        <p:spPr>
          <a:xfrm>
            <a:off x="6197604" y="713601"/>
            <a:ext cx="2346110" cy="369332"/>
          </a:xfrm>
          <a:prstGeom prst="rect">
            <a:avLst/>
          </a:prstGeom>
          <a:noFill/>
        </p:spPr>
        <p:txBody>
          <a:bodyPr wrap="square" rtlCol="0">
            <a:spAutoFit/>
          </a:bodyPr>
          <a:lstStyle/>
          <a:p>
            <a:r>
              <a:rPr lang="en-US" dirty="0">
                <a:solidFill>
                  <a:srgbClr val="FF0000"/>
                </a:solidFill>
              </a:rPr>
              <a:t>Market effects</a:t>
            </a:r>
            <a:endParaRPr lang="en-ID" dirty="0">
              <a:solidFill>
                <a:srgbClr val="FF0000"/>
              </a:solidFill>
            </a:endParaRPr>
          </a:p>
        </p:txBody>
      </p:sp>
      <p:sp>
        <p:nvSpPr>
          <p:cNvPr id="15" name="TextBox 14">
            <a:extLst>
              <a:ext uri="{FF2B5EF4-FFF2-40B4-BE49-F238E27FC236}">
                <a16:creationId xmlns:a16="http://schemas.microsoft.com/office/drawing/2014/main" id="{9E1483B9-B988-48A0-6887-CD93D7BC0998}"/>
              </a:ext>
            </a:extLst>
          </p:cNvPr>
          <p:cNvSpPr txBox="1"/>
          <p:nvPr/>
        </p:nvSpPr>
        <p:spPr>
          <a:xfrm>
            <a:off x="8779932" y="756736"/>
            <a:ext cx="2953711" cy="369332"/>
          </a:xfrm>
          <a:prstGeom prst="rect">
            <a:avLst/>
          </a:prstGeom>
          <a:noFill/>
        </p:spPr>
        <p:txBody>
          <a:bodyPr wrap="square" rtlCol="0">
            <a:spAutoFit/>
          </a:bodyPr>
          <a:lstStyle/>
          <a:p>
            <a:r>
              <a:rPr lang="en-US" dirty="0">
                <a:solidFill>
                  <a:srgbClr val="FF0000"/>
                </a:solidFill>
              </a:rPr>
              <a:t>Competitiveness effects</a:t>
            </a:r>
            <a:endParaRPr lang="en-ID" dirty="0">
              <a:solidFill>
                <a:srgbClr val="FF0000"/>
              </a:solidFill>
            </a:endParaRPr>
          </a:p>
        </p:txBody>
      </p:sp>
    </p:spTree>
    <p:extLst>
      <p:ext uri="{BB962C8B-B14F-4D97-AF65-F5344CB8AC3E}">
        <p14:creationId xmlns:p14="http://schemas.microsoft.com/office/powerpoint/2010/main" val="42015590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D305-8691-521B-2044-D96B33EA0736}"/>
              </a:ext>
            </a:extLst>
          </p:cNvPr>
          <p:cNvSpPr>
            <a:spLocks noGrp="1"/>
          </p:cNvSpPr>
          <p:nvPr>
            <p:ph type="title"/>
          </p:nvPr>
        </p:nvSpPr>
        <p:spPr/>
        <p:txBody>
          <a:bodyPr/>
          <a:lstStyle/>
          <a:p>
            <a:r>
              <a:rPr lang="en-US" dirty="0"/>
              <a:t>Components of CMSA</a:t>
            </a:r>
            <a:endParaRPr lang="en-ID" dirty="0"/>
          </a:p>
        </p:txBody>
      </p:sp>
      <p:sp>
        <p:nvSpPr>
          <p:cNvPr id="3" name="Content Placeholder 2">
            <a:extLst>
              <a:ext uri="{FF2B5EF4-FFF2-40B4-BE49-F238E27FC236}">
                <a16:creationId xmlns:a16="http://schemas.microsoft.com/office/drawing/2014/main" id="{F1E75425-8E23-5E78-5032-B1CF3C91E118}"/>
              </a:ext>
            </a:extLst>
          </p:cNvPr>
          <p:cNvSpPr>
            <a:spLocks noGrp="1"/>
          </p:cNvSpPr>
          <p:nvPr>
            <p:ph idx="1"/>
          </p:nvPr>
        </p:nvSpPr>
        <p:spPr>
          <a:xfrm>
            <a:off x="838200" y="1825624"/>
            <a:ext cx="10515600" cy="4412943"/>
          </a:xfrm>
        </p:spPr>
        <p:txBody>
          <a:bodyPr>
            <a:normAutofit fontScale="85000" lnSpcReduction="20000"/>
          </a:bodyPr>
          <a:lstStyle/>
          <a:p>
            <a:pPr algn="l">
              <a:buFont typeface="Arial" panose="020B0604020202020204" pitchFamily="34" charset="0"/>
              <a:buChar char="•"/>
            </a:pPr>
            <a:r>
              <a:rPr lang="en-US" b="1" i="0" dirty="0">
                <a:solidFill>
                  <a:srgbClr val="374151"/>
                </a:solidFill>
                <a:effectLst/>
                <a:latin typeface="+mj-lt"/>
              </a:rPr>
              <a:t>Global Market Effect</a:t>
            </a:r>
            <a:r>
              <a:rPr lang="en-US" b="1" dirty="0">
                <a:solidFill>
                  <a:srgbClr val="374151"/>
                </a:solidFill>
                <a:latin typeface="+mj-lt"/>
              </a:rPr>
              <a:t> </a:t>
            </a:r>
            <a:r>
              <a:rPr lang="en-US" b="0" i="0" dirty="0">
                <a:solidFill>
                  <a:srgbClr val="374151"/>
                </a:solidFill>
                <a:effectLst/>
                <a:latin typeface="+mj-lt"/>
              </a:rPr>
              <a:t> is the average export growth rate of the given country 𝑖</a:t>
            </a:r>
          </a:p>
          <a:p>
            <a:pPr algn="l">
              <a:buFont typeface="Arial" panose="020B0604020202020204" pitchFamily="34" charset="0"/>
              <a:buChar char="•"/>
            </a:pPr>
            <a:r>
              <a:rPr lang="en-US" b="1" i="0" dirty="0">
                <a:solidFill>
                  <a:srgbClr val="374151"/>
                </a:solidFill>
                <a:effectLst/>
                <a:latin typeface="+mj-lt"/>
              </a:rPr>
              <a:t>Product Composition Effect</a:t>
            </a:r>
            <a:r>
              <a:rPr lang="en-US" b="1" dirty="0">
                <a:solidFill>
                  <a:srgbClr val="374151"/>
                </a:solidFill>
                <a:latin typeface="+mj-lt"/>
              </a:rPr>
              <a:t> </a:t>
            </a:r>
            <a:r>
              <a:rPr lang="en-US" i="0" dirty="0">
                <a:solidFill>
                  <a:srgbClr val="374151"/>
                </a:solidFill>
                <a:effectLst/>
                <a:latin typeface="+mj-lt"/>
              </a:rPr>
              <a:t>measures the extent to which country 𝑖 exports are concentrated in commodities with growth rates more favorable than the world average. It will be positive if the country concentrated on the export of goods whose markets were growing relatively fast and negative if it concentrated in slowly growing commodity markets.</a:t>
            </a:r>
          </a:p>
          <a:p>
            <a:pPr algn="l">
              <a:buFont typeface="Arial" panose="020B0604020202020204" pitchFamily="34" charset="0"/>
              <a:buChar char="•"/>
            </a:pPr>
            <a:r>
              <a:rPr lang="en-US" b="1" dirty="0">
                <a:solidFill>
                  <a:srgbClr val="374151"/>
                </a:solidFill>
                <a:latin typeface="+mj-lt"/>
              </a:rPr>
              <a:t>Market</a:t>
            </a:r>
            <a:r>
              <a:rPr lang="en-US" b="1" i="0" dirty="0">
                <a:solidFill>
                  <a:srgbClr val="374151"/>
                </a:solidFill>
                <a:effectLst/>
                <a:latin typeface="+mj-lt"/>
              </a:rPr>
              <a:t> Effect </a:t>
            </a:r>
            <a:r>
              <a:rPr lang="en-US" b="0" i="0" dirty="0">
                <a:solidFill>
                  <a:srgbClr val="374151"/>
                </a:solidFill>
                <a:effectLst/>
                <a:latin typeface="+mj-lt"/>
              </a:rPr>
              <a:t>accounts for changes in market share. It would be positive if country 𝑖 had concentrated its exports in markets that experience relatively rapid growth and negative if it concentrated in relatively stagnant regions.</a:t>
            </a:r>
          </a:p>
          <a:p>
            <a:pPr algn="l">
              <a:buFont typeface="Arial" panose="020B0604020202020204" pitchFamily="34" charset="0"/>
              <a:buChar char="•"/>
            </a:pPr>
            <a:r>
              <a:rPr lang="en-US" b="1" i="0" dirty="0">
                <a:solidFill>
                  <a:srgbClr val="374151"/>
                </a:solidFill>
                <a:effectLst/>
                <a:latin typeface="+mj-lt"/>
              </a:rPr>
              <a:t>Residual Effect (or Competitiveness Effects)</a:t>
            </a:r>
            <a:r>
              <a:rPr lang="en-US" b="0" i="0" dirty="0">
                <a:solidFill>
                  <a:srgbClr val="374151"/>
                </a:solidFill>
                <a:effectLst/>
                <a:latin typeface="+mj-lt"/>
              </a:rPr>
              <a:t> represents any unexplained changes. A negative value means the country’s failure to maintain its market share in world trade. It may capture factors such as poor quality of products, failure to develop new products in line with changing demand pattern, inefficiencies of production and marketing, etc. </a:t>
            </a:r>
          </a:p>
          <a:p>
            <a:endParaRPr lang="en-ID" dirty="0">
              <a:latin typeface="+mj-lt"/>
            </a:endParaRPr>
          </a:p>
        </p:txBody>
      </p:sp>
    </p:spTree>
    <p:extLst>
      <p:ext uri="{BB962C8B-B14F-4D97-AF65-F5344CB8AC3E}">
        <p14:creationId xmlns:p14="http://schemas.microsoft.com/office/powerpoint/2010/main" val="13933895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5FE33-36EC-05C2-9123-02BBE7951C57}"/>
              </a:ext>
            </a:extLst>
          </p:cNvPr>
          <p:cNvSpPr>
            <a:spLocks noGrp="1"/>
          </p:cNvSpPr>
          <p:nvPr>
            <p:ph type="title"/>
          </p:nvPr>
        </p:nvSpPr>
        <p:spPr/>
        <p:txBody>
          <a:bodyPr/>
          <a:lstStyle/>
          <a:p>
            <a:r>
              <a:rPr lang="en-US" dirty="0"/>
              <a:t>First level analysis</a:t>
            </a:r>
            <a:endParaRPr lang="en-ID" dirty="0"/>
          </a:p>
        </p:txBody>
      </p:sp>
      <p:sp>
        <p:nvSpPr>
          <p:cNvPr id="3" name="Content Placeholder 2">
            <a:extLst>
              <a:ext uri="{FF2B5EF4-FFF2-40B4-BE49-F238E27FC236}">
                <a16:creationId xmlns:a16="http://schemas.microsoft.com/office/drawing/2014/main" id="{666C622B-FB1D-6E04-4C51-7B96A1476781}"/>
              </a:ext>
            </a:extLst>
          </p:cNvPr>
          <p:cNvSpPr>
            <a:spLocks noGrp="1"/>
          </p:cNvSpPr>
          <p:nvPr>
            <p:ph idx="1"/>
          </p:nvPr>
        </p:nvSpPr>
        <p:spPr/>
        <p:txBody>
          <a:bodyPr>
            <a:normAutofit fontScale="92500" lnSpcReduction="20000"/>
          </a:bodyPr>
          <a:lstStyle/>
          <a:p>
            <a:pPr marL="0" indent="0">
              <a:buNone/>
            </a:pPr>
            <a:r>
              <a:rPr lang="en-US" dirty="0"/>
              <a:t>In this analysis, exports are considered as a single good to a single market. Thus, if  a country maintains its export share in world market, then exports would increase by rV1. </a:t>
            </a:r>
          </a:p>
          <a:p>
            <a:pPr marL="0" indent="0">
              <a:buNone/>
            </a:pPr>
            <a:endParaRPr lang="en-US" dirty="0"/>
          </a:p>
          <a:p>
            <a:pPr marL="0" indent="0">
              <a:buNone/>
            </a:pPr>
            <a:r>
              <a:rPr lang="en-US" dirty="0"/>
              <a:t>Therefore the change in exports between two periods may be written as follows:</a:t>
            </a:r>
          </a:p>
          <a:p>
            <a:pPr marL="0" indent="0">
              <a:buNone/>
            </a:pPr>
            <a:r>
              <a:rPr lang="en-US" dirty="0"/>
              <a:t>			V2–V1	=rV1+(V2–V1–rV1)   … (1)</a:t>
            </a:r>
          </a:p>
          <a:p>
            <a:pPr marL="0" indent="0">
              <a:buNone/>
            </a:pPr>
            <a:endParaRPr lang="en-US" dirty="0"/>
          </a:p>
          <a:p>
            <a:pPr marL="0" indent="0">
              <a:buNone/>
            </a:pPr>
            <a:r>
              <a:rPr lang="en-US" dirty="0"/>
              <a:t>The above identity (1) means that export growth from period 1 to period 2 (V2 – V1) is divided into components associated with general increase in world exports (rV1) and the competitiveness effects, which is measured as a residual (V2 – V1 – rV1). </a:t>
            </a:r>
          </a:p>
          <a:p>
            <a:endParaRPr lang="en-ID" dirty="0"/>
          </a:p>
        </p:txBody>
      </p:sp>
    </p:spTree>
    <p:extLst>
      <p:ext uri="{BB962C8B-B14F-4D97-AF65-F5344CB8AC3E}">
        <p14:creationId xmlns:p14="http://schemas.microsoft.com/office/powerpoint/2010/main" val="5226561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7F89-9A5D-9382-A5C3-25CA62F06898}"/>
              </a:ext>
            </a:extLst>
          </p:cNvPr>
          <p:cNvSpPr>
            <a:spLocks noGrp="1"/>
          </p:cNvSpPr>
          <p:nvPr>
            <p:ph type="title"/>
          </p:nvPr>
        </p:nvSpPr>
        <p:spPr/>
        <p:txBody>
          <a:bodyPr/>
          <a:lstStyle/>
          <a:p>
            <a:r>
              <a:rPr lang="en-US" dirty="0"/>
              <a:t>Second level analysis</a:t>
            </a:r>
            <a:endParaRPr lang="en-ID" dirty="0"/>
          </a:p>
        </p:txBody>
      </p:sp>
      <p:sp>
        <p:nvSpPr>
          <p:cNvPr id="3" name="Content Placeholder 2">
            <a:extLst>
              <a:ext uri="{FF2B5EF4-FFF2-40B4-BE49-F238E27FC236}">
                <a16:creationId xmlns:a16="http://schemas.microsoft.com/office/drawing/2014/main" id="{6EC6D120-0221-B928-A2CB-151DE87A936E}"/>
              </a:ext>
            </a:extLst>
          </p:cNvPr>
          <p:cNvSpPr>
            <a:spLocks noGrp="1"/>
          </p:cNvSpPr>
          <p:nvPr>
            <p:ph idx="1"/>
          </p:nvPr>
        </p:nvSpPr>
        <p:spPr/>
        <p:txBody>
          <a:bodyPr/>
          <a:lstStyle/>
          <a:p>
            <a:pPr marL="0" indent="0">
              <a:buNone/>
            </a:pPr>
            <a:r>
              <a:rPr lang="en-US" altLang="en-US" sz="2800" dirty="0"/>
              <a:t>In this analysis, exports are considered for a diverse set of goods and markets. For the </a:t>
            </a:r>
            <a:r>
              <a:rPr lang="en-US" altLang="en-US" sz="2800" dirty="0" err="1"/>
              <a:t>i</a:t>
            </a:r>
            <a:r>
              <a:rPr lang="en-US" altLang="en-US" sz="2800" baseline="30000" dirty="0" err="1"/>
              <a:t>th</a:t>
            </a:r>
            <a:r>
              <a:rPr lang="en-US" altLang="en-US" sz="2800" dirty="0"/>
              <a:t> good, the change in exports between two periods may be written as follows: </a:t>
            </a:r>
          </a:p>
          <a:p>
            <a:pPr marL="0" indent="0">
              <a:buNone/>
            </a:pPr>
            <a:endParaRPr lang="en-US" altLang="en-US" sz="2800" dirty="0"/>
          </a:p>
          <a:p>
            <a:pPr marL="0" indent="0">
              <a:buNone/>
            </a:pPr>
            <a:r>
              <a:rPr lang="en-US" altLang="en-US" dirty="0"/>
              <a:t>	</a:t>
            </a:r>
            <a:r>
              <a:rPr lang="en-US" altLang="en-US" sz="2800" dirty="0"/>
              <a:t>Vi2 – Vi1 	= riVi1 + (Vi2 – Vi1 – riVi1)</a:t>
            </a:r>
          </a:p>
          <a:p>
            <a:pPr marL="0" indent="0">
              <a:buNone/>
            </a:pPr>
            <a:r>
              <a:rPr lang="en-US" altLang="en-US" sz="2800" dirty="0"/>
              <a:t>	V2 – V1 	= </a:t>
            </a:r>
            <a:r>
              <a:rPr lang="el-GR" altLang="en-US" sz="2800" dirty="0"/>
              <a:t>Σ</a:t>
            </a:r>
            <a:r>
              <a:rPr lang="en-AU" altLang="en-US" sz="2800" i="1" baseline="-25000" dirty="0" err="1"/>
              <a:t>i</a:t>
            </a:r>
            <a:r>
              <a:rPr lang="en-AU" altLang="en-US" sz="2800" i="1" dirty="0"/>
              <a:t> </a:t>
            </a:r>
            <a:r>
              <a:rPr lang="en-AU" altLang="en-US" sz="2800" dirty="0"/>
              <a:t>riVi1 + </a:t>
            </a:r>
            <a:r>
              <a:rPr lang="el-GR" altLang="en-US" sz="2800" dirty="0"/>
              <a:t>Σ</a:t>
            </a:r>
            <a:r>
              <a:rPr lang="en-AU" altLang="en-US" sz="2800" i="1" baseline="-25000" dirty="0" err="1"/>
              <a:t>i</a:t>
            </a:r>
            <a:r>
              <a:rPr lang="en-AU" altLang="en-US" sz="2800" i="1" baseline="-25000" dirty="0"/>
              <a:t> </a:t>
            </a:r>
            <a:r>
              <a:rPr lang="en-AU" altLang="en-US" sz="2800" dirty="0"/>
              <a:t>(Vi2 – Vi1 – riVi1) </a:t>
            </a:r>
            <a:endParaRPr lang="en-US" altLang="en-US" sz="2800" dirty="0"/>
          </a:p>
          <a:p>
            <a:pPr marL="0" indent="0">
              <a:buNone/>
            </a:pPr>
            <a:r>
              <a:rPr lang="en-US" altLang="en-US" sz="2800" dirty="0"/>
              <a:t>			= </a:t>
            </a:r>
            <a:r>
              <a:rPr lang="el-GR" altLang="en-US" sz="2800" dirty="0"/>
              <a:t>Σ</a:t>
            </a:r>
            <a:r>
              <a:rPr lang="en-AU" altLang="en-US" sz="2800" i="1" baseline="-25000" dirty="0" err="1"/>
              <a:t>i</a:t>
            </a:r>
            <a:r>
              <a:rPr lang="en-AU" altLang="en-US" sz="2800" i="1" dirty="0"/>
              <a:t> </a:t>
            </a:r>
            <a:r>
              <a:rPr lang="en-AU" altLang="en-US" sz="2800" dirty="0"/>
              <a:t>(r – r + </a:t>
            </a:r>
            <a:r>
              <a:rPr lang="en-AU" altLang="en-US" sz="2800" dirty="0" err="1"/>
              <a:t>ri</a:t>
            </a:r>
            <a:r>
              <a:rPr lang="en-AU" altLang="en-US" sz="2800" dirty="0"/>
              <a:t>) Vi1 + </a:t>
            </a:r>
            <a:r>
              <a:rPr lang="el-GR" altLang="en-US" sz="2800" dirty="0"/>
              <a:t>Σ</a:t>
            </a:r>
            <a:r>
              <a:rPr lang="en-AU" altLang="en-US" sz="2800" i="1" baseline="-25000" dirty="0" err="1"/>
              <a:t>i</a:t>
            </a:r>
            <a:r>
              <a:rPr lang="en-AU" altLang="en-US" sz="2800" i="1" dirty="0"/>
              <a:t> </a:t>
            </a:r>
            <a:r>
              <a:rPr lang="en-AU" altLang="en-US" sz="2800" dirty="0"/>
              <a:t>(Vi2 – Vi1 – riVi1) </a:t>
            </a:r>
            <a:endParaRPr lang="en-US" altLang="en-US" sz="2800" dirty="0"/>
          </a:p>
          <a:p>
            <a:pPr marL="0" indent="0">
              <a:buNone/>
            </a:pPr>
            <a:r>
              <a:rPr lang="en-US" altLang="en-US" sz="2800" dirty="0"/>
              <a:t>			= </a:t>
            </a:r>
            <a:r>
              <a:rPr lang="el-GR" altLang="en-US" sz="2800" dirty="0"/>
              <a:t>Σ</a:t>
            </a:r>
            <a:r>
              <a:rPr lang="en-AU" altLang="en-US" sz="2800" i="1" baseline="-25000" dirty="0" err="1"/>
              <a:t>i</a:t>
            </a:r>
            <a:r>
              <a:rPr lang="en-AU" altLang="en-US" sz="2800" i="1" dirty="0"/>
              <a:t> </a:t>
            </a:r>
            <a:r>
              <a:rPr lang="en-AU" altLang="en-US" sz="2800" dirty="0"/>
              <a:t>(rVi1) + </a:t>
            </a:r>
            <a:r>
              <a:rPr lang="el-GR" altLang="en-US" sz="2800" dirty="0"/>
              <a:t>Σ</a:t>
            </a:r>
            <a:r>
              <a:rPr lang="en-AU" altLang="en-US" sz="2800" i="1" baseline="-25000" dirty="0" err="1"/>
              <a:t>i</a:t>
            </a:r>
            <a:r>
              <a:rPr lang="en-AU" altLang="en-US" sz="2800" i="1" dirty="0"/>
              <a:t> </a:t>
            </a:r>
            <a:r>
              <a:rPr lang="en-AU" altLang="en-US" sz="2800" dirty="0"/>
              <a:t>(</a:t>
            </a:r>
            <a:r>
              <a:rPr lang="en-AU" altLang="en-US" sz="2800" dirty="0" err="1"/>
              <a:t>ri</a:t>
            </a:r>
            <a:r>
              <a:rPr lang="en-AU" altLang="en-US" sz="2800" dirty="0"/>
              <a:t> – r) Vi1 + </a:t>
            </a:r>
            <a:r>
              <a:rPr lang="el-GR" altLang="en-US" sz="2800" dirty="0"/>
              <a:t>Σ</a:t>
            </a:r>
            <a:r>
              <a:rPr lang="en-AU" altLang="en-US" sz="2800" i="1" baseline="-25000" dirty="0" err="1"/>
              <a:t>i</a:t>
            </a:r>
            <a:r>
              <a:rPr lang="en-AU" altLang="en-US" sz="2800" i="1" dirty="0"/>
              <a:t> </a:t>
            </a:r>
            <a:r>
              <a:rPr lang="en-AU" altLang="en-US" sz="2800" dirty="0"/>
              <a:t>(Vi2 – Vi1 – riVi1) </a:t>
            </a:r>
            <a:endParaRPr lang="en-US" altLang="en-US" sz="2800" dirty="0"/>
          </a:p>
          <a:p>
            <a:pPr marL="0" indent="0">
              <a:buNone/>
            </a:pPr>
            <a:r>
              <a:rPr lang="en-US" altLang="en-US" sz="2800" dirty="0"/>
              <a:t>			= (rV1) +</a:t>
            </a:r>
            <a:r>
              <a:rPr lang="el-GR" altLang="en-US" sz="2800" dirty="0"/>
              <a:t>Σ</a:t>
            </a:r>
            <a:r>
              <a:rPr lang="en-AU" altLang="en-US" sz="2800" i="1" baseline="-25000" dirty="0" err="1"/>
              <a:t>i</a:t>
            </a:r>
            <a:r>
              <a:rPr lang="en-AU" altLang="en-US" sz="2800" i="1" dirty="0"/>
              <a:t> </a:t>
            </a:r>
            <a:r>
              <a:rPr lang="en-AU" altLang="en-US" sz="2800" dirty="0"/>
              <a:t>(</a:t>
            </a:r>
            <a:r>
              <a:rPr lang="en-AU" altLang="en-US" sz="2800" dirty="0" err="1"/>
              <a:t>ri</a:t>
            </a:r>
            <a:r>
              <a:rPr lang="en-AU" altLang="en-US" sz="2800" dirty="0"/>
              <a:t> – r) Vi1 + </a:t>
            </a:r>
            <a:r>
              <a:rPr lang="el-GR" altLang="en-US" sz="2800" dirty="0"/>
              <a:t>Σ</a:t>
            </a:r>
            <a:r>
              <a:rPr lang="en-AU" altLang="en-US" sz="2800" i="1" baseline="-25000" dirty="0" err="1"/>
              <a:t>i</a:t>
            </a:r>
            <a:r>
              <a:rPr lang="en-AU" altLang="en-US" sz="2800" i="1" dirty="0"/>
              <a:t> </a:t>
            </a:r>
            <a:r>
              <a:rPr lang="en-AU" altLang="en-US" sz="2800" dirty="0"/>
              <a:t>(Vi2 – Vi1 – riVi1)  …(2)</a:t>
            </a:r>
            <a:endParaRPr lang="en-US" altLang="en-US" sz="2800" dirty="0"/>
          </a:p>
          <a:p>
            <a:endParaRPr lang="en-ID" dirty="0"/>
          </a:p>
        </p:txBody>
      </p:sp>
    </p:spTree>
    <p:extLst>
      <p:ext uri="{BB962C8B-B14F-4D97-AF65-F5344CB8AC3E}">
        <p14:creationId xmlns:p14="http://schemas.microsoft.com/office/powerpoint/2010/main" val="1135928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8CBBF-B4C6-8F6B-05E6-E029EC7ADE7B}"/>
              </a:ext>
            </a:extLst>
          </p:cNvPr>
          <p:cNvSpPr>
            <a:spLocks noGrp="1"/>
          </p:cNvSpPr>
          <p:nvPr>
            <p:ph type="title"/>
          </p:nvPr>
        </p:nvSpPr>
        <p:spPr/>
        <p:txBody>
          <a:bodyPr/>
          <a:lstStyle/>
          <a:p>
            <a:r>
              <a:rPr lang="en-US" dirty="0"/>
              <a:t>Paper Assignment </a:t>
            </a:r>
            <a:endParaRPr lang="en-ID" dirty="0"/>
          </a:p>
        </p:txBody>
      </p:sp>
      <p:sp>
        <p:nvSpPr>
          <p:cNvPr id="3" name="Content Placeholder 2">
            <a:extLst>
              <a:ext uri="{FF2B5EF4-FFF2-40B4-BE49-F238E27FC236}">
                <a16:creationId xmlns:a16="http://schemas.microsoft.com/office/drawing/2014/main" id="{38E91890-BEC0-1901-4828-4B23AFD44197}"/>
              </a:ext>
            </a:extLst>
          </p:cNvPr>
          <p:cNvSpPr>
            <a:spLocks noGrp="1"/>
          </p:cNvSpPr>
          <p:nvPr>
            <p:ph idx="1"/>
          </p:nvPr>
        </p:nvSpPr>
        <p:spPr>
          <a:xfrm>
            <a:off x="838199" y="1825625"/>
            <a:ext cx="11206019" cy="4351338"/>
          </a:xfrm>
        </p:spPr>
        <p:txBody>
          <a:bodyPr>
            <a:normAutofit fontScale="70000" lnSpcReduction="20000"/>
          </a:bodyPr>
          <a:lstStyle/>
          <a:p>
            <a:r>
              <a:rPr lang="en-US" dirty="0"/>
              <a:t>Case study for trade and industrial analysis for a certain country. </a:t>
            </a:r>
          </a:p>
          <a:p>
            <a:pPr lvl="1"/>
            <a:r>
              <a:rPr lang="en-US" dirty="0"/>
              <a:t>China</a:t>
            </a:r>
          </a:p>
          <a:p>
            <a:pPr lvl="1"/>
            <a:r>
              <a:rPr lang="en-US" dirty="0"/>
              <a:t>Vietnam</a:t>
            </a:r>
          </a:p>
          <a:p>
            <a:pPr lvl="1"/>
            <a:r>
              <a:rPr lang="en-US" dirty="0"/>
              <a:t>India</a:t>
            </a:r>
          </a:p>
          <a:p>
            <a:pPr lvl="1"/>
            <a:r>
              <a:rPr lang="en-US" dirty="0"/>
              <a:t>Or you can choose, but discuss with me</a:t>
            </a:r>
          </a:p>
          <a:p>
            <a:pPr lvl="1"/>
            <a:endParaRPr lang="en-US" dirty="0"/>
          </a:p>
          <a:p>
            <a:r>
              <a:rPr lang="en-US" dirty="0"/>
              <a:t> Using various data and methods that are introduced from the class, analyze:</a:t>
            </a:r>
          </a:p>
          <a:p>
            <a:pPr lvl="1"/>
            <a:r>
              <a:rPr lang="en-US" dirty="0"/>
              <a:t>Trade and industrial performance, including their participation in GVCs. </a:t>
            </a:r>
          </a:p>
          <a:p>
            <a:pPr lvl="1"/>
            <a:r>
              <a:rPr lang="en-US" dirty="0"/>
              <a:t>Trade and industrial policies that are implemented, including their participations in FTAs. </a:t>
            </a:r>
          </a:p>
          <a:p>
            <a:pPr lvl="1"/>
            <a:r>
              <a:rPr lang="en-US" dirty="0"/>
              <a:t>What you can learn from them</a:t>
            </a:r>
          </a:p>
          <a:p>
            <a:pPr lvl="1"/>
            <a:r>
              <a:rPr lang="en-US" dirty="0"/>
              <a:t>How it will be relevant for Indonesia or developing countries</a:t>
            </a:r>
          </a:p>
          <a:p>
            <a:pPr lvl="1"/>
            <a:endParaRPr lang="en-US" dirty="0"/>
          </a:p>
          <a:p>
            <a:r>
              <a:rPr lang="en-US" dirty="0"/>
              <a:t>Link them with theories and do relevant literature studies</a:t>
            </a:r>
          </a:p>
          <a:p>
            <a:endParaRPr lang="en-US" dirty="0"/>
          </a:p>
          <a:p>
            <a:r>
              <a:rPr lang="en-US" dirty="0"/>
              <a:t>You also can use econometric analysis </a:t>
            </a:r>
          </a:p>
          <a:p>
            <a:pPr lvl="1"/>
            <a:endParaRPr lang="en-US" dirty="0"/>
          </a:p>
          <a:p>
            <a:endParaRPr lang="en-US" dirty="0"/>
          </a:p>
          <a:p>
            <a:pPr marL="0" indent="0">
              <a:buNone/>
            </a:pPr>
            <a:endParaRPr lang="en-ID" dirty="0"/>
          </a:p>
        </p:txBody>
      </p:sp>
    </p:spTree>
    <p:extLst>
      <p:ext uri="{BB962C8B-B14F-4D97-AF65-F5344CB8AC3E}">
        <p14:creationId xmlns:p14="http://schemas.microsoft.com/office/powerpoint/2010/main" val="8495408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9796E-91C9-7B78-37C3-321A4A089BEB}"/>
              </a:ext>
            </a:extLst>
          </p:cNvPr>
          <p:cNvSpPr>
            <a:spLocks noGrp="1"/>
          </p:cNvSpPr>
          <p:nvPr>
            <p:ph type="title"/>
          </p:nvPr>
        </p:nvSpPr>
        <p:spPr/>
        <p:txBody>
          <a:bodyPr/>
          <a:lstStyle/>
          <a:p>
            <a:r>
              <a:rPr lang="en-US" dirty="0"/>
              <a:t>Third level analysis</a:t>
            </a:r>
            <a:endParaRPr lang="en-ID" dirty="0"/>
          </a:p>
        </p:txBody>
      </p:sp>
      <p:sp>
        <p:nvSpPr>
          <p:cNvPr id="3" name="Content Placeholder 2">
            <a:extLst>
              <a:ext uri="{FF2B5EF4-FFF2-40B4-BE49-F238E27FC236}">
                <a16:creationId xmlns:a16="http://schemas.microsoft.com/office/drawing/2014/main" id="{8115A3BE-0977-759E-F47C-952CA85E975E}"/>
              </a:ext>
            </a:extLst>
          </p:cNvPr>
          <p:cNvSpPr>
            <a:spLocks noGrp="1"/>
          </p:cNvSpPr>
          <p:nvPr>
            <p:ph idx="1"/>
          </p:nvPr>
        </p:nvSpPr>
        <p:spPr>
          <a:xfrm>
            <a:off x="838200" y="1825625"/>
            <a:ext cx="11111630" cy="4351338"/>
          </a:xfrm>
        </p:spPr>
        <p:txBody>
          <a:bodyPr/>
          <a:lstStyle/>
          <a:p>
            <a:pPr marL="0" indent="0">
              <a:lnSpc>
                <a:spcPct val="80000"/>
              </a:lnSpc>
              <a:buNone/>
              <a:tabLst>
                <a:tab pos="1252538" algn="l"/>
                <a:tab pos="1616075" algn="l"/>
              </a:tabLst>
            </a:pPr>
            <a:r>
              <a:rPr lang="en-US" altLang="en-US" sz="2800" dirty="0"/>
              <a:t>V2 – V1 	= </a:t>
            </a:r>
            <a:r>
              <a:rPr lang="el-GR" altLang="en-US" sz="2800" dirty="0"/>
              <a:t>Σ</a:t>
            </a:r>
            <a:r>
              <a:rPr lang="en-AU" altLang="en-US" sz="2800" i="1" baseline="-25000" dirty="0" err="1"/>
              <a:t>i</a:t>
            </a:r>
            <a:r>
              <a:rPr lang="el-GR" altLang="en-US" sz="2800" dirty="0"/>
              <a:t>Σ</a:t>
            </a:r>
            <a:r>
              <a:rPr lang="en-AU" altLang="en-US" sz="2800" i="1" baseline="-25000" dirty="0"/>
              <a:t>j</a:t>
            </a:r>
            <a:r>
              <a:rPr lang="en-AU" altLang="en-US" sz="2800" i="1" dirty="0"/>
              <a:t> </a:t>
            </a:r>
            <a:r>
              <a:rPr lang="en-AU" altLang="en-US" sz="2800" dirty="0"/>
              <a:t>rijVij1 + </a:t>
            </a:r>
            <a:r>
              <a:rPr lang="el-GR" altLang="en-US" sz="2800" dirty="0"/>
              <a:t>Σ</a:t>
            </a:r>
            <a:r>
              <a:rPr lang="en-AU" altLang="en-US" sz="2800" i="1" baseline="-25000" dirty="0" err="1"/>
              <a:t>i</a:t>
            </a:r>
            <a:r>
              <a:rPr lang="el-GR" altLang="en-US" sz="2800" dirty="0"/>
              <a:t>Σ</a:t>
            </a:r>
            <a:r>
              <a:rPr lang="en-AU" altLang="en-US" sz="2800" i="1" baseline="-25000" dirty="0"/>
              <a:t>j</a:t>
            </a:r>
            <a:r>
              <a:rPr lang="en-AU" altLang="en-US" sz="2800" i="1" dirty="0"/>
              <a:t> </a:t>
            </a:r>
            <a:r>
              <a:rPr lang="en-AU" altLang="en-US" sz="2800" dirty="0"/>
              <a:t>(Vij2 – Vij1 – rijVij1) </a:t>
            </a:r>
            <a:endParaRPr lang="en-US" altLang="en-US" sz="2800" dirty="0"/>
          </a:p>
          <a:p>
            <a:pPr marL="0" indent="0">
              <a:lnSpc>
                <a:spcPct val="80000"/>
              </a:lnSpc>
              <a:buNone/>
              <a:tabLst>
                <a:tab pos="1252538" algn="l"/>
              </a:tabLst>
            </a:pPr>
            <a:r>
              <a:rPr lang="en-US" altLang="en-US" sz="2800" dirty="0"/>
              <a:t>	= </a:t>
            </a:r>
            <a:r>
              <a:rPr lang="el-GR" altLang="en-US" sz="2800" dirty="0"/>
              <a:t>Σ</a:t>
            </a:r>
            <a:r>
              <a:rPr lang="en-AU" altLang="en-US" sz="2800" i="1" baseline="-25000" dirty="0" err="1"/>
              <a:t>i</a:t>
            </a:r>
            <a:r>
              <a:rPr lang="el-GR" altLang="en-US" sz="2800" dirty="0"/>
              <a:t>Σ</a:t>
            </a:r>
            <a:r>
              <a:rPr lang="en-AU" altLang="en-US" sz="2800" i="1" baseline="-25000" dirty="0"/>
              <a:t>j</a:t>
            </a:r>
            <a:r>
              <a:rPr lang="en-AU" altLang="en-US" sz="2800" i="1" dirty="0"/>
              <a:t> </a:t>
            </a:r>
            <a:r>
              <a:rPr lang="en-AU" altLang="en-US" sz="2800" dirty="0"/>
              <a:t>(r – r + </a:t>
            </a:r>
            <a:r>
              <a:rPr lang="en-AU" altLang="en-US" sz="2800" dirty="0" err="1"/>
              <a:t>ri</a:t>
            </a:r>
            <a:r>
              <a:rPr lang="en-AU" altLang="en-US" sz="2800" dirty="0"/>
              <a:t> – </a:t>
            </a:r>
            <a:r>
              <a:rPr lang="en-AU" altLang="en-US" sz="2800" dirty="0" err="1"/>
              <a:t>ri</a:t>
            </a:r>
            <a:r>
              <a:rPr lang="en-AU" altLang="en-US" sz="2800" dirty="0"/>
              <a:t> + </a:t>
            </a:r>
            <a:r>
              <a:rPr lang="en-AU" altLang="en-US" sz="2800" dirty="0" err="1"/>
              <a:t>rij</a:t>
            </a:r>
            <a:r>
              <a:rPr lang="en-AU" altLang="en-US" sz="2800" dirty="0"/>
              <a:t>) Vij1 + </a:t>
            </a:r>
            <a:r>
              <a:rPr lang="el-GR" altLang="en-US" sz="2800" dirty="0"/>
              <a:t>Σ</a:t>
            </a:r>
            <a:r>
              <a:rPr lang="en-AU" altLang="en-US" sz="2800" i="1" baseline="-25000" dirty="0" err="1"/>
              <a:t>i</a:t>
            </a:r>
            <a:r>
              <a:rPr lang="el-GR" altLang="en-US" sz="2800" dirty="0"/>
              <a:t>Σ</a:t>
            </a:r>
            <a:r>
              <a:rPr lang="en-AU" altLang="en-US" sz="2800" i="1" baseline="-25000" dirty="0"/>
              <a:t>j</a:t>
            </a:r>
            <a:r>
              <a:rPr lang="en-AU" altLang="en-US" sz="2800" i="1" dirty="0"/>
              <a:t> </a:t>
            </a:r>
            <a:r>
              <a:rPr lang="en-AU" altLang="en-US" sz="2800" dirty="0"/>
              <a:t>(Vij2 – Vij1 – rijVij1) </a:t>
            </a:r>
            <a:endParaRPr lang="en-US" altLang="en-US" sz="2800" dirty="0"/>
          </a:p>
          <a:p>
            <a:pPr marL="0" indent="0">
              <a:lnSpc>
                <a:spcPct val="80000"/>
              </a:lnSpc>
              <a:buNone/>
              <a:tabLst>
                <a:tab pos="1252538" algn="l"/>
                <a:tab pos="1339850" algn="l"/>
              </a:tabLst>
            </a:pPr>
            <a:r>
              <a:rPr lang="en-US" altLang="en-US" sz="2800" dirty="0"/>
              <a:t>	= </a:t>
            </a:r>
            <a:r>
              <a:rPr lang="el-GR" altLang="en-US" sz="2800" dirty="0"/>
              <a:t>Σ</a:t>
            </a:r>
            <a:r>
              <a:rPr lang="en-AU" altLang="en-US" sz="2800" i="1" baseline="-25000" dirty="0" err="1"/>
              <a:t>i</a:t>
            </a:r>
            <a:r>
              <a:rPr lang="el-GR" altLang="en-US" sz="2800" dirty="0"/>
              <a:t>Σ</a:t>
            </a:r>
            <a:r>
              <a:rPr lang="en-AU" altLang="en-US" sz="2800" i="1" baseline="-25000" dirty="0"/>
              <a:t>j</a:t>
            </a:r>
            <a:r>
              <a:rPr lang="en-AU" altLang="en-US" sz="2800" i="1" dirty="0"/>
              <a:t> </a:t>
            </a:r>
            <a:r>
              <a:rPr lang="en-AU" altLang="en-US" sz="2800" dirty="0"/>
              <a:t>(rVij1 – r Vij1 + riVij1 – riVij1 + rijVij1) + </a:t>
            </a:r>
            <a:r>
              <a:rPr lang="el-GR" altLang="en-US" sz="2800" dirty="0"/>
              <a:t>Σ</a:t>
            </a:r>
            <a:r>
              <a:rPr lang="en-AU" altLang="en-US" sz="2800" i="1" baseline="-25000" dirty="0" err="1"/>
              <a:t>i</a:t>
            </a:r>
            <a:r>
              <a:rPr lang="el-GR" altLang="en-US" sz="2800" dirty="0"/>
              <a:t>Σ</a:t>
            </a:r>
            <a:r>
              <a:rPr lang="en-AU" altLang="en-US" sz="2800" i="1" baseline="-25000" dirty="0"/>
              <a:t>j</a:t>
            </a:r>
            <a:r>
              <a:rPr lang="en-AU" altLang="en-US" sz="2800" i="1" dirty="0"/>
              <a:t> </a:t>
            </a:r>
            <a:r>
              <a:rPr lang="en-AU" altLang="en-US" sz="2800" dirty="0"/>
              <a:t>(Vij2 – Vij1 – rijVij1) </a:t>
            </a:r>
            <a:endParaRPr lang="en-US" altLang="en-US" sz="2800" dirty="0"/>
          </a:p>
          <a:p>
            <a:pPr marL="0" indent="0" defTabSz="627063">
              <a:lnSpc>
                <a:spcPct val="80000"/>
              </a:lnSpc>
              <a:buNone/>
            </a:pPr>
            <a:r>
              <a:rPr lang="en-US" altLang="en-US" sz="2800" dirty="0"/>
              <a:t>		= </a:t>
            </a:r>
            <a:r>
              <a:rPr lang="el-GR" altLang="en-US" sz="2800" dirty="0"/>
              <a:t>Σ</a:t>
            </a:r>
            <a:r>
              <a:rPr lang="en-AU" altLang="en-US" sz="2800" i="1" baseline="-25000" dirty="0" err="1"/>
              <a:t>i</a:t>
            </a:r>
            <a:r>
              <a:rPr lang="el-GR" altLang="en-US" sz="2800" dirty="0"/>
              <a:t>Σ</a:t>
            </a:r>
            <a:r>
              <a:rPr lang="en-AU" altLang="en-US" sz="2800" i="1" baseline="-25000" dirty="0"/>
              <a:t>j</a:t>
            </a:r>
            <a:r>
              <a:rPr lang="en-AU" altLang="en-US" sz="2800" dirty="0"/>
              <a:t>rVij1 + </a:t>
            </a:r>
            <a:r>
              <a:rPr lang="el-GR" altLang="en-US" sz="2800" dirty="0"/>
              <a:t>Σ</a:t>
            </a:r>
            <a:r>
              <a:rPr lang="en-AU" altLang="en-US" sz="2800" i="1" baseline="-25000" dirty="0" err="1"/>
              <a:t>i</a:t>
            </a:r>
            <a:r>
              <a:rPr lang="el-GR" altLang="en-US" sz="2800" dirty="0"/>
              <a:t>Σ</a:t>
            </a:r>
            <a:r>
              <a:rPr lang="en-AU" altLang="en-US" sz="2800" i="1" baseline="-25000" dirty="0"/>
              <a:t>j </a:t>
            </a:r>
            <a:r>
              <a:rPr lang="en-AU" altLang="en-US" sz="2800" dirty="0"/>
              <a:t>(</a:t>
            </a:r>
            <a:r>
              <a:rPr lang="en-AU" altLang="en-US" sz="2800" dirty="0" err="1"/>
              <a:t>ri</a:t>
            </a:r>
            <a:r>
              <a:rPr lang="en-AU" altLang="en-US" sz="2800" dirty="0"/>
              <a:t> - r) Vij1 + </a:t>
            </a:r>
            <a:r>
              <a:rPr lang="el-GR" altLang="en-US" sz="2800" dirty="0"/>
              <a:t>Σ</a:t>
            </a:r>
            <a:r>
              <a:rPr lang="en-AU" altLang="en-US" sz="2800" i="1" baseline="-25000" dirty="0" err="1"/>
              <a:t>i</a:t>
            </a:r>
            <a:r>
              <a:rPr lang="el-GR" altLang="en-US" sz="2800" dirty="0"/>
              <a:t>Σ</a:t>
            </a:r>
            <a:r>
              <a:rPr lang="en-AU" altLang="en-US" sz="2800" i="1" baseline="-25000" dirty="0"/>
              <a:t>j </a:t>
            </a:r>
            <a:r>
              <a:rPr lang="en-AU" altLang="en-US" sz="2800" dirty="0"/>
              <a:t>(</a:t>
            </a:r>
            <a:r>
              <a:rPr lang="en-AU" altLang="en-US" sz="2800" dirty="0" err="1"/>
              <a:t>rij</a:t>
            </a:r>
            <a:r>
              <a:rPr lang="en-AU" altLang="en-US" sz="2800" dirty="0"/>
              <a:t> – </a:t>
            </a:r>
            <a:r>
              <a:rPr lang="en-AU" altLang="en-US" sz="2800" dirty="0" err="1"/>
              <a:t>ri</a:t>
            </a:r>
            <a:r>
              <a:rPr lang="en-AU" altLang="en-US" sz="2800" dirty="0"/>
              <a:t>) Vij1 + </a:t>
            </a:r>
            <a:r>
              <a:rPr lang="el-GR" altLang="en-US" sz="2800" dirty="0"/>
              <a:t>Σ</a:t>
            </a:r>
            <a:r>
              <a:rPr lang="en-AU" altLang="en-US" sz="2800" i="1" baseline="-25000" dirty="0" err="1"/>
              <a:t>i</a:t>
            </a:r>
            <a:r>
              <a:rPr lang="el-GR" altLang="en-US" sz="2800" dirty="0"/>
              <a:t>Σ</a:t>
            </a:r>
            <a:r>
              <a:rPr lang="en-AU" altLang="en-US" sz="2800" i="1" baseline="-25000" dirty="0"/>
              <a:t>j</a:t>
            </a:r>
            <a:r>
              <a:rPr lang="en-AU" altLang="en-US" sz="2800" i="1" dirty="0"/>
              <a:t> </a:t>
            </a:r>
            <a:r>
              <a:rPr lang="en-AU" altLang="en-US" sz="2800" dirty="0"/>
              <a:t>(Vij2 – Vij1 – rijVij1) </a:t>
            </a:r>
            <a:endParaRPr lang="en-US" altLang="en-US" sz="2800" dirty="0"/>
          </a:p>
          <a:p>
            <a:pPr marL="0" indent="0" defTabSz="627063">
              <a:lnSpc>
                <a:spcPct val="80000"/>
              </a:lnSpc>
              <a:buNone/>
            </a:pPr>
            <a:r>
              <a:rPr lang="en-US" altLang="en-US" sz="2800" dirty="0"/>
              <a:t>		= </a:t>
            </a:r>
            <a:r>
              <a:rPr lang="el-GR" altLang="en-US" sz="2800" dirty="0"/>
              <a:t>Σ</a:t>
            </a:r>
            <a:r>
              <a:rPr lang="en-AU" altLang="en-US" sz="2800" i="1" baseline="-25000" dirty="0" err="1"/>
              <a:t>i</a:t>
            </a:r>
            <a:r>
              <a:rPr lang="en-AU" altLang="en-US" sz="2800" i="1" dirty="0"/>
              <a:t> </a:t>
            </a:r>
            <a:r>
              <a:rPr lang="en-AU" altLang="en-US" sz="2800" dirty="0"/>
              <a:t>r Vi1 + </a:t>
            </a:r>
            <a:r>
              <a:rPr lang="el-GR" altLang="en-US" sz="2800" dirty="0"/>
              <a:t>Σ</a:t>
            </a:r>
            <a:r>
              <a:rPr lang="en-AU" altLang="en-US" sz="2800" i="1" baseline="-25000" dirty="0" err="1"/>
              <a:t>i</a:t>
            </a:r>
            <a:r>
              <a:rPr lang="en-AU" altLang="en-US" sz="2800" i="1" baseline="-25000" dirty="0"/>
              <a:t> </a:t>
            </a:r>
            <a:r>
              <a:rPr lang="en-AU" altLang="en-US" sz="2800" dirty="0"/>
              <a:t>(</a:t>
            </a:r>
            <a:r>
              <a:rPr lang="en-AU" altLang="en-US" sz="2800" dirty="0" err="1"/>
              <a:t>ri</a:t>
            </a:r>
            <a:r>
              <a:rPr lang="en-AU" altLang="en-US" sz="2800" dirty="0"/>
              <a:t> – r ) Vi1 + </a:t>
            </a:r>
            <a:r>
              <a:rPr lang="el-GR" altLang="en-US" sz="2800" dirty="0"/>
              <a:t>Σ</a:t>
            </a:r>
            <a:r>
              <a:rPr lang="en-AU" altLang="en-US" sz="2800" i="1" baseline="-25000" dirty="0" err="1"/>
              <a:t>i</a:t>
            </a:r>
            <a:r>
              <a:rPr lang="el-GR" altLang="en-US" sz="2800" dirty="0"/>
              <a:t>Σ</a:t>
            </a:r>
            <a:r>
              <a:rPr lang="en-AU" altLang="en-US" sz="2800" i="1" baseline="-25000" dirty="0"/>
              <a:t>j</a:t>
            </a:r>
            <a:r>
              <a:rPr lang="en-AU" altLang="en-US" sz="2800" i="1" dirty="0"/>
              <a:t> </a:t>
            </a:r>
            <a:r>
              <a:rPr lang="en-AU" altLang="en-US" sz="2800" dirty="0"/>
              <a:t>(</a:t>
            </a:r>
            <a:r>
              <a:rPr lang="en-AU" altLang="en-US" sz="2800" dirty="0" err="1"/>
              <a:t>rij</a:t>
            </a:r>
            <a:r>
              <a:rPr lang="en-AU" altLang="en-US" sz="2800" dirty="0"/>
              <a:t> – </a:t>
            </a:r>
            <a:r>
              <a:rPr lang="en-AU" altLang="en-US" sz="2800" dirty="0" err="1"/>
              <a:t>ri</a:t>
            </a:r>
            <a:r>
              <a:rPr lang="en-AU" altLang="en-US" sz="2800" dirty="0"/>
              <a:t>) Vij1 + </a:t>
            </a:r>
            <a:r>
              <a:rPr lang="el-GR" altLang="en-US" sz="2800" dirty="0"/>
              <a:t>Σ</a:t>
            </a:r>
            <a:r>
              <a:rPr lang="en-AU" altLang="en-US" sz="2800" i="1" baseline="-25000" dirty="0" err="1"/>
              <a:t>i</a:t>
            </a:r>
            <a:r>
              <a:rPr lang="el-GR" altLang="en-US" sz="2800" dirty="0"/>
              <a:t>Σ</a:t>
            </a:r>
            <a:r>
              <a:rPr lang="en-AU" altLang="en-US" sz="2800" i="1" baseline="-25000" dirty="0"/>
              <a:t>j</a:t>
            </a:r>
            <a:r>
              <a:rPr lang="en-AU" altLang="en-US" sz="2800" i="1" dirty="0"/>
              <a:t> </a:t>
            </a:r>
            <a:r>
              <a:rPr lang="en-AU" altLang="en-US" sz="2800" dirty="0"/>
              <a:t>(Vij2 – Vij1 – rijVij1) </a:t>
            </a:r>
            <a:endParaRPr lang="en-US" altLang="en-US" sz="2800" dirty="0"/>
          </a:p>
          <a:p>
            <a:pPr marL="0" indent="0" defTabSz="627063">
              <a:lnSpc>
                <a:spcPct val="80000"/>
              </a:lnSpc>
              <a:buNone/>
            </a:pPr>
            <a:r>
              <a:rPr lang="en-US" altLang="en-US" sz="2800" dirty="0"/>
              <a:t>		= (rV1) + </a:t>
            </a:r>
            <a:r>
              <a:rPr lang="el-GR" altLang="en-US" sz="2800" dirty="0"/>
              <a:t>Σ</a:t>
            </a:r>
            <a:r>
              <a:rPr lang="en-AU" altLang="en-US" sz="2800" i="1" baseline="-25000" dirty="0" err="1"/>
              <a:t>i</a:t>
            </a:r>
            <a:r>
              <a:rPr lang="en-AU" altLang="en-US" sz="2800" i="1" dirty="0"/>
              <a:t> </a:t>
            </a:r>
            <a:r>
              <a:rPr lang="en-AU" altLang="en-US" sz="2800" dirty="0"/>
              <a:t>(</a:t>
            </a:r>
            <a:r>
              <a:rPr lang="en-AU" altLang="en-US" sz="2800" dirty="0" err="1"/>
              <a:t>ri</a:t>
            </a:r>
            <a:r>
              <a:rPr lang="en-AU" altLang="en-US" sz="2800" dirty="0"/>
              <a:t> – r) Vi1 + </a:t>
            </a:r>
            <a:r>
              <a:rPr lang="el-GR" altLang="en-US" sz="2800" dirty="0"/>
              <a:t>Σ</a:t>
            </a:r>
            <a:r>
              <a:rPr lang="en-AU" altLang="en-US" sz="2800" i="1" baseline="-25000" dirty="0" err="1"/>
              <a:t>i</a:t>
            </a:r>
            <a:r>
              <a:rPr lang="el-GR" altLang="en-US" sz="2800" dirty="0"/>
              <a:t>Σ</a:t>
            </a:r>
            <a:r>
              <a:rPr lang="en-AU" altLang="en-US" sz="2800" i="1" baseline="-25000" dirty="0"/>
              <a:t>j</a:t>
            </a:r>
            <a:r>
              <a:rPr lang="en-AU" altLang="en-US" sz="2800" i="1" dirty="0"/>
              <a:t> </a:t>
            </a:r>
            <a:r>
              <a:rPr lang="en-AU" altLang="en-US" sz="2800" dirty="0"/>
              <a:t>(</a:t>
            </a:r>
            <a:r>
              <a:rPr lang="en-AU" altLang="en-US" sz="2800" dirty="0" err="1"/>
              <a:t>rij</a:t>
            </a:r>
            <a:r>
              <a:rPr lang="en-AU" altLang="en-US" sz="2800" dirty="0"/>
              <a:t> – </a:t>
            </a:r>
            <a:r>
              <a:rPr lang="en-AU" altLang="en-US" sz="2800" dirty="0" err="1"/>
              <a:t>ri</a:t>
            </a:r>
            <a:r>
              <a:rPr lang="en-AU" altLang="en-US" sz="2800" dirty="0"/>
              <a:t>) Vij1 + </a:t>
            </a:r>
            <a:r>
              <a:rPr lang="el-GR" altLang="en-US" sz="2800" dirty="0"/>
              <a:t>Σ</a:t>
            </a:r>
            <a:r>
              <a:rPr lang="en-AU" altLang="en-US" sz="2800" i="1" baseline="-25000" dirty="0" err="1"/>
              <a:t>i</a:t>
            </a:r>
            <a:r>
              <a:rPr lang="el-GR" altLang="en-US" sz="2800" dirty="0"/>
              <a:t>Σ</a:t>
            </a:r>
            <a:r>
              <a:rPr lang="en-AU" altLang="en-US" sz="2800" i="1" baseline="-25000" dirty="0"/>
              <a:t>j</a:t>
            </a:r>
            <a:r>
              <a:rPr lang="en-AU" altLang="en-US" sz="2800" i="1" dirty="0"/>
              <a:t> </a:t>
            </a:r>
            <a:r>
              <a:rPr lang="en-AU" altLang="en-US" sz="2800" dirty="0"/>
              <a:t>(Vij2 – Vij1 – rijVij1)                 			…(3)</a:t>
            </a:r>
            <a:endParaRPr lang="en-US" altLang="en-US" sz="2800" dirty="0"/>
          </a:p>
          <a:p>
            <a:endParaRPr lang="en-ID" dirty="0"/>
          </a:p>
        </p:txBody>
      </p:sp>
    </p:spTree>
    <p:extLst>
      <p:ext uri="{BB962C8B-B14F-4D97-AF65-F5344CB8AC3E}">
        <p14:creationId xmlns:p14="http://schemas.microsoft.com/office/powerpoint/2010/main" val="1807750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32871C-BF27-2611-078D-D9E010DDFB4D}"/>
              </a:ext>
            </a:extLst>
          </p:cNvPr>
          <p:cNvPicPr>
            <a:picLocks noChangeAspect="1"/>
          </p:cNvPicPr>
          <p:nvPr/>
        </p:nvPicPr>
        <p:blipFill>
          <a:blip r:embed="rId3"/>
          <a:stretch>
            <a:fillRect/>
          </a:stretch>
        </p:blipFill>
        <p:spPr>
          <a:xfrm>
            <a:off x="1447800" y="273621"/>
            <a:ext cx="8805333" cy="6609933"/>
          </a:xfrm>
          <a:prstGeom prst="rect">
            <a:avLst/>
          </a:prstGeom>
        </p:spPr>
      </p:pic>
    </p:spTree>
    <p:extLst>
      <p:ext uri="{BB962C8B-B14F-4D97-AF65-F5344CB8AC3E}">
        <p14:creationId xmlns:p14="http://schemas.microsoft.com/office/powerpoint/2010/main" val="760991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3F452-C97A-9343-84B3-2BD159426C9E}"/>
              </a:ext>
            </a:extLst>
          </p:cNvPr>
          <p:cNvSpPr>
            <a:spLocks noGrp="1"/>
          </p:cNvSpPr>
          <p:nvPr>
            <p:ph type="title"/>
          </p:nvPr>
        </p:nvSpPr>
        <p:spPr/>
        <p:txBody>
          <a:bodyPr/>
          <a:lstStyle/>
          <a:p>
            <a:r>
              <a:rPr lang="en-US" dirty="0"/>
              <a:t>Limitations of CMSA</a:t>
            </a:r>
            <a:endParaRPr lang="en-ID" dirty="0"/>
          </a:p>
        </p:txBody>
      </p:sp>
      <p:sp>
        <p:nvSpPr>
          <p:cNvPr id="3" name="Content Placeholder 2">
            <a:extLst>
              <a:ext uri="{FF2B5EF4-FFF2-40B4-BE49-F238E27FC236}">
                <a16:creationId xmlns:a16="http://schemas.microsoft.com/office/drawing/2014/main" id="{2874EE6B-E9B0-8015-C76C-0494B5ED69DF}"/>
              </a:ext>
            </a:extLst>
          </p:cNvPr>
          <p:cNvSpPr>
            <a:spLocks noGrp="1"/>
          </p:cNvSpPr>
          <p:nvPr>
            <p:ph idx="1"/>
          </p:nvPr>
        </p:nvSpPr>
        <p:spPr/>
        <p:txBody>
          <a:bodyPr/>
          <a:lstStyle/>
          <a:p>
            <a:r>
              <a:rPr lang="en-US" dirty="0"/>
              <a:t>Competitiveness is measured as a residual, which may include many things including competitiveness.</a:t>
            </a:r>
          </a:p>
          <a:p>
            <a:r>
              <a:rPr lang="en-US" dirty="0"/>
              <a:t>The magnitude of each effect is influenced by the level of aggregation of the commodities, which is usually chosen subjectively, depending on the availability of data.</a:t>
            </a:r>
          </a:p>
          <a:p>
            <a:r>
              <a:rPr lang="en-US" dirty="0"/>
              <a:t>The magnitude of effects do not indicate anything about the possible causes of those effects.</a:t>
            </a:r>
          </a:p>
          <a:p>
            <a:endParaRPr lang="en-ID" dirty="0"/>
          </a:p>
        </p:txBody>
      </p:sp>
    </p:spTree>
    <p:extLst>
      <p:ext uri="{BB962C8B-B14F-4D97-AF65-F5344CB8AC3E}">
        <p14:creationId xmlns:p14="http://schemas.microsoft.com/office/powerpoint/2010/main" val="1462567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D4ABF-A45C-9D92-5F54-47F3250C84DF}"/>
              </a:ext>
            </a:extLst>
          </p:cNvPr>
          <p:cNvSpPr>
            <a:spLocks noGrp="1"/>
          </p:cNvSpPr>
          <p:nvPr>
            <p:ph type="title"/>
          </p:nvPr>
        </p:nvSpPr>
        <p:spPr/>
        <p:txBody>
          <a:bodyPr/>
          <a:lstStyle/>
          <a:p>
            <a:r>
              <a:rPr lang="en-US" dirty="0"/>
              <a:t>Gravity Model</a:t>
            </a:r>
            <a:endParaRPr lang="en-ID" dirty="0"/>
          </a:p>
        </p:txBody>
      </p:sp>
      <p:sp>
        <p:nvSpPr>
          <p:cNvPr id="3" name="Content Placeholder 2">
            <a:extLst>
              <a:ext uri="{FF2B5EF4-FFF2-40B4-BE49-F238E27FC236}">
                <a16:creationId xmlns:a16="http://schemas.microsoft.com/office/drawing/2014/main" id="{5A5A0D82-F8AC-56EE-E823-7C37A5A8DE97}"/>
              </a:ext>
            </a:extLst>
          </p:cNvPr>
          <p:cNvSpPr>
            <a:spLocks noGrp="1"/>
          </p:cNvSpPr>
          <p:nvPr>
            <p:ph idx="1"/>
          </p:nvPr>
        </p:nvSpPr>
        <p:spPr/>
        <p:txBody>
          <a:bodyPr>
            <a:normAutofit lnSpcReduction="10000"/>
          </a:bodyPr>
          <a:lstStyle/>
          <a:p>
            <a:r>
              <a:rPr lang="en-US" dirty="0"/>
              <a:t>The gravity trade flow model is one of the most used empirical trade flow equation.</a:t>
            </a:r>
          </a:p>
          <a:p>
            <a:r>
              <a:rPr lang="en-US" dirty="0"/>
              <a:t>This model provides an empirically tractable general equilibrium framework for bilateral trade flow analysis.</a:t>
            </a:r>
          </a:p>
          <a:p>
            <a:r>
              <a:rPr lang="en-US" dirty="0"/>
              <a:t>The gravity model states that the volume of trade between two countries is proportional to their economic mass and a measure of their relative trade frictions.</a:t>
            </a:r>
          </a:p>
          <a:p>
            <a:r>
              <a:rPr lang="en-US" dirty="0"/>
              <a:t>The basic formulation of the gravity flow model has bilateral trade between two countries as the dependent variable, while income, population and distances between trading partners as the independent variables.  </a:t>
            </a:r>
          </a:p>
          <a:p>
            <a:endParaRPr lang="en-ID" dirty="0"/>
          </a:p>
        </p:txBody>
      </p:sp>
    </p:spTree>
    <p:extLst>
      <p:ext uri="{BB962C8B-B14F-4D97-AF65-F5344CB8AC3E}">
        <p14:creationId xmlns:p14="http://schemas.microsoft.com/office/powerpoint/2010/main" val="34001751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52DD1A-63C6-E8D6-1D91-BBD5B771A8A4}"/>
              </a:ext>
            </a:extLst>
          </p:cNvPr>
          <p:cNvPicPr>
            <a:picLocks noChangeAspect="1"/>
          </p:cNvPicPr>
          <p:nvPr/>
        </p:nvPicPr>
        <p:blipFill>
          <a:blip r:embed="rId3"/>
          <a:stretch>
            <a:fillRect/>
          </a:stretch>
        </p:blipFill>
        <p:spPr>
          <a:xfrm>
            <a:off x="12388867" y="2061622"/>
            <a:ext cx="6027942" cy="4282811"/>
          </a:xfrm>
          <a:prstGeom prst="rect">
            <a:avLst/>
          </a:prstGeom>
        </p:spPr>
      </p:pic>
      <p:sp>
        <p:nvSpPr>
          <p:cNvPr id="2" name="Title 1">
            <a:extLst>
              <a:ext uri="{FF2B5EF4-FFF2-40B4-BE49-F238E27FC236}">
                <a16:creationId xmlns:a16="http://schemas.microsoft.com/office/drawing/2014/main" id="{799FB920-48E4-B804-6A11-1B470DEF59C9}"/>
              </a:ext>
            </a:extLst>
          </p:cNvPr>
          <p:cNvSpPr>
            <a:spLocks noGrp="1"/>
          </p:cNvSpPr>
          <p:nvPr>
            <p:ph type="title"/>
          </p:nvPr>
        </p:nvSpPr>
        <p:spPr/>
        <p:txBody>
          <a:bodyPr/>
          <a:lstStyle/>
          <a:p>
            <a:r>
              <a:rPr lang="en-US" dirty="0"/>
              <a:t>Gravity Model</a:t>
            </a:r>
            <a:endParaRPr lang="en-ID" dirty="0"/>
          </a:p>
        </p:txBody>
      </p:sp>
      <p:pic>
        <p:nvPicPr>
          <p:cNvPr id="5" name="Picture 4">
            <a:extLst>
              <a:ext uri="{FF2B5EF4-FFF2-40B4-BE49-F238E27FC236}">
                <a16:creationId xmlns:a16="http://schemas.microsoft.com/office/drawing/2014/main" id="{6C6CEA6F-8465-A051-CBFA-7C4695EF621D}"/>
              </a:ext>
            </a:extLst>
          </p:cNvPr>
          <p:cNvPicPr>
            <a:picLocks noChangeAspect="1"/>
          </p:cNvPicPr>
          <p:nvPr/>
        </p:nvPicPr>
        <p:blipFill>
          <a:blip r:embed="rId4"/>
          <a:stretch>
            <a:fillRect/>
          </a:stretch>
        </p:blipFill>
        <p:spPr>
          <a:xfrm>
            <a:off x="4261347" y="1027906"/>
            <a:ext cx="3669306" cy="1896695"/>
          </a:xfrm>
          <a:prstGeom prst="rect">
            <a:avLst/>
          </a:prstGeom>
        </p:spPr>
      </p:pic>
      <p:sp>
        <p:nvSpPr>
          <p:cNvPr id="6" name="Content Placeholder 2">
            <a:extLst>
              <a:ext uri="{FF2B5EF4-FFF2-40B4-BE49-F238E27FC236}">
                <a16:creationId xmlns:a16="http://schemas.microsoft.com/office/drawing/2014/main" id="{A5712090-5A18-9E6F-3EB5-21A1EDEC6444}"/>
              </a:ext>
            </a:extLst>
          </p:cNvPr>
          <p:cNvSpPr txBox="1">
            <a:spLocks/>
          </p:cNvSpPr>
          <p:nvPr/>
        </p:nvSpPr>
        <p:spPr>
          <a:xfrm>
            <a:off x="838200" y="3279949"/>
            <a:ext cx="10515600" cy="36763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i="1" dirty="0" err="1">
                <a:latin typeface="+mj-lt"/>
              </a:rPr>
              <a:t>Mij</a:t>
            </a:r>
            <a:r>
              <a:rPr lang="en-US" sz="2200" i="1" dirty="0">
                <a:latin typeface="+mj-lt"/>
              </a:rPr>
              <a:t> </a:t>
            </a:r>
            <a:r>
              <a:rPr lang="en-US" sz="2200" dirty="0">
                <a:latin typeface="+mj-lt"/>
              </a:rPr>
              <a:t>is the value of trade between country </a:t>
            </a:r>
            <a:r>
              <a:rPr lang="en-US" sz="2200" i="1" dirty="0" err="1">
                <a:latin typeface="+mj-lt"/>
              </a:rPr>
              <a:t>i</a:t>
            </a:r>
            <a:r>
              <a:rPr lang="en-US" sz="2200" i="1" dirty="0">
                <a:latin typeface="+mj-lt"/>
              </a:rPr>
              <a:t> </a:t>
            </a:r>
            <a:r>
              <a:rPr lang="en-US" sz="2200" dirty="0">
                <a:latin typeface="+mj-lt"/>
              </a:rPr>
              <a:t>and country </a:t>
            </a:r>
            <a:r>
              <a:rPr lang="en-US" sz="2200" i="1" dirty="0">
                <a:latin typeface="+mj-lt"/>
              </a:rPr>
              <a:t>j.</a:t>
            </a:r>
            <a:endParaRPr lang="en-US" sz="2200" dirty="0">
              <a:latin typeface="+mj-lt"/>
            </a:endParaRPr>
          </a:p>
          <a:p>
            <a:r>
              <a:rPr lang="en-US" sz="2200" i="1" dirty="0">
                <a:latin typeface="+mj-lt"/>
              </a:rPr>
              <a:t>Yi </a:t>
            </a:r>
            <a:r>
              <a:rPr lang="en-US" sz="2200" dirty="0">
                <a:latin typeface="+mj-lt"/>
              </a:rPr>
              <a:t>denotes for </a:t>
            </a:r>
            <a:r>
              <a:rPr lang="en-US" sz="2200" b="0" i="0" u="none" strike="noStrike" baseline="0" dirty="0">
                <a:latin typeface="+mj-lt"/>
              </a:rPr>
              <a:t>importer-specific factors that make up the total importer’s demand (usually the importing country’s GDP).</a:t>
            </a:r>
          </a:p>
          <a:p>
            <a:r>
              <a:rPr lang="en-US" sz="2200" i="1" dirty="0" err="1">
                <a:latin typeface="+mj-lt"/>
              </a:rPr>
              <a:t>Yj</a:t>
            </a:r>
            <a:r>
              <a:rPr lang="en-US" sz="2200" dirty="0"/>
              <a:t> comprises exporter-specific factors (such as the exporter’s GDP) that represent the total amount exporters are willing to supply.</a:t>
            </a:r>
            <a:endParaRPr lang="en-ID" sz="2200" dirty="0"/>
          </a:p>
          <a:p>
            <a:r>
              <a:rPr lang="en-US" sz="2200" i="1" dirty="0" err="1">
                <a:latin typeface="+mj-lt"/>
              </a:rPr>
              <a:t>Dij</a:t>
            </a:r>
            <a:r>
              <a:rPr lang="en-US" sz="2200" i="1" dirty="0">
                <a:latin typeface="+mj-lt"/>
              </a:rPr>
              <a:t> </a:t>
            </a:r>
            <a:r>
              <a:rPr lang="en-US" sz="2200" dirty="0">
                <a:latin typeface="+mj-lt"/>
              </a:rPr>
              <a:t>is represents the trade costs of exporter </a:t>
            </a:r>
            <a:r>
              <a:rPr lang="en-US" sz="2200" i="1" dirty="0" err="1">
                <a:latin typeface="+mj-lt"/>
              </a:rPr>
              <a:t>i</a:t>
            </a:r>
            <a:r>
              <a:rPr lang="en-US" sz="2200" dirty="0">
                <a:latin typeface="+mj-lt"/>
              </a:rPr>
              <a:t> to access of market </a:t>
            </a:r>
            <a:r>
              <a:rPr lang="en-US" sz="2200" i="1" dirty="0">
                <a:latin typeface="+mj-lt"/>
              </a:rPr>
              <a:t>j</a:t>
            </a:r>
            <a:r>
              <a:rPr lang="en-US" sz="2200" dirty="0">
                <a:latin typeface="+mj-lt"/>
              </a:rPr>
              <a:t> (distances, tariffs, other costs). </a:t>
            </a:r>
            <a:endParaRPr lang="en-US" sz="2200" i="1" dirty="0">
              <a:latin typeface="+mj-lt"/>
            </a:endParaRPr>
          </a:p>
          <a:p>
            <a:r>
              <a:rPr lang="en-US" sz="2200" i="1" dirty="0">
                <a:latin typeface="+mj-lt"/>
              </a:rPr>
              <a:t>G </a:t>
            </a:r>
            <a:r>
              <a:rPr lang="en-US" sz="2200" dirty="0">
                <a:latin typeface="+mj-lt"/>
              </a:rPr>
              <a:t>is a variable that does not depend on </a:t>
            </a:r>
            <a:r>
              <a:rPr lang="en-US" sz="2200" i="1" dirty="0" err="1">
                <a:latin typeface="+mj-lt"/>
              </a:rPr>
              <a:t>i</a:t>
            </a:r>
            <a:r>
              <a:rPr lang="en-US" sz="2200" dirty="0">
                <a:latin typeface="+mj-lt"/>
              </a:rPr>
              <a:t> or </a:t>
            </a:r>
            <a:r>
              <a:rPr lang="en-US" sz="2200" i="1" dirty="0">
                <a:latin typeface="+mj-lt"/>
              </a:rPr>
              <a:t>j</a:t>
            </a:r>
            <a:r>
              <a:rPr lang="en-US" sz="2200" dirty="0">
                <a:latin typeface="+mj-lt"/>
              </a:rPr>
              <a:t> such as the level of world liberalization.</a:t>
            </a:r>
          </a:p>
          <a:p>
            <a:endParaRPr lang="en-ID" sz="3600" dirty="0">
              <a:latin typeface="+mj-lt"/>
            </a:endParaRPr>
          </a:p>
        </p:txBody>
      </p:sp>
      <p:sp>
        <p:nvSpPr>
          <p:cNvPr id="4" name="TextBox 3">
            <a:extLst>
              <a:ext uri="{FF2B5EF4-FFF2-40B4-BE49-F238E27FC236}">
                <a16:creationId xmlns:a16="http://schemas.microsoft.com/office/drawing/2014/main" id="{5F2F2350-F6B3-7E13-7CB3-D91F730D9FF0}"/>
              </a:ext>
            </a:extLst>
          </p:cNvPr>
          <p:cNvSpPr txBox="1"/>
          <p:nvPr/>
        </p:nvSpPr>
        <p:spPr>
          <a:xfrm>
            <a:off x="14780711" y="4203027"/>
            <a:ext cx="3231715" cy="1569660"/>
          </a:xfrm>
          <a:prstGeom prst="rect">
            <a:avLst/>
          </a:prstGeom>
          <a:noFill/>
        </p:spPr>
        <p:txBody>
          <a:bodyPr wrap="square">
            <a:spAutoFit/>
          </a:bodyPr>
          <a:lstStyle/>
          <a:p>
            <a:pPr marL="342900" indent="-342900">
              <a:buFont typeface="Arial" panose="020B0604020202020204" pitchFamily="34" charset="0"/>
              <a:buChar char="•"/>
            </a:pPr>
            <a:r>
              <a:rPr lang="en-US" altLang="en-US" sz="2400" dirty="0"/>
              <a:t>The basic gravity model is derived from the Newton’s law of gravity</a:t>
            </a:r>
            <a:endParaRPr lang="en-ID" sz="2400" dirty="0"/>
          </a:p>
        </p:txBody>
      </p:sp>
    </p:spTree>
    <p:extLst>
      <p:ext uri="{BB962C8B-B14F-4D97-AF65-F5344CB8AC3E}">
        <p14:creationId xmlns:p14="http://schemas.microsoft.com/office/powerpoint/2010/main" val="42496700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3560-C963-6A72-709B-EC541795318A}"/>
              </a:ext>
            </a:extLst>
          </p:cNvPr>
          <p:cNvSpPr>
            <a:spLocks noGrp="1"/>
          </p:cNvSpPr>
          <p:nvPr>
            <p:ph type="title"/>
          </p:nvPr>
        </p:nvSpPr>
        <p:spPr/>
        <p:txBody>
          <a:bodyPr/>
          <a:lstStyle/>
          <a:p>
            <a:r>
              <a:rPr lang="en-US" dirty="0"/>
              <a:t>Gravity Model</a:t>
            </a:r>
            <a:endParaRPr lang="en-ID" dirty="0"/>
          </a:p>
        </p:txBody>
      </p:sp>
      <p:pic>
        <p:nvPicPr>
          <p:cNvPr id="5" name="Picture 4">
            <a:extLst>
              <a:ext uri="{FF2B5EF4-FFF2-40B4-BE49-F238E27FC236}">
                <a16:creationId xmlns:a16="http://schemas.microsoft.com/office/drawing/2014/main" id="{07604206-606D-3CE3-831C-7942BA750F12}"/>
              </a:ext>
            </a:extLst>
          </p:cNvPr>
          <p:cNvPicPr>
            <a:picLocks noChangeAspect="1"/>
          </p:cNvPicPr>
          <p:nvPr/>
        </p:nvPicPr>
        <p:blipFill>
          <a:blip r:embed="rId2"/>
          <a:stretch>
            <a:fillRect/>
          </a:stretch>
        </p:blipFill>
        <p:spPr>
          <a:xfrm>
            <a:off x="2536408" y="1690688"/>
            <a:ext cx="6913237" cy="1309326"/>
          </a:xfrm>
          <a:prstGeom prst="rect">
            <a:avLst/>
          </a:prstGeom>
        </p:spPr>
      </p:pic>
      <p:sp>
        <p:nvSpPr>
          <p:cNvPr id="7" name="TextBox 6">
            <a:extLst>
              <a:ext uri="{FF2B5EF4-FFF2-40B4-BE49-F238E27FC236}">
                <a16:creationId xmlns:a16="http://schemas.microsoft.com/office/drawing/2014/main" id="{28B59153-61C3-5B8F-7AEB-F97667DBE615}"/>
              </a:ext>
            </a:extLst>
          </p:cNvPr>
          <p:cNvSpPr txBox="1"/>
          <p:nvPr/>
        </p:nvSpPr>
        <p:spPr>
          <a:xfrm>
            <a:off x="1039660" y="3259642"/>
            <a:ext cx="9895562" cy="2554545"/>
          </a:xfrm>
          <a:prstGeom prst="rect">
            <a:avLst/>
          </a:prstGeom>
          <a:noFill/>
        </p:spPr>
        <p:txBody>
          <a:bodyPr wrap="square">
            <a:spAutoFit/>
          </a:bodyPr>
          <a:lstStyle/>
          <a:p>
            <a:pPr marL="285750" indent="-285750" algn="l">
              <a:buFont typeface="Arial" panose="020B0604020202020204" pitchFamily="34" charset="0"/>
              <a:buChar char="•"/>
            </a:pPr>
            <a:r>
              <a:rPr lang="en-ID" sz="2000" b="0" i="0" u="none" strike="noStrike" baseline="0" dirty="0">
                <a:latin typeface="+mj-lt"/>
              </a:rPr>
              <a:t>In the </a:t>
            </a:r>
            <a:r>
              <a:rPr lang="en-US" sz="2000" b="0" i="0" u="none" strike="noStrike" baseline="0" dirty="0">
                <a:latin typeface="+mj-lt"/>
              </a:rPr>
              <a:t>gravity equation, geographical distance between the importing and exporting countries is actually a proxy for trade costs, which impede bilateral trade.</a:t>
            </a:r>
          </a:p>
          <a:p>
            <a:pPr marL="285750" indent="-285750" algn="l">
              <a:buFont typeface="Arial" panose="020B0604020202020204" pitchFamily="34" charset="0"/>
              <a:buChar char="•"/>
            </a:pPr>
            <a:endParaRPr lang="en-US" sz="2000" b="0" i="0" u="none" strike="noStrike" baseline="0" dirty="0">
              <a:latin typeface="+mj-lt"/>
            </a:endParaRPr>
          </a:p>
          <a:p>
            <a:pPr marL="285750" indent="-285750" algn="l">
              <a:buFont typeface="Arial" panose="020B0604020202020204" pitchFamily="34" charset="0"/>
              <a:buChar char="•"/>
            </a:pPr>
            <a:r>
              <a:rPr lang="en-US" sz="2000" b="0" i="0" u="none" strike="noStrike" baseline="0" dirty="0">
                <a:latin typeface="+mj-lt"/>
              </a:rPr>
              <a:t>Other variables that capture trade costs </a:t>
            </a:r>
            <a:r>
              <a:rPr lang="en-US" sz="2000" dirty="0">
                <a:latin typeface="+mj-lt"/>
              </a:rPr>
              <a:t>can be also added, such as tariffs, NTMs, FTAs, </a:t>
            </a:r>
            <a:r>
              <a:rPr lang="en-US" sz="2000" b="0" i="0" u="none" strike="noStrike" baseline="0" dirty="0">
                <a:latin typeface="+mj-lt"/>
              </a:rPr>
              <a:t>common language, colonial links, common currency, or whether the importing or exporting countries are islands or landlocked</a:t>
            </a:r>
            <a:r>
              <a:rPr lang="en-US" sz="2000" dirty="0">
                <a:latin typeface="+mj-lt"/>
              </a:rPr>
              <a:t>.</a:t>
            </a:r>
          </a:p>
          <a:p>
            <a:pPr marL="285750" indent="-285750" algn="l">
              <a:buFont typeface="Arial" panose="020B0604020202020204" pitchFamily="34" charset="0"/>
              <a:buChar char="•"/>
            </a:pPr>
            <a:endParaRPr lang="en-US" sz="2000" dirty="0">
              <a:latin typeface="+mj-lt"/>
            </a:endParaRPr>
          </a:p>
          <a:p>
            <a:pPr marL="285750" indent="-285750" algn="l">
              <a:buFont typeface="Arial" panose="020B0604020202020204" pitchFamily="34" charset="0"/>
              <a:buChar char="•"/>
            </a:pPr>
            <a:r>
              <a:rPr lang="en-US" sz="2000" dirty="0">
                <a:latin typeface="+mj-lt"/>
              </a:rPr>
              <a:t>Gravity equations can be estimated using cross-section, time-series, and panel data. </a:t>
            </a:r>
          </a:p>
        </p:txBody>
      </p:sp>
      <p:sp>
        <p:nvSpPr>
          <p:cNvPr id="8" name="TextBox 7">
            <a:extLst>
              <a:ext uri="{FF2B5EF4-FFF2-40B4-BE49-F238E27FC236}">
                <a16:creationId xmlns:a16="http://schemas.microsoft.com/office/drawing/2014/main" id="{55EB8D1E-3E2C-F7B5-062D-2FE04E792A62}"/>
              </a:ext>
            </a:extLst>
          </p:cNvPr>
          <p:cNvSpPr txBox="1"/>
          <p:nvPr/>
        </p:nvSpPr>
        <p:spPr>
          <a:xfrm>
            <a:off x="945997" y="1564747"/>
            <a:ext cx="1270604" cy="369332"/>
          </a:xfrm>
          <a:prstGeom prst="rect">
            <a:avLst/>
          </a:prstGeom>
          <a:noFill/>
        </p:spPr>
        <p:txBody>
          <a:bodyPr wrap="none" rtlCol="0">
            <a:spAutoFit/>
          </a:bodyPr>
          <a:lstStyle/>
          <a:p>
            <a:r>
              <a:rPr lang="en-US" dirty="0"/>
              <a:t>In log term:</a:t>
            </a:r>
            <a:endParaRPr lang="en-ID" dirty="0"/>
          </a:p>
        </p:txBody>
      </p:sp>
    </p:spTree>
    <p:extLst>
      <p:ext uri="{BB962C8B-B14F-4D97-AF65-F5344CB8AC3E}">
        <p14:creationId xmlns:p14="http://schemas.microsoft.com/office/powerpoint/2010/main" val="4734629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837A4-1B32-5C4D-AFF4-F461D6DEC0B1}"/>
              </a:ext>
            </a:extLst>
          </p:cNvPr>
          <p:cNvSpPr>
            <a:spLocks noGrp="1"/>
          </p:cNvSpPr>
          <p:nvPr>
            <p:ph type="title"/>
          </p:nvPr>
        </p:nvSpPr>
        <p:spPr/>
        <p:txBody>
          <a:bodyPr/>
          <a:lstStyle/>
          <a:p>
            <a:r>
              <a:rPr lang="en-ID" dirty="0"/>
              <a:t>Multilateral trade-resistance in gravity model</a:t>
            </a:r>
          </a:p>
        </p:txBody>
      </p:sp>
      <p:sp>
        <p:nvSpPr>
          <p:cNvPr id="3" name="Content Placeholder 2">
            <a:extLst>
              <a:ext uri="{FF2B5EF4-FFF2-40B4-BE49-F238E27FC236}">
                <a16:creationId xmlns:a16="http://schemas.microsoft.com/office/drawing/2014/main" id="{926CB00D-2492-EA3B-F993-3939A1BA4209}"/>
              </a:ext>
            </a:extLst>
          </p:cNvPr>
          <p:cNvSpPr>
            <a:spLocks noGrp="1"/>
          </p:cNvSpPr>
          <p:nvPr>
            <p:ph idx="1"/>
          </p:nvPr>
        </p:nvSpPr>
        <p:spPr/>
        <p:txBody>
          <a:bodyPr>
            <a:normAutofit lnSpcReduction="10000"/>
          </a:bodyPr>
          <a:lstStyle/>
          <a:p>
            <a:r>
              <a:rPr lang="en-US" sz="2200" dirty="0"/>
              <a:t>Anderson and van </a:t>
            </a:r>
            <a:r>
              <a:rPr lang="en-US" sz="2200" dirty="0" err="1"/>
              <a:t>Wincoop’s</a:t>
            </a:r>
            <a:r>
              <a:rPr lang="en-US" sz="2200" dirty="0"/>
              <a:t> (2003) shows that controlling for relative trade costs is crucial for a well-specified gravity model.</a:t>
            </a:r>
          </a:p>
          <a:p>
            <a:endParaRPr lang="en-US" sz="2200" dirty="0"/>
          </a:p>
          <a:p>
            <a:r>
              <a:rPr lang="en-US" sz="2200" dirty="0"/>
              <a:t>The propensity of country </a:t>
            </a:r>
            <a:r>
              <a:rPr lang="en-US" sz="2200" i="1" dirty="0"/>
              <a:t>j</a:t>
            </a:r>
            <a:r>
              <a:rPr lang="en-US" sz="2200" dirty="0"/>
              <a:t> to import from country </a:t>
            </a:r>
            <a:r>
              <a:rPr lang="en-US" sz="2200" i="1" dirty="0" err="1"/>
              <a:t>i</a:t>
            </a:r>
            <a:r>
              <a:rPr lang="en-US" sz="2200" dirty="0"/>
              <a:t> is determined by country</a:t>
            </a:r>
            <a:r>
              <a:rPr lang="en-US" sz="2200" i="1" dirty="0"/>
              <a:t> j’s </a:t>
            </a:r>
            <a:r>
              <a:rPr lang="en-US" sz="2200" dirty="0"/>
              <a:t>trade cost toward </a:t>
            </a:r>
            <a:r>
              <a:rPr lang="en-US" sz="2200" i="1" dirty="0" err="1"/>
              <a:t>i</a:t>
            </a:r>
            <a:r>
              <a:rPr lang="en-US" sz="2200" i="1" dirty="0"/>
              <a:t> </a:t>
            </a:r>
            <a:r>
              <a:rPr lang="en-US" sz="2200" dirty="0"/>
              <a:t>relative to its overall “resistance” to imports (weighted average trade costs) and to the average “resistance” facing exporters in country </a:t>
            </a:r>
            <a:r>
              <a:rPr lang="en-US" sz="2200" i="1" dirty="0" err="1"/>
              <a:t>i</a:t>
            </a:r>
            <a:r>
              <a:rPr lang="en-US" sz="2200" dirty="0"/>
              <a:t>; not simply by the absolute trade costs between countries</a:t>
            </a:r>
            <a:r>
              <a:rPr lang="en-US" sz="2200" i="1" dirty="0"/>
              <a:t> </a:t>
            </a:r>
            <a:r>
              <a:rPr lang="en-US" sz="2200" i="1" dirty="0" err="1"/>
              <a:t>i</a:t>
            </a:r>
            <a:r>
              <a:rPr lang="en-US" sz="2200" i="1" dirty="0"/>
              <a:t> </a:t>
            </a:r>
            <a:r>
              <a:rPr lang="en-US" sz="2200" dirty="0"/>
              <a:t>and </a:t>
            </a:r>
            <a:r>
              <a:rPr lang="en-US" sz="2200" i="1" dirty="0"/>
              <a:t>j</a:t>
            </a:r>
            <a:r>
              <a:rPr lang="en-US" sz="2200" dirty="0"/>
              <a:t>.</a:t>
            </a:r>
          </a:p>
          <a:p>
            <a:endParaRPr lang="en-US" sz="2200" dirty="0"/>
          </a:p>
          <a:p>
            <a:r>
              <a:rPr lang="en-US" sz="2200" dirty="0"/>
              <a:t>Two countries surrounded by other large trading economies, say Belgium and the Netherlands bordered by France and Germany respectively as well as by each other, will trade less between themselves than if they were surrounded by oceans (such as Australia and New Zealand) or by vast stretches of deserts and mountains (such as the Kyrgyz Republic and Kazakhstan).</a:t>
            </a:r>
            <a:endParaRPr lang="en-ID" sz="2200" dirty="0"/>
          </a:p>
        </p:txBody>
      </p:sp>
    </p:spTree>
    <p:extLst>
      <p:ext uri="{BB962C8B-B14F-4D97-AF65-F5344CB8AC3E}">
        <p14:creationId xmlns:p14="http://schemas.microsoft.com/office/powerpoint/2010/main" val="35555663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934145F5-5435-2034-13E7-8970D9DB6053}"/>
              </a:ext>
            </a:extLst>
          </p:cNvPr>
          <p:cNvGraphicFramePr/>
          <p:nvPr>
            <p:extLst>
              <p:ext uri="{D42A27DB-BD31-4B8C-83A1-F6EECF244321}">
                <p14:modId xmlns:p14="http://schemas.microsoft.com/office/powerpoint/2010/main" val="870807730"/>
              </p:ext>
            </p:extLst>
          </p:nvPr>
        </p:nvGraphicFramePr>
        <p:xfrm>
          <a:off x="463463" y="626301"/>
          <a:ext cx="11423737" cy="57118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777913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145B7019-4C56-56D4-AC9F-C68A3270751B}"/>
              </a:ext>
            </a:extLst>
          </p:cNvPr>
          <p:cNvGraphicFramePr/>
          <p:nvPr>
            <p:extLst>
              <p:ext uri="{D42A27DB-BD31-4B8C-83A1-F6EECF244321}">
                <p14:modId xmlns:p14="http://schemas.microsoft.com/office/powerpoint/2010/main" val="2574693851"/>
              </p:ext>
            </p:extLst>
          </p:nvPr>
        </p:nvGraphicFramePr>
        <p:xfrm>
          <a:off x="475989" y="350728"/>
          <a:ext cx="11260899" cy="62003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80443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C44C6A-BC88-B937-065B-D7AB0175E504}"/>
              </a:ext>
            </a:extLst>
          </p:cNvPr>
          <p:cNvSpPr>
            <a:spLocks noGrp="1"/>
          </p:cNvSpPr>
          <p:nvPr>
            <p:ph type="ctrTitle"/>
          </p:nvPr>
        </p:nvSpPr>
        <p:spPr/>
        <p:txBody>
          <a:bodyPr/>
          <a:lstStyle/>
          <a:p>
            <a:r>
              <a:rPr lang="en-US" dirty="0"/>
              <a:t>Thank You</a:t>
            </a:r>
            <a:endParaRPr lang="en-ID" dirty="0"/>
          </a:p>
        </p:txBody>
      </p:sp>
      <p:sp>
        <p:nvSpPr>
          <p:cNvPr id="5" name="Subtitle 4">
            <a:extLst>
              <a:ext uri="{FF2B5EF4-FFF2-40B4-BE49-F238E27FC236}">
                <a16:creationId xmlns:a16="http://schemas.microsoft.com/office/drawing/2014/main" id="{6D6C914D-228D-E14B-0533-58D1C0C333A3}"/>
              </a:ext>
            </a:extLst>
          </p:cNvPr>
          <p:cNvSpPr>
            <a:spLocks noGrp="1"/>
          </p:cNvSpPr>
          <p:nvPr>
            <p:ph type="subTitle" idx="1"/>
          </p:nvPr>
        </p:nvSpPr>
        <p:spPr/>
        <p:txBody>
          <a:bodyPr/>
          <a:lstStyle/>
          <a:p>
            <a:endParaRPr lang="en-ID" dirty="0"/>
          </a:p>
        </p:txBody>
      </p:sp>
    </p:spTree>
    <p:extLst>
      <p:ext uri="{BB962C8B-B14F-4D97-AF65-F5344CB8AC3E}">
        <p14:creationId xmlns:p14="http://schemas.microsoft.com/office/powerpoint/2010/main" val="8057427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8AD13-36BB-B7A5-EF1A-363BB54A1705}"/>
              </a:ext>
            </a:extLst>
          </p:cNvPr>
          <p:cNvSpPr>
            <a:spLocks noGrp="1"/>
          </p:cNvSpPr>
          <p:nvPr>
            <p:ph type="ctrTitle"/>
          </p:nvPr>
        </p:nvSpPr>
        <p:spPr/>
        <p:txBody>
          <a:bodyPr>
            <a:normAutofit/>
          </a:bodyPr>
          <a:lstStyle/>
          <a:p>
            <a:pPr algn="l"/>
            <a:r>
              <a:rPr lang="en-US" sz="6600" b="1" dirty="0"/>
              <a:t>Tools for Trade Analysis</a:t>
            </a:r>
            <a:endParaRPr lang="en-ID" sz="6600" b="1" dirty="0"/>
          </a:p>
        </p:txBody>
      </p:sp>
      <p:sp>
        <p:nvSpPr>
          <p:cNvPr id="3" name="Subtitle 2">
            <a:extLst>
              <a:ext uri="{FF2B5EF4-FFF2-40B4-BE49-F238E27FC236}">
                <a16:creationId xmlns:a16="http://schemas.microsoft.com/office/drawing/2014/main" id="{BD1B20A6-BBE9-365E-6677-F0AE25B09FFD}"/>
              </a:ext>
            </a:extLst>
          </p:cNvPr>
          <p:cNvSpPr>
            <a:spLocks noGrp="1"/>
          </p:cNvSpPr>
          <p:nvPr>
            <p:ph type="subTitle" idx="1"/>
          </p:nvPr>
        </p:nvSpPr>
        <p:spPr>
          <a:xfrm>
            <a:off x="1524000" y="4818184"/>
            <a:ext cx="9144000" cy="439615"/>
          </a:xfrm>
        </p:spPr>
        <p:txBody>
          <a:bodyPr/>
          <a:lstStyle/>
          <a:p>
            <a:pPr algn="l"/>
            <a:r>
              <a:rPr lang="en-US" dirty="0"/>
              <a:t>ECES805205 Trade and Industrial Economic Development Analysis</a:t>
            </a:r>
            <a:endParaRPr lang="en-ID" dirty="0"/>
          </a:p>
        </p:txBody>
      </p:sp>
      <p:sp>
        <p:nvSpPr>
          <p:cNvPr id="4" name="Subtitle 2">
            <a:extLst>
              <a:ext uri="{FF2B5EF4-FFF2-40B4-BE49-F238E27FC236}">
                <a16:creationId xmlns:a16="http://schemas.microsoft.com/office/drawing/2014/main" id="{AC064EBF-D488-45F2-21E4-3EE67F1F3D91}"/>
              </a:ext>
            </a:extLst>
          </p:cNvPr>
          <p:cNvSpPr txBox="1">
            <a:spLocks/>
          </p:cNvSpPr>
          <p:nvPr/>
        </p:nvSpPr>
        <p:spPr>
          <a:xfrm>
            <a:off x="1524000" y="4378569"/>
            <a:ext cx="9144000" cy="4396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dirty="0"/>
              <a:t>Deasy Pane</a:t>
            </a:r>
            <a:endParaRPr lang="en-ID" dirty="0"/>
          </a:p>
        </p:txBody>
      </p:sp>
    </p:spTree>
    <p:extLst>
      <p:ext uri="{BB962C8B-B14F-4D97-AF65-F5344CB8AC3E}">
        <p14:creationId xmlns:p14="http://schemas.microsoft.com/office/powerpoint/2010/main" val="4257090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E7847-017C-D178-AF67-71499F8452EC}"/>
              </a:ext>
            </a:extLst>
          </p:cNvPr>
          <p:cNvSpPr>
            <a:spLocks noGrp="1"/>
          </p:cNvSpPr>
          <p:nvPr>
            <p:ph type="title"/>
          </p:nvPr>
        </p:nvSpPr>
        <p:spPr/>
        <p:txBody>
          <a:bodyPr/>
          <a:lstStyle/>
          <a:p>
            <a:r>
              <a:rPr lang="en-US" dirty="0"/>
              <a:t>The goals of this lecture</a:t>
            </a:r>
            <a:endParaRPr lang="en-ID" dirty="0"/>
          </a:p>
        </p:txBody>
      </p:sp>
      <p:sp>
        <p:nvSpPr>
          <p:cNvPr id="3" name="Content Placeholder 2">
            <a:extLst>
              <a:ext uri="{FF2B5EF4-FFF2-40B4-BE49-F238E27FC236}">
                <a16:creationId xmlns:a16="http://schemas.microsoft.com/office/drawing/2014/main" id="{455A237E-7A52-22EE-4E7D-9845BA583299}"/>
              </a:ext>
            </a:extLst>
          </p:cNvPr>
          <p:cNvSpPr>
            <a:spLocks noGrp="1"/>
          </p:cNvSpPr>
          <p:nvPr>
            <p:ph idx="1"/>
          </p:nvPr>
        </p:nvSpPr>
        <p:spPr>
          <a:xfrm>
            <a:off x="838200" y="1843209"/>
            <a:ext cx="10515600" cy="4351338"/>
          </a:xfrm>
        </p:spPr>
        <p:txBody>
          <a:bodyPr/>
          <a:lstStyle/>
          <a:p>
            <a:r>
              <a:rPr lang="en-US" dirty="0"/>
              <a:t>Be familiar with trade data and sources of trade data</a:t>
            </a:r>
          </a:p>
          <a:p>
            <a:r>
              <a:rPr lang="en-US" dirty="0"/>
              <a:t>Understand to some tools to do trade analyses</a:t>
            </a:r>
          </a:p>
          <a:p>
            <a:r>
              <a:rPr lang="en-US" dirty="0"/>
              <a:t>Be able to do analysis using trade data</a:t>
            </a:r>
          </a:p>
          <a:p>
            <a:r>
              <a:rPr lang="en-US" dirty="0"/>
              <a:t>Be ready with assignments! </a:t>
            </a:r>
          </a:p>
          <a:p>
            <a:endParaRPr lang="en-ID" dirty="0"/>
          </a:p>
        </p:txBody>
      </p:sp>
    </p:spTree>
    <p:extLst>
      <p:ext uri="{BB962C8B-B14F-4D97-AF65-F5344CB8AC3E}">
        <p14:creationId xmlns:p14="http://schemas.microsoft.com/office/powerpoint/2010/main" val="2632940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A529F8-DA0B-96BA-0037-71381B5B13DB}"/>
              </a:ext>
            </a:extLst>
          </p:cNvPr>
          <p:cNvSpPr>
            <a:spLocks noGrp="1"/>
          </p:cNvSpPr>
          <p:nvPr>
            <p:ph type="title"/>
          </p:nvPr>
        </p:nvSpPr>
        <p:spPr/>
        <p:txBody>
          <a:bodyPr/>
          <a:lstStyle/>
          <a:p>
            <a:r>
              <a:rPr lang="en-US" dirty="0"/>
              <a:t>Trade data</a:t>
            </a:r>
            <a:endParaRPr lang="en-ID" dirty="0"/>
          </a:p>
        </p:txBody>
      </p:sp>
      <p:sp>
        <p:nvSpPr>
          <p:cNvPr id="3" name="Content Placeholder 2">
            <a:extLst>
              <a:ext uri="{FF2B5EF4-FFF2-40B4-BE49-F238E27FC236}">
                <a16:creationId xmlns:a16="http://schemas.microsoft.com/office/drawing/2014/main" id="{A1ADFD61-4655-6FEC-948A-01F77B1E12C6}"/>
              </a:ext>
            </a:extLst>
          </p:cNvPr>
          <p:cNvSpPr>
            <a:spLocks noGrp="1"/>
          </p:cNvSpPr>
          <p:nvPr>
            <p:ph idx="1"/>
          </p:nvPr>
        </p:nvSpPr>
        <p:spPr/>
        <p:txBody>
          <a:bodyPr>
            <a:normAutofit/>
          </a:bodyPr>
          <a:lstStyle/>
          <a:p>
            <a:r>
              <a:rPr lang="en-US" dirty="0"/>
              <a:t>Who produces trade data?</a:t>
            </a:r>
          </a:p>
          <a:p>
            <a:r>
              <a:rPr lang="en-US" dirty="0"/>
              <a:t>Where can we get trade data?</a:t>
            </a:r>
          </a:p>
          <a:p>
            <a:r>
              <a:rPr lang="en-US" dirty="0"/>
              <a:t>What are included in trade data?</a:t>
            </a:r>
          </a:p>
          <a:p>
            <a:endParaRPr lang="en-US" dirty="0"/>
          </a:p>
          <a:p>
            <a:endParaRPr lang="en-US" dirty="0"/>
          </a:p>
          <a:p>
            <a:endParaRPr lang="en-ID" dirty="0"/>
          </a:p>
        </p:txBody>
      </p:sp>
    </p:spTree>
    <p:extLst>
      <p:ext uri="{BB962C8B-B14F-4D97-AF65-F5344CB8AC3E}">
        <p14:creationId xmlns:p14="http://schemas.microsoft.com/office/powerpoint/2010/main" val="60531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CB02A-EE5D-521B-5F1F-663DE53868CA}"/>
              </a:ext>
            </a:extLst>
          </p:cNvPr>
          <p:cNvSpPr>
            <a:spLocks noGrp="1"/>
          </p:cNvSpPr>
          <p:nvPr>
            <p:ph type="title"/>
          </p:nvPr>
        </p:nvSpPr>
        <p:spPr/>
        <p:txBody>
          <a:bodyPr/>
          <a:lstStyle/>
          <a:p>
            <a:r>
              <a:rPr lang="en-US" dirty="0"/>
              <a:t>Useful links</a:t>
            </a:r>
            <a:endParaRPr lang="en-ID" dirty="0"/>
          </a:p>
        </p:txBody>
      </p:sp>
      <p:sp>
        <p:nvSpPr>
          <p:cNvPr id="3" name="Content Placeholder 2">
            <a:extLst>
              <a:ext uri="{FF2B5EF4-FFF2-40B4-BE49-F238E27FC236}">
                <a16:creationId xmlns:a16="http://schemas.microsoft.com/office/drawing/2014/main" id="{3853CA95-6AE9-EACA-6919-D583F9CF4AB0}"/>
              </a:ext>
            </a:extLst>
          </p:cNvPr>
          <p:cNvSpPr>
            <a:spLocks noGrp="1"/>
          </p:cNvSpPr>
          <p:nvPr>
            <p:ph idx="1"/>
          </p:nvPr>
        </p:nvSpPr>
        <p:spPr/>
        <p:txBody>
          <a:bodyPr/>
          <a:lstStyle/>
          <a:p>
            <a:r>
              <a:rPr lang="en-US" dirty="0"/>
              <a:t>UNCOMTRADE: </a:t>
            </a:r>
            <a:r>
              <a:rPr lang="en-US" dirty="0">
                <a:hlinkClick r:id="rId2"/>
              </a:rPr>
              <a:t>https://comtradeplus.un.org/</a:t>
            </a:r>
            <a:r>
              <a:rPr lang="en-US" dirty="0"/>
              <a:t> </a:t>
            </a:r>
          </a:p>
          <a:p>
            <a:r>
              <a:rPr lang="en-US" dirty="0"/>
              <a:t>WITS: </a:t>
            </a:r>
            <a:r>
              <a:rPr lang="en-US" dirty="0">
                <a:hlinkClick r:id="rId3"/>
              </a:rPr>
              <a:t>https://wits.worldbank.org/</a:t>
            </a:r>
            <a:r>
              <a:rPr lang="en-US" dirty="0"/>
              <a:t> </a:t>
            </a:r>
          </a:p>
          <a:p>
            <a:r>
              <a:rPr lang="en-US" dirty="0" err="1"/>
              <a:t>Trademap</a:t>
            </a:r>
            <a:r>
              <a:rPr lang="en-US" dirty="0"/>
              <a:t>: </a:t>
            </a:r>
            <a:r>
              <a:rPr lang="en-US" dirty="0">
                <a:hlinkClick r:id="rId4"/>
              </a:rPr>
              <a:t>https://www.trademap.org/Index.aspx</a:t>
            </a:r>
            <a:r>
              <a:rPr lang="en-US" dirty="0"/>
              <a:t> </a:t>
            </a:r>
          </a:p>
          <a:p>
            <a:r>
              <a:rPr lang="en-US" dirty="0"/>
              <a:t>BPS: </a:t>
            </a:r>
            <a:r>
              <a:rPr lang="en-US" dirty="0">
                <a:hlinkClick r:id="rId5"/>
              </a:rPr>
              <a:t>https://www.bps.go.id/subject/8/ekspor-impor.html#subjekViewTab3</a:t>
            </a:r>
            <a:r>
              <a:rPr lang="en-US" dirty="0"/>
              <a:t> </a:t>
            </a:r>
          </a:p>
          <a:p>
            <a:endParaRPr lang="en-ID" dirty="0"/>
          </a:p>
        </p:txBody>
      </p:sp>
    </p:spTree>
    <p:extLst>
      <p:ext uri="{BB962C8B-B14F-4D97-AF65-F5344CB8AC3E}">
        <p14:creationId xmlns:p14="http://schemas.microsoft.com/office/powerpoint/2010/main" val="3688048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F5C1-E1A8-29A7-C191-42E203076CEE}"/>
              </a:ext>
            </a:extLst>
          </p:cNvPr>
          <p:cNvSpPr>
            <a:spLocks noGrp="1"/>
          </p:cNvSpPr>
          <p:nvPr>
            <p:ph type="title"/>
          </p:nvPr>
        </p:nvSpPr>
        <p:spPr/>
        <p:txBody>
          <a:bodyPr/>
          <a:lstStyle/>
          <a:p>
            <a:r>
              <a:rPr lang="en-US" dirty="0"/>
              <a:t>Understanding the data on export and import</a:t>
            </a:r>
            <a:endParaRPr lang="en-ID" dirty="0"/>
          </a:p>
        </p:txBody>
      </p:sp>
      <p:sp>
        <p:nvSpPr>
          <p:cNvPr id="3" name="Content Placeholder 2">
            <a:extLst>
              <a:ext uri="{FF2B5EF4-FFF2-40B4-BE49-F238E27FC236}">
                <a16:creationId xmlns:a16="http://schemas.microsoft.com/office/drawing/2014/main" id="{F1A3D346-8EDD-57DB-0853-E6C079D8847B}"/>
              </a:ext>
            </a:extLst>
          </p:cNvPr>
          <p:cNvSpPr>
            <a:spLocks noGrp="1"/>
          </p:cNvSpPr>
          <p:nvPr>
            <p:ph idx="1"/>
          </p:nvPr>
        </p:nvSpPr>
        <p:spPr/>
        <p:txBody>
          <a:bodyPr/>
          <a:lstStyle/>
          <a:p>
            <a:r>
              <a:rPr lang="en-US" dirty="0"/>
              <a:t>Value, volume, unit price</a:t>
            </a:r>
          </a:p>
          <a:p>
            <a:r>
              <a:rPr lang="en-US" dirty="0"/>
              <a:t>Time series </a:t>
            </a:r>
          </a:p>
          <a:p>
            <a:r>
              <a:rPr lang="en-US" dirty="0"/>
              <a:t>By country</a:t>
            </a:r>
          </a:p>
          <a:p>
            <a:r>
              <a:rPr lang="en-US" dirty="0"/>
              <a:t>By product category (HS code)</a:t>
            </a:r>
          </a:p>
          <a:p>
            <a:r>
              <a:rPr lang="en-US" dirty="0"/>
              <a:t>Industry level (SITC, ISIC, BEC, Lall Classification)</a:t>
            </a:r>
          </a:p>
          <a:p>
            <a:r>
              <a:rPr lang="en-US" dirty="0"/>
              <a:t>Firm level </a:t>
            </a:r>
          </a:p>
        </p:txBody>
      </p:sp>
    </p:spTree>
    <p:extLst>
      <p:ext uri="{BB962C8B-B14F-4D97-AF65-F5344CB8AC3E}">
        <p14:creationId xmlns:p14="http://schemas.microsoft.com/office/powerpoint/2010/main" val="33547350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26561</TotalTime>
  <Words>4384</Words>
  <Application>Microsoft Office PowerPoint</Application>
  <PresentationFormat>Widescreen</PresentationFormat>
  <Paragraphs>299</Paragraphs>
  <Slides>49</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Cambria Math</vt:lpstr>
      <vt:lpstr>Candara</vt:lpstr>
      <vt:lpstr>Söhne</vt:lpstr>
      <vt:lpstr>Verdana</vt:lpstr>
      <vt:lpstr>Office Theme</vt:lpstr>
      <vt:lpstr>ECES805205 Trade and Industrial Economic Development Analysis</vt:lpstr>
      <vt:lpstr>Lectures</vt:lpstr>
      <vt:lpstr>Grading</vt:lpstr>
      <vt:lpstr>Paper Assignment </vt:lpstr>
      <vt:lpstr>Tools for Trade Analysis</vt:lpstr>
      <vt:lpstr>The goals of this lecture</vt:lpstr>
      <vt:lpstr>Trade data</vt:lpstr>
      <vt:lpstr>Useful links</vt:lpstr>
      <vt:lpstr>Understanding the data on export and import</vt:lpstr>
      <vt:lpstr>PowerPoint Presentation</vt:lpstr>
      <vt:lpstr>Basic indicators</vt:lpstr>
      <vt:lpstr>Measuring Comparative Advantage</vt:lpstr>
      <vt:lpstr>Revealed Comparative Advantage (RCA)</vt:lpstr>
      <vt:lpstr>Revealed Comparative Advantage (RCA)</vt:lpstr>
      <vt:lpstr>Revealed Comparative Advantage (RCA)</vt:lpstr>
      <vt:lpstr>Symmetric Revealed Comparative Advantage</vt:lpstr>
      <vt:lpstr>PowerPoint Presentation</vt:lpstr>
      <vt:lpstr>PowerPoint Presentation</vt:lpstr>
      <vt:lpstr>PowerPoint Presentation</vt:lpstr>
      <vt:lpstr>PowerPoint Presentation</vt:lpstr>
      <vt:lpstr>Intra Industry Trade (IIT)</vt:lpstr>
      <vt:lpstr>Reasons and benefits of IIT</vt:lpstr>
      <vt:lpstr>Horizontal and Vertical IIT</vt:lpstr>
      <vt:lpstr>Calculating the Intra-Industry Trade</vt:lpstr>
      <vt:lpstr>PowerPoint Presentation</vt:lpstr>
      <vt:lpstr>Trade Intensity Index</vt:lpstr>
      <vt:lpstr>Trade intensity index</vt:lpstr>
      <vt:lpstr>PowerPoint Presentation</vt:lpstr>
      <vt:lpstr>Trade Complementarity</vt:lpstr>
      <vt:lpstr>Trade Complementarity Index</vt:lpstr>
      <vt:lpstr>PowerPoint Presentation</vt:lpstr>
      <vt:lpstr>Export Similarity Index</vt:lpstr>
      <vt:lpstr>Export Similarity Index</vt:lpstr>
      <vt:lpstr>PowerPoint Presentation</vt:lpstr>
      <vt:lpstr>Constant Market Share Analysis</vt:lpstr>
      <vt:lpstr>PowerPoint Presentation</vt:lpstr>
      <vt:lpstr>Components of CMSA</vt:lpstr>
      <vt:lpstr>First level analysis</vt:lpstr>
      <vt:lpstr>Second level analysis</vt:lpstr>
      <vt:lpstr>Third level analysis</vt:lpstr>
      <vt:lpstr>PowerPoint Presentation</vt:lpstr>
      <vt:lpstr>Limitations of CMSA</vt:lpstr>
      <vt:lpstr>Gravity Model</vt:lpstr>
      <vt:lpstr>Gravity Model</vt:lpstr>
      <vt:lpstr>Gravity Model</vt:lpstr>
      <vt:lpstr>Multilateral trade-resistance in gravity model</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Tools for Trade Analysis</dc:title>
  <dc:creator>deasy pane</dc:creator>
  <cp:lastModifiedBy>deasy pane</cp:lastModifiedBy>
  <cp:revision>60</cp:revision>
  <dcterms:created xsi:type="dcterms:W3CDTF">2023-09-10T15:54:22Z</dcterms:created>
  <dcterms:modified xsi:type="dcterms:W3CDTF">2023-10-24T07:38:46Z</dcterms:modified>
</cp:coreProperties>
</file>