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handoutMasterIdLst>
    <p:handoutMasterId r:id="rId22"/>
  </p:handoutMasterIdLst>
  <p:sldIdLst>
    <p:sldId id="316" r:id="rId5"/>
    <p:sldId id="295" r:id="rId6"/>
    <p:sldId id="325" r:id="rId7"/>
    <p:sldId id="298" r:id="rId8"/>
    <p:sldId id="326" r:id="rId9"/>
    <p:sldId id="327" r:id="rId10"/>
    <p:sldId id="328" r:id="rId11"/>
    <p:sldId id="330" r:id="rId12"/>
    <p:sldId id="331" r:id="rId13"/>
    <p:sldId id="318" r:id="rId14"/>
    <p:sldId id="324" r:id="rId15"/>
    <p:sldId id="329" r:id="rId16"/>
    <p:sldId id="311" r:id="rId17"/>
    <p:sldId id="310" r:id="rId18"/>
    <p:sldId id="332" r:id="rId19"/>
    <p:sldId id="333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280" autoAdjust="0"/>
  </p:normalViewPr>
  <p:slideViewPr>
    <p:cSldViewPr showGuides="1">
      <p:cViewPr varScale="1">
        <p:scale>
          <a:sx n="86" d="100"/>
          <a:sy n="86" d="100"/>
        </p:scale>
        <p:origin x="533" y="6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10/6/2022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10/6/2022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10/6/2022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10/6/2022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10/6/2022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10/6/2022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Lintas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Luar</a:t>
            </a:r>
            <a:r>
              <a:rPr lang="en-US" dirty="0"/>
              <a:t> </a:t>
            </a:r>
            <a:r>
              <a:rPr lang="en-US" dirty="0" err="1"/>
              <a:t>Negeri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</p:spTree>
    <p:extLst>
      <p:ext uri="{BB962C8B-B14F-4D97-AF65-F5344CB8AC3E}">
        <p14:creationId xmlns:p14="http://schemas.microsoft.com/office/powerpoint/2010/main" val="524477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127000"/>
            <a:ext cx="10157354" cy="1397000"/>
          </a:xfrm>
        </p:spPr>
        <p:txBody>
          <a:bodyPr/>
          <a:lstStyle/>
          <a:p>
            <a:r>
              <a:rPr lang="en-US" dirty="0"/>
              <a:t>Incoterms® 2010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588" y="4605176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EXW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39401" y="5936159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FCA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5248" y="2382404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6848" y="2382404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FOB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2430" y="2382404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CFR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4012" y="2382404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CIF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26230" y="5936159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CPT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4012" y="5936158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CIP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67588" y="4635310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DAT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90169" y="4635503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DAP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13317" y="4605176"/>
            <a:ext cx="1371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DDP</a:t>
            </a:r>
          </a:p>
        </p:txBody>
      </p:sp>
      <p:sp>
        <p:nvSpPr>
          <p:cNvPr id="14" name="Oval 13"/>
          <p:cNvSpPr/>
          <p:nvPr/>
        </p:nvSpPr>
        <p:spPr>
          <a:xfrm>
            <a:off x="531812" y="4331444"/>
            <a:ext cx="152400" cy="14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>
            <a:stCxn id="14" idx="6"/>
            <a:endCxn id="17" idx="2"/>
          </p:cNvCxnSpPr>
          <p:nvPr/>
        </p:nvCxnSpPr>
        <p:spPr>
          <a:xfrm>
            <a:off x="684212" y="4404078"/>
            <a:ext cx="159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282824" y="4331444"/>
            <a:ext cx="152400" cy="14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638648" y="3155047"/>
            <a:ext cx="152400" cy="14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010248" y="5502713"/>
            <a:ext cx="152400" cy="14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10248" y="3151845"/>
            <a:ext cx="152400" cy="14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35830" y="3151845"/>
            <a:ext cx="152400" cy="14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109012" y="3151845"/>
            <a:ext cx="152400" cy="14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635830" y="5502713"/>
            <a:ext cx="152400" cy="14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107424" y="5497518"/>
            <a:ext cx="152400" cy="14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151812" y="4331444"/>
            <a:ext cx="152400" cy="14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661626" y="4331443"/>
            <a:ext cx="152400" cy="14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1095240" y="4331442"/>
            <a:ext cx="152400" cy="1452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17" idx="0"/>
            <a:endCxn id="19" idx="3"/>
          </p:cNvCxnSpPr>
          <p:nvPr/>
        </p:nvCxnSpPr>
        <p:spPr>
          <a:xfrm flipV="1">
            <a:off x="2359024" y="3279040"/>
            <a:ext cx="301942" cy="105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5"/>
            <a:endCxn id="20" idx="2"/>
          </p:cNvCxnSpPr>
          <p:nvPr/>
        </p:nvCxnSpPr>
        <p:spPr>
          <a:xfrm>
            <a:off x="2412906" y="4455437"/>
            <a:ext cx="1597342" cy="1119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9" idx="6"/>
            <a:endCxn id="21" idx="2"/>
          </p:cNvCxnSpPr>
          <p:nvPr/>
        </p:nvCxnSpPr>
        <p:spPr>
          <a:xfrm flipV="1">
            <a:off x="2791048" y="3224479"/>
            <a:ext cx="1219200" cy="3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1" idx="6"/>
          </p:cNvCxnSpPr>
          <p:nvPr/>
        </p:nvCxnSpPr>
        <p:spPr>
          <a:xfrm flipV="1">
            <a:off x="4162648" y="3222877"/>
            <a:ext cx="1473174" cy="1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22" idx="6"/>
            <a:endCxn id="23" idx="2"/>
          </p:cNvCxnSpPr>
          <p:nvPr/>
        </p:nvCxnSpPr>
        <p:spPr>
          <a:xfrm>
            <a:off x="5788230" y="3224479"/>
            <a:ext cx="13207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0" idx="6"/>
            <a:endCxn id="24" idx="2"/>
          </p:cNvCxnSpPr>
          <p:nvPr/>
        </p:nvCxnSpPr>
        <p:spPr>
          <a:xfrm>
            <a:off x="4162648" y="5575347"/>
            <a:ext cx="14731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4" idx="6"/>
            <a:endCxn id="25" idx="2"/>
          </p:cNvCxnSpPr>
          <p:nvPr/>
        </p:nvCxnSpPr>
        <p:spPr>
          <a:xfrm flipV="1">
            <a:off x="5788230" y="5570152"/>
            <a:ext cx="1319194" cy="5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6"/>
            <a:endCxn id="26" idx="3"/>
          </p:cNvCxnSpPr>
          <p:nvPr/>
        </p:nvCxnSpPr>
        <p:spPr>
          <a:xfrm flipV="1">
            <a:off x="7259824" y="4455437"/>
            <a:ext cx="914306" cy="111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23" idx="5"/>
            <a:endCxn id="26" idx="1"/>
          </p:cNvCxnSpPr>
          <p:nvPr/>
        </p:nvCxnSpPr>
        <p:spPr>
          <a:xfrm>
            <a:off x="7239094" y="3275838"/>
            <a:ext cx="935036" cy="107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6" idx="6"/>
            <a:endCxn id="27" idx="2"/>
          </p:cNvCxnSpPr>
          <p:nvPr/>
        </p:nvCxnSpPr>
        <p:spPr>
          <a:xfrm flipV="1">
            <a:off x="8304212" y="4404077"/>
            <a:ext cx="13574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27" idx="6"/>
            <a:endCxn id="28" idx="2"/>
          </p:cNvCxnSpPr>
          <p:nvPr/>
        </p:nvCxnSpPr>
        <p:spPr>
          <a:xfrm flipV="1">
            <a:off x="9814026" y="4404076"/>
            <a:ext cx="12812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21" idx="4"/>
            <a:endCxn id="20" idx="0"/>
          </p:cNvCxnSpPr>
          <p:nvPr/>
        </p:nvCxnSpPr>
        <p:spPr>
          <a:xfrm>
            <a:off x="4086448" y="3297112"/>
            <a:ext cx="0" cy="22056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2" idx="4"/>
            <a:endCxn id="24" idx="0"/>
          </p:cNvCxnSpPr>
          <p:nvPr/>
        </p:nvCxnSpPr>
        <p:spPr>
          <a:xfrm>
            <a:off x="5712030" y="3297112"/>
            <a:ext cx="0" cy="22056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3" idx="4"/>
            <a:endCxn id="25" idx="0"/>
          </p:cNvCxnSpPr>
          <p:nvPr/>
        </p:nvCxnSpPr>
        <p:spPr>
          <a:xfrm flipH="1">
            <a:off x="7183624" y="3297112"/>
            <a:ext cx="1588" cy="22004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-230188" y="3581400"/>
            <a:ext cx="13030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ular Callout 43"/>
          <p:cNvSpPr/>
          <p:nvPr/>
        </p:nvSpPr>
        <p:spPr>
          <a:xfrm>
            <a:off x="9039189" y="838200"/>
            <a:ext cx="2617824" cy="1508474"/>
          </a:xfrm>
          <a:prstGeom prst="wedgeRectCallout">
            <a:avLst>
              <a:gd name="adj1" fmla="val -89019"/>
              <a:gd name="adj2" fmla="val 79461"/>
            </a:avLst>
          </a:prstGeom>
          <a:solidFill>
            <a:schemeClr val="tx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Sea and Waterway only</a:t>
            </a:r>
          </a:p>
        </p:txBody>
      </p:sp>
    </p:spTree>
    <p:extLst>
      <p:ext uri="{BB962C8B-B14F-4D97-AF65-F5344CB8AC3E}">
        <p14:creationId xmlns:p14="http://schemas.microsoft.com/office/powerpoint/2010/main" val="339254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D0B2-DA17-4A6F-9CE5-86C05E92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Incoterms 2020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11DB5-721F-425D-B9F4-C328EA669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 Changes</a:t>
            </a:r>
          </a:p>
          <a:p>
            <a:pPr lvl="1"/>
            <a:r>
              <a:rPr lang="en-US" dirty="0"/>
              <a:t>DAT changed into DPU</a:t>
            </a:r>
          </a:p>
          <a:p>
            <a:pPr lvl="1"/>
            <a:r>
              <a:rPr lang="en-US" dirty="0"/>
              <a:t>Insurance in CIP uses ICC type A minimum instead of type C</a:t>
            </a:r>
          </a:p>
          <a:p>
            <a:pPr lvl="1"/>
            <a:r>
              <a:rPr lang="en-US" dirty="0"/>
              <a:t>Regarding FCA and uses of onboard bills of lading</a:t>
            </a:r>
          </a:p>
          <a:p>
            <a:pPr lvl="1"/>
            <a:r>
              <a:rPr lang="en-US" dirty="0"/>
              <a:t>Ability to deliver with seller’s or buyer’s own transport under FCA, DAP, DPU, dan DDP</a:t>
            </a:r>
          </a:p>
          <a:p>
            <a:pPr lvl="1"/>
            <a:r>
              <a:rPr lang="en-US" dirty="0"/>
              <a:t>Changes that doesn’t matter (List of costs in the rules, Security related requirements, Explanatory notes.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8142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DF73-F76E-BE5C-CE8F-325F52BB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vs Documentary Credit 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10A11-AF3B-8D43-8FD4-C02EC22CE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Documentary credit </a:t>
            </a:r>
            <a:r>
              <a:rPr lang="en-US" dirty="0" err="1"/>
              <a:t>seharusnya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kontrak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Sebelumnya</a:t>
            </a:r>
            <a:r>
              <a:rPr lang="en-US" dirty="0"/>
              <a:t>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diperhatikan</a:t>
            </a:r>
            <a:r>
              <a:rPr lang="en-US" dirty="0"/>
              <a:t>:</a:t>
            </a:r>
          </a:p>
          <a:p>
            <a:pPr marL="457200" indent="-457200">
              <a:buFont typeface="+mj-lt"/>
              <a:buAutoNum type="arabicPeriod" startAt="6"/>
            </a:pPr>
            <a:r>
              <a:rPr lang="en-US" dirty="0"/>
              <a:t>Cara </a:t>
            </a:r>
            <a:r>
              <a:rPr lang="en-US" dirty="0" err="1"/>
              <a:t>pembayaran</a:t>
            </a:r>
            <a:endParaRPr lang="en-US" dirty="0"/>
          </a:p>
          <a:p>
            <a:pPr marL="457200" indent="-457200">
              <a:buFont typeface="+mj-lt"/>
              <a:buAutoNum type="arabicPeriod" startAt="6"/>
            </a:pP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endParaRPr lang="en-US" dirty="0"/>
          </a:p>
          <a:p>
            <a:pPr marL="457200" indent="-457200">
              <a:buFont typeface="+mj-lt"/>
              <a:buAutoNum type="arabicPeriod" startAt="6"/>
            </a:pPr>
            <a:r>
              <a:rPr lang="en-US" dirty="0" err="1"/>
              <a:t>Persyaratan</a:t>
            </a:r>
            <a:r>
              <a:rPr lang="en-US" dirty="0"/>
              <a:t> negara </a:t>
            </a:r>
            <a:r>
              <a:rPr lang="en-US" dirty="0" err="1"/>
              <a:t>eksportir</a:t>
            </a:r>
            <a:r>
              <a:rPr lang="en-US" dirty="0"/>
              <a:t>/</a:t>
            </a:r>
            <a:r>
              <a:rPr lang="en-US" dirty="0" err="1"/>
              <a:t>importir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L/C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menerjemahkan</a:t>
            </a:r>
            <a:r>
              <a:rPr lang="en-US" dirty="0"/>
              <a:t> L/C</a:t>
            </a:r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5899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L/C in Indonesia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Permendag</a:t>
            </a:r>
            <a:r>
              <a:rPr lang="en-US" dirty="0"/>
              <a:t> no 4 2015 : </a:t>
            </a:r>
            <a:r>
              <a:rPr lang="en-US" dirty="0" err="1"/>
              <a:t>ekspor</a:t>
            </a:r>
            <a:r>
              <a:rPr lang="en-US" dirty="0"/>
              <a:t> </a:t>
            </a:r>
            <a:r>
              <a:rPr lang="en-US" dirty="0" err="1"/>
              <a:t>komoditas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L/C, di advise Bank di Indonesia, </a:t>
            </a:r>
            <a:r>
              <a:rPr lang="en-US" dirty="0" err="1"/>
              <a:t>dilaporkan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L/C pada PEB, dan </a:t>
            </a:r>
            <a:r>
              <a:rPr lang="en-US" dirty="0" err="1"/>
              <a:t>diperiksa</a:t>
            </a:r>
            <a:r>
              <a:rPr lang="en-US" dirty="0"/>
              <a:t> oleh Surveyor yang </a:t>
            </a:r>
            <a:r>
              <a:rPr lang="en-US" dirty="0" err="1"/>
              <a:t>ditunjuk</a:t>
            </a:r>
            <a:r>
              <a:rPr lang="en-US" dirty="0"/>
              <a:t> oleh </a:t>
            </a:r>
            <a:r>
              <a:rPr lang="en-US" dirty="0" err="1"/>
              <a:t>kemendag</a:t>
            </a:r>
            <a:r>
              <a:rPr lang="en-US" dirty="0"/>
              <a:t>.</a:t>
            </a:r>
          </a:p>
          <a:p>
            <a:r>
              <a:rPr lang="en-US" dirty="0"/>
              <a:t>The products are</a:t>
            </a:r>
          </a:p>
          <a:p>
            <a:pPr lvl="1"/>
            <a:r>
              <a:rPr lang="en-US" dirty="0"/>
              <a:t>Mineral</a:t>
            </a:r>
          </a:p>
          <a:p>
            <a:pPr lvl="1"/>
            <a:r>
              <a:rPr lang="en-US" dirty="0"/>
              <a:t>Coal</a:t>
            </a:r>
          </a:p>
          <a:p>
            <a:pPr lvl="1"/>
            <a:r>
              <a:rPr lang="en-US" dirty="0"/>
              <a:t>Oil</a:t>
            </a:r>
          </a:p>
          <a:p>
            <a:pPr lvl="1"/>
            <a:r>
              <a:rPr lang="en-US" dirty="0"/>
              <a:t>Palm Oil</a:t>
            </a:r>
          </a:p>
          <a:p>
            <a:r>
              <a:rPr lang="en-US" dirty="0" err="1"/>
              <a:t>Permendag</a:t>
            </a:r>
            <a:r>
              <a:rPr lang="en-US" dirty="0"/>
              <a:t> no 94 dan 102 2018 : minus oil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93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UCP 600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Documents covered in UCP 600 are :</a:t>
            </a:r>
          </a:p>
          <a:p>
            <a:r>
              <a:rPr lang="en-US" dirty="0"/>
              <a:t>Commercial Invoice (Article 18)</a:t>
            </a:r>
          </a:p>
          <a:p>
            <a:r>
              <a:rPr lang="en-US" dirty="0"/>
              <a:t>Transport documents (Article 19 to 25)</a:t>
            </a:r>
          </a:p>
          <a:p>
            <a:r>
              <a:rPr lang="en-US" dirty="0"/>
              <a:t>Insurance documents (Article 28)</a:t>
            </a:r>
          </a:p>
          <a:p>
            <a:r>
              <a:rPr lang="en-US" dirty="0"/>
              <a:t>Other documents (Article )</a:t>
            </a:r>
          </a:p>
        </p:txBody>
      </p:sp>
    </p:spTree>
    <p:extLst>
      <p:ext uri="{BB962C8B-B14F-4D97-AF65-F5344CB8AC3E}">
        <p14:creationId xmlns:p14="http://schemas.microsoft.com/office/powerpoint/2010/main" val="137901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UCP 600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Terdapat</a:t>
            </a:r>
            <a:r>
              <a:rPr lang="en-US" dirty="0"/>
              <a:t> Bahasa </a:t>
            </a:r>
            <a:r>
              <a:rPr lang="en-US" dirty="0" err="1"/>
              <a:t>terstruktur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UCP600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menerjemahkan</a:t>
            </a:r>
            <a:r>
              <a:rPr lang="en-US" dirty="0"/>
              <a:t> L/C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, </a:t>
            </a: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r>
              <a:rPr lang="en-US" dirty="0"/>
              <a:t>Kata “before” dan “after”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yang </a:t>
            </a:r>
            <a:r>
              <a:rPr lang="en-US" dirty="0" err="1"/>
              <a:t>disebutkan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kata “to”, “until”, “till”, “from”, dan “between”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yang </a:t>
            </a:r>
            <a:r>
              <a:rPr lang="en-US" dirty="0" err="1"/>
              <a:t>disebutkan</a:t>
            </a:r>
            <a:endParaRPr lang="en-US" dirty="0"/>
          </a:p>
          <a:p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meminta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dilegalisasi</a:t>
            </a:r>
            <a:r>
              <a:rPr lang="en-US" dirty="0"/>
              <a:t>, visa, </a:t>
            </a:r>
            <a:r>
              <a:rPr lang="en-US" dirty="0" err="1"/>
              <a:t>diperiksa</a:t>
            </a:r>
            <a:r>
              <a:rPr lang="en-US" dirty="0"/>
              <a:t> dan </a:t>
            </a:r>
            <a:r>
              <a:rPr lang="en-US" dirty="0" err="1"/>
              <a:t>sejenisnya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terpenuhi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tanda-tangan</a:t>
            </a:r>
            <a:r>
              <a:rPr lang="en-US" dirty="0"/>
              <a:t>, </a:t>
            </a:r>
            <a:r>
              <a:rPr lang="en-US" dirty="0" err="1"/>
              <a:t>stempel</a:t>
            </a:r>
            <a:r>
              <a:rPr lang="en-US" dirty="0"/>
              <a:t>, dan </a:t>
            </a:r>
            <a:r>
              <a:rPr lang="en-US" dirty="0" err="1"/>
              <a:t>tanda</a:t>
            </a:r>
            <a:r>
              <a:rPr lang="en-US" dirty="0"/>
              <a:t> lain yang </a:t>
            </a:r>
            <a:r>
              <a:rPr lang="en-US" dirty="0" err="1"/>
              <a:t>memperlihatkan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5907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4ECA-114B-3A4D-A588-ABFE7A8B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367B-DE0D-4804-A29B-ECBB127D4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625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Outline points that should be on a contract </a:t>
            </a:r>
          </a:p>
          <a:p>
            <a:r>
              <a:rPr lang="en-US" dirty="0"/>
              <a:t>Understand UCP 600, ISBP 745 </a:t>
            </a:r>
            <a:r>
              <a:rPr lang="en-US"/>
              <a:t>impact on </a:t>
            </a:r>
            <a:r>
              <a:rPr lang="en-US" dirty="0"/>
              <a:t>Documentary Credit </a:t>
            </a:r>
            <a:r>
              <a:rPr lang="en-US"/>
              <a:t>and Incoterms </a:t>
            </a:r>
            <a:r>
              <a:rPr lang="en-US" dirty="0"/>
              <a:t>on contract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90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235E-342F-4B26-839D-50A1B654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FD464-54BD-4F2D-A4DE-8A09093B7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dinyatakan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tertulis</a:t>
            </a:r>
            <a:r>
              <a:rPr lang="en-US" dirty="0"/>
              <a:t> (CISG </a:t>
            </a:r>
            <a:r>
              <a:rPr lang="en-US" dirty="0" err="1"/>
              <a:t>pasal</a:t>
            </a:r>
            <a:r>
              <a:rPr lang="en-US" dirty="0"/>
              <a:t> 11)</a:t>
            </a:r>
          </a:p>
          <a:p>
            <a:r>
              <a:rPr lang="en-US" dirty="0" err="1"/>
              <a:t>Tapi</a:t>
            </a:r>
            <a:r>
              <a:rPr lang="en-US" dirty="0"/>
              <a:t>, </a:t>
            </a:r>
            <a:r>
              <a:rPr lang="en-US" dirty="0" err="1"/>
              <a:t>kepastian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memperlancar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dan </a:t>
            </a:r>
            <a:r>
              <a:rPr lang="en-US" dirty="0" err="1"/>
              <a:t>melindungi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belah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pelanggaran</a:t>
            </a:r>
            <a:r>
              <a:rPr lang="en-US" dirty="0"/>
              <a:t>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1201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 for international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Jenis</a:t>
            </a:r>
            <a:r>
              <a:rPr lang="en-US" dirty="0"/>
              <a:t> dan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Nilai yang </a:t>
            </a:r>
            <a:r>
              <a:rPr lang="en-US" dirty="0" err="1"/>
              <a:t>disetujui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barang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pengiriman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Customs dan </a:t>
            </a:r>
            <a:r>
              <a:rPr lang="en-US" dirty="0" err="1"/>
              <a:t>administrasi</a:t>
            </a:r>
            <a:r>
              <a:rPr lang="en-US" dirty="0"/>
              <a:t> </a:t>
            </a:r>
            <a:r>
              <a:rPr lang="en-US" dirty="0" err="1"/>
              <a:t>lainnya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Cara </a:t>
            </a:r>
            <a:r>
              <a:rPr lang="en-US" dirty="0" err="1"/>
              <a:t>pembayaran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Persyaratan</a:t>
            </a:r>
            <a:r>
              <a:rPr lang="en-US" dirty="0"/>
              <a:t> negara </a:t>
            </a:r>
            <a:r>
              <a:rPr lang="en-US" dirty="0" err="1"/>
              <a:t>eksportir</a:t>
            </a:r>
            <a:r>
              <a:rPr lang="en-US" dirty="0"/>
              <a:t>/</a:t>
            </a:r>
            <a:r>
              <a:rPr lang="en-US" dirty="0" err="1"/>
              <a:t>importir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8792-925D-4A4D-98E7-4C0C70E2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Incoterms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E63AC-0B8B-49B8-8CDD-AF72B0D86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Ingat</a:t>
            </a:r>
            <a:r>
              <a:rPr lang="en-US" dirty="0"/>
              <a:t> </a:t>
            </a:r>
            <a:r>
              <a:rPr lang="en-US" dirty="0" err="1"/>
              <a:t>poin-poin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/>
              <a:t>Incoterms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tentang</a:t>
            </a:r>
            <a:endParaRPr lang="en-US" dirty="0"/>
          </a:p>
          <a:p>
            <a:pPr lvl="1"/>
            <a:r>
              <a:rPr lang="en-US" dirty="0"/>
              <a:t>Obligations : </a:t>
            </a:r>
            <a:r>
              <a:rPr lang="en-US" dirty="0" err="1"/>
              <a:t>pengiriman</a:t>
            </a:r>
            <a:r>
              <a:rPr lang="en-US" dirty="0"/>
              <a:t> </a:t>
            </a:r>
            <a:r>
              <a:rPr lang="en-US" dirty="0" err="1"/>
              <a:t>sampai</a:t>
            </a:r>
            <a:r>
              <a:rPr lang="en-US" dirty="0"/>
              <a:t> mana; </a:t>
            </a:r>
            <a:r>
              <a:rPr lang="en-US" i="1" dirty="0"/>
              <a:t>customs clearance</a:t>
            </a:r>
            <a:r>
              <a:rPr lang="en-US" dirty="0"/>
              <a:t> dan </a:t>
            </a:r>
            <a:r>
              <a:rPr lang="en-US" dirty="0" err="1"/>
              <a:t>dokumen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Risks :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bertanggung</a:t>
            </a:r>
            <a:r>
              <a:rPr lang="en-US" dirty="0"/>
              <a:t> </a:t>
            </a:r>
            <a:r>
              <a:rPr lang="en-US" dirty="0" err="1"/>
              <a:t>jawab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pada </a:t>
            </a:r>
            <a:r>
              <a:rPr lang="en-US" dirty="0" err="1"/>
              <a:t>tiap-tiap</a:t>
            </a:r>
            <a:r>
              <a:rPr lang="en-US" dirty="0"/>
              <a:t> </a:t>
            </a:r>
            <a:r>
              <a:rPr lang="en-US" dirty="0" err="1"/>
              <a:t>tahap</a:t>
            </a:r>
            <a:endParaRPr lang="en-US" dirty="0"/>
          </a:p>
          <a:p>
            <a:pPr lvl="1"/>
            <a:r>
              <a:rPr lang="en-US" dirty="0"/>
              <a:t>Costs : </a:t>
            </a:r>
            <a:r>
              <a:rPr lang="en-US" dirty="0" err="1"/>
              <a:t>siapa</a:t>
            </a:r>
            <a:r>
              <a:rPr lang="en-US" dirty="0"/>
              <a:t> yang </a:t>
            </a:r>
            <a:r>
              <a:rPr lang="en-US" dirty="0" err="1"/>
              <a:t>membayar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timbul</a:t>
            </a:r>
            <a:r>
              <a:rPr lang="en-US" dirty="0"/>
              <a:t> pada </a:t>
            </a:r>
            <a:r>
              <a:rPr lang="en-US" dirty="0" err="1"/>
              <a:t>tiap</a:t>
            </a:r>
            <a:r>
              <a:rPr lang="en-US" dirty="0"/>
              <a:t> </a:t>
            </a:r>
            <a:r>
              <a:rPr lang="en-US" dirty="0" err="1"/>
              <a:t>tahap</a:t>
            </a:r>
            <a:r>
              <a:rPr lang="en-US" dirty="0"/>
              <a:t> </a:t>
            </a:r>
            <a:r>
              <a:rPr lang="en-US" dirty="0" err="1"/>
              <a:t>pengiriman</a:t>
            </a:r>
            <a:endParaRPr lang="en-US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12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8792-925D-4A4D-98E7-4C0C70E2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Incoterms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E63AC-0B8B-49B8-8CDD-AF72B0D86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Nggak</a:t>
            </a:r>
            <a:r>
              <a:rPr lang="en-US" dirty="0"/>
              <a:t> </a:t>
            </a:r>
            <a:r>
              <a:rPr lang="en-US" dirty="0" err="1"/>
              <a:t>wajib</a:t>
            </a:r>
            <a:r>
              <a:rPr lang="en-US" dirty="0"/>
              <a:t>, </a:t>
            </a:r>
            <a:r>
              <a:rPr lang="en-US" dirty="0" err="1"/>
              <a:t>gunanya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mempercepat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kontrak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diketahui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paham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incoterms,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mendalam</a:t>
            </a:r>
            <a:r>
              <a:rPr lang="en-US" dirty="0"/>
              <a:t>, </a:t>
            </a:r>
            <a:r>
              <a:rPr lang="en-US" dirty="0" err="1"/>
              <a:t>hanya</a:t>
            </a:r>
            <a:r>
              <a:rPr lang="en-US" dirty="0"/>
              <a:t> yang </a:t>
            </a:r>
            <a:r>
              <a:rPr lang="en-US" dirty="0" err="1"/>
              <a:t>dibutuhkan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mata</a:t>
            </a:r>
            <a:r>
              <a:rPr lang="en-US" dirty="0"/>
              <a:t> </a:t>
            </a:r>
            <a:r>
              <a:rPr lang="en-US" dirty="0" err="1"/>
              <a:t>kuliah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72964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7762-2A3F-4439-AD6F-50F0D898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Pengelompokan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8A69-9EF9-4D2B-9DC5-984F587D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Terdapat</a:t>
            </a:r>
            <a:r>
              <a:rPr lang="en-US" dirty="0"/>
              <a:t> 2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pengelompokan</a:t>
            </a:r>
            <a:r>
              <a:rPr lang="en-US" dirty="0"/>
              <a:t>:</a:t>
            </a:r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moda</a:t>
            </a:r>
            <a:r>
              <a:rPr lang="en-US" dirty="0"/>
              <a:t> transport</a:t>
            </a:r>
          </a:p>
          <a:p>
            <a:pPr lvl="1"/>
            <a:r>
              <a:rPr lang="en-US" dirty="0" err="1"/>
              <a:t>Moda</a:t>
            </a:r>
            <a:r>
              <a:rPr lang="en-US" dirty="0"/>
              <a:t> </a:t>
            </a:r>
            <a:r>
              <a:rPr lang="en-US" dirty="0" err="1"/>
              <a:t>laut</a:t>
            </a:r>
            <a:r>
              <a:rPr lang="en-US" dirty="0"/>
              <a:t> dan </a:t>
            </a:r>
            <a:r>
              <a:rPr lang="en-US" dirty="0" err="1"/>
              <a:t>perairan</a:t>
            </a:r>
            <a:r>
              <a:rPr lang="en-US" dirty="0"/>
              <a:t> lain</a:t>
            </a:r>
          </a:p>
          <a:p>
            <a:pPr lvl="1"/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moda</a:t>
            </a:r>
            <a:endParaRPr lang="en-US" dirty="0"/>
          </a:p>
          <a:p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US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8273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7762-2A3F-4439-AD6F-50F0D898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utama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8A69-9EF9-4D2B-9DC5-984F587D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 E : The seller must deliver by delivering the goods at the disposal of the buyer at his premises</a:t>
            </a:r>
          </a:p>
          <a:p>
            <a:r>
              <a:rPr lang="en-US" dirty="0"/>
              <a:t>Term F : The seller must hand over the goods to a nominated carrier </a:t>
            </a:r>
            <a:r>
              <a:rPr lang="en-US" b="1" dirty="0">
                <a:solidFill>
                  <a:srgbClr val="FF0000"/>
                </a:solidFill>
              </a:rPr>
              <a:t>Free</a:t>
            </a:r>
            <a:r>
              <a:rPr lang="en-US" dirty="0"/>
              <a:t> of risk and expense</a:t>
            </a:r>
          </a:p>
          <a:p>
            <a:r>
              <a:rPr lang="en-US" dirty="0"/>
              <a:t>Term C : The seller must bear certain </a:t>
            </a:r>
            <a:r>
              <a:rPr lang="en-US" b="1" dirty="0">
                <a:solidFill>
                  <a:srgbClr val="FF0000"/>
                </a:solidFill>
              </a:rPr>
              <a:t>Costs </a:t>
            </a:r>
            <a:r>
              <a:rPr lang="en-US" dirty="0"/>
              <a:t>after the division of the risk of loss or of damage to the goods</a:t>
            </a:r>
          </a:p>
          <a:p>
            <a:r>
              <a:rPr lang="en-US" dirty="0"/>
              <a:t>Term D : The goods must arrive at a stated </a:t>
            </a:r>
            <a:r>
              <a:rPr lang="en-US" b="1" dirty="0">
                <a:solidFill>
                  <a:srgbClr val="FF0000"/>
                </a:solidFill>
              </a:rPr>
              <a:t>Destination</a:t>
            </a:r>
          </a:p>
          <a:p>
            <a:pPr lvl="1"/>
            <a:endParaRPr lang="en-US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6013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7762-2A3F-4439-AD6F-50F0D8987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Exporter Obligations : FCA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88A69-9EF9-4D2B-9DC5-984F587D1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Carriage : To nominated Carrier or Person at named place</a:t>
            </a:r>
          </a:p>
          <a:p>
            <a:r>
              <a:rPr lang="en-US" dirty="0"/>
              <a:t>Clearance : Export Clearance</a:t>
            </a:r>
          </a:p>
          <a:p>
            <a:r>
              <a:rPr lang="en-US" dirty="0"/>
              <a:t>Risk : Passes to buyer at named place</a:t>
            </a:r>
          </a:p>
          <a:p>
            <a:pPr lvl="1"/>
            <a:endParaRPr lang="en-US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424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F769AD3B-90E4-4F81-9CF2-8BD9F607FEC3}" vid="{18F656D2-BE2F-4155-8430-D393897A45F9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1345039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The bookstacks present on most slides  make this a good choice for students, teachers, reading enthusiasts, and others in education. This presentation template contains multiple slide layouts in widescreen format (16x9) and includes a sample table and chart that you can easily  modify.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2011-11-26T00:00:00+00:00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TP102787939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694216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01D382-32B0-43EE-932C-28906AF37617}">
  <ds:schemaRefs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infopath/2007/PartnerControls"/>
    <ds:schemaRef ds:uri="4873beb7-5857-4685-be1f-d57550cc96c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1B558C7-619B-49BE-9097-7FCBDADD4E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B5C329-08A6-4E5E-AEF1-A97828C874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4227</TotalTime>
  <Words>606</Words>
  <Application>Microsoft Office PowerPoint</Application>
  <PresentationFormat>Custom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Books 16x9</vt:lpstr>
      <vt:lpstr>Lalu Lintas Pembayaran Dalam dan Luar Negeri</vt:lpstr>
      <vt:lpstr>Learning Outcome</vt:lpstr>
      <vt:lpstr>Contract</vt:lpstr>
      <vt:lpstr>Checklist for international contract</vt:lpstr>
      <vt:lpstr>Incoterms</vt:lpstr>
      <vt:lpstr>Incoterms</vt:lpstr>
      <vt:lpstr>Pengelompokan</vt:lpstr>
      <vt:lpstr>Komponen utama</vt:lpstr>
      <vt:lpstr>Exporter Obligations : FCA</vt:lpstr>
      <vt:lpstr>Incoterms® 2010</vt:lpstr>
      <vt:lpstr>Incoterms 2020</vt:lpstr>
      <vt:lpstr>Contract vs Documentary Credit </vt:lpstr>
      <vt:lpstr>L/C in Indonesia</vt:lpstr>
      <vt:lpstr>UCP 600</vt:lpstr>
      <vt:lpstr>UCP 600</vt:lpstr>
      <vt:lpstr>Next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Manajemen Transportasi Internasional</dc:title>
  <dc:creator>Prodi PI</dc:creator>
  <cp:lastModifiedBy>Dhany Ratana</cp:lastModifiedBy>
  <cp:revision>170</cp:revision>
  <dcterms:created xsi:type="dcterms:W3CDTF">2017-01-31T03:16:52Z</dcterms:created>
  <dcterms:modified xsi:type="dcterms:W3CDTF">2022-10-06T08:06:28Z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