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7" Type="http://schemas.openxmlformats.org/officeDocument/2006/relationships/viewProps" Target="viewProps.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bps.go.id/subject/11/produk-domestik-bruto--lapangan-usaha-.html#subjekViewTab3" TargetMode="External" /><Relationship Id="rId3" Type="http://schemas.openxmlformats.org/officeDocument/2006/relationships/hyperlink" Target="https://www.bps.go.id/subject/169/produk-domestik-bruto--pengeluaran-.html#subjekViewTab3" TargetMode="Externa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John_Maynard_Keynes" TargetMode="External" /><Relationship Id="rId3" Type="http://schemas.openxmlformats.org/officeDocument/2006/relationships/hyperlink" Target="https://en.wikipedia.org/wiki/Great_Depression" TargetMode="Externa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Ilmu Ekonomi</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Pertemuan 4</a:t>
            </a:r>
            <a:br/>
            <a:br/>
            <a:r>
              <a:rPr/>
              <a:t>Prodi PIWAR Politeknik APP Jakarta</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South Korea was as poor as Indonesia in 1950s</a:t>
            </a:r>
          </a:p>
        </p:txBody>
      </p:sp>
      <p:pic>
        <p:nvPicPr>
          <p:cNvPr descr="index_files/figure-pptx/grafik1-1.png" id="0" name="Picture 1"/>
          <p:cNvPicPr>
            <a:picLocks noGrp="1" noChangeAspect="1"/>
          </p:cNvPicPr>
          <p:nvPr/>
        </p:nvPicPr>
        <p:blipFill>
          <a:blip r:embed="rId2"/>
          <a:stretch>
            <a:fillRect/>
          </a:stretch>
        </p:blipFill>
        <p:spPr bwMode="auto">
          <a:xfrm>
            <a:off x="1485900" y="1193800"/>
            <a:ext cx="61595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Business cycle</a:t>
            </a:r>
          </a:p>
        </p:txBody>
      </p:sp>
      <p:sp>
        <p:nvSpPr>
          <p:cNvPr id="3" name="Content Placeholder 2"/>
          <p:cNvSpPr>
            <a:spLocks noGrp="1"/>
          </p:cNvSpPr>
          <p:nvPr>
            <p:ph idx="1"/>
          </p:nvPr>
        </p:nvSpPr>
        <p:spPr/>
        <p:txBody>
          <a:bodyPr/>
          <a:lstStyle/>
          <a:p>
            <a:pPr lvl="0"/>
            <a:r>
              <a:rPr/>
              <a:t>While economy in the long run generally grows, it has a small ups and downs in the short run.</a:t>
            </a:r>
          </a:p>
          <a:p>
            <a:pPr lvl="0"/>
            <a:r>
              <a:rPr/>
              <a:t>This ups and downs give information on how economy in the long run will run.</a:t>
            </a:r>
          </a:p>
          <a:p>
            <a:pPr lvl="0"/>
            <a:r>
              <a:rPr/>
              <a:t>This is the feature of economy: Sometimes business reach its peak and slowing down.</a:t>
            </a:r>
          </a:p>
          <a:p>
            <a:pPr lvl="0"/>
            <a:r>
              <a:rPr/>
              <a:t>We generally are not worry when it’s a </a:t>
            </a:r>
            <a:r>
              <a:rPr b="1"/>
              <a:t>business cycle peak</a:t>
            </a:r>
            <a:r>
              <a:rPr/>
              <a:t>, but recession is where the government needs to interfere.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Employment</a:t>
            </a:r>
          </a:p>
        </p:txBody>
      </p:sp>
      <p:sp>
        <p:nvSpPr>
          <p:cNvPr id="3" name="Content Placeholder 2"/>
          <p:cNvSpPr>
            <a:spLocks noGrp="1"/>
          </p:cNvSpPr>
          <p:nvPr>
            <p:ph idx="1"/>
          </p:nvPr>
        </p:nvSpPr>
        <p:spPr/>
        <p:txBody>
          <a:bodyPr/>
          <a:lstStyle/>
          <a:p>
            <a:pPr lvl="0"/>
            <a:r>
              <a:rPr/>
              <a:t>Since business employs people, business cycle tends to be followed by employment cycle.</a:t>
            </a:r>
          </a:p>
          <a:p>
            <a:pPr lvl="0"/>
            <a:r>
              <a:rPr/>
              <a:t>We use </a:t>
            </a:r>
            <a:r>
              <a:rPr b="1"/>
              <a:t>unemployment rate</a:t>
            </a:r>
            <a:r>
              <a:rPr/>
              <a:t> as an indicator.</a:t>
            </a:r>
          </a:p>
          <a:p>
            <a:pPr lvl="0"/>
            <a:r>
              <a:rPr/>
              <a:t>These days, the approach toward employment is rather mixed: some stimulate economy for business, some others provide various benefits to unemployed.</a:t>
            </a:r>
          </a:p>
          <a:p>
            <a:pPr lvl="0"/>
            <a:r>
              <a:rPr/>
              <a:t>But in the end a state’s main role is to keep its people have access to various goods and services.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Inflation and deflation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inflation is the overall rise of price level, deflation is the overall decrease of price level.</a:t>
                </a:r>
              </a:p>
              <a:p>
                <a:pPr lvl="0"/>
                <a:r>
                  <a:rPr/>
                  <a:t>In the firm and consumer level, we usually compare price changes </a:t>
                </a:r>
                <a:r>
                  <a:rPr b="1"/>
                  <a:t>relative to other goods</a:t>
                </a:r>
                <a:r>
                  <a:rPr/>
                  <a:t>.</a:t>
                </a:r>
              </a:p>
              <a:p>
                <a:pPr lvl="1"/>
                <a:r>
                  <a:rPr/>
                  <a:t>for example, we discussed how iPhone remains competitive even though it is </a:t>
                </a:r>
                <a:r>
                  <a:rPr b="1"/>
                  <a:t>more expensive</a:t>
                </a:r>
                <a:r>
                  <a:rPr/>
                  <a:t> than other phones.</a:t>
                </a:r>
              </a:p>
              <a:p>
                <a:pPr lvl="0"/>
                <a:r>
                  <a:rPr/>
                  <a:t>However, most goods and services tends to have increased level of price.</a:t>
                </a:r>
              </a:p>
              <a:p>
                <a:pPr lvl="0"/>
                <a:r>
                  <a:rPr/>
                  <a:t>Rise in wage </a:t>
                </a:r>
                <a14:m>
                  <m:oMath xmlns:m="http://schemas.openxmlformats.org/officeDocument/2006/math">
                    <m:r>
                      <m:rPr>
                        <m:sty m:val="p"/>
                      </m:rPr>
                      <m:t>→</m:t>
                    </m:r>
                  </m:oMath>
                </a14:m>
                <a:r>
                  <a:rPr/>
                  <a:t> rise in inflation </a:t>
                </a:r>
                <a14:m>
                  <m:oMath xmlns:m="http://schemas.openxmlformats.org/officeDocument/2006/math">
                    <m:r>
                      <m:rPr>
                        <m:sty m:val="p"/>
                      </m:rPr>
                      <m:t>→</m:t>
                    </m:r>
                  </m:oMath>
                </a14:m>
                <a:r>
                  <a:rPr/>
                  <a:t> rise in wage.</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Inflation</a:t>
            </a:r>
          </a:p>
        </p:txBody>
      </p:sp>
      <p:sp>
        <p:nvSpPr>
          <p:cNvPr id="3" name="Content Placeholder 2"/>
          <p:cNvSpPr>
            <a:spLocks noGrp="1"/>
          </p:cNvSpPr>
          <p:nvPr>
            <p:ph idx="1"/>
          </p:nvPr>
        </p:nvSpPr>
        <p:spPr/>
        <p:txBody>
          <a:bodyPr/>
          <a:lstStyle/>
          <a:p>
            <a:pPr lvl="0"/>
            <a:r>
              <a:rPr/>
              <a:t>Inflation tend to happen during the peak business cycle, while deflation happens during the recession</a:t>
            </a:r>
          </a:p>
          <a:p>
            <a:pPr lvl="1"/>
            <a:r>
              <a:rPr/>
              <a:t>We often hate inflation but it can be an indicator of thriving economic activity</a:t>
            </a:r>
          </a:p>
          <a:p>
            <a:pPr lvl="0"/>
            <a:r>
              <a:rPr/>
              <a:t>Inflation leads to distrust over cash because cash lost its value rather quickly (like 1998)</a:t>
            </a:r>
          </a:p>
          <a:p>
            <a:pPr lvl="0"/>
            <a:r>
              <a:rPr/>
              <a:t>Deflation is the opposite: people tends to save because it will be more valuable, which may leads to less economic growth.</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Trade balance</a:t>
            </a:r>
          </a:p>
        </p:txBody>
      </p:sp>
      <p:sp>
        <p:nvSpPr>
          <p:cNvPr id="3" name="Content Placeholder 2"/>
          <p:cNvSpPr>
            <a:spLocks noGrp="1"/>
          </p:cNvSpPr>
          <p:nvPr>
            <p:ph idx="1"/>
          </p:nvPr>
        </p:nvSpPr>
        <p:spPr/>
        <p:txBody>
          <a:bodyPr/>
          <a:lstStyle/>
          <a:p>
            <a:pPr lvl="0"/>
            <a:r>
              <a:rPr/>
              <a:t>Indonesia is a (somewhat) open economy: we trade with other states.</a:t>
            </a:r>
          </a:p>
          <a:p>
            <a:pPr lvl="0"/>
            <a:r>
              <a:rPr/>
              <a:t>Indonesia generally runs </a:t>
            </a:r>
            <a:r>
              <a:rPr b="1"/>
              <a:t>trade surplus</a:t>
            </a:r>
            <a:r>
              <a:rPr/>
              <a:t> where it has more exports than imports.</a:t>
            </a:r>
          </a:p>
          <a:p>
            <a:pPr lvl="0"/>
            <a:r>
              <a:rPr/>
              <a:t>You might have heard about how Indonesian government despise </a:t>
            </a:r>
            <a:r>
              <a:rPr b="1"/>
              <a:t>trade deficit</a:t>
            </a:r>
            <a:r>
              <a:rPr/>
              <a:t> and starting to say bad things about import.</a:t>
            </a:r>
          </a:p>
          <a:p>
            <a:pPr lvl="0"/>
            <a:r>
              <a:rPr/>
              <a:t>In reality, trade deficit doesn’t mean a bad thing. Trade deficit means a country invests more than it saves.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Indonesia’s trade balace</a:t>
            </a:r>
          </a:p>
        </p:txBody>
      </p:sp>
      <p:pic>
        <p:nvPicPr>
          <p:cNvPr descr="index_files/figure-pptx/unnamed-chunk-2-1.png" id="0" name="Picture 1"/>
          <p:cNvPicPr>
            <a:picLocks noGrp="1" noChangeAspect="1"/>
          </p:cNvPicPr>
          <p:nvPr/>
        </p:nvPicPr>
        <p:blipFill>
          <a:blip r:embed="rId2"/>
          <a:stretch>
            <a:fillRect/>
          </a:stretch>
        </p:blipFill>
        <p:spPr bwMode="auto">
          <a:xfrm>
            <a:off x="1485900" y="1193800"/>
            <a:ext cx="61595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Macroeconomics learn the economy as a whole since the government can help with economic cycle using fiscal and monetary policy.</a:t>
            </a:r>
          </a:p>
          <a:p>
            <a:pPr lvl="0"/>
            <a:r>
              <a:rPr/>
              <a:t>issues include economic growth, business cycle, unemployment, inflation, and trade balance.</a:t>
            </a:r>
          </a:p>
          <a:p>
            <a:pPr lvl="0"/>
            <a:r>
              <a:rPr/>
              <a:t>We will learn more about indicators on these macroeconomic phenomena and what institution govern them, and how.</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Gross Domestic Product (GDP)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A measure of economic activity is essentially </a:t>
                </a:r>
                <a:r>
                  <a:rPr b="1"/>
                  <a:t>how much goods and services are produced</a:t>
                </a:r>
                <a:r>
                  <a:rPr/>
                  <a:t>.</a:t>
                </a:r>
              </a:p>
              <a:p>
                <a:pPr lvl="0"/>
                <a:r>
                  <a:rPr/>
                  <a:t>But we cannot aggregate something with different units:</a:t>
                </a:r>
              </a:p>
              <a:p>
                <a:pPr lvl="1"/>
                <a:r>
                  <a:rPr/>
                  <a:t>What is palm oil+coal+oil+cars?</a:t>
                </a:r>
              </a:p>
              <a:p>
                <a:pPr lvl="1"/>
                <a:r>
                  <a:rPr/>
                  <a:t>we can’t compare Indonesia’s production with other countries’.</a:t>
                </a:r>
              </a:p>
              <a:p>
                <a:pPr lvl="0"/>
                <a:r>
                  <a:rPr/>
                  <a:t>We transform all of those production of goods and services to </a:t>
                </a:r>
                <a:r>
                  <a:rPr b="1"/>
                  <a:t>currency</a:t>
                </a:r>
                <a:r>
                  <a:rPr/>
                  <a:t> and essentially calculates price </a:t>
                </a:r>
                <a14:m>
                  <m:oMath xmlns:m="http://schemas.openxmlformats.org/officeDocument/2006/math">
                    <m:r>
                      <m:rPr>
                        <m:sty m:val="p"/>
                      </m:rPr>
                      <m:t>×</m:t>
                    </m:r>
                  </m:oMath>
                </a14:m>
                <a:r>
                  <a:rPr/>
                  <a:t> quantity.</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GDP</a:t>
            </a:r>
          </a:p>
        </p:txBody>
      </p:sp>
      <p:sp>
        <p:nvSpPr>
          <p:cNvPr id="3" name="Content Placeholder 2"/>
          <p:cNvSpPr>
            <a:spLocks noGrp="1"/>
          </p:cNvSpPr>
          <p:nvPr>
            <p:ph idx="1"/>
          </p:nvPr>
        </p:nvSpPr>
        <p:spPr/>
        <p:txBody>
          <a:bodyPr/>
          <a:lstStyle/>
          <a:p>
            <a:pPr lvl="0"/>
            <a:r>
              <a:rPr/>
              <a:t>GDP is the total </a:t>
            </a:r>
            <a:r>
              <a:rPr b="1"/>
              <a:t>value</a:t>
            </a:r>
            <a:r>
              <a:rPr/>
              <a:t> of all </a:t>
            </a:r>
            <a:r>
              <a:rPr b="1"/>
              <a:t>final</a:t>
            </a:r>
            <a:r>
              <a:rPr/>
              <a:t> goods and services produced in an economy during a given </a:t>
            </a:r>
            <a:r>
              <a:rPr b="1"/>
              <a:t>period</a:t>
            </a:r>
            <a:r>
              <a:rPr/>
              <a:t>, usually a year.</a:t>
            </a:r>
          </a:p>
          <a:p>
            <a:pPr lvl="0"/>
            <a:r>
              <a:rPr/>
              <a:t>Understanding how it calculates help you to figure out if GDP is the correct measure for you to use.</a:t>
            </a:r>
          </a:p>
          <a:p>
            <a:pPr lvl="0"/>
            <a:r>
              <a:rPr/>
              <a:t>There are 3 general ways to calculate GDP:</a:t>
            </a:r>
          </a:p>
          <a:p>
            <a:pPr lvl="1" indent="-342900" marL="685800">
              <a:buAutoNum type="arabicPeriod"/>
            </a:pPr>
            <a:r>
              <a:rPr/>
              <a:t>Adding up total value of the </a:t>
            </a:r>
            <a:r>
              <a:rPr b="1"/>
              <a:t>final</a:t>
            </a:r>
            <a:r>
              <a:rPr/>
              <a:t> products.</a:t>
            </a:r>
          </a:p>
          <a:p>
            <a:pPr lvl="1" indent="-342900" marL="685800">
              <a:buAutoNum type="arabicPeriod"/>
            </a:pPr>
            <a:r>
              <a:rPr/>
              <a:t>Adding up total </a:t>
            </a:r>
            <a:r>
              <a:rPr b="1"/>
              <a:t>spending</a:t>
            </a:r>
            <a:r>
              <a:rPr/>
              <a:t> of domestic products.</a:t>
            </a:r>
          </a:p>
          <a:p>
            <a:pPr lvl="1" indent="-342900" marL="685800">
              <a:buAutoNum type="arabicPeriod"/>
            </a:pPr>
            <a:r>
              <a:rPr/>
              <a:t>Adding up total </a:t>
            </a:r>
            <a:r>
              <a:rPr b="1"/>
              <a:t>factor</a:t>
            </a:r>
            <a:r>
              <a:rPr/>
              <a:t> payment.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 macroeconomics?</a:t>
            </a:r>
          </a:p>
        </p:txBody>
      </p:sp>
      <p:sp>
        <p:nvSpPr>
          <p:cNvPr id="3" name="Content Placeholder 2"/>
          <p:cNvSpPr>
            <a:spLocks noGrp="1"/>
          </p:cNvSpPr>
          <p:nvPr>
            <p:ph idx="1"/>
          </p:nvPr>
        </p:nvSpPr>
        <p:spPr/>
        <p:txBody>
          <a:bodyPr/>
          <a:lstStyle/>
          <a:p>
            <a:pPr lvl="0"/>
            <a:r>
              <a:rPr/>
              <a:t>We have discussed how consumer and producer makes decision: this is part of a branch of economics called </a:t>
            </a:r>
            <a:r>
              <a:rPr b="1"/>
              <a:t>microeconomics</a:t>
            </a:r>
            <a:r>
              <a:rPr/>
              <a:t>.</a:t>
            </a:r>
          </a:p>
          <a:p>
            <a:pPr lvl="0"/>
            <a:r>
              <a:rPr/>
              <a:t>As a (small) economic agent, we make decisions based on cost and benefit. But as an aggregate, our actions will affect the whole economy.</a:t>
            </a:r>
          </a:p>
          <a:p>
            <a:pPr lvl="0"/>
            <a:r>
              <a:rPr b="1"/>
              <a:t>Macroeonomics</a:t>
            </a:r>
            <a:r>
              <a:rPr/>
              <a:t> is the study of aggregate actions of economic agent: The economy is more than the sum of its parts.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GDP Accounting illustration</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endParaRPr/>
                    </a:p>
                  </a:txBody>
                  <a:tcPr/>
                </a:tc>
                <a:tc>
                  <a:txBody>
                    <a:bodyPr/>
                    <a:lstStyle/>
                    <a:p>
                      <a:pPr lvl="0" indent="0" marL="0" algn="r">
                        <a:buNone/>
                      </a:pPr>
                      <a:r>
                        <a:rPr/>
                        <a:t>Ore miner</a:t>
                      </a:r>
                    </a:p>
                  </a:txBody>
                  <a:tcPr/>
                </a:tc>
                <a:tc>
                  <a:txBody>
                    <a:bodyPr/>
                    <a:lstStyle/>
                    <a:p>
                      <a:pPr lvl="0" indent="0" marL="0" algn="r">
                        <a:buNone/>
                      </a:pPr>
                      <a:r>
                        <a:rPr/>
                        <a:t>Steel maker</a:t>
                      </a:r>
                    </a:p>
                  </a:txBody>
                  <a:tcPr/>
                </a:tc>
                <a:tc>
                  <a:txBody>
                    <a:bodyPr/>
                    <a:lstStyle/>
                    <a:p>
                      <a:pPr lvl="0" indent="0" marL="0" algn="r">
                        <a:buNone/>
                      </a:pPr>
                      <a:r>
                        <a:rPr/>
                        <a:t>Car maker</a:t>
                      </a:r>
                    </a:p>
                  </a:txBody>
                  <a:tcPr/>
                </a:tc>
                <a:tc>
                  <a:txBody>
                    <a:bodyPr/>
                    <a:lstStyle/>
                    <a:p>
                      <a:pPr lvl="0" indent="0" marL="0" algn="r">
                        <a:buNone/>
                      </a:pPr>
                      <a:r>
                        <a:rPr/>
                        <a:t>Total factor income</a:t>
                      </a:r>
                    </a:p>
                  </a:txBody>
                  <a:tcPr/>
                </a:tc>
              </a:tr>
              <a:tr h="0">
                <a:tc>
                  <a:txBody>
                    <a:bodyPr/>
                    <a:lstStyle/>
                    <a:p>
                      <a:pPr lvl="0" indent="0" marL="0" algn="r">
                        <a:buNone/>
                      </a:pPr>
                      <a:r>
                        <a:rPr/>
                        <a:t>Value of sales</a:t>
                      </a:r>
                    </a:p>
                  </a:txBody>
                </a:tc>
                <a:tc>
                  <a:txBody>
                    <a:bodyPr/>
                    <a:lstStyle/>
                    <a:p>
                      <a:pPr lvl="0" indent="0" marL="0" algn="r">
                        <a:buNone/>
                      </a:pPr>
                      <a:r>
                        <a:rPr/>
                        <a:t>4,200 (ore)</a:t>
                      </a:r>
                    </a:p>
                  </a:txBody>
                </a:tc>
                <a:tc>
                  <a:txBody>
                    <a:bodyPr/>
                    <a:lstStyle/>
                    <a:p>
                      <a:pPr lvl="0" indent="0" marL="0" algn="r">
                        <a:buNone/>
                      </a:pPr>
                      <a:r>
                        <a:rPr/>
                        <a:t>9,000 (steel)</a:t>
                      </a:r>
                    </a:p>
                  </a:txBody>
                </a:tc>
                <a:tc>
                  <a:txBody>
                    <a:bodyPr/>
                    <a:lstStyle/>
                    <a:p>
                      <a:pPr lvl="0" indent="0" marL="0" algn="r">
                        <a:buNone/>
                      </a:pPr>
                      <a:r>
                        <a:rPr/>
                        <a:t>21,500 (car)</a:t>
                      </a:r>
                    </a:p>
                  </a:txBody>
                </a:tc>
                <a:tc>
                  <a:txBody>
                    <a:bodyPr/>
                    <a:lstStyle/>
                    <a:p>
                      <a:pPr lvl="0" indent="0" marL="0" algn="r">
                        <a:buNone/>
                      </a:pPr>
                      <a:r>
                        <a:rPr/>
                        <a:t>-</a:t>
                      </a:r>
                    </a:p>
                  </a:txBody>
                </a:tc>
              </a:tr>
              <a:tr h="0">
                <a:tc>
                  <a:txBody>
                    <a:bodyPr/>
                    <a:lstStyle/>
                    <a:p>
                      <a:pPr lvl="0" indent="0" marL="0" algn="r">
                        <a:buNone/>
                      </a:pPr>
                      <a:r>
                        <a:rPr/>
                        <a:t>Intermediate goods</a:t>
                      </a:r>
                    </a:p>
                  </a:txBody>
                </a:tc>
                <a:tc>
                  <a:txBody>
                    <a:bodyPr/>
                    <a:lstStyle/>
                    <a:p>
                      <a:pPr lvl="0" indent="0" marL="0" algn="r">
                        <a:buNone/>
                      </a:pPr>
                      <a:r>
                        <a:rPr/>
                        <a:t>0</a:t>
                      </a:r>
                    </a:p>
                  </a:txBody>
                </a:tc>
                <a:tc>
                  <a:txBody>
                    <a:bodyPr/>
                    <a:lstStyle/>
                    <a:p>
                      <a:pPr lvl="0" indent="0" marL="0" algn="r">
                        <a:buNone/>
                      </a:pPr>
                      <a:r>
                        <a:rPr/>
                        <a:t>4,200 (ore)</a:t>
                      </a:r>
                    </a:p>
                  </a:txBody>
                </a:tc>
                <a:tc>
                  <a:txBody>
                    <a:bodyPr/>
                    <a:lstStyle/>
                    <a:p>
                      <a:pPr lvl="0" indent="0" marL="0" algn="r">
                        <a:buNone/>
                      </a:pPr>
                      <a:r>
                        <a:rPr/>
                        <a:t>9,000 (steel)</a:t>
                      </a:r>
                    </a:p>
                  </a:txBody>
                </a:tc>
                <a:tc>
                  <a:txBody>
                    <a:bodyPr/>
                    <a:lstStyle/>
                    <a:p>
                      <a:pPr lvl="0" indent="0" marL="0" algn="r">
                        <a:buNone/>
                      </a:pPr>
                      <a:r>
                        <a:rPr/>
                        <a:t>-</a:t>
                      </a:r>
                    </a:p>
                  </a:txBody>
                </a:tc>
              </a:tr>
              <a:tr h="0">
                <a:tc>
                  <a:txBody>
                    <a:bodyPr/>
                    <a:lstStyle/>
                    <a:p>
                      <a:pPr lvl="0" indent="0" marL="0" algn="r">
                        <a:buNone/>
                      </a:pPr>
                      <a:r>
                        <a:rPr/>
                        <a:t>Wages</a:t>
                      </a:r>
                    </a:p>
                  </a:txBody>
                </a:tc>
                <a:tc>
                  <a:txBody>
                    <a:bodyPr/>
                    <a:lstStyle/>
                    <a:p>
                      <a:pPr lvl="0" indent="0" marL="0" algn="r">
                        <a:buNone/>
                      </a:pPr>
                      <a:r>
                        <a:rPr/>
                        <a:t>2,000</a:t>
                      </a:r>
                    </a:p>
                  </a:txBody>
                </a:tc>
                <a:tc>
                  <a:txBody>
                    <a:bodyPr/>
                    <a:lstStyle/>
                    <a:p>
                      <a:pPr lvl="0" indent="0" marL="0" algn="r">
                        <a:buNone/>
                      </a:pPr>
                      <a:r>
                        <a:rPr/>
                        <a:t>3,700</a:t>
                      </a:r>
                    </a:p>
                  </a:txBody>
                </a:tc>
                <a:tc>
                  <a:txBody>
                    <a:bodyPr/>
                    <a:lstStyle/>
                    <a:p>
                      <a:pPr lvl="0" indent="0" marL="0" algn="r">
                        <a:buNone/>
                      </a:pPr>
                      <a:r>
                        <a:rPr/>
                        <a:t>10,000</a:t>
                      </a:r>
                    </a:p>
                  </a:txBody>
                </a:tc>
                <a:tc>
                  <a:txBody>
                    <a:bodyPr/>
                    <a:lstStyle/>
                    <a:p>
                      <a:pPr lvl="0" indent="0" marL="0" algn="r">
                        <a:buNone/>
                      </a:pPr>
                      <a:r>
                        <a:rPr/>
                        <a:t>15,700</a:t>
                      </a:r>
                    </a:p>
                  </a:txBody>
                </a:tc>
              </a:tr>
              <a:tr h="0">
                <a:tc>
                  <a:txBody>
                    <a:bodyPr/>
                    <a:lstStyle/>
                    <a:p>
                      <a:pPr lvl="0" indent="0" marL="0" algn="r">
                        <a:buNone/>
                      </a:pPr>
                      <a:r>
                        <a:rPr/>
                        <a:t>Interest payments</a:t>
                      </a:r>
                    </a:p>
                  </a:txBody>
                </a:tc>
                <a:tc>
                  <a:txBody>
                    <a:bodyPr/>
                    <a:lstStyle/>
                    <a:p>
                      <a:pPr lvl="0" indent="0" marL="0" algn="r">
                        <a:buNone/>
                      </a:pPr>
                      <a:r>
                        <a:rPr/>
                        <a:t>1,000</a:t>
                      </a:r>
                    </a:p>
                  </a:txBody>
                </a:tc>
                <a:tc>
                  <a:txBody>
                    <a:bodyPr/>
                    <a:lstStyle/>
                    <a:p>
                      <a:pPr lvl="0" indent="0" marL="0" algn="r">
                        <a:buNone/>
                      </a:pPr>
                      <a:r>
                        <a:rPr/>
                        <a:t>600</a:t>
                      </a:r>
                    </a:p>
                  </a:txBody>
                </a:tc>
                <a:tc>
                  <a:txBody>
                    <a:bodyPr/>
                    <a:lstStyle/>
                    <a:p>
                      <a:pPr lvl="0" indent="0" marL="0" algn="r">
                        <a:buNone/>
                      </a:pPr>
                      <a:r>
                        <a:rPr/>
                        <a:t>1,000</a:t>
                      </a:r>
                    </a:p>
                  </a:txBody>
                </a:tc>
                <a:tc>
                  <a:txBody>
                    <a:bodyPr/>
                    <a:lstStyle/>
                    <a:p>
                      <a:pPr lvl="0" indent="0" marL="0" algn="r">
                        <a:buNone/>
                      </a:pPr>
                      <a:r>
                        <a:rPr/>
                        <a:t>2,600</a:t>
                      </a:r>
                    </a:p>
                  </a:txBody>
                </a:tc>
              </a:tr>
              <a:tr h="0">
                <a:tc>
                  <a:txBody>
                    <a:bodyPr/>
                    <a:lstStyle/>
                    <a:p>
                      <a:pPr lvl="0" indent="0" marL="0" algn="r">
                        <a:buNone/>
                      </a:pPr>
                      <a:r>
                        <a:rPr/>
                        <a:t>Rent</a:t>
                      </a:r>
                    </a:p>
                  </a:txBody>
                </a:tc>
                <a:tc>
                  <a:txBody>
                    <a:bodyPr/>
                    <a:lstStyle/>
                    <a:p>
                      <a:pPr lvl="0" indent="0" marL="0" algn="r">
                        <a:buNone/>
                      </a:pPr>
                      <a:r>
                        <a:rPr/>
                        <a:t>200</a:t>
                      </a:r>
                    </a:p>
                  </a:txBody>
                </a:tc>
                <a:tc>
                  <a:txBody>
                    <a:bodyPr/>
                    <a:lstStyle/>
                    <a:p>
                      <a:pPr lvl="0" indent="0" marL="0" algn="r">
                        <a:buNone/>
                      </a:pPr>
                      <a:r>
                        <a:rPr/>
                        <a:t>300</a:t>
                      </a:r>
                    </a:p>
                  </a:txBody>
                </a:tc>
                <a:tc>
                  <a:txBody>
                    <a:bodyPr/>
                    <a:lstStyle/>
                    <a:p>
                      <a:pPr lvl="0" indent="0" marL="0" algn="r">
                        <a:buNone/>
                      </a:pPr>
                      <a:r>
                        <a:rPr/>
                        <a:t>500</a:t>
                      </a:r>
                    </a:p>
                  </a:txBody>
                </a:tc>
                <a:tc>
                  <a:txBody>
                    <a:bodyPr/>
                    <a:lstStyle/>
                    <a:p>
                      <a:pPr lvl="0" indent="0" marL="0" algn="r">
                        <a:buNone/>
                      </a:pPr>
                      <a:r>
                        <a:rPr/>
                        <a:t>1,000</a:t>
                      </a:r>
                    </a:p>
                  </a:txBody>
                </a:tc>
              </a:tr>
              <a:tr h="0">
                <a:tc>
                  <a:txBody>
                    <a:bodyPr/>
                    <a:lstStyle/>
                    <a:p>
                      <a:pPr lvl="0" indent="0" marL="0" algn="r">
                        <a:buNone/>
                      </a:pPr>
                      <a:r>
                        <a:rPr/>
                        <a:t>Profit</a:t>
                      </a:r>
                    </a:p>
                  </a:txBody>
                </a:tc>
                <a:tc>
                  <a:txBody>
                    <a:bodyPr/>
                    <a:lstStyle/>
                    <a:p>
                      <a:pPr lvl="0" indent="0" marL="0" algn="r">
                        <a:buNone/>
                      </a:pPr>
                      <a:r>
                        <a:rPr/>
                        <a:t>1,000</a:t>
                      </a:r>
                    </a:p>
                  </a:txBody>
                </a:tc>
                <a:tc>
                  <a:txBody>
                    <a:bodyPr/>
                    <a:lstStyle/>
                    <a:p>
                      <a:pPr lvl="0" indent="0" marL="0" algn="r">
                        <a:buNone/>
                      </a:pPr>
                      <a:r>
                        <a:rPr/>
                        <a:t>200</a:t>
                      </a:r>
                    </a:p>
                  </a:txBody>
                </a:tc>
                <a:tc>
                  <a:txBody>
                    <a:bodyPr/>
                    <a:lstStyle/>
                    <a:p>
                      <a:pPr lvl="0" indent="0" marL="0" algn="r">
                        <a:buNone/>
                      </a:pPr>
                      <a:r>
                        <a:rPr/>
                        <a:t>1,000</a:t>
                      </a:r>
                    </a:p>
                  </a:txBody>
                </a:tc>
                <a:tc>
                  <a:txBody>
                    <a:bodyPr/>
                    <a:lstStyle/>
                    <a:p>
                      <a:pPr lvl="0" indent="0" marL="0" algn="r">
                        <a:buNone/>
                      </a:pPr>
                      <a:r>
                        <a:rPr/>
                        <a:t>2,200</a:t>
                      </a:r>
                    </a:p>
                  </a:txBody>
                </a:tc>
              </a:tr>
              <a:tr h="0">
                <a:tc>
                  <a:txBody>
                    <a:bodyPr/>
                    <a:lstStyle/>
                    <a:p>
                      <a:pPr lvl="0" indent="0" marL="0" algn="r">
                        <a:buNone/>
                      </a:pPr>
                      <a:r>
                        <a:rPr/>
                        <a:t>Total expenditure by firm</a:t>
                      </a:r>
                    </a:p>
                  </a:txBody>
                </a:tc>
                <a:tc>
                  <a:txBody>
                    <a:bodyPr/>
                    <a:lstStyle/>
                    <a:p>
                      <a:pPr lvl="0" indent="0" marL="0" algn="r">
                        <a:buNone/>
                      </a:pPr>
                      <a:r>
                        <a:rPr/>
                        <a:t>4,200</a:t>
                      </a:r>
                    </a:p>
                  </a:txBody>
                </a:tc>
                <a:tc>
                  <a:txBody>
                    <a:bodyPr/>
                    <a:lstStyle/>
                    <a:p>
                      <a:pPr lvl="0" indent="0" marL="0" algn="r">
                        <a:buNone/>
                      </a:pPr>
                      <a:r>
                        <a:rPr/>
                        <a:t>9,000</a:t>
                      </a:r>
                    </a:p>
                  </a:txBody>
                </a:tc>
                <a:tc>
                  <a:txBody>
                    <a:bodyPr/>
                    <a:lstStyle/>
                    <a:p>
                      <a:pPr lvl="0" indent="0" marL="0" algn="r">
                        <a:buNone/>
                      </a:pPr>
                      <a:r>
                        <a:rPr/>
                        <a:t>21,500</a:t>
                      </a:r>
                    </a:p>
                  </a:txBody>
                </a:tc>
                <a:tc>
                  <a:txBody>
                    <a:bodyPr/>
                    <a:lstStyle/>
                    <a:p>
                      <a:pPr lvl="0" indent="0" marL="0" algn="r">
                        <a:buNone/>
                      </a:pPr>
                      <a:r>
                        <a:rPr/>
                        <a:t>-</a:t>
                      </a:r>
                    </a:p>
                  </a:txBody>
                </a:tc>
              </a:tr>
              <a:tr h="0">
                <a:tc>
                  <a:txBody>
                    <a:bodyPr/>
                    <a:lstStyle/>
                    <a:p>
                      <a:pPr lvl="0" indent="0" marL="0" algn="r">
                        <a:buNone/>
                      </a:pPr>
                      <a:r>
                        <a:rPr/>
                        <a:t>Value added per firm = value of sales - cost of intermediate goods</a:t>
                      </a:r>
                    </a:p>
                  </a:txBody>
                </a:tc>
                <a:tc>
                  <a:txBody>
                    <a:bodyPr/>
                    <a:lstStyle/>
                    <a:p>
                      <a:pPr lvl="0" indent="0" marL="0" algn="r">
                        <a:buNone/>
                      </a:pPr>
                      <a:r>
                        <a:rPr/>
                        <a:t>4,200</a:t>
                      </a:r>
                    </a:p>
                  </a:txBody>
                </a:tc>
                <a:tc>
                  <a:txBody>
                    <a:bodyPr/>
                    <a:lstStyle/>
                    <a:p>
                      <a:pPr lvl="0" indent="0" marL="0" algn="r">
                        <a:buNone/>
                      </a:pPr>
                      <a:r>
                        <a:rPr/>
                        <a:t>4,800</a:t>
                      </a:r>
                    </a:p>
                  </a:txBody>
                </a:tc>
                <a:tc>
                  <a:txBody>
                    <a:bodyPr/>
                    <a:lstStyle/>
                    <a:p>
                      <a:pPr lvl="0" indent="0" marL="0" algn="r">
                        <a:buNone/>
                      </a:pPr>
                      <a:r>
                        <a:rPr/>
                        <a:t>12,500</a:t>
                      </a:r>
                    </a:p>
                  </a:txBody>
                </a:tc>
                <a:tc>
                  <a:txBody>
                    <a:bodyPr/>
                    <a:lstStyle/>
                    <a:p>
                      <a:pPr lvl="0" indent="0" marL="0" algn="r">
                        <a:buNone/>
                      </a:pPr>
                      <a:r>
                        <a:rPr/>
                        <a:t>-</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GDP in this economy is 21,500</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 GDP by Final Product</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endParaRPr/>
                    </a:p>
                  </a:txBody>
                  <a:tcPr/>
                </a:tc>
                <a:tc>
                  <a:txBody>
                    <a:bodyPr/>
                    <a:lstStyle/>
                    <a:p>
                      <a:pPr lvl="0" indent="0" marL="0" algn="r">
                        <a:buNone/>
                      </a:pPr>
                      <a:r>
                        <a:rPr/>
                        <a:t>Ore miner</a:t>
                      </a:r>
                    </a:p>
                  </a:txBody>
                  <a:tcPr/>
                </a:tc>
                <a:tc>
                  <a:txBody>
                    <a:bodyPr/>
                    <a:lstStyle/>
                    <a:p>
                      <a:pPr lvl="0" indent="0" marL="0" algn="r">
                        <a:buNone/>
                      </a:pPr>
                      <a:r>
                        <a:rPr/>
                        <a:t>Steel maker</a:t>
                      </a:r>
                    </a:p>
                  </a:txBody>
                  <a:tcPr/>
                </a:tc>
                <a:tc>
                  <a:txBody>
                    <a:bodyPr/>
                    <a:lstStyle/>
                    <a:p>
                      <a:pPr lvl="0" indent="0" marL="0" algn="r">
                        <a:buNone/>
                      </a:pPr>
                      <a:r>
                        <a:rPr/>
                        <a:t>Car maker</a:t>
                      </a:r>
                    </a:p>
                  </a:txBody>
                  <a:tcPr/>
                </a:tc>
                <a:tc>
                  <a:txBody>
                    <a:bodyPr/>
                    <a:lstStyle/>
                    <a:p>
                      <a:pPr lvl="0" indent="0" marL="0" algn="r">
                        <a:buNone/>
                      </a:pPr>
                      <a:r>
                        <a:rPr/>
                        <a:t>Total factor income</a:t>
                      </a:r>
                    </a:p>
                  </a:txBody>
                  <a:tcPr/>
                </a:tc>
              </a:tr>
              <a:tr h="0">
                <a:tc>
                  <a:txBody>
                    <a:bodyPr/>
                    <a:lstStyle/>
                    <a:p>
                      <a:pPr lvl="0" indent="0" marL="0" algn="r">
                        <a:buNone/>
                      </a:pPr>
                      <a:r>
                        <a:rPr/>
                        <a:t>Value of sales</a:t>
                      </a:r>
                    </a:p>
                  </a:txBody>
                </a:tc>
                <a:tc>
                  <a:txBody>
                    <a:bodyPr/>
                    <a:lstStyle/>
                    <a:p>
                      <a:pPr lvl="0" indent="0" marL="0" algn="r">
                        <a:buNone/>
                      </a:pPr>
                      <a:r>
                        <a:rPr/>
                        <a:t>4,200 (ore)</a:t>
                      </a:r>
                    </a:p>
                  </a:txBody>
                </a:tc>
                <a:tc>
                  <a:txBody>
                    <a:bodyPr/>
                    <a:lstStyle/>
                    <a:p>
                      <a:pPr lvl="0" indent="0" marL="0" algn="r">
                        <a:buNone/>
                      </a:pPr>
                      <a:r>
                        <a:rPr/>
                        <a:t>9,000 (steel)</a:t>
                      </a:r>
                    </a:p>
                  </a:txBody>
                </a:tc>
                <a:tc>
                  <a:txBody>
                    <a:bodyPr/>
                    <a:lstStyle/>
                    <a:p>
                      <a:pPr lvl="0" indent="0" marL="0" algn="r">
                        <a:buNone/>
                      </a:pPr>
                      <a:r>
                        <a:rPr/>
                        <a:t>21,500 (car)</a:t>
                      </a:r>
                    </a:p>
                  </a:txBody>
                </a:tc>
                <a:tc>
                  <a:txBody>
                    <a:bodyPr/>
                    <a:lstStyle/>
                    <a:p>
                      <a:pPr lvl="0" indent="0" marL="0" algn="r">
                        <a:buNone/>
                      </a:pPr>
                      <a:r>
                        <a:rPr/>
                        <a:t>-</a:t>
                      </a:r>
                    </a:p>
                  </a:txBody>
                </a:tc>
              </a:tr>
              <a:tr h="0">
                <a:tc>
                  <a:txBody>
                    <a:bodyPr/>
                    <a:lstStyle/>
                    <a:p>
                      <a:pPr lvl="0" indent="0" marL="0" algn="r">
                        <a:buNone/>
                      </a:pPr>
                      <a:r>
                        <a:rPr/>
                        <a:t>Intermediate goods</a:t>
                      </a:r>
                    </a:p>
                  </a:txBody>
                </a:tc>
                <a:tc>
                  <a:txBody>
                    <a:bodyPr/>
                    <a:lstStyle/>
                    <a:p>
                      <a:pPr lvl="0" indent="0" marL="0" algn="r">
                        <a:buNone/>
                      </a:pPr>
                      <a:r>
                        <a:rPr/>
                        <a:t>0</a:t>
                      </a:r>
                    </a:p>
                  </a:txBody>
                </a:tc>
                <a:tc>
                  <a:txBody>
                    <a:bodyPr/>
                    <a:lstStyle/>
                    <a:p>
                      <a:pPr lvl="0" indent="0" marL="0" algn="r">
                        <a:buNone/>
                      </a:pPr>
                      <a:r>
                        <a:rPr/>
                        <a:t>4,200 (ore)</a:t>
                      </a:r>
                    </a:p>
                  </a:txBody>
                </a:tc>
                <a:tc>
                  <a:txBody>
                    <a:bodyPr/>
                    <a:lstStyle/>
                    <a:p>
                      <a:pPr lvl="0" indent="0" marL="0" algn="r">
                        <a:buNone/>
                      </a:pPr>
                      <a:r>
                        <a:rPr/>
                        <a:t>9,000 (steel)</a:t>
                      </a:r>
                    </a:p>
                  </a:txBody>
                </a:tc>
                <a:tc>
                  <a:txBody>
                    <a:bodyPr/>
                    <a:lstStyle/>
                    <a:p>
                      <a:pPr lvl="0" indent="0" marL="0" algn="r">
                        <a:buNone/>
                      </a:pPr>
                      <a:r>
                        <a:rPr/>
                        <a:t>-</a:t>
                      </a:r>
                    </a:p>
                  </a:txBody>
                </a:tc>
              </a:tr>
              <a:tr h="0">
                <a:tc>
                  <a:txBody>
                    <a:bodyPr/>
                    <a:lstStyle/>
                    <a:p>
                      <a:pPr lvl="0" indent="0" marL="0" algn="r">
                        <a:buNone/>
                      </a:pPr>
                      <a:r>
                        <a:rPr/>
                        <a:t>Wages</a:t>
                      </a:r>
                    </a:p>
                  </a:txBody>
                </a:tc>
                <a:tc>
                  <a:txBody>
                    <a:bodyPr/>
                    <a:lstStyle/>
                    <a:p>
                      <a:pPr lvl="0" indent="0" marL="0" algn="r">
                        <a:buNone/>
                      </a:pPr>
                      <a:r>
                        <a:rPr/>
                        <a:t>2,000</a:t>
                      </a:r>
                    </a:p>
                  </a:txBody>
                </a:tc>
                <a:tc>
                  <a:txBody>
                    <a:bodyPr/>
                    <a:lstStyle/>
                    <a:p>
                      <a:pPr lvl="0" indent="0" marL="0" algn="r">
                        <a:buNone/>
                      </a:pPr>
                      <a:r>
                        <a:rPr/>
                        <a:t>3,700</a:t>
                      </a:r>
                    </a:p>
                  </a:txBody>
                </a:tc>
                <a:tc>
                  <a:txBody>
                    <a:bodyPr/>
                    <a:lstStyle/>
                    <a:p>
                      <a:pPr lvl="0" indent="0" marL="0" algn="r">
                        <a:buNone/>
                      </a:pPr>
                      <a:r>
                        <a:rPr/>
                        <a:t>10,000</a:t>
                      </a:r>
                    </a:p>
                  </a:txBody>
                </a:tc>
                <a:tc>
                  <a:txBody>
                    <a:bodyPr/>
                    <a:lstStyle/>
                    <a:p>
                      <a:pPr lvl="0" indent="0" marL="0" algn="r">
                        <a:buNone/>
                      </a:pPr>
                      <a:r>
                        <a:rPr/>
                        <a:t>15,700</a:t>
                      </a:r>
                    </a:p>
                  </a:txBody>
                </a:tc>
              </a:tr>
              <a:tr h="0">
                <a:tc>
                  <a:txBody>
                    <a:bodyPr/>
                    <a:lstStyle/>
                    <a:p>
                      <a:pPr lvl="0" indent="0" marL="0" algn="r">
                        <a:buNone/>
                      </a:pPr>
                      <a:r>
                        <a:rPr/>
                        <a:t>Interest payments</a:t>
                      </a:r>
                    </a:p>
                  </a:txBody>
                </a:tc>
                <a:tc>
                  <a:txBody>
                    <a:bodyPr/>
                    <a:lstStyle/>
                    <a:p>
                      <a:pPr lvl="0" indent="0" marL="0" algn="r">
                        <a:buNone/>
                      </a:pPr>
                      <a:r>
                        <a:rPr/>
                        <a:t>1,000</a:t>
                      </a:r>
                    </a:p>
                  </a:txBody>
                </a:tc>
                <a:tc>
                  <a:txBody>
                    <a:bodyPr/>
                    <a:lstStyle/>
                    <a:p>
                      <a:pPr lvl="0" indent="0" marL="0" algn="r">
                        <a:buNone/>
                      </a:pPr>
                      <a:r>
                        <a:rPr/>
                        <a:t>600</a:t>
                      </a:r>
                    </a:p>
                  </a:txBody>
                </a:tc>
                <a:tc>
                  <a:txBody>
                    <a:bodyPr/>
                    <a:lstStyle/>
                    <a:p>
                      <a:pPr lvl="0" indent="0" marL="0" algn="r">
                        <a:buNone/>
                      </a:pPr>
                      <a:r>
                        <a:rPr/>
                        <a:t>1,000</a:t>
                      </a:r>
                    </a:p>
                  </a:txBody>
                </a:tc>
                <a:tc>
                  <a:txBody>
                    <a:bodyPr/>
                    <a:lstStyle/>
                    <a:p>
                      <a:pPr lvl="0" indent="0" marL="0" algn="r">
                        <a:buNone/>
                      </a:pPr>
                      <a:r>
                        <a:rPr/>
                        <a:t>2,600</a:t>
                      </a:r>
                    </a:p>
                  </a:txBody>
                </a:tc>
              </a:tr>
              <a:tr h="0">
                <a:tc>
                  <a:txBody>
                    <a:bodyPr/>
                    <a:lstStyle/>
                    <a:p>
                      <a:pPr lvl="0" indent="0" marL="0" algn="r">
                        <a:buNone/>
                      </a:pPr>
                      <a:r>
                        <a:rPr/>
                        <a:t>Rent</a:t>
                      </a:r>
                    </a:p>
                  </a:txBody>
                </a:tc>
                <a:tc>
                  <a:txBody>
                    <a:bodyPr/>
                    <a:lstStyle/>
                    <a:p>
                      <a:pPr lvl="0" indent="0" marL="0" algn="r">
                        <a:buNone/>
                      </a:pPr>
                      <a:r>
                        <a:rPr/>
                        <a:t>200</a:t>
                      </a:r>
                    </a:p>
                  </a:txBody>
                </a:tc>
                <a:tc>
                  <a:txBody>
                    <a:bodyPr/>
                    <a:lstStyle/>
                    <a:p>
                      <a:pPr lvl="0" indent="0" marL="0" algn="r">
                        <a:buNone/>
                      </a:pPr>
                      <a:r>
                        <a:rPr/>
                        <a:t>300</a:t>
                      </a:r>
                    </a:p>
                  </a:txBody>
                </a:tc>
                <a:tc>
                  <a:txBody>
                    <a:bodyPr/>
                    <a:lstStyle/>
                    <a:p>
                      <a:pPr lvl="0" indent="0" marL="0" algn="r">
                        <a:buNone/>
                      </a:pPr>
                      <a:r>
                        <a:rPr/>
                        <a:t>500</a:t>
                      </a:r>
                    </a:p>
                  </a:txBody>
                </a:tc>
                <a:tc>
                  <a:txBody>
                    <a:bodyPr/>
                    <a:lstStyle/>
                    <a:p>
                      <a:pPr lvl="0" indent="0" marL="0" algn="r">
                        <a:buNone/>
                      </a:pPr>
                      <a:r>
                        <a:rPr/>
                        <a:t>1,000</a:t>
                      </a:r>
                    </a:p>
                  </a:txBody>
                </a:tc>
              </a:tr>
              <a:tr h="0">
                <a:tc>
                  <a:txBody>
                    <a:bodyPr/>
                    <a:lstStyle/>
                    <a:p>
                      <a:pPr lvl="0" indent="0" marL="0" algn="r">
                        <a:buNone/>
                      </a:pPr>
                      <a:r>
                        <a:rPr/>
                        <a:t>Profit</a:t>
                      </a:r>
                    </a:p>
                  </a:txBody>
                </a:tc>
                <a:tc>
                  <a:txBody>
                    <a:bodyPr/>
                    <a:lstStyle/>
                    <a:p>
                      <a:pPr lvl="0" indent="0" marL="0" algn="r">
                        <a:buNone/>
                      </a:pPr>
                      <a:r>
                        <a:rPr/>
                        <a:t>1,000</a:t>
                      </a:r>
                    </a:p>
                  </a:txBody>
                </a:tc>
                <a:tc>
                  <a:txBody>
                    <a:bodyPr/>
                    <a:lstStyle/>
                    <a:p>
                      <a:pPr lvl="0" indent="0" marL="0" algn="r">
                        <a:buNone/>
                      </a:pPr>
                      <a:r>
                        <a:rPr/>
                        <a:t>200</a:t>
                      </a:r>
                    </a:p>
                  </a:txBody>
                </a:tc>
                <a:tc>
                  <a:txBody>
                    <a:bodyPr/>
                    <a:lstStyle/>
                    <a:p>
                      <a:pPr lvl="0" indent="0" marL="0" algn="r">
                        <a:buNone/>
                      </a:pPr>
                      <a:r>
                        <a:rPr/>
                        <a:t>1,000</a:t>
                      </a:r>
                    </a:p>
                  </a:txBody>
                </a:tc>
                <a:tc>
                  <a:txBody>
                    <a:bodyPr/>
                    <a:lstStyle/>
                    <a:p>
                      <a:pPr lvl="0" indent="0" marL="0" algn="r">
                        <a:buNone/>
                      </a:pPr>
                      <a:r>
                        <a:rPr/>
                        <a:t>2,200</a:t>
                      </a:r>
                    </a:p>
                  </a:txBody>
                </a:tc>
              </a:tr>
              <a:tr h="0">
                <a:tc>
                  <a:txBody>
                    <a:bodyPr/>
                    <a:lstStyle/>
                    <a:p>
                      <a:pPr lvl="0" indent="0" marL="0" algn="r">
                        <a:buNone/>
                      </a:pPr>
                      <a:r>
                        <a:rPr/>
                        <a:t>Total expenditure by firm</a:t>
                      </a:r>
                    </a:p>
                  </a:txBody>
                </a:tc>
                <a:tc>
                  <a:txBody>
                    <a:bodyPr/>
                    <a:lstStyle/>
                    <a:p>
                      <a:pPr lvl="0" indent="0" marL="0" algn="r">
                        <a:buNone/>
                      </a:pPr>
                      <a:r>
                        <a:rPr/>
                        <a:t>4,200</a:t>
                      </a:r>
                    </a:p>
                  </a:txBody>
                </a:tc>
                <a:tc>
                  <a:txBody>
                    <a:bodyPr/>
                    <a:lstStyle/>
                    <a:p>
                      <a:pPr lvl="0" indent="0" marL="0" algn="r">
                        <a:buNone/>
                      </a:pPr>
                      <a:r>
                        <a:rPr/>
                        <a:t>9,000</a:t>
                      </a:r>
                    </a:p>
                  </a:txBody>
                </a:tc>
                <a:tc>
                  <a:txBody>
                    <a:bodyPr/>
                    <a:lstStyle/>
                    <a:p>
                      <a:pPr lvl="0" indent="0" marL="0" algn="r">
                        <a:buNone/>
                      </a:pPr>
                      <a:r>
                        <a:rPr/>
                        <a:t>21,500</a:t>
                      </a:r>
                    </a:p>
                  </a:txBody>
                </a:tc>
                <a:tc>
                  <a:txBody>
                    <a:bodyPr/>
                    <a:lstStyle/>
                    <a:p>
                      <a:pPr lvl="0" indent="0" marL="0" algn="r">
                        <a:buNone/>
                      </a:pPr>
                      <a:r>
                        <a:rPr/>
                        <a:t>-</a:t>
                      </a:r>
                    </a:p>
                  </a:txBody>
                </a:tc>
              </a:tr>
              <a:tr h="0">
                <a:tc>
                  <a:txBody>
                    <a:bodyPr/>
                    <a:lstStyle/>
                    <a:p>
                      <a:pPr lvl="0" indent="0" marL="0" algn="r">
                        <a:buNone/>
                      </a:pPr>
                      <a:r>
                        <a:rPr/>
                        <a:t>Value added per firm = value of sales - cost of intermediate goods</a:t>
                      </a:r>
                    </a:p>
                  </a:txBody>
                </a:tc>
                <a:tc>
                  <a:txBody>
                    <a:bodyPr/>
                    <a:lstStyle/>
                    <a:p>
                      <a:pPr lvl="0" indent="0" marL="0" algn="r">
                        <a:buNone/>
                      </a:pPr>
                      <a:r>
                        <a:rPr/>
                        <a:t>4,200</a:t>
                      </a:r>
                    </a:p>
                  </a:txBody>
                </a:tc>
                <a:tc>
                  <a:txBody>
                    <a:bodyPr/>
                    <a:lstStyle/>
                    <a:p>
                      <a:pPr lvl="0" indent="0" marL="0" algn="r">
                        <a:buNone/>
                      </a:pPr>
                      <a:r>
                        <a:rPr/>
                        <a:t>4,800</a:t>
                      </a:r>
                    </a:p>
                  </a:txBody>
                </a:tc>
                <a:tc>
                  <a:txBody>
                    <a:bodyPr/>
                    <a:lstStyle/>
                    <a:p>
                      <a:pPr lvl="0" indent="0" marL="0" algn="r">
                        <a:buNone/>
                      </a:pPr>
                      <a:r>
                        <a:rPr/>
                        <a:t>12,500</a:t>
                      </a:r>
                    </a:p>
                  </a:txBody>
                </a:tc>
                <a:tc>
                  <a:txBody>
                    <a:bodyPr/>
                    <a:lstStyle/>
                    <a:p>
                      <a:pPr lvl="0" indent="0" marL="0" algn="r">
                        <a:buNone/>
                      </a:pPr>
                      <a:r>
                        <a:rPr/>
                        <a:t>-</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GDP in this economy is 21,500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add all value added. In the ore firm, its value add=sales. But in other firms, intermediate inputs need to be subtracted from their final sales to avoid double counting. Steel buy iron ore and car buy steel. </a:t>
                </a:r>
                <a14:m>
                  <m:oMath xmlns:m="http://schemas.openxmlformats.org/officeDocument/2006/math">
                    <m:r>
                      <m:t>G</m:t>
                    </m:r>
                    <m:r>
                      <m:t>D</m:t>
                    </m:r>
                    <m:r>
                      <m:t>P</m:t>
                    </m:r>
                    <m:r>
                      <m:rPr>
                        <m:sty m:val="p"/>
                      </m:rPr>
                      <m:t>=</m:t>
                    </m:r>
                    <m:r>
                      <m:t>4</m:t>
                    </m:r>
                    <m:r>
                      <m:rPr>
                        <m:sty m:val="p"/>
                      </m:rPr>
                      <m:t>,</m:t>
                    </m:r>
                    <m:r>
                      <m:t>200</m:t>
                    </m:r>
                    <m:r>
                      <m:rPr>
                        <m:sty m:val="p"/>
                      </m:rPr>
                      <m:t>+</m:t>
                    </m:r>
                    <m:r>
                      <m:t>4</m:t>
                    </m:r>
                    <m:r>
                      <m:rPr>
                        <m:sty m:val="p"/>
                      </m:rPr>
                      <m:t>,</m:t>
                    </m:r>
                    <m:r>
                      <m:t>800</m:t>
                    </m:r>
                    <m:r>
                      <m:rPr>
                        <m:sty m:val="p"/>
                      </m:rPr>
                      <m:t>+</m:t>
                    </m:r>
                    <m:r>
                      <m:t>12</m:t>
                    </m:r>
                    <m:r>
                      <m:rPr>
                        <m:sty m:val="p"/>
                      </m:rPr>
                      <m:t>,</m:t>
                    </m:r>
                    <m:r>
                      <m:t>500</m:t>
                    </m:r>
                    <m:r>
                      <m:rPr>
                        <m:sty m:val="p"/>
                      </m:rPr>
                      <m:t>=</m:t>
                    </m:r>
                    <m:r>
                      <m:t>21</m:t>
                    </m:r>
                    <m:r>
                      <m:rPr>
                        <m:sty m:val="p"/>
                      </m:rPr>
                      <m:t>,</m:t>
                    </m:r>
                    <m:r>
                      <m:t>500</m:t>
                    </m:r>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GDP by total spending on domestic goods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endParaRPr/>
                    </a:p>
                  </a:txBody>
                  <a:tcPr/>
                </a:tc>
                <a:tc>
                  <a:txBody>
                    <a:bodyPr/>
                    <a:lstStyle/>
                    <a:p>
                      <a:pPr lvl="0" indent="0" marL="0" algn="r">
                        <a:buNone/>
                      </a:pPr>
                      <a:r>
                        <a:rPr/>
                        <a:t>Ore miner</a:t>
                      </a:r>
                    </a:p>
                  </a:txBody>
                  <a:tcPr/>
                </a:tc>
                <a:tc>
                  <a:txBody>
                    <a:bodyPr/>
                    <a:lstStyle/>
                    <a:p>
                      <a:pPr lvl="0" indent="0" marL="0" algn="r">
                        <a:buNone/>
                      </a:pPr>
                      <a:r>
                        <a:rPr/>
                        <a:t>Steel maker</a:t>
                      </a:r>
                    </a:p>
                  </a:txBody>
                  <a:tcPr/>
                </a:tc>
                <a:tc>
                  <a:txBody>
                    <a:bodyPr/>
                    <a:lstStyle/>
                    <a:p>
                      <a:pPr lvl="0" indent="0" marL="0" algn="r">
                        <a:buNone/>
                      </a:pPr>
                      <a:r>
                        <a:rPr/>
                        <a:t>Car maker</a:t>
                      </a:r>
                    </a:p>
                  </a:txBody>
                  <a:tcPr/>
                </a:tc>
                <a:tc>
                  <a:txBody>
                    <a:bodyPr/>
                    <a:lstStyle/>
                    <a:p>
                      <a:pPr lvl="0" indent="0" marL="0" algn="r">
                        <a:buNone/>
                      </a:pPr>
                      <a:r>
                        <a:rPr/>
                        <a:t>Total factor income</a:t>
                      </a:r>
                    </a:p>
                  </a:txBody>
                  <a:tcPr/>
                </a:tc>
              </a:tr>
              <a:tr h="0">
                <a:tc>
                  <a:txBody>
                    <a:bodyPr/>
                    <a:lstStyle/>
                    <a:p>
                      <a:pPr lvl="0" indent="0" marL="0" algn="r">
                        <a:buNone/>
                      </a:pPr>
                      <a:r>
                        <a:rPr/>
                        <a:t>Value of sales</a:t>
                      </a:r>
                    </a:p>
                  </a:txBody>
                </a:tc>
                <a:tc>
                  <a:txBody>
                    <a:bodyPr/>
                    <a:lstStyle/>
                    <a:p>
                      <a:pPr lvl="0" indent="0" marL="0" algn="r">
                        <a:buNone/>
                      </a:pPr>
                      <a:r>
                        <a:rPr/>
                        <a:t>4,200 (ore)</a:t>
                      </a:r>
                    </a:p>
                  </a:txBody>
                </a:tc>
                <a:tc>
                  <a:txBody>
                    <a:bodyPr/>
                    <a:lstStyle/>
                    <a:p>
                      <a:pPr lvl="0" indent="0" marL="0" algn="r">
                        <a:buNone/>
                      </a:pPr>
                      <a:r>
                        <a:rPr/>
                        <a:t>9,000 (steel)</a:t>
                      </a:r>
                    </a:p>
                  </a:txBody>
                </a:tc>
                <a:tc>
                  <a:txBody>
                    <a:bodyPr/>
                    <a:lstStyle/>
                    <a:p>
                      <a:pPr lvl="0" indent="0" marL="0" algn="r">
                        <a:buNone/>
                      </a:pPr>
                      <a:r>
                        <a:rPr/>
                        <a:t>21,500 (car)</a:t>
                      </a:r>
                    </a:p>
                  </a:txBody>
                </a:tc>
                <a:tc>
                  <a:txBody>
                    <a:bodyPr/>
                    <a:lstStyle/>
                    <a:p>
                      <a:pPr lvl="0" indent="0" marL="0" algn="r">
                        <a:buNone/>
                      </a:pPr>
                      <a:r>
                        <a:rPr/>
                        <a:t>-</a:t>
                      </a:r>
                    </a:p>
                  </a:txBody>
                </a:tc>
              </a:tr>
              <a:tr h="0">
                <a:tc>
                  <a:txBody>
                    <a:bodyPr/>
                    <a:lstStyle/>
                    <a:p>
                      <a:pPr lvl="0" indent="0" marL="0" algn="r">
                        <a:buNone/>
                      </a:pPr>
                      <a:r>
                        <a:rPr/>
                        <a:t>Intermediate goods</a:t>
                      </a:r>
                    </a:p>
                  </a:txBody>
                </a:tc>
                <a:tc>
                  <a:txBody>
                    <a:bodyPr/>
                    <a:lstStyle/>
                    <a:p>
                      <a:pPr lvl="0" indent="0" marL="0" algn="r">
                        <a:buNone/>
                      </a:pPr>
                      <a:r>
                        <a:rPr/>
                        <a:t>0</a:t>
                      </a:r>
                    </a:p>
                  </a:txBody>
                </a:tc>
                <a:tc>
                  <a:txBody>
                    <a:bodyPr/>
                    <a:lstStyle/>
                    <a:p>
                      <a:pPr lvl="0" indent="0" marL="0" algn="r">
                        <a:buNone/>
                      </a:pPr>
                      <a:r>
                        <a:rPr/>
                        <a:t>4,200 (ore)</a:t>
                      </a:r>
                    </a:p>
                  </a:txBody>
                </a:tc>
                <a:tc>
                  <a:txBody>
                    <a:bodyPr/>
                    <a:lstStyle/>
                    <a:p>
                      <a:pPr lvl="0" indent="0" marL="0" algn="r">
                        <a:buNone/>
                      </a:pPr>
                      <a:r>
                        <a:rPr/>
                        <a:t>9,000 (steel)</a:t>
                      </a:r>
                    </a:p>
                  </a:txBody>
                </a:tc>
                <a:tc>
                  <a:txBody>
                    <a:bodyPr/>
                    <a:lstStyle/>
                    <a:p>
                      <a:pPr lvl="0" indent="0" marL="0" algn="r">
                        <a:buNone/>
                      </a:pPr>
                      <a:r>
                        <a:rPr/>
                        <a:t>-</a:t>
                      </a:r>
                    </a:p>
                  </a:txBody>
                </a:tc>
              </a:tr>
              <a:tr h="0">
                <a:tc>
                  <a:txBody>
                    <a:bodyPr/>
                    <a:lstStyle/>
                    <a:p>
                      <a:pPr lvl="0" indent="0" marL="0" algn="r">
                        <a:buNone/>
                      </a:pPr>
                      <a:r>
                        <a:rPr/>
                        <a:t>Wages</a:t>
                      </a:r>
                    </a:p>
                  </a:txBody>
                </a:tc>
                <a:tc>
                  <a:txBody>
                    <a:bodyPr/>
                    <a:lstStyle/>
                    <a:p>
                      <a:pPr lvl="0" indent="0" marL="0" algn="r">
                        <a:buNone/>
                      </a:pPr>
                      <a:r>
                        <a:rPr/>
                        <a:t>2,000</a:t>
                      </a:r>
                    </a:p>
                  </a:txBody>
                </a:tc>
                <a:tc>
                  <a:txBody>
                    <a:bodyPr/>
                    <a:lstStyle/>
                    <a:p>
                      <a:pPr lvl="0" indent="0" marL="0" algn="r">
                        <a:buNone/>
                      </a:pPr>
                      <a:r>
                        <a:rPr/>
                        <a:t>3,700</a:t>
                      </a:r>
                    </a:p>
                  </a:txBody>
                </a:tc>
                <a:tc>
                  <a:txBody>
                    <a:bodyPr/>
                    <a:lstStyle/>
                    <a:p>
                      <a:pPr lvl="0" indent="0" marL="0" algn="r">
                        <a:buNone/>
                      </a:pPr>
                      <a:r>
                        <a:rPr/>
                        <a:t>10,000</a:t>
                      </a:r>
                    </a:p>
                  </a:txBody>
                </a:tc>
                <a:tc>
                  <a:txBody>
                    <a:bodyPr/>
                    <a:lstStyle/>
                    <a:p>
                      <a:pPr lvl="0" indent="0" marL="0" algn="r">
                        <a:buNone/>
                      </a:pPr>
                      <a:r>
                        <a:rPr/>
                        <a:t>15,700</a:t>
                      </a:r>
                    </a:p>
                  </a:txBody>
                </a:tc>
              </a:tr>
              <a:tr h="0">
                <a:tc>
                  <a:txBody>
                    <a:bodyPr/>
                    <a:lstStyle/>
                    <a:p>
                      <a:pPr lvl="0" indent="0" marL="0" algn="r">
                        <a:buNone/>
                      </a:pPr>
                      <a:r>
                        <a:rPr/>
                        <a:t>Interest payments</a:t>
                      </a:r>
                    </a:p>
                  </a:txBody>
                </a:tc>
                <a:tc>
                  <a:txBody>
                    <a:bodyPr/>
                    <a:lstStyle/>
                    <a:p>
                      <a:pPr lvl="0" indent="0" marL="0" algn="r">
                        <a:buNone/>
                      </a:pPr>
                      <a:r>
                        <a:rPr/>
                        <a:t>1,000</a:t>
                      </a:r>
                    </a:p>
                  </a:txBody>
                </a:tc>
                <a:tc>
                  <a:txBody>
                    <a:bodyPr/>
                    <a:lstStyle/>
                    <a:p>
                      <a:pPr lvl="0" indent="0" marL="0" algn="r">
                        <a:buNone/>
                      </a:pPr>
                      <a:r>
                        <a:rPr/>
                        <a:t>600</a:t>
                      </a:r>
                    </a:p>
                  </a:txBody>
                </a:tc>
                <a:tc>
                  <a:txBody>
                    <a:bodyPr/>
                    <a:lstStyle/>
                    <a:p>
                      <a:pPr lvl="0" indent="0" marL="0" algn="r">
                        <a:buNone/>
                      </a:pPr>
                      <a:r>
                        <a:rPr/>
                        <a:t>1,000</a:t>
                      </a:r>
                    </a:p>
                  </a:txBody>
                </a:tc>
                <a:tc>
                  <a:txBody>
                    <a:bodyPr/>
                    <a:lstStyle/>
                    <a:p>
                      <a:pPr lvl="0" indent="0" marL="0" algn="r">
                        <a:buNone/>
                      </a:pPr>
                      <a:r>
                        <a:rPr/>
                        <a:t>2,600</a:t>
                      </a:r>
                    </a:p>
                  </a:txBody>
                </a:tc>
              </a:tr>
              <a:tr h="0">
                <a:tc>
                  <a:txBody>
                    <a:bodyPr/>
                    <a:lstStyle/>
                    <a:p>
                      <a:pPr lvl="0" indent="0" marL="0" algn="r">
                        <a:buNone/>
                      </a:pPr>
                      <a:r>
                        <a:rPr/>
                        <a:t>Rent</a:t>
                      </a:r>
                    </a:p>
                  </a:txBody>
                </a:tc>
                <a:tc>
                  <a:txBody>
                    <a:bodyPr/>
                    <a:lstStyle/>
                    <a:p>
                      <a:pPr lvl="0" indent="0" marL="0" algn="r">
                        <a:buNone/>
                      </a:pPr>
                      <a:r>
                        <a:rPr/>
                        <a:t>200</a:t>
                      </a:r>
                    </a:p>
                  </a:txBody>
                </a:tc>
                <a:tc>
                  <a:txBody>
                    <a:bodyPr/>
                    <a:lstStyle/>
                    <a:p>
                      <a:pPr lvl="0" indent="0" marL="0" algn="r">
                        <a:buNone/>
                      </a:pPr>
                      <a:r>
                        <a:rPr/>
                        <a:t>300</a:t>
                      </a:r>
                    </a:p>
                  </a:txBody>
                </a:tc>
                <a:tc>
                  <a:txBody>
                    <a:bodyPr/>
                    <a:lstStyle/>
                    <a:p>
                      <a:pPr lvl="0" indent="0" marL="0" algn="r">
                        <a:buNone/>
                      </a:pPr>
                      <a:r>
                        <a:rPr/>
                        <a:t>500</a:t>
                      </a:r>
                    </a:p>
                  </a:txBody>
                </a:tc>
                <a:tc>
                  <a:txBody>
                    <a:bodyPr/>
                    <a:lstStyle/>
                    <a:p>
                      <a:pPr lvl="0" indent="0" marL="0" algn="r">
                        <a:buNone/>
                      </a:pPr>
                      <a:r>
                        <a:rPr/>
                        <a:t>1,000</a:t>
                      </a:r>
                    </a:p>
                  </a:txBody>
                </a:tc>
              </a:tr>
              <a:tr h="0">
                <a:tc>
                  <a:txBody>
                    <a:bodyPr/>
                    <a:lstStyle/>
                    <a:p>
                      <a:pPr lvl="0" indent="0" marL="0" algn="r">
                        <a:buNone/>
                      </a:pPr>
                      <a:r>
                        <a:rPr/>
                        <a:t>Profit</a:t>
                      </a:r>
                    </a:p>
                  </a:txBody>
                </a:tc>
                <a:tc>
                  <a:txBody>
                    <a:bodyPr/>
                    <a:lstStyle/>
                    <a:p>
                      <a:pPr lvl="0" indent="0" marL="0" algn="r">
                        <a:buNone/>
                      </a:pPr>
                      <a:r>
                        <a:rPr/>
                        <a:t>1,000</a:t>
                      </a:r>
                    </a:p>
                  </a:txBody>
                </a:tc>
                <a:tc>
                  <a:txBody>
                    <a:bodyPr/>
                    <a:lstStyle/>
                    <a:p>
                      <a:pPr lvl="0" indent="0" marL="0" algn="r">
                        <a:buNone/>
                      </a:pPr>
                      <a:r>
                        <a:rPr/>
                        <a:t>200</a:t>
                      </a:r>
                    </a:p>
                  </a:txBody>
                </a:tc>
                <a:tc>
                  <a:txBody>
                    <a:bodyPr/>
                    <a:lstStyle/>
                    <a:p>
                      <a:pPr lvl="0" indent="0" marL="0" algn="r">
                        <a:buNone/>
                      </a:pPr>
                      <a:r>
                        <a:rPr/>
                        <a:t>1,000</a:t>
                      </a:r>
                    </a:p>
                  </a:txBody>
                </a:tc>
                <a:tc>
                  <a:txBody>
                    <a:bodyPr/>
                    <a:lstStyle/>
                    <a:p>
                      <a:pPr lvl="0" indent="0" marL="0" algn="r">
                        <a:buNone/>
                      </a:pPr>
                      <a:r>
                        <a:rPr/>
                        <a:t>2,200</a:t>
                      </a:r>
                    </a:p>
                  </a:txBody>
                </a:tc>
              </a:tr>
              <a:tr h="0">
                <a:tc>
                  <a:txBody>
                    <a:bodyPr/>
                    <a:lstStyle/>
                    <a:p>
                      <a:pPr lvl="0" indent="0" marL="0" algn="r">
                        <a:buNone/>
                      </a:pPr>
                      <a:r>
                        <a:rPr/>
                        <a:t>Total expenditure by firm</a:t>
                      </a:r>
                    </a:p>
                  </a:txBody>
                </a:tc>
                <a:tc>
                  <a:txBody>
                    <a:bodyPr/>
                    <a:lstStyle/>
                    <a:p>
                      <a:pPr lvl="0" indent="0" marL="0" algn="r">
                        <a:buNone/>
                      </a:pPr>
                      <a:r>
                        <a:rPr/>
                        <a:t>4,200</a:t>
                      </a:r>
                    </a:p>
                  </a:txBody>
                </a:tc>
                <a:tc>
                  <a:txBody>
                    <a:bodyPr/>
                    <a:lstStyle/>
                    <a:p>
                      <a:pPr lvl="0" indent="0" marL="0" algn="r">
                        <a:buNone/>
                      </a:pPr>
                      <a:r>
                        <a:rPr/>
                        <a:t>9,000</a:t>
                      </a:r>
                    </a:p>
                  </a:txBody>
                </a:tc>
                <a:tc>
                  <a:txBody>
                    <a:bodyPr/>
                    <a:lstStyle/>
                    <a:p>
                      <a:pPr lvl="0" indent="0" marL="0" algn="r">
                        <a:buNone/>
                      </a:pPr>
                      <a:r>
                        <a:rPr/>
                        <a:t>21,500</a:t>
                      </a:r>
                    </a:p>
                  </a:txBody>
                </a:tc>
                <a:tc>
                  <a:txBody>
                    <a:bodyPr/>
                    <a:lstStyle/>
                    <a:p>
                      <a:pPr lvl="0" indent="0" marL="0" algn="r">
                        <a:buNone/>
                      </a:pPr>
                      <a:r>
                        <a:rPr/>
                        <a:t>-</a:t>
                      </a:r>
                    </a:p>
                  </a:txBody>
                </a:tc>
              </a:tr>
              <a:tr h="0">
                <a:tc>
                  <a:txBody>
                    <a:bodyPr/>
                    <a:lstStyle/>
                    <a:p>
                      <a:pPr lvl="0" indent="0" marL="0" algn="r">
                        <a:buNone/>
                      </a:pPr>
                      <a:r>
                        <a:rPr/>
                        <a:t>Value added per firm = value of sales - cost of intermediate goods</a:t>
                      </a:r>
                    </a:p>
                  </a:txBody>
                </a:tc>
                <a:tc>
                  <a:txBody>
                    <a:bodyPr/>
                    <a:lstStyle/>
                    <a:p>
                      <a:pPr lvl="0" indent="0" marL="0" algn="r">
                        <a:buNone/>
                      </a:pPr>
                      <a:r>
                        <a:rPr/>
                        <a:t>4,200</a:t>
                      </a:r>
                    </a:p>
                  </a:txBody>
                </a:tc>
                <a:tc>
                  <a:txBody>
                    <a:bodyPr/>
                    <a:lstStyle/>
                    <a:p>
                      <a:pPr lvl="0" indent="0" marL="0" algn="r">
                        <a:buNone/>
                      </a:pPr>
                      <a:r>
                        <a:rPr/>
                        <a:t>4,800</a:t>
                      </a:r>
                    </a:p>
                  </a:txBody>
                </a:tc>
                <a:tc>
                  <a:txBody>
                    <a:bodyPr/>
                    <a:lstStyle/>
                    <a:p>
                      <a:pPr lvl="0" indent="0" marL="0" algn="r">
                        <a:buNone/>
                      </a:pPr>
                      <a:r>
                        <a:rPr/>
                        <a:t>12,500</a:t>
                      </a:r>
                    </a:p>
                  </a:txBody>
                </a:tc>
                <a:tc>
                  <a:txBody>
                    <a:bodyPr/>
                    <a:lstStyle/>
                    <a:p>
                      <a:pPr lvl="0" indent="0" marL="0" algn="r">
                        <a:buNone/>
                      </a:pPr>
                      <a:r>
                        <a:rPr/>
                        <a:t>-</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GDP in this economy is 21,500</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calculate only the final value/sales of the final product. In this case, it’s car, because iron ore and steel are used to make car. This is to avoid double counting. GDP=car sales=21,500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GDP by factor payment / Income</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endParaRPr/>
                    </a:p>
                  </a:txBody>
                  <a:tcPr/>
                </a:tc>
                <a:tc>
                  <a:txBody>
                    <a:bodyPr/>
                    <a:lstStyle/>
                    <a:p>
                      <a:pPr lvl="0" indent="0" marL="0" algn="r">
                        <a:buNone/>
                      </a:pPr>
                      <a:r>
                        <a:rPr/>
                        <a:t>Ore miner</a:t>
                      </a:r>
                    </a:p>
                  </a:txBody>
                  <a:tcPr/>
                </a:tc>
                <a:tc>
                  <a:txBody>
                    <a:bodyPr/>
                    <a:lstStyle/>
                    <a:p>
                      <a:pPr lvl="0" indent="0" marL="0" algn="r">
                        <a:buNone/>
                      </a:pPr>
                      <a:r>
                        <a:rPr/>
                        <a:t>Steel maker</a:t>
                      </a:r>
                    </a:p>
                  </a:txBody>
                  <a:tcPr/>
                </a:tc>
                <a:tc>
                  <a:txBody>
                    <a:bodyPr/>
                    <a:lstStyle/>
                    <a:p>
                      <a:pPr lvl="0" indent="0" marL="0" algn="r">
                        <a:buNone/>
                      </a:pPr>
                      <a:r>
                        <a:rPr/>
                        <a:t>Car maker</a:t>
                      </a:r>
                    </a:p>
                  </a:txBody>
                  <a:tcPr/>
                </a:tc>
                <a:tc>
                  <a:txBody>
                    <a:bodyPr/>
                    <a:lstStyle/>
                    <a:p>
                      <a:pPr lvl="0" indent="0" marL="0" algn="r">
                        <a:buNone/>
                      </a:pPr>
                      <a:r>
                        <a:rPr/>
                        <a:t>Total factor income</a:t>
                      </a:r>
                    </a:p>
                  </a:txBody>
                  <a:tcPr/>
                </a:tc>
              </a:tr>
              <a:tr h="0">
                <a:tc>
                  <a:txBody>
                    <a:bodyPr/>
                    <a:lstStyle/>
                    <a:p>
                      <a:pPr lvl="0" indent="0" marL="0" algn="r">
                        <a:buNone/>
                      </a:pPr>
                      <a:r>
                        <a:rPr/>
                        <a:t>Value of sales</a:t>
                      </a:r>
                    </a:p>
                  </a:txBody>
                </a:tc>
                <a:tc>
                  <a:txBody>
                    <a:bodyPr/>
                    <a:lstStyle/>
                    <a:p>
                      <a:pPr lvl="0" indent="0" marL="0" algn="r">
                        <a:buNone/>
                      </a:pPr>
                      <a:r>
                        <a:rPr/>
                        <a:t>4,200 (ore)</a:t>
                      </a:r>
                    </a:p>
                  </a:txBody>
                </a:tc>
                <a:tc>
                  <a:txBody>
                    <a:bodyPr/>
                    <a:lstStyle/>
                    <a:p>
                      <a:pPr lvl="0" indent="0" marL="0" algn="r">
                        <a:buNone/>
                      </a:pPr>
                      <a:r>
                        <a:rPr/>
                        <a:t>9,000 (steel)</a:t>
                      </a:r>
                    </a:p>
                  </a:txBody>
                </a:tc>
                <a:tc>
                  <a:txBody>
                    <a:bodyPr/>
                    <a:lstStyle/>
                    <a:p>
                      <a:pPr lvl="0" indent="0" marL="0" algn="r">
                        <a:buNone/>
                      </a:pPr>
                      <a:r>
                        <a:rPr/>
                        <a:t>21,500 (car)</a:t>
                      </a:r>
                    </a:p>
                  </a:txBody>
                </a:tc>
                <a:tc>
                  <a:txBody>
                    <a:bodyPr/>
                    <a:lstStyle/>
                    <a:p>
                      <a:pPr lvl="0" indent="0" marL="0" algn="r">
                        <a:buNone/>
                      </a:pPr>
                      <a:r>
                        <a:rPr/>
                        <a:t>-</a:t>
                      </a:r>
                    </a:p>
                  </a:txBody>
                </a:tc>
              </a:tr>
              <a:tr h="0">
                <a:tc>
                  <a:txBody>
                    <a:bodyPr/>
                    <a:lstStyle/>
                    <a:p>
                      <a:pPr lvl="0" indent="0" marL="0" algn="r">
                        <a:buNone/>
                      </a:pPr>
                      <a:r>
                        <a:rPr/>
                        <a:t>Intermediate goods</a:t>
                      </a:r>
                    </a:p>
                  </a:txBody>
                </a:tc>
                <a:tc>
                  <a:txBody>
                    <a:bodyPr/>
                    <a:lstStyle/>
                    <a:p>
                      <a:pPr lvl="0" indent="0" marL="0" algn="r">
                        <a:buNone/>
                      </a:pPr>
                      <a:r>
                        <a:rPr/>
                        <a:t>0</a:t>
                      </a:r>
                    </a:p>
                  </a:txBody>
                </a:tc>
                <a:tc>
                  <a:txBody>
                    <a:bodyPr/>
                    <a:lstStyle/>
                    <a:p>
                      <a:pPr lvl="0" indent="0" marL="0" algn="r">
                        <a:buNone/>
                      </a:pPr>
                      <a:r>
                        <a:rPr/>
                        <a:t>4,200 (ore)</a:t>
                      </a:r>
                    </a:p>
                  </a:txBody>
                </a:tc>
                <a:tc>
                  <a:txBody>
                    <a:bodyPr/>
                    <a:lstStyle/>
                    <a:p>
                      <a:pPr lvl="0" indent="0" marL="0" algn="r">
                        <a:buNone/>
                      </a:pPr>
                      <a:r>
                        <a:rPr/>
                        <a:t>9,000 (steel)</a:t>
                      </a:r>
                    </a:p>
                  </a:txBody>
                </a:tc>
                <a:tc>
                  <a:txBody>
                    <a:bodyPr/>
                    <a:lstStyle/>
                    <a:p>
                      <a:pPr lvl="0" indent="0" marL="0" algn="r">
                        <a:buNone/>
                      </a:pPr>
                      <a:r>
                        <a:rPr/>
                        <a:t>-</a:t>
                      </a:r>
                    </a:p>
                  </a:txBody>
                </a:tc>
              </a:tr>
              <a:tr h="0">
                <a:tc>
                  <a:txBody>
                    <a:bodyPr/>
                    <a:lstStyle/>
                    <a:p>
                      <a:pPr lvl="0" indent="0" marL="0" algn="r">
                        <a:buNone/>
                      </a:pPr>
                      <a:r>
                        <a:rPr/>
                        <a:t>Wages</a:t>
                      </a:r>
                    </a:p>
                  </a:txBody>
                </a:tc>
                <a:tc>
                  <a:txBody>
                    <a:bodyPr/>
                    <a:lstStyle/>
                    <a:p>
                      <a:pPr lvl="0" indent="0" marL="0" algn="r">
                        <a:buNone/>
                      </a:pPr>
                      <a:r>
                        <a:rPr/>
                        <a:t>2,000</a:t>
                      </a:r>
                    </a:p>
                  </a:txBody>
                </a:tc>
                <a:tc>
                  <a:txBody>
                    <a:bodyPr/>
                    <a:lstStyle/>
                    <a:p>
                      <a:pPr lvl="0" indent="0" marL="0" algn="r">
                        <a:buNone/>
                      </a:pPr>
                      <a:r>
                        <a:rPr/>
                        <a:t>3,700</a:t>
                      </a:r>
                    </a:p>
                  </a:txBody>
                </a:tc>
                <a:tc>
                  <a:txBody>
                    <a:bodyPr/>
                    <a:lstStyle/>
                    <a:p>
                      <a:pPr lvl="0" indent="0" marL="0" algn="r">
                        <a:buNone/>
                      </a:pPr>
                      <a:r>
                        <a:rPr/>
                        <a:t>10,000</a:t>
                      </a:r>
                    </a:p>
                  </a:txBody>
                </a:tc>
                <a:tc>
                  <a:txBody>
                    <a:bodyPr/>
                    <a:lstStyle/>
                    <a:p>
                      <a:pPr lvl="0" indent="0" marL="0" algn="r">
                        <a:buNone/>
                      </a:pPr>
                      <a:r>
                        <a:rPr/>
                        <a:t>15,700</a:t>
                      </a:r>
                    </a:p>
                  </a:txBody>
                </a:tc>
              </a:tr>
              <a:tr h="0">
                <a:tc>
                  <a:txBody>
                    <a:bodyPr/>
                    <a:lstStyle/>
                    <a:p>
                      <a:pPr lvl="0" indent="0" marL="0" algn="r">
                        <a:buNone/>
                      </a:pPr>
                      <a:r>
                        <a:rPr/>
                        <a:t>Interest payments</a:t>
                      </a:r>
                    </a:p>
                  </a:txBody>
                </a:tc>
                <a:tc>
                  <a:txBody>
                    <a:bodyPr/>
                    <a:lstStyle/>
                    <a:p>
                      <a:pPr lvl="0" indent="0" marL="0" algn="r">
                        <a:buNone/>
                      </a:pPr>
                      <a:r>
                        <a:rPr/>
                        <a:t>1,000</a:t>
                      </a:r>
                    </a:p>
                  </a:txBody>
                </a:tc>
                <a:tc>
                  <a:txBody>
                    <a:bodyPr/>
                    <a:lstStyle/>
                    <a:p>
                      <a:pPr lvl="0" indent="0" marL="0" algn="r">
                        <a:buNone/>
                      </a:pPr>
                      <a:r>
                        <a:rPr/>
                        <a:t>600</a:t>
                      </a:r>
                    </a:p>
                  </a:txBody>
                </a:tc>
                <a:tc>
                  <a:txBody>
                    <a:bodyPr/>
                    <a:lstStyle/>
                    <a:p>
                      <a:pPr lvl="0" indent="0" marL="0" algn="r">
                        <a:buNone/>
                      </a:pPr>
                      <a:r>
                        <a:rPr/>
                        <a:t>1,000</a:t>
                      </a:r>
                    </a:p>
                  </a:txBody>
                </a:tc>
                <a:tc>
                  <a:txBody>
                    <a:bodyPr/>
                    <a:lstStyle/>
                    <a:p>
                      <a:pPr lvl="0" indent="0" marL="0" algn="r">
                        <a:buNone/>
                      </a:pPr>
                      <a:r>
                        <a:rPr/>
                        <a:t>2,600</a:t>
                      </a:r>
                    </a:p>
                  </a:txBody>
                </a:tc>
              </a:tr>
              <a:tr h="0">
                <a:tc>
                  <a:txBody>
                    <a:bodyPr/>
                    <a:lstStyle/>
                    <a:p>
                      <a:pPr lvl="0" indent="0" marL="0" algn="r">
                        <a:buNone/>
                      </a:pPr>
                      <a:r>
                        <a:rPr/>
                        <a:t>Rent</a:t>
                      </a:r>
                    </a:p>
                  </a:txBody>
                </a:tc>
                <a:tc>
                  <a:txBody>
                    <a:bodyPr/>
                    <a:lstStyle/>
                    <a:p>
                      <a:pPr lvl="0" indent="0" marL="0" algn="r">
                        <a:buNone/>
                      </a:pPr>
                      <a:r>
                        <a:rPr/>
                        <a:t>200</a:t>
                      </a:r>
                    </a:p>
                  </a:txBody>
                </a:tc>
                <a:tc>
                  <a:txBody>
                    <a:bodyPr/>
                    <a:lstStyle/>
                    <a:p>
                      <a:pPr lvl="0" indent="0" marL="0" algn="r">
                        <a:buNone/>
                      </a:pPr>
                      <a:r>
                        <a:rPr/>
                        <a:t>300</a:t>
                      </a:r>
                    </a:p>
                  </a:txBody>
                </a:tc>
                <a:tc>
                  <a:txBody>
                    <a:bodyPr/>
                    <a:lstStyle/>
                    <a:p>
                      <a:pPr lvl="0" indent="0" marL="0" algn="r">
                        <a:buNone/>
                      </a:pPr>
                      <a:r>
                        <a:rPr/>
                        <a:t>500</a:t>
                      </a:r>
                    </a:p>
                  </a:txBody>
                </a:tc>
                <a:tc>
                  <a:txBody>
                    <a:bodyPr/>
                    <a:lstStyle/>
                    <a:p>
                      <a:pPr lvl="0" indent="0" marL="0" algn="r">
                        <a:buNone/>
                      </a:pPr>
                      <a:r>
                        <a:rPr/>
                        <a:t>1,000</a:t>
                      </a:r>
                    </a:p>
                  </a:txBody>
                </a:tc>
              </a:tr>
              <a:tr h="0">
                <a:tc>
                  <a:txBody>
                    <a:bodyPr/>
                    <a:lstStyle/>
                    <a:p>
                      <a:pPr lvl="0" indent="0" marL="0" algn="r">
                        <a:buNone/>
                      </a:pPr>
                      <a:r>
                        <a:rPr/>
                        <a:t>Profit</a:t>
                      </a:r>
                    </a:p>
                  </a:txBody>
                </a:tc>
                <a:tc>
                  <a:txBody>
                    <a:bodyPr/>
                    <a:lstStyle/>
                    <a:p>
                      <a:pPr lvl="0" indent="0" marL="0" algn="r">
                        <a:buNone/>
                      </a:pPr>
                      <a:r>
                        <a:rPr/>
                        <a:t>1,000</a:t>
                      </a:r>
                    </a:p>
                  </a:txBody>
                </a:tc>
                <a:tc>
                  <a:txBody>
                    <a:bodyPr/>
                    <a:lstStyle/>
                    <a:p>
                      <a:pPr lvl="0" indent="0" marL="0" algn="r">
                        <a:buNone/>
                      </a:pPr>
                      <a:r>
                        <a:rPr/>
                        <a:t>200</a:t>
                      </a:r>
                    </a:p>
                  </a:txBody>
                </a:tc>
                <a:tc>
                  <a:txBody>
                    <a:bodyPr/>
                    <a:lstStyle/>
                    <a:p>
                      <a:pPr lvl="0" indent="0" marL="0" algn="r">
                        <a:buNone/>
                      </a:pPr>
                      <a:r>
                        <a:rPr/>
                        <a:t>1,000</a:t>
                      </a:r>
                    </a:p>
                  </a:txBody>
                </a:tc>
                <a:tc>
                  <a:txBody>
                    <a:bodyPr/>
                    <a:lstStyle/>
                    <a:p>
                      <a:pPr lvl="0" indent="0" marL="0" algn="r">
                        <a:buNone/>
                      </a:pPr>
                      <a:r>
                        <a:rPr/>
                        <a:t>2,200</a:t>
                      </a:r>
                    </a:p>
                  </a:txBody>
                </a:tc>
              </a:tr>
              <a:tr h="0">
                <a:tc>
                  <a:txBody>
                    <a:bodyPr/>
                    <a:lstStyle/>
                    <a:p>
                      <a:pPr lvl="0" indent="0" marL="0" algn="r">
                        <a:buNone/>
                      </a:pPr>
                      <a:r>
                        <a:rPr/>
                        <a:t>Total expenditure by firm</a:t>
                      </a:r>
                    </a:p>
                  </a:txBody>
                </a:tc>
                <a:tc>
                  <a:txBody>
                    <a:bodyPr/>
                    <a:lstStyle/>
                    <a:p>
                      <a:pPr lvl="0" indent="0" marL="0" algn="r">
                        <a:buNone/>
                      </a:pPr>
                      <a:r>
                        <a:rPr/>
                        <a:t>4,200</a:t>
                      </a:r>
                    </a:p>
                  </a:txBody>
                </a:tc>
                <a:tc>
                  <a:txBody>
                    <a:bodyPr/>
                    <a:lstStyle/>
                    <a:p>
                      <a:pPr lvl="0" indent="0" marL="0" algn="r">
                        <a:buNone/>
                      </a:pPr>
                      <a:r>
                        <a:rPr/>
                        <a:t>9,000</a:t>
                      </a:r>
                    </a:p>
                  </a:txBody>
                </a:tc>
                <a:tc>
                  <a:txBody>
                    <a:bodyPr/>
                    <a:lstStyle/>
                    <a:p>
                      <a:pPr lvl="0" indent="0" marL="0" algn="r">
                        <a:buNone/>
                      </a:pPr>
                      <a:r>
                        <a:rPr/>
                        <a:t>21,500</a:t>
                      </a:r>
                    </a:p>
                  </a:txBody>
                </a:tc>
                <a:tc>
                  <a:txBody>
                    <a:bodyPr/>
                    <a:lstStyle/>
                    <a:p>
                      <a:pPr lvl="0" indent="0" marL="0" algn="r">
                        <a:buNone/>
                      </a:pPr>
                      <a:r>
                        <a:rPr/>
                        <a:t>-</a:t>
                      </a:r>
                    </a:p>
                  </a:txBody>
                </a:tc>
              </a:tr>
              <a:tr h="0">
                <a:tc>
                  <a:txBody>
                    <a:bodyPr/>
                    <a:lstStyle/>
                    <a:p>
                      <a:pPr lvl="0" indent="0" marL="0" algn="r">
                        <a:buNone/>
                      </a:pPr>
                      <a:r>
                        <a:rPr/>
                        <a:t>Value added per firm = value of sales - cost of intermediate goods</a:t>
                      </a:r>
                    </a:p>
                  </a:txBody>
                </a:tc>
                <a:tc>
                  <a:txBody>
                    <a:bodyPr/>
                    <a:lstStyle/>
                    <a:p>
                      <a:pPr lvl="0" indent="0" marL="0" algn="r">
                        <a:buNone/>
                      </a:pPr>
                      <a:r>
                        <a:rPr/>
                        <a:t>4,200</a:t>
                      </a:r>
                    </a:p>
                  </a:txBody>
                </a:tc>
                <a:tc>
                  <a:txBody>
                    <a:bodyPr/>
                    <a:lstStyle/>
                    <a:p>
                      <a:pPr lvl="0" indent="0" marL="0" algn="r">
                        <a:buNone/>
                      </a:pPr>
                      <a:r>
                        <a:rPr/>
                        <a:t>4,800</a:t>
                      </a:r>
                    </a:p>
                  </a:txBody>
                </a:tc>
                <a:tc>
                  <a:txBody>
                    <a:bodyPr/>
                    <a:lstStyle/>
                    <a:p>
                      <a:pPr lvl="0" indent="0" marL="0" algn="r">
                        <a:buNone/>
                      </a:pPr>
                      <a:r>
                        <a:rPr/>
                        <a:t>12,500</a:t>
                      </a:r>
                    </a:p>
                  </a:txBody>
                </a:tc>
                <a:tc>
                  <a:txBody>
                    <a:bodyPr/>
                    <a:lstStyle/>
                    <a:p>
                      <a:pPr lvl="0" indent="0" marL="0" algn="r">
                        <a:buNone/>
                      </a:pPr>
                      <a:r>
                        <a:rPr/>
                        <a:t>-</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GDP in this economy is 21,500</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calculate only income from everyone who owns factor of production: workers, capital owners, savers, and entrepreneurs. </a:t>
                </a:r>
                <a14:m>
                  <m:oMath xmlns:m="http://schemas.openxmlformats.org/officeDocument/2006/math">
                    <m:r>
                      <m:t>G</m:t>
                    </m:r>
                    <m:r>
                      <m:t>D</m:t>
                    </m:r>
                    <m:r>
                      <m:t>P</m:t>
                    </m:r>
                    <m:r>
                      <m:rPr>
                        <m:sty m:val="p"/>
                      </m:rPr>
                      <m:t>=</m:t>
                    </m:r>
                    <m:r>
                      <m:t>15</m:t>
                    </m:r>
                    <m:r>
                      <m:rPr>
                        <m:sty m:val="p"/>
                      </m:rPr>
                      <m:t>,</m:t>
                    </m:r>
                    <m:r>
                      <m:t>700</m:t>
                    </m:r>
                    <m:r>
                      <m:rPr>
                        <m:sty m:val="p"/>
                      </m:rPr>
                      <m:t>+</m:t>
                    </m:r>
                    <m:r>
                      <m:t>2</m:t>
                    </m:r>
                    <m:r>
                      <m:rPr>
                        <m:sty m:val="p"/>
                      </m:rPr>
                      <m:t>,</m:t>
                    </m:r>
                    <m:r>
                      <m:t>600</m:t>
                    </m:r>
                    <m:r>
                      <m:rPr>
                        <m:sty m:val="p"/>
                      </m:rPr>
                      <m:t>+</m:t>
                    </m:r>
                    <m:r>
                      <m:t>1</m:t>
                    </m:r>
                    <m:r>
                      <m:rPr>
                        <m:sty m:val="p"/>
                      </m:rPr>
                      <m:t>,</m:t>
                    </m:r>
                    <m:r>
                      <m:t>000</m:t>
                    </m:r>
                    <m:r>
                      <m:rPr>
                        <m:sty m:val="p"/>
                      </m:rPr>
                      <m:t>+</m:t>
                    </m:r>
                    <m:r>
                      <m:t>2</m:t>
                    </m:r>
                    <m:r>
                      <m:rPr>
                        <m:sty m:val="p"/>
                      </m:rPr>
                      <m:t>,</m:t>
                    </m:r>
                    <m:r>
                      <m:t>200</m:t>
                    </m:r>
                    <m:r>
                      <m:rPr>
                        <m:sty m:val="p"/>
                      </m:rPr>
                      <m:t>=</m:t>
                    </m:r>
                    <m:r>
                      <m:t>21</m:t>
                    </m:r>
                    <m:r>
                      <m:rPr>
                        <m:sty m:val="p"/>
                      </m:rPr>
                      <m:t>,</m:t>
                    </m:r>
                    <m:r>
                      <m:t>500</m:t>
                    </m:r>
                  </m:oMath>
                </a14:m>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Calculating GDP</a:t>
            </a:r>
          </a:p>
        </p:txBody>
      </p:sp>
      <p:sp>
        <p:nvSpPr>
          <p:cNvPr id="3" name="Content Placeholder 2"/>
          <p:cNvSpPr>
            <a:spLocks noGrp="1"/>
          </p:cNvSpPr>
          <p:nvPr>
            <p:ph idx="1"/>
          </p:nvPr>
        </p:nvSpPr>
        <p:spPr/>
        <p:txBody>
          <a:bodyPr/>
          <a:lstStyle/>
          <a:p>
            <a:pPr lvl="0"/>
            <a:r>
              <a:rPr/>
              <a:t>Most countries calculate using method 1 and 2.</a:t>
            </a:r>
          </a:p>
          <a:p>
            <a:pPr lvl="0"/>
            <a:r>
              <a:rPr/>
              <a:t>In Indonesia, Calculating GDP is BPS’ job. Method 1 is called </a:t>
            </a:r>
            <a:r>
              <a:rPr>
                <a:hlinkClick r:id="rId2"/>
              </a:rPr>
              <a:t>PDB Lapangan Usaha</a:t>
            </a:r>
            <a:r>
              <a:rPr/>
              <a:t>, while method 2 is called </a:t>
            </a:r>
            <a:r>
              <a:rPr>
                <a:hlinkClick r:id="rId3"/>
              </a:rPr>
              <a:t>PDB Pengeluaran</a:t>
            </a:r>
          </a:p>
          <a:p>
            <a:pPr lvl="0"/>
            <a:r>
              <a:rPr/>
              <a:t>GDP shows us the economic size of a country. However, it’s not perfect.</a:t>
            </a:r>
          </a:p>
          <a:p>
            <a:pPr lvl="0"/>
            <a:r>
              <a:rPr/>
              <a:t>Main reason is because the economic value is measured by </a:t>
            </a:r>
            <a:r>
              <a:rPr b="1"/>
              <a:t>price</a:t>
            </a:r>
            <a:r>
              <a:rPr/>
              <a: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Problem with GDP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342900" marL="342900">
                  <a:buAutoNum type="arabicPeriod"/>
                </a:pPr>
                <a:r>
                  <a:rPr/>
                  <a:t>It discount economic activity that has </a:t>
                </a:r>
                <a:r>
                  <a:rPr b="1"/>
                  <a:t>no price</a:t>
                </a:r>
                <a:r>
                  <a:rPr/>
                  <a:t>. A two stay-at-home-mum A and B produce nothing. But if mum A pays mum B $100 to take care of her child and mum B pays mum A $100 to take care f child B, both generate $200 to the economy.</a:t>
                </a:r>
              </a:p>
              <a:p>
                <a:pPr lvl="0" indent="-342900" marL="342900">
                  <a:buAutoNum type="arabicPeriod"/>
                </a:pPr>
                <a:r>
                  <a:rPr/>
                  <a:t>Prices change. You can produce the same number of goods but have increased GDP if the prices increase. Remember, we want to calculate the actual production, not the price.</a:t>
                </a:r>
              </a:p>
              <a:p>
                <a:pPr lvl="0" indent="0" marL="0">
                  <a:buNone/>
                </a:pPr>
                <a:r>
                  <a:rPr/>
                  <a:t>In short, while price is useful, </a:t>
                </a:r>
                <a14:m>
                  <m:oMath xmlns:m="http://schemas.openxmlformats.org/officeDocument/2006/math">
                    <m:r>
                      <m:t>p</m:t>
                    </m:r>
                    <m:r>
                      <m:t>r</m:t>
                    </m:r>
                    <m:r>
                      <m:t>i</m:t>
                    </m:r>
                    <m:r>
                      <m:t>c</m:t>
                    </m:r>
                    <m:r>
                      <m:t>e</m:t>
                    </m:r>
                    <m:r>
                      <m:rPr>
                        <m:sty m:val="p"/>
                      </m:rPr>
                      <m:t>≠</m:t>
                    </m:r>
                    <m:r>
                      <m:t>v</m:t>
                    </m:r>
                    <m:r>
                      <m:t>a</m:t>
                    </m:r>
                    <m:r>
                      <m:t>l</m:t>
                    </m:r>
                    <m:r>
                      <m:t>u</m:t>
                    </m:r>
                    <m:r>
                      <m:t>e</m:t>
                    </m:r>
                  </m:oMath>
                </a14:m>
                <a:r>
                  <a:rPr/>
                  <a:t> so be careful in using GDP.</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Paradox of thrift</a:t>
            </a:r>
          </a:p>
        </p:txBody>
      </p:sp>
      <p:sp>
        <p:nvSpPr>
          <p:cNvPr id="3" name="Content Placeholder 2"/>
          <p:cNvSpPr>
            <a:spLocks noGrp="1"/>
          </p:cNvSpPr>
          <p:nvPr>
            <p:ph idx="1"/>
          </p:nvPr>
        </p:nvSpPr>
        <p:spPr/>
        <p:txBody>
          <a:bodyPr/>
          <a:lstStyle/>
          <a:p>
            <a:pPr lvl="0"/>
            <a:r>
              <a:rPr/>
              <a:t>When a firm and a household worry about the prospect of the future, they save and cut spending and investment.</a:t>
            </a:r>
          </a:p>
          <a:p>
            <a:pPr lvl="0"/>
            <a:r>
              <a:rPr/>
              <a:t>But when all households and firms do this, there will be slowdown in consumption and capital expenditure:</a:t>
            </a:r>
          </a:p>
          <a:p>
            <a:pPr lvl="0"/>
            <a:r>
              <a:rPr/>
              <a:t>some firms may even reduce their long run output by lowering capital and employment.</a:t>
            </a:r>
          </a:p>
          <a:p>
            <a:pPr lvl="0"/>
            <a:r>
              <a:rPr/>
              <a:t>And when this all snowball, the ‘worry about the prospect of the future’ become reality: a self-fulfilling prophecy.</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Real GDP</a:t>
            </a:r>
          </a:p>
        </p:txBody>
      </p:sp>
      <p:sp>
        <p:nvSpPr>
          <p:cNvPr id="3" name="Content Placeholder 2"/>
          <p:cNvSpPr>
            <a:spLocks noGrp="1"/>
          </p:cNvSpPr>
          <p:nvPr>
            <p:ph idx="1"/>
          </p:nvPr>
        </p:nvSpPr>
        <p:spPr/>
        <p:txBody>
          <a:bodyPr/>
          <a:lstStyle/>
          <a:p>
            <a:pPr lvl="0"/>
            <a:r>
              <a:rPr/>
              <a:t>The second problem can be mitigated by keeping the price constant.</a:t>
            </a:r>
          </a:p>
          <a:p>
            <a:pPr lvl="0"/>
            <a:r>
              <a:rPr/>
              <a:t>When we calculate GDP using a certain year’s price level, we call it </a:t>
            </a:r>
            <a:r>
              <a:rPr b="1"/>
              <a:t>real GDP</a:t>
            </a:r>
            <a:r>
              <a:rPr/>
              <a:t>.</a:t>
            </a:r>
          </a:p>
          <a:p>
            <a:pPr lvl="0"/>
            <a:r>
              <a:rPr/>
              <a:t>GDP calculated using current year’s price level is called </a:t>
            </a:r>
            <a:r>
              <a:rPr b="1"/>
              <a:t>nominal GDP</a:t>
            </a:r>
            <a:r>
              <a:rPr/>
              <a:t>.</a:t>
            </a:r>
          </a:p>
          <a:p>
            <a:pPr lvl="0"/>
            <a:r>
              <a:rPr/>
              <a:t>To show real GDP calculation, we need to have a </a:t>
            </a:r>
            <a:r>
              <a:rPr b="1"/>
              <a:t>base year</a:t>
            </a:r>
            <a:r>
              <a:rPr/>
              <a: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Calculating Real GDP</a:t>
            </a:r>
          </a:p>
        </p:txBody>
      </p:sp>
      <p:graphicFrame>
        <p:nvGraphicFramePr>
          <p:cNvPr id="6" name="Content Placeholder 5"/>
          <p:cNvGraphicFramePr>
            <a:graphicFrameLocks noGrp="1"/>
          </p:cNvGraphicFramePr>
          <p:nvPr>
            <p:ph idx="1"/>
          </p:nvPr>
        </p:nvGraphicFramePr>
        <p:xfrm>
          <a:off x="457200" y="1193800"/>
          <a:ext cx="4038600" cy="3390900"/>
        </p:xfrm>
        <a:graphic>
          <a:graphicData uri="http://schemas.openxmlformats.org/drawingml/2006/table">
            <a:tbl>
              <a:tblPr firstRow="1" bandRow="1">
                <a:tableStyleId>{5C22544A-7EE6-4342-B048-85BDC9FD1C3A}</a:tableStyleId>
              </a:tblPr>
              <a:tblGrid>
                <a:gridCol w="1346200"/>
                <a:gridCol w="1346200"/>
                <a:gridCol w="1346200"/>
              </a:tblGrid>
              <a:tr h="0">
                <a:tc>
                  <a:txBody>
                    <a:bodyPr/>
                    <a:lstStyle/>
                    <a:p>
                      <a:endParaRPr/>
                    </a:p>
                  </a:txBody>
                  <a:tcPr/>
                </a:tc>
                <a:tc>
                  <a:txBody>
                    <a:bodyPr/>
                    <a:lstStyle/>
                    <a:p>
                      <a:pPr lvl="0" indent="0" marL="0" algn="r">
                        <a:buNone/>
                      </a:pPr>
                      <a:r>
                        <a:rPr/>
                        <a:t>Year 2010</a:t>
                      </a:r>
                    </a:p>
                  </a:txBody>
                  <a:tcPr/>
                </a:tc>
                <a:tc>
                  <a:txBody>
                    <a:bodyPr/>
                    <a:lstStyle/>
                    <a:p>
                      <a:pPr lvl="0" indent="0" marL="0" algn="r">
                        <a:buNone/>
                      </a:pPr>
                      <a:r>
                        <a:rPr/>
                        <a:t>Year 2011</a:t>
                      </a:r>
                    </a:p>
                  </a:txBody>
                  <a:tcPr/>
                </a:tc>
              </a:tr>
              <a:tr h="0">
                <a:tc>
                  <a:txBody>
                    <a:bodyPr/>
                    <a:lstStyle/>
                    <a:p>
                      <a:pPr lvl="0" indent="0" marL="0" algn="r">
                        <a:buNone/>
                      </a:pPr>
                      <a:r>
                        <a:rPr/>
                        <a:t>Q of cars (units)</a:t>
                      </a:r>
                    </a:p>
                  </a:txBody>
                </a:tc>
                <a:tc>
                  <a:txBody>
                    <a:bodyPr/>
                    <a:lstStyle/>
                    <a:p>
                      <a:pPr lvl="0" indent="0" marL="0" algn="r">
                        <a:buNone/>
                      </a:pPr>
                      <a:r>
                        <a:rPr/>
                        <a:t>10</a:t>
                      </a:r>
                    </a:p>
                  </a:txBody>
                </a:tc>
                <a:tc>
                  <a:txBody>
                    <a:bodyPr/>
                    <a:lstStyle/>
                    <a:p>
                      <a:pPr lvl="0" indent="0" marL="0" algn="r">
                        <a:buNone/>
                      </a:pPr>
                      <a:r>
                        <a:rPr/>
                        <a:t>15</a:t>
                      </a:r>
                    </a:p>
                  </a:txBody>
                </a:tc>
              </a:tr>
              <a:tr h="0">
                <a:tc>
                  <a:txBody>
                    <a:bodyPr/>
                    <a:lstStyle/>
                    <a:p>
                      <a:pPr lvl="0" indent="0" marL="0" algn="r">
                        <a:buNone/>
                      </a:pPr>
                      <a:r>
                        <a:rPr/>
                        <a:t>P of cars (mill. IDR)</a:t>
                      </a:r>
                    </a:p>
                  </a:txBody>
                </a:tc>
                <a:tc>
                  <a:txBody>
                    <a:bodyPr/>
                    <a:lstStyle/>
                    <a:p>
                      <a:pPr lvl="0" indent="0" marL="0" algn="r">
                        <a:buNone/>
                      </a:pPr>
                      <a:r>
                        <a:rPr/>
                        <a:t>200</a:t>
                      </a:r>
                    </a:p>
                  </a:txBody>
                </a:tc>
                <a:tc>
                  <a:txBody>
                    <a:bodyPr/>
                    <a:lstStyle/>
                    <a:p>
                      <a:pPr lvl="0" indent="0" marL="0" algn="r">
                        <a:buNone/>
                      </a:pPr>
                      <a:r>
                        <a:rPr/>
                        <a:t>220</a:t>
                      </a:r>
                    </a:p>
                  </a:txBody>
                </a:tc>
              </a:tr>
              <a:tr h="0">
                <a:tc>
                  <a:txBody>
                    <a:bodyPr/>
                    <a:lstStyle/>
                    <a:p>
                      <a:pPr lvl="0" indent="0" marL="0" algn="r">
                        <a:buNone/>
                      </a:pPr>
                      <a:r>
                        <a:rPr/>
                        <a:t>Q of rice (ton)</a:t>
                      </a:r>
                    </a:p>
                  </a:txBody>
                </a:tc>
                <a:tc>
                  <a:txBody>
                    <a:bodyPr/>
                    <a:lstStyle/>
                    <a:p>
                      <a:pPr lvl="0" indent="0" marL="0" algn="r">
                        <a:buNone/>
                      </a:pPr>
                      <a:r>
                        <a:rPr/>
                        <a:t>50</a:t>
                      </a:r>
                    </a:p>
                  </a:txBody>
                </a:tc>
                <a:tc>
                  <a:txBody>
                    <a:bodyPr/>
                    <a:lstStyle/>
                    <a:p>
                      <a:pPr lvl="0" indent="0" marL="0" algn="r">
                        <a:buNone/>
                      </a:pPr>
                      <a:r>
                        <a:rPr/>
                        <a:t>60</a:t>
                      </a:r>
                    </a:p>
                  </a:txBody>
                </a:tc>
              </a:tr>
              <a:tr h="0">
                <a:tc>
                  <a:txBody>
                    <a:bodyPr/>
                    <a:lstStyle/>
                    <a:p>
                      <a:pPr lvl="0" indent="0" marL="0" algn="r">
                        <a:buNone/>
                      </a:pPr>
                      <a:r>
                        <a:rPr/>
                        <a:t>P of rice (mill. IDR)</a:t>
                      </a:r>
                    </a:p>
                  </a:txBody>
                </a:tc>
                <a:tc>
                  <a:txBody>
                    <a:bodyPr/>
                    <a:lstStyle/>
                    <a:p>
                      <a:pPr lvl="0" indent="0" marL="0" algn="r">
                        <a:buNone/>
                      </a:pPr>
                      <a:r>
                        <a:rPr/>
                        <a:t>15</a:t>
                      </a:r>
                    </a:p>
                  </a:txBody>
                </a:tc>
                <a:tc>
                  <a:txBody>
                    <a:bodyPr/>
                    <a:lstStyle/>
                    <a:p>
                      <a:pPr lvl="0" indent="0" marL="0" algn="r">
                        <a:buNone/>
                      </a:pPr>
                      <a:r>
                        <a:rPr/>
                        <a:t>20</a:t>
                      </a:r>
                    </a:p>
                  </a:txBody>
                </a:tc>
              </a:tr>
              <a:tr h="0">
                <a:tc>
                  <a:txBody>
                    <a:bodyPr/>
                    <a:lstStyle/>
                    <a:p>
                      <a:pPr lvl="0" indent="0" marL="0" algn="r">
                        <a:buNone/>
                      </a:pPr>
                      <a:r>
                        <a:rPr/>
                        <a:t>GDP (mill. IDR)</a:t>
                      </a:r>
                    </a:p>
                  </a:txBody>
                </a:tc>
                <a:tc>
                  <a:txBody>
                    <a:bodyPr/>
                    <a:lstStyle/>
                    <a:p>
                      <a:pPr lvl="0" indent="0" marL="0" algn="r">
                        <a:buNone/>
                      </a:pPr>
                      <a:r>
                        <a:rPr/>
                        <a:t>2,750</a:t>
                      </a:r>
                    </a:p>
                  </a:txBody>
                </a:tc>
                <a:tc>
                  <a:txBody>
                    <a:bodyPr/>
                    <a:lstStyle/>
                    <a:p>
                      <a:pPr lvl="0" indent="0" marL="0" algn="r">
                        <a:buNone/>
                      </a:pPr>
                      <a:r>
                        <a:rPr/>
                        <a:t>4,500</a:t>
                      </a:r>
                    </a:p>
                  </a:txBody>
                </a:tc>
              </a:tr>
              <a:tr h="0">
                <a:tc>
                  <a:txBody>
                    <a:bodyPr/>
                    <a:lstStyle/>
                    <a:p>
                      <a:pPr lvl="0" indent="0" marL="0" algn="r">
                        <a:buNone/>
                      </a:pPr>
                      <a:r>
                        <a:rPr/>
                        <a:t>Real GDP (mill. 2010 IDR)</a:t>
                      </a:r>
                    </a:p>
                  </a:txBody>
                </a:tc>
                <a:tc>
                  <a:txBody>
                    <a:bodyPr/>
                    <a:lstStyle/>
                    <a:p>
                      <a:pPr lvl="0" indent="0" marL="0" algn="r">
                        <a:buNone/>
                      </a:pPr>
                      <a:r>
                        <a:rPr/>
                        <a:t>2,750</a:t>
                      </a:r>
                    </a:p>
                  </a:txBody>
                </a:tc>
                <a:tc>
                  <a:txBody>
                    <a:bodyPr/>
                    <a:lstStyle/>
                    <a:p>
                      <a:pPr lvl="0" indent="0" marL="0" algn="r">
                        <a:buNone/>
                      </a:pPr>
                      <a:r>
                        <a:rPr/>
                        <a:t>3,900</a:t>
                      </a:r>
                    </a:p>
                  </a:txBody>
                </a:tc>
              </a:tr>
            </a:tbl>
          </a:graphicData>
        </a:graphic>
      </p:graphicFrame>
      <mc:AlternateContent xmlns:mc="http://schemas.openxmlformats.org/markup-compatibility/2006">
        <mc:Choice xmlns:a14="http://schemas.microsoft.com/office/drawing/2010/main" Requires="a14">
          <p:sp>
            <p:nvSpPr>
              <p:cNvPr id="4" name="Content Placeholder 3"/>
              <p:cNvSpPr>
                <a:spLocks noGrp="1"/>
              </p:cNvSpPr>
              <p:nvPr>
                <p:ph idx="2" sz="half"/>
              </p:nvPr>
            </p:nvSpPr>
            <p:spPr/>
            <p:txBody>
              <a:bodyPr/>
              <a:lstStyle/>
              <a:p>
                <a:pPr lvl="0"/>
                <a:r>
                  <a:rPr/>
                  <a:t>Normal GDP calculation:</a:t>
                </a:r>
              </a:p>
              <a:p>
                <a:pPr lvl="0"/>
                <a14:m>
                  <m:oMathPara xmlns:m="http://schemas.openxmlformats.org/officeDocument/2006/math">
                    <m:oMathParaPr>
                      <m:jc m:val="center"/>
                    </m:oMathParaPr>
                    <m:oMath>
                      <m:r>
                        <m:t>G</m:t>
                      </m:r>
                      <m:r>
                        <m:t>D</m:t>
                      </m:r>
                      <m:r>
                        <m:t>P</m:t>
                      </m:r>
                      <m:r>
                        <m:rPr>
                          <m:sty m:val="p"/>
                        </m:rPr>
                        <m:t>=</m:t>
                      </m:r>
                      <m:sSub>
                        <m:e>
                          <m:r>
                            <m:t>Q</m:t>
                          </m:r>
                        </m:e>
                        <m:sub>
                          <m:r>
                            <m:t>c</m:t>
                          </m:r>
                          <m:r>
                            <m:t>u</m:t>
                          </m:r>
                          <m:r>
                            <m:t>r</m:t>
                          </m:r>
                          <m:r>
                            <m:t>r</m:t>
                          </m:r>
                          <m:r>
                            <m:t>e</m:t>
                          </m:r>
                          <m:r>
                            <m:t>n</m:t>
                          </m:r>
                          <m:r>
                            <m:t>t</m:t>
                          </m:r>
                        </m:sub>
                      </m:sSub>
                      <m:r>
                        <m:rPr>
                          <m:sty m:val="p"/>
                        </m:rPr>
                        <m:t>×</m:t>
                      </m:r>
                      <m:sSub>
                        <m:e>
                          <m:r>
                            <m:t>P</m:t>
                          </m:r>
                        </m:e>
                        <m:sub>
                          <m:r>
                            <m:t>c</m:t>
                          </m:r>
                          <m:r>
                            <m:t>u</m:t>
                          </m:r>
                          <m:r>
                            <m:t>r</m:t>
                          </m:r>
                          <m:r>
                            <m:t>r</m:t>
                          </m:r>
                          <m:r>
                            <m:t>e</m:t>
                          </m:r>
                          <m:r>
                            <m:t>n</m:t>
                          </m:r>
                          <m:r>
                            <m:t>t</m:t>
                          </m:r>
                        </m:sub>
                      </m:sSub>
                    </m:oMath>
                  </m:oMathPara>
                </a14:m>
              </a:p>
              <a:p>
                <a:pPr lvl="0"/>
                <a:r>
                  <a:rPr/>
                  <a:t>Real GDP calculation:</a:t>
                </a:r>
              </a:p>
              <a:p>
                <a:pPr lvl="0"/>
                <a14:m>
                  <m:oMathPara xmlns:m="http://schemas.openxmlformats.org/officeDocument/2006/math">
                    <m:oMathParaPr>
                      <m:jc m:val="center"/>
                    </m:oMathParaPr>
                    <m:oMath>
                      <m:r>
                        <m:t>G</m:t>
                      </m:r>
                      <m:r>
                        <m:t>D</m:t>
                      </m:r>
                      <m:r>
                        <m:t>P</m:t>
                      </m:r>
                      <m:r>
                        <m:rPr>
                          <m:sty m:val="p"/>
                        </m:rPr>
                        <m:t>=</m:t>
                      </m:r>
                      <m:sSub>
                        <m:e>
                          <m:r>
                            <m:t>Q</m:t>
                          </m:r>
                        </m:e>
                        <m:sub>
                          <m:r>
                            <m:t>c</m:t>
                          </m:r>
                          <m:r>
                            <m:t>u</m:t>
                          </m:r>
                          <m:r>
                            <m:t>r</m:t>
                          </m:r>
                          <m:r>
                            <m:t>r</m:t>
                          </m:r>
                          <m:r>
                            <m:t>e</m:t>
                          </m:r>
                          <m:r>
                            <m:t>n</m:t>
                          </m:r>
                          <m:r>
                            <m:t>t</m:t>
                          </m:r>
                        </m:sub>
                      </m:sSub>
                      <m:r>
                        <m:rPr>
                          <m:sty m:val="p"/>
                        </m:rPr>
                        <m:t>×</m:t>
                      </m:r>
                      <m:sSub>
                        <m:e>
                          <m:r>
                            <m:t>P</m:t>
                          </m:r>
                        </m:e>
                        <m:sub>
                          <m:r>
                            <m:t>b</m:t>
                          </m:r>
                          <m:r>
                            <m:t>a</m:t>
                          </m:r>
                          <m:r>
                            <m:t>s</m:t>
                          </m:r>
                          <m:r>
                            <m:t>e</m:t>
                          </m:r>
                        </m:sub>
                      </m:sSub>
                    </m:oMath>
                  </m:oMathPara>
                </a14:m>
              </a:p>
              <a:p>
                <a:pPr lvl="0"/>
                <a:r>
                  <a:rPr/>
                  <a:t>In our case, the base year is 2010.</a:t>
                </a:r>
              </a:p>
              <a:p>
                <a:pPr lvl="0"/>
                <a:r>
                  <a:rPr/>
                  <a:t>When economists discuss GDP, normally they use Real GDP, not nominal GDP.</a:t>
                </a:r>
              </a:p>
              <a:p>
                <a:pPr lvl="0"/>
                <a:r>
                  <a:rPr/>
                  <a:t>growth also calculated using real GDP.</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Real GDP &amp; Nominal GDP</a:t>
            </a:r>
          </a:p>
        </p:txBody>
      </p:sp>
      <p:pic>
        <p:nvPicPr>
          <p:cNvPr descr="index_files/figure-pptx/unnamed-chunk-8-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More on Real GDP</a:t>
            </a:r>
          </a:p>
        </p:txBody>
      </p:sp>
      <p:sp>
        <p:nvSpPr>
          <p:cNvPr id="3" name="Content Placeholder 2"/>
          <p:cNvSpPr>
            <a:spLocks noGrp="1"/>
          </p:cNvSpPr>
          <p:nvPr>
            <p:ph idx="1"/>
          </p:nvPr>
        </p:nvSpPr>
        <p:spPr/>
        <p:txBody>
          <a:bodyPr/>
          <a:lstStyle/>
          <a:p>
            <a:pPr lvl="0"/>
            <a:r>
              <a:rPr/>
              <a:t>Real GDP gives a better measure on the actual economic productivity because it takes out inflation.</a:t>
            </a:r>
          </a:p>
          <a:p>
            <a:pPr lvl="0"/>
            <a:r>
              <a:rPr/>
              <a:t>One more thing we need to do is to eliminate the impact of population.</a:t>
            </a:r>
          </a:p>
          <a:p>
            <a:pPr lvl="0"/>
            <a:r>
              <a:rPr/>
              <a:t>As we learned in week 2 and 3, number of producers and buyers shift the whole cuve.</a:t>
            </a:r>
          </a:p>
          <a:p>
            <a:pPr lvl="0"/>
            <a:r>
              <a:rPr/>
              <a:t>To really capture a sense of welfare or productivity, we need to divide GDP with population to get </a:t>
            </a:r>
            <a:r>
              <a:rPr b="1"/>
              <a:t>GDP per capita</a:t>
            </a:r>
            <a:r>
              <a:rPr/>
              <a:t>.</a:t>
            </a:r>
          </a:p>
          <a:p>
            <a:pPr lvl="0"/>
            <a:r>
              <a:rPr/>
              <a:t>It can be done for both nominal and real GDP.</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When to use which GDP?</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indent="0" marL="0" algn="ctr">
                        <a:buNone/>
                      </a:pPr>
                      <a:r>
                        <a:rPr/>
                        <a:t>iso2c</a:t>
                      </a:r>
                    </a:p>
                  </a:txBody>
                  <a:tcPr/>
                </a:tc>
                <a:tc>
                  <a:txBody>
                    <a:bodyPr/>
                    <a:lstStyle/>
                    <a:p>
                      <a:pPr lvl="0" indent="0" marL="0" algn="ctr">
                        <a:buNone/>
                      </a:pPr>
                      <a:r>
                        <a:rPr/>
                        <a:t>NY.GDP.MKTP.KD</a:t>
                      </a:r>
                    </a:p>
                  </a:txBody>
                  <a:tcPr/>
                </a:tc>
                <a:tc>
                  <a:txBody>
                    <a:bodyPr/>
                    <a:lstStyle/>
                    <a:p>
                      <a:pPr lvl="0" indent="0" marL="0" algn="ctr">
                        <a:buNone/>
                      </a:pPr>
                      <a:r>
                        <a:rPr/>
                        <a:t>GDP (constant mil USD)</a:t>
                      </a:r>
                    </a:p>
                  </a:txBody>
                  <a:tcPr/>
                </a:tc>
              </a:tr>
              <a:tr h="0">
                <a:tc>
                  <a:txBody>
                    <a:bodyPr/>
                    <a:lstStyle/>
                    <a:p>
                      <a:pPr lvl="0" indent="0" marL="0" algn="ctr">
                        <a:buNone/>
                      </a:pPr>
                      <a:r>
                        <a:rPr/>
                        <a:t>ID</a:t>
                      </a:r>
                    </a:p>
                  </a:txBody>
                </a:tc>
                <a:tc>
                  <a:txBody>
                    <a:bodyPr/>
                    <a:lstStyle/>
                    <a:p>
                      <a:pPr lvl="0" indent="0" marL="0" algn="ctr">
                        <a:buNone/>
                      </a:pPr>
                      <a:r>
                        <a:rPr/>
                        <a:t>999,178,586,346</a:t>
                      </a:r>
                    </a:p>
                  </a:txBody>
                </a:tc>
                <a:tc>
                  <a:txBody>
                    <a:bodyPr/>
                    <a:lstStyle/>
                    <a:p>
                      <a:pPr lvl="0" indent="0" marL="0" algn="ctr">
                        <a:buNone/>
                      </a:pPr>
                      <a:r>
                        <a:rPr/>
                        <a:t>999,178.6</a:t>
                      </a:r>
                    </a:p>
                  </a:txBody>
                </a:tc>
              </a:tr>
              <a:tr h="0">
                <a:tc>
                  <a:txBody>
                    <a:bodyPr/>
                    <a:lstStyle/>
                    <a:p>
                      <a:pPr lvl="0" indent="0" marL="0" algn="ctr">
                        <a:buNone/>
                      </a:pPr>
                      <a:r>
                        <a:rPr/>
                        <a:t>SG</a:t>
                      </a:r>
                    </a:p>
                  </a:txBody>
                </a:tc>
                <a:tc>
                  <a:txBody>
                    <a:bodyPr/>
                    <a:lstStyle/>
                    <a:p>
                      <a:pPr lvl="0" indent="0" marL="0" algn="ctr">
                        <a:buNone/>
                      </a:pPr>
                      <a:r>
                        <a:rPr/>
                        <a:t>345,520,848,108</a:t>
                      </a:r>
                    </a:p>
                  </a:txBody>
                </a:tc>
                <a:tc>
                  <a:txBody>
                    <a:bodyPr/>
                    <a:lstStyle/>
                    <a:p>
                      <a:pPr lvl="0" indent="0" marL="0" algn="ctr">
                        <a:buNone/>
                      </a:pPr>
                      <a:r>
                        <a:rPr/>
                        <a:t>345,520.8</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Indonesia and Singapore in 2018</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Indonesian economy as a whole is much bigger than Singapore, which means when Indonesian government change economic policy, it will apply to much bigger economic size. This is also one reason why China is very important.</a:t>
            </a:r>
          </a:p>
          <a:p>
            <a:pPr lvl="0"/>
            <a:r>
              <a:rPr/>
              <a:t>Indonesians are not very rich, however.</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Price Index</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We’ve learned how real GDP is calculated: we take out changes in price from the GDP calculation.</a:t>
                </a:r>
              </a:p>
              <a:p>
                <a:pPr lvl="0"/>
                <a:r>
                  <a:rPr/>
                  <a:t>In fact, we can form an index for the price increase. This is called </a:t>
                </a:r>
                <a:r>
                  <a:rPr b="1"/>
                  <a:t>price index</a:t>
                </a:r>
              </a:p>
              <a:p>
                <a:pPr lvl="0"/>
                <a:r>
                  <a:rPr/>
                  <a:t>Like GDP, price index give us one number to make sense the overall prices condition.</a:t>
                </a:r>
              </a:p>
              <a:p>
                <a:pPr lvl="0"/>
                <a:r>
                  <a:rPr/>
                  <a:t>price index highly depends on the </a:t>
                </a:r>
                <a:r>
                  <a:rPr b="1"/>
                  <a:t>market basket</a:t>
                </a:r>
              </a:p>
              <a:p>
                <a:pPr lvl="0" indent="0" marL="0">
                  <a:buNone/>
                </a:pPr>
                <a14:m>
                  <m:oMathPara xmlns:m="http://schemas.openxmlformats.org/officeDocument/2006/math">
                    <m:oMathParaPr>
                      <m:jc m:val="center"/>
                    </m:oMathParaPr>
                    <m:oMath>
                      <m:r>
                        <m:rPr>
                          <m:nor/>
                          <m:sty m:val="p"/>
                        </m:rPr>
                        <m:t>Price index in a given year</m:t>
                      </m:r>
                      <m:r>
                        <m:rPr>
                          <m:sty m:val="p"/>
                        </m:rPr>
                        <m:t>=</m:t>
                      </m:r>
                      <m:f>
                        <m:fPr>
                          <m:type m:val="bar"/>
                        </m:fPr>
                        <m:num>
                          <m:r>
                            <m:rPr>
                              <m:nor/>
                              <m:sty m:val="p"/>
                            </m:rPr>
                            <m:t>expenditure in a given year</m:t>
                          </m:r>
                        </m:num>
                        <m:den>
                          <m:r>
                            <m:rPr>
                              <m:nor/>
                              <m:sty m:val="p"/>
                            </m:rPr>
                            <m:t>expenditure in a base year</m:t>
                          </m:r>
                        </m:den>
                      </m:f>
                      <m:r>
                        <m:rPr>
                          <m:sty m:val="p"/>
                        </m:rPr>
                        <m:t>×</m:t>
                      </m:r>
                      <m:r>
                        <m:t>100</m:t>
                      </m:r>
                    </m:oMath>
                  </m:oMathPara>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Calculating price index</a:t>
            </a:r>
          </a:p>
        </p:txBody>
      </p:sp>
      <p:graphicFrame>
        <p:nvGraphicFramePr>
          <p:cNvPr id="6" name="Content Placeholder 5"/>
          <p:cNvGraphicFramePr>
            <a:graphicFrameLocks noGrp="1"/>
          </p:cNvGraphicFramePr>
          <p:nvPr>
            <p:ph idx="1"/>
          </p:nvPr>
        </p:nvGraphicFramePr>
        <p:xfrm>
          <a:off x="457200" y="1193800"/>
          <a:ext cx="4038600" cy="3390900"/>
        </p:xfrm>
        <a:graphic>
          <a:graphicData uri="http://schemas.openxmlformats.org/drawingml/2006/table">
            <a:tbl>
              <a:tblPr firstRow="1" bandRow="1">
                <a:tableStyleId>{5C22544A-7EE6-4342-B048-85BDC9FD1C3A}</a:tableStyleId>
              </a:tblPr>
              <a:tblGrid>
                <a:gridCol w="1346200"/>
                <a:gridCol w="1346200"/>
                <a:gridCol w="1346200"/>
              </a:tblGrid>
              <a:tr h="0">
                <a:tc>
                  <a:txBody>
                    <a:bodyPr/>
                    <a:lstStyle/>
                    <a:p>
                      <a:endParaRPr/>
                    </a:p>
                  </a:txBody>
                  <a:tcPr/>
                </a:tc>
                <a:tc>
                  <a:txBody>
                    <a:bodyPr/>
                    <a:lstStyle/>
                    <a:p>
                      <a:pPr lvl="0" indent="0" marL="0" algn="r">
                        <a:buNone/>
                      </a:pPr>
                      <a:r>
                        <a:rPr/>
                        <a:t>Year 2010</a:t>
                      </a:r>
                    </a:p>
                  </a:txBody>
                  <a:tcPr/>
                </a:tc>
                <a:tc>
                  <a:txBody>
                    <a:bodyPr/>
                    <a:lstStyle/>
                    <a:p>
                      <a:pPr lvl="0" indent="0" marL="0" algn="r">
                        <a:buNone/>
                      </a:pPr>
                      <a:r>
                        <a:rPr/>
                        <a:t>Year 2011</a:t>
                      </a:r>
                    </a:p>
                  </a:txBody>
                  <a:tcPr/>
                </a:tc>
              </a:tr>
              <a:tr h="0">
                <a:tc>
                  <a:txBody>
                    <a:bodyPr/>
                    <a:lstStyle/>
                    <a:p>
                      <a:pPr lvl="0" indent="0" marL="0" algn="r">
                        <a:buNone/>
                      </a:pPr>
                      <a:r>
                        <a:rPr/>
                        <a:t>Q of cars (units)</a:t>
                      </a:r>
                    </a:p>
                  </a:txBody>
                </a:tc>
                <a:tc>
                  <a:txBody>
                    <a:bodyPr/>
                    <a:lstStyle/>
                    <a:p>
                      <a:pPr lvl="0" indent="0" marL="0" algn="r">
                        <a:buNone/>
                      </a:pPr>
                      <a:r>
                        <a:rPr/>
                        <a:t>10</a:t>
                      </a:r>
                    </a:p>
                  </a:txBody>
                </a:tc>
                <a:tc>
                  <a:txBody>
                    <a:bodyPr/>
                    <a:lstStyle/>
                    <a:p>
                      <a:pPr lvl="0" indent="0" marL="0" algn="r">
                        <a:buNone/>
                      </a:pPr>
                      <a:r>
                        <a:rPr/>
                        <a:t>15</a:t>
                      </a:r>
                    </a:p>
                  </a:txBody>
                </a:tc>
              </a:tr>
              <a:tr h="0">
                <a:tc>
                  <a:txBody>
                    <a:bodyPr/>
                    <a:lstStyle/>
                    <a:p>
                      <a:pPr lvl="0" indent="0" marL="0" algn="r">
                        <a:buNone/>
                      </a:pPr>
                      <a:r>
                        <a:rPr/>
                        <a:t>P of cars (mill. IDR)</a:t>
                      </a:r>
                    </a:p>
                  </a:txBody>
                </a:tc>
                <a:tc>
                  <a:txBody>
                    <a:bodyPr/>
                    <a:lstStyle/>
                    <a:p>
                      <a:pPr lvl="0" indent="0" marL="0" algn="r">
                        <a:buNone/>
                      </a:pPr>
                      <a:r>
                        <a:rPr/>
                        <a:t>200</a:t>
                      </a:r>
                    </a:p>
                  </a:txBody>
                </a:tc>
                <a:tc>
                  <a:txBody>
                    <a:bodyPr/>
                    <a:lstStyle/>
                    <a:p>
                      <a:pPr lvl="0" indent="0" marL="0" algn="r">
                        <a:buNone/>
                      </a:pPr>
                      <a:r>
                        <a:rPr/>
                        <a:t>220</a:t>
                      </a:r>
                    </a:p>
                  </a:txBody>
                </a:tc>
              </a:tr>
              <a:tr h="0">
                <a:tc>
                  <a:txBody>
                    <a:bodyPr/>
                    <a:lstStyle/>
                    <a:p>
                      <a:pPr lvl="0" indent="0" marL="0" algn="r">
                        <a:buNone/>
                      </a:pPr>
                      <a:r>
                        <a:rPr/>
                        <a:t>Q of rice (ton)</a:t>
                      </a:r>
                    </a:p>
                  </a:txBody>
                </a:tc>
                <a:tc>
                  <a:txBody>
                    <a:bodyPr/>
                    <a:lstStyle/>
                    <a:p>
                      <a:pPr lvl="0" indent="0" marL="0" algn="r">
                        <a:buNone/>
                      </a:pPr>
                      <a:r>
                        <a:rPr/>
                        <a:t>50</a:t>
                      </a:r>
                    </a:p>
                  </a:txBody>
                </a:tc>
                <a:tc>
                  <a:txBody>
                    <a:bodyPr/>
                    <a:lstStyle/>
                    <a:p>
                      <a:pPr lvl="0" indent="0" marL="0" algn="r">
                        <a:buNone/>
                      </a:pPr>
                      <a:r>
                        <a:rPr/>
                        <a:t>60</a:t>
                      </a:r>
                    </a:p>
                  </a:txBody>
                </a:tc>
              </a:tr>
              <a:tr h="0">
                <a:tc>
                  <a:txBody>
                    <a:bodyPr/>
                    <a:lstStyle/>
                    <a:p>
                      <a:pPr lvl="0" indent="0" marL="0" algn="r">
                        <a:buNone/>
                      </a:pPr>
                      <a:r>
                        <a:rPr/>
                        <a:t>P of rice (mill. IDR)</a:t>
                      </a:r>
                    </a:p>
                  </a:txBody>
                </a:tc>
                <a:tc>
                  <a:txBody>
                    <a:bodyPr/>
                    <a:lstStyle/>
                    <a:p>
                      <a:pPr lvl="0" indent="0" marL="0" algn="r">
                        <a:buNone/>
                      </a:pPr>
                      <a:r>
                        <a:rPr/>
                        <a:t>15</a:t>
                      </a:r>
                    </a:p>
                  </a:txBody>
                </a:tc>
                <a:tc>
                  <a:txBody>
                    <a:bodyPr/>
                    <a:lstStyle/>
                    <a:p>
                      <a:pPr lvl="0" indent="0" marL="0" algn="r">
                        <a:buNone/>
                      </a:pPr>
                      <a:r>
                        <a:rPr/>
                        <a:t>20</a:t>
                      </a:r>
                    </a:p>
                  </a:txBody>
                </a:tc>
              </a:tr>
              <a:tr h="0">
                <a:tc>
                  <a:txBody>
                    <a:bodyPr/>
                    <a:lstStyle/>
                    <a:p>
                      <a:pPr lvl="0" indent="0" marL="0" algn="r">
                        <a:buNone/>
                      </a:pPr>
                      <a:r>
                        <a:rPr/>
                        <a:t>2010 market basket (mill. IDR)</a:t>
                      </a:r>
                    </a:p>
                  </a:txBody>
                </a:tc>
                <a:tc>
                  <a:txBody>
                    <a:bodyPr/>
                    <a:lstStyle/>
                    <a:p>
                      <a:pPr lvl="0" indent="0" marL="0" algn="r">
                        <a:buNone/>
                      </a:pPr>
                      <a:r>
                        <a:rPr/>
                        <a:t>2,750</a:t>
                      </a:r>
                    </a:p>
                  </a:txBody>
                </a:tc>
                <a:tc>
                  <a:txBody>
                    <a:bodyPr/>
                    <a:lstStyle/>
                    <a:p>
                      <a:pPr lvl="0" indent="0" marL="0" algn="r">
                        <a:buNone/>
                      </a:pPr>
                      <a:r>
                        <a:rPr/>
                        <a:t>3,200</a:t>
                      </a:r>
                    </a:p>
                  </a:txBody>
                </a:tc>
              </a:tr>
              <a:tr h="0">
                <a:tc>
                  <a:txBody>
                    <a:bodyPr/>
                    <a:lstStyle/>
                    <a:p>
                      <a:pPr lvl="0" indent="0" marL="0" algn="r">
                        <a:buNone/>
                      </a:pPr>
                      <a:r>
                        <a:rPr/>
                        <a:t>price index</a:t>
                      </a:r>
                    </a:p>
                  </a:txBody>
                </a:tc>
                <a:tc>
                  <a:txBody>
                    <a:bodyPr/>
                    <a:lstStyle/>
                    <a:p>
                      <a:pPr lvl="0" indent="0" marL="0" algn="r">
                        <a:buNone/>
                      </a:pPr>
                      <a:r>
                        <a:rPr/>
                        <a:t>100</a:t>
                      </a:r>
                    </a:p>
                  </a:txBody>
                </a:tc>
                <a:tc>
                  <a:txBody>
                    <a:bodyPr/>
                    <a:lstStyle/>
                    <a:p>
                      <a:pPr lvl="0" indent="0" marL="0" algn="r">
                        <a:buNone/>
                      </a:pPr>
                      <a:r>
                        <a:rPr/>
                        <a:t>116</a:t>
                      </a:r>
                    </a:p>
                  </a:txBody>
                </a:tc>
              </a:tr>
            </a:tbl>
          </a:graphicData>
        </a:graphic>
      </p:graphicFrame>
      <mc:AlternateContent xmlns:mc="http://schemas.openxmlformats.org/markup-compatibility/2006">
        <mc:Choice xmlns:a14="http://schemas.microsoft.com/office/drawing/2010/main" Requires="a14">
          <p:sp>
            <p:nvSpPr>
              <p:cNvPr id="4" name="Content Placeholder 3"/>
              <p:cNvSpPr>
                <a:spLocks noGrp="1"/>
              </p:cNvSpPr>
              <p:nvPr>
                <p:ph idx="2" sz="half"/>
              </p:nvPr>
            </p:nvSpPr>
            <p:spPr/>
            <p:txBody>
              <a:bodyPr/>
              <a:lstStyle/>
              <a:p>
                <a:pPr lvl="0"/>
                <a:r>
                  <a:rPr/>
                  <a:t>We then calculate market basket for 2011 using </a:t>
                </a:r>
                <a:r>
                  <a:rPr b="1"/>
                  <a:t>2011 prices</a:t>
                </a:r>
                <a:r>
                  <a:rPr/>
                  <a:t> but </a:t>
                </a:r>
                <a:r>
                  <a:rPr b="1"/>
                  <a:t>2010 quantity</a:t>
                </a:r>
              </a:p>
              <a:p>
                <a:pPr lvl="0"/>
                <a:r>
                  <a:rPr/>
                  <a:t>Since the base year is 2010, price index is 100 in the year 2010.</a:t>
                </a:r>
              </a:p>
              <a:p>
                <a:pPr lvl="0"/>
                <a:r>
                  <a:rPr/>
                  <a:t>Price index in year 2011 is the market basket in 2011 divide with the market basket in 2010.</a:t>
                </a:r>
              </a:p>
              <a:p>
                <a:pPr lvl="0"/>
                <a14:m>
                  <m:oMath xmlns:m="http://schemas.openxmlformats.org/officeDocument/2006/math">
                    <m:r>
                      <m:t>I</m:t>
                    </m:r>
                    <m:r>
                      <m:t>n</m:t>
                    </m:r>
                    <m:r>
                      <m:t>d</m:t>
                    </m:r>
                    <m:r>
                      <m:t>e</m:t>
                    </m:r>
                    <m:sSub>
                      <m:e>
                        <m:r>
                          <m:t>x</m:t>
                        </m:r>
                      </m:e>
                      <m:sub>
                        <m:r>
                          <m:t>2011</m:t>
                        </m:r>
                      </m:sub>
                    </m:sSub>
                    <m:r>
                      <m:rPr>
                        <m:sty m:val="p"/>
                      </m:rPr>
                      <m:t>=</m:t>
                    </m:r>
                    <m:f>
                      <m:fPr>
                        <m:type m:val="bar"/>
                      </m:fPr>
                      <m:num>
                        <m:r>
                          <m:t>3200</m:t>
                        </m:r>
                      </m:num>
                      <m:den>
                        <m:r>
                          <m:t>2750</m:t>
                        </m:r>
                      </m:den>
                    </m:f>
                    <m:r>
                      <m:rPr>
                        <m:sty m:val="p"/>
                      </m:rPr>
                      <m:t>×</m:t>
                    </m:r>
                    <m:r>
                      <m:t>100</m:t>
                    </m:r>
                  </m:oMath>
                </a14:m>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Consumer Price Index (CPI)</a:t>
            </a:r>
          </a:p>
        </p:txBody>
      </p:sp>
      <p:sp>
        <p:nvSpPr>
          <p:cNvPr id="3" name="Content Placeholder 2"/>
          <p:cNvSpPr>
            <a:spLocks noGrp="1"/>
          </p:cNvSpPr>
          <p:nvPr>
            <p:ph idx="1"/>
          </p:nvPr>
        </p:nvSpPr>
        <p:spPr/>
        <p:txBody>
          <a:bodyPr/>
          <a:lstStyle/>
          <a:p>
            <a:pPr lvl="0"/>
            <a:r>
              <a:rPr/>
              <a:t>BPS calculates the market basket for consumers monthly. It is called Indeks Harga Konsumen (IHK), which is a direct translation of CPI.</a:t>
            </a:r>
          </a:p>
          <a:p>
            <a:pPr lvl="0"/>
            <a:r>
              <a:rPr/>
              <a:t>The basket consists of stuff like food, housing, electricity, clothing, healthcare, and education, among others.</a:t>
            </a:r>
          </a:p>
          <a:p>
            <a:pPr lvl="0"/>
            <a:r>
              <a:rPr/>
              <a:t>BPS surveys supermarkets and the likes every month in many cities and provinces.</a:t>
            </a:r>
          </a:p>
          <a:p>
            <a:pPr lvl="0"/>
            <a:r>
              <a:rPr/>
              <a:t>The content of the basket influences CPI greatly. For example, food, beverage and tobacco is important in driving inflation in Indonesia. In the U.S. it is housing.</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Inflation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CPI is used to calculate inflation.</a:t>
                </a:r>
              </a:p>
              <a:p>
                <a:pPr lvl="0"/>
                <a14:m>
                  <m:oMathPara xmlns:m="http://schemas.openxmlformats.org/officeDocument/2006/math">
                    <m:oMathParaPr>
                      <m:jc m:val="center"/>
                    </m:oMathParaPr>
                    <m:oMath>
                      <m:r>
                        <m:rPr>
                          <m:nor/>
                          <m:sty m:val="p"/>
                        </m:rPr>
                        <m:t>Inflation rate</m:t>
                      </m:r>
                      <m:r>
                        <m:rPr>
                          <m:sty m:val="p"/>
                        </m:rPr>
                        <m:t>=</m:t>
                      </m:r>
                      <m:f>
                        <m:fPr>
                          <m:type m:val="bar"/>
                        </m:fPr>
                        <m:num>
                          <m:sSub>
                            <m:e>
                              <m:r>
                                <m:rPr>
                                  <m:nor/>
                                  <m:sty m:val="p"/>
                                </m:rPr>
                                <m:t>Price Index</m:t>
                              </m:r>
                            </m:e>
                            <m:sub>
                              <m:r>
                                <m:t>t</m:t>
                              </m:r>
                            </m:sub>
                          </m:sSub>
                          <m:r>
                            <m:rPr>
                              <m:sty m:val="p"/>
                            </m:rPr>
                            <m:t>−</m:t>
                          </m:r>
                          <m:sSub>
                            <m:e>
                              <m:r>
                                <m:rPr>
                                  <m:nor/>
                                  <m:sty m:val="p"/>
                                </m:rPr>
                                <m:t>Price Index</m:t>
                              </m:r>
                            </m:e>
                            <m:sub>
                              <m:r>
                                <m:t>t</m:t>
                              </m:r>
                              <m:r>
                                <m:rPr>
                                  <m:sty m:val="p"/>
                                </m:rPr>
                                <m:t>−</m:t>
                              </m:r>
                              <m:r>
                                <m:t>1</m:t>
                              </m:r>
                            </m:sub>
                          </m:sSub>
                        </m:num>
                        <m:den>
                          <m:sSub>
                            <m:e>
                              <m:r>
                                <m:rPr>
                                  <m:nor/>
                                  <m:sty m:val="p"/>
                                </m:rPr>
                                <m:t>Price Index</m:t>
                              </m:r>
                            </m:e>
                            <m:sub>
                              <m:r>
                                <m:t>t</m:t>
                              </m:r>
                              <m:r>
                                <m:rPr>
                                  <m:sty m:val="p"/>
                                </m:rPr>
                                <m:t>−</m:t>
                              </m:r>
                              <m:r>
                                <m:t>1</m:t>
                              </m:r>
                            </m:sub>
                          </m:sSub>
                        </m:den>
                      </m:f>
                      <m:r>
                        <m:rPr>
                          <m:sty m:val="p"/>
                        </m:rPr>
                        <m:t>×</m:t>
                      </m:r>
                      <m:r>
                        <m:t>100</m:t>
                      </m:r>
                    </m:oMath>
                  </m:oMathPara>
                </a14:m>
              </a:p>
              <a:p>
                <a:pPr lvl="0"/>
                <a:r>
                  <a:rPr/>
                  <a:t>In our case:</a:t>
                </a:r>
              </a:p>
              <a:p>
                <a:pPr lvl="0" indent="0" marL="0">
                  <a:buNone/>
                </a:pPr>
                <a14:m>
                  <m:oMathPara xmlns:m="http://schemas.openxmlformats.org/officeDocument/2006/math">
                    <m:oMathParaPr>
                      <m:jc m:val="center"/>
                    </m:oMathParaPr>
                    <m:oMath>
                      <m:r>
                        <m:rPr>
                          <m:nor/>
                          <m:sty m:val="p"/>
                        </m:rPr>
                        <m:t>inflation rate</m:t>
                      </m:r>
                      <m:r>
                        <m:rPr>
                          <m:sty m:val="p"/>
                        </m:rPr>
                        <m:t>=</m:t>
                      </m:r>
                      <m:f>
                        <m:fPr>
                          <m:type m:val="bar"/>
                        </m:fPr>
                        <m:num>
                          <m:r>
                            <m:t>116</m:t>
                          </m:r>
                          <m:r>
                            <m:rPr>
                              <m:sty m:val="p"/>
                            </m:rPr>
                            <m:t>−</m:t>
                          </m:r>
                          <m:r>
                            <m:t>100</m:t>
                          </m:r>
                        </m:num>
                        <m:den>
                          <m:r>
                            <m:t>100</m:t>
                          </m:r>
                        </m:den>
                      </m:f>
                      <m:r>
                        <m:rPr>
                          <m:sty m:val="p"/>
                        </m:rPr>
                        <m:t>×</m:t>
                      </m:r>
                      <m:r>
                        <m:t>100</m:t>
                      </m:r>
                      <m:r>
                        <m:rPr>
                          <m:sty m:val="p"/>
                        </m:rPr>
                        <m:t>=</m:t>
                      </m:r>
                      <m:r>
                        <m:t>16</m:t>
                      </m:r>
                      <m:r>
                        <m:rPr>
                          <m:sty m:val="p"/>
                        </m:rPr>
                        <m:t>%</m:t>
                      </m:r>
                    </m:oMath>
                  </m:oMathPara>
                </a14:m>
              </a:p>
              <a:p>
                <a:pPr lvl="0"/>
                <a:r>
                  <a:rPr/>
                  <a:t>If we have more year, the </a:t>
                </a:r>
                <a14:m>
                  <m:oMath xmlns:m="http://schemas.openxmlformats.org/officeDocument/2006/math">
                    <m:r>
                      <m:t>t</m:t>
                    </m:r>
                    <m:r>
                      <m:rPr>
                        <m:sty m:val="p"/>
                      </m:rPr>
                      <m:t>−</m:t>
                    </m:r>
                    <m:r>
                      <m:t>1</m:t>
                    </m:r>
                  </m:oMath>
                </a14:m>
                <a:r>
                  <a:rPr/>
                  <a:t> doesn’t have to be the base year.</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emergence of macroeconomics</a:t>
            </a:r>
          </a:p>
        </p:txBody>
      </p:sp>
      <p:sp>
        <p:nvSpPr>
          <p:cNvPr id="3" name="Content Placeholder 2"/>
          <p:cNvSpPr>
            <a:spLocks noGrp="1"/>
          </p:cNvSpPr>
          <p:nvPr>
            <p:ph idx="1"/>
          </p:nvPr>
        </p:nvSpPr>
        <p:spPr/>
        <p:txBody>
          <a:bodyPr/>
          <a:lstStyle/>
          <a:p>
            <a:pPr lvl="0"/>
            <a:r>
              <a:rPr/>
              <a:t>Macroeconomics is relatively new. Many consider </a:t>
            </a:r>
            <a:r>
              <a:rPr>
                <a:hlinkClick r:id="rId2"/>
              </a:rPr>
              <a:t>John Maynard Keynes</a:t>
            </a:r>
            <a:r>
              <a:rPr/>
              <a:t> as the father of macroeconomics study.</a:t>
            </a:r>
          </a:p>
          <a:p>
            <a:pPr lvl="0"/>
            <a:r>
              <a:rPr/>
              <a:t>Many economist before 1930s generally study microeconomics. Economic policy prior to 1930 was relatively </a:t>
            </a:r>
            <a:r>
              <a:rPr b="1"/>
              <a:t>self-regulating</a:t>
            </a:r>
            <a:r>
              <a:rPr/>
              <a:t>.</a:t>
            </a:r>
          </a:p>
          <a:p>
            <a:pPr lvl="0"/>
            <a:r>
              <a:rPr>
                <a:hlinkClick r:id="rId3"/>
              </a:rPr>
              <a:t>The Great Depression</a:t>
            </a:r>
            <a:r>
              <a:rPr/>
              <a:t> in 1930 changes this: </a:t>
            </a:r>
            <a:r>
              <a:rPr b="1"/>
              <a:t>Keynesian economics</a:t>
            </a:r>
            <a:r>
              <a:rPr/>
              <a:t> argue that the government can interfere to avoid economic crisis.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Wholesale Price Index (WPI)</a:t>
            </a:r>
          </a:p>
        </p:txBody>
      </p:sp>
      <p:sp>
        <p:nvSpPr>
          <p:cNvPr id="3" name="Content Placeholder 2"/>
          <p:cNvSpPr>
            <a:spLocks noGrp="1"/>
          </p:cNvSpPr>
          <p:nvPr>
            <p:ph idx="1"/>
          </p:nvPr>
        </p:nvSpPr>
        <p:spPr/>
        <p:txBody>
          <a:bodyPr/>
          <a:lstStyle/>
          <a:p>
            <a:pPr lvl="0"/>
            <a:r>
              <a:rPr/>
              <a:t>There is also something called </a:t>
            </a:r>
            <a:r>
              <a:rPr b="1"/>
              <a:t>Producer Price Index</a:t>
            </a:r>
            <a:r>
              <a:rPr/>
              <a:t> or better known as </a:t>
            </a:r>
            <a:r>
              <a:rPr b="1"/>
              <a:t>Wholesale Price Index</a:t>
            </a:r>
            <a:r>
              <a:rPr/>
              <a:t>.</a:t>
            </a:r>
          </a:p>
          <a:p>
            <a:pPr lvl="0"/>
            <a:r>
              <a:rPr/>
              <a:t>The difference is just the basket: it contains important intermediate inputs such as oil, coal, wage rate, steel, office and building rent, etc.</a:t>
            </a:r>
          </a:p>
          <a:p>
            <a:pPr lvl="0"/>
            <a:r>
              <a:rPr/>
              <a:t>BPS also collect this information, called </a:t>
            </a:r>
            <a:r>
              <a:rPr b="1"/>
              <a:t>Indeks Harga Perdagangan Besar</a:t>
            </a:r>
            <a:r>
              <a:rPr/>
              <a:t>.</a:t>
            </a:r>
          </a:p>
          <a:p>
            <a:pPr lvl="0"/>
            <a:r>
              <a:rPr/>
              <a:t>WPI generally shows an early warning of economic condition, because WPI often respond much quicker to inflation than CPI.</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GDP deflator</a:t>
            </a:r>
          </a:p>
        </p:txBody>
      </p:sp>
      <p:sp>
        <p:nvSpPr>
          <p:cNvPr id="3" name="Content Placeholder 2"/>
          <p:cNvSpPr>
            <a:spLocks noGrp="1"/>
          </p:cNvSpPr>
          <p:nvPr>
            <p:ph idx="1"/>
          </p:nvPr>
        </p:nvSpPr>
        <p:spPr/>
        <p:txBody>
          <a:bodyPr/>
          <a:lstStyle/>
          <a:p>
            <a:pPr lvl="0"/>
            <a:r>
              <a:rPr/>
              <a:t>GDP deflator is another price index, which contains the whole GDP as its basket.</a:t>
            </a:r>
          </a:p>
          <a:p>
            <a:pPr lvl="0"/>
            <a:r>
              <a:rPr/>
              <a:t>GDP deflator is high when nominal GDP changes by a huge margin but real GDP only change a little.</a:t>
            </a:r>
          </a:p>
          <a:p>
            <a:pPr lvl="0"/>
            <a:r>
              <a:rPr/>
              <a:t>In general, CPI is useful to analyze consumers while WPI is useful for firms.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dex_files/figure-pptx/unnamed-chunk-10-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WPI is much more volatile and responsive to the global market condition.</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week</a:t>
            </a:r>
          </a:p>
        </p:txBody>
      </p:sp>
      <p:sp>
        <p:nvSpPr>
          <p:cNvPr id="3" name="Content Placeholder 2"/>
          <p:cNvSpPr>
            <a:spLocks noGrp="1"/>
          </p:cNvSpPr>
          <p:nvPr>
            <p:ph idx="1"/>
          </p:nvPr>
        </p:nvSpPr>
        <p:spPr/>
        <p:txBody>
          <a:bodyPr/>
          <a:lstStyle/>
          <a:p>
            <a:pPr lvl="0"/>
            <a:r>
              <a:rPr/>
              <a:t>We will discuss about unemployment.</a:t>
            </a:r>
          </a:p>
          <a:p>
            <a:pPr lvl="0"/>
            <a:r>
              <a:rPr/>
              <a:t>More analysis on inflation and long run economic growth.</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emergence of macroeconomics</a:t>
            </a:r>
          </a:p>
        </p:txBody>
      </p:sp>
      <p:sp>
        <p:nvSpPr>
          <p:cNvPr id="3" name="Content Placeholder 2"/>
          <p:cNvSpPr>
            <a:spLocks noGrp="1"/>
          </p:cNvSpPr>
          <p:nvPr>
            <p:ph idx="1"/>
          </p:nvPr>
        </p:nvSpPr>
        <p:spPr/>
        <p:txBody>
          <a:bodyPr/>
          <a:lstStyle/>
          <a:p>
            <a:pPr lvl="0"/>
            <a:r>
              <a:rPr/>
              <a:t>Keynesian economics brings the importance of </a:t>
            </a:r>
            <a:r>
              <a:rPr b="1"/>
              <a:t>monetary policy</a:t>
            </a:r>
            <a:r>
              <a:rPr/>
              <a:t> by the central bank, and </a:t>
            </a:r>
            <a:r>
              <a:rPr b="1"/>
              <a:t>fiscal policy</a:t>
            </a:r>
            <a:r>
              <a:rPr/>
              <a:t> by the government into economic recovery.</a:t>
            </a:r>
          </a:p>
          <a:p>
            <a:pPr lvl="0"/>
            <a:r>
              <a:rPr/>
              <a:t>With the emergence of the importance of government, macroeconomic studies attract huge attention from governments around the world.</a:t>
            </a:r>
          </a:p>
          <a:p>
            <a:pPr lvl="0"/>
            <a:r>
              <a:rPr/>
              <a:t>It is also important for firms: by analyzing government’s possible move, firms can react accordingly.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Macroeconomic indicators</a:t>
            </a:r>
          </a:p>
        </p:txBody>
      </p:sp>
      <p:sp>
        <p:nvSpPr>
          <p:cNvPr id="3" name="Content Placeholder 2"/>
          <p:cNvSpPr>
            <a:spLocks noGrp="1"/>
          </p:cNvSpPr>
          <p:nvPr>
            <p:ph idx="1"/>
          </p:nvPr>
        </p:nvSpPr>
        <p:spPr/>
        <p:txBody>
          <a:bodyPr/>
          <a:lstStyle/>
          <a:p>
            <a:pPr lvl="0"/>
            <a:r>
              <a:rPr/>
              <a:t>Some of the most important issue for macroeconomists are long run economic growth, business cycle, unemployment, inflation and trade balance.</a:t>
            </a:r>
          </a:p>
          <a:p>
            <a:pPr lvl="0"/>
            <a:r>
              <a:rPr/>
              <a:t>All of those issues are important for people’s welfare.</a:t>
            </a:r>
          </a:p>
          <a:p>
            <a:pPr lvl="0"/>
            <a:r>
              <a:rPr/>
              <a:t>We will go through indicators that we look at to analyze these issues.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Some indicators</a:t>
            </a:r>
          </a:p>
        </p:txBody>
      </p:sp>
      <p:sp>
        <p:nvSpPr>
          <p:cNvPr id="3" name="Content Placeholder 2"/>
          <p:cNvSpPr>
            <a:spLocks noGrp="1"/>
          </p:cNvSpPr>
          <p:nvPr>
            <p:ph idx="1"/>
          </p:nvPr>
        </p:nvSpPr>
        <p:spPr/>
        <p:txBody>
          <a:bodyPr/>
          <a:lstStyle/>
          <a:p>
            <a:pPr lvl="0" indent="0" marL="0">
              <a:buNone/>
            </a:pPr>
            <a:r>
              <a:rPr/>
              <a:t>via GIPHY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run economic growth</a:t>
            </a:r>
          </a:p>
        </p:txBody>
      </p:sp>
      <p:sp>
        <p:nvSpPr>
          <p:cNvPr id="3" name="Content Placeholder 2"/>
          <p:cNvSpPr>
            <a:spLocks noGrp="1"/>
          </p:cNvSpPr>
          <p:nvPr>
            <p:ph idx="1"/>
          </p:nvPr>
        </p:nvSpPr>
        <p:spPr/>
        <p:txBody>
          <a:bodyPr/>
          <a:lstStyle/>
          <a:p>
            <a:pPr lvl="0"/>
            <a:r>
              <a:rPr/>
              <a:t>What is important to people in general is access to goods and services.</a:t>
            </a:r>
          </a:p>
          <a:p>
            <a:pPr lvl="0"/>
            <a:r>
              <a:rPr/>
              <a:t>It is impractical to watch all possible goods and services, so we aggregate them into one indicator.</a:t>
            </a:r>
          </a:p>
          <a:p>
            <a:pPr lvl="0"/>
            <a:r>
              <a:rPr/>
              <a:t>We measure economic activity with </a:t>
            </a:r>
            <a:r>
              <a:rPr b="1"/>
              <a:t>Gross Domestic Product</a:t>
            </a:r>
            <a:r>
              <a:rPr/>
              <a:t> (GDP).</a:t>
            </a:r>
          </a:p>
          <a:p>
            <a:pPr lvl="1"/>
            <a:r>
              <a:rPr/>
              <a:t>Calculating GDP in detail is covered in accounting.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run economic growth</a:t>
            </a:r>
          </a:p>
        </p:txBody>
      </p:sp>
      <p:sp>
        <p:nvSpPr>
          <p:cNvPr id="3" name="Content Placeholder 2"/>
          <p:cNvSpPr>
            <a:spLocks noGrp="1"/>
          </p:cNvSpPr>
          <p:nvPr>
            <p:ph idx="1"/>
          </p:nvPr>
        </p:nvSpPr>
        <p:spPr/>
        <p:txBody>
          <a:bodyPr/>
          <a:lstStyle/>
          <a:p>
            <a:pPr lvl="0"/>
            <a:r>
              <a:rPr/>
              <a:t>Long run economic growth indicates how rich the general population of a country becomes.</a:t>
            </a:r>
          </a:p>
          <a:p>
            <a:pPr lvl="0"/>
            <a:r>
              <a:rPr/>
              <a:t>As economy of a country grows, its people get more access to goods and services.</a:t>
            </a:r>
          </a:p>
          <a:p>
            <a:pPr lvl="1"/>
            <a:r>
              <a:rPr/>
              <a:t>on the other hand, recession causes misery to everyone.</a:t>
            </a:r>
          </a:p>
          <a:p>
            <a:pPr lvl="0"/>
            <a:r>
              <a:rPr/>
              <a:t>eg, only 50% Indonesians has access to electricity in 1990. Today it’s almost 100%.</a:t>
            </a:r>
          </a:p>
          <a:p>
            <a:pPr lvl="0"/>
            <a:r>
              <a:rPr/>
              <a:t>Economic growth can also be an indicator for business to investment opportunities.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Ilmu Ekonomi</dc:title>
  <dc:creator>Prodi PIWAR Politeknik APP Jakarta</dc:creator>
  <cp:keywords/>
  <dcterms:created xsi:type="dcterms:W3CDTF">2023-11-13T13:25:28Z</dcterms:created>
  <dcterms:modified xsi:type="dcterms:W3CDTF">2023-11-13T13:25:28Z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xecute">
    <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Pertemuan 4</vt:lpwstr>
  </property>
  <property fmtid="{D5CDD505-2E9C-101B-9397-08002B2CF9AE}" pid="11" name="toc-title">
    <vt:lpwstr>Table of contents</vt:lpwstr>
  </property>
</Properties>
</file>