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" TargetMode="Externa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ater.com/2011/1/17/6701687/starbucks-to-launch-a-31-oz-big-gulp-of-coffee-the-trenta" TargetMode="Externa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Ilmu Ekonomi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Pertemuan 6</a:t>
            </a:r>
            <a:br/>
            <a:br/>
            <a:r>
              <a:rPr/>
              <a:t>Prodi PIWAR Politeknik APP Jakarta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Up the industrial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Different producer may have different cost structure.</a:t>
            </a:r>
          </a:p>
          <a:p>
            <a:pPr lvl="0"/>
            <a:r>
              <a:rPr/>
              <a:t>Marginal cost is important because it determine lowest ATC (the break-even price) and profit.</a:t>
            </a:r>
          </a:p>
          <a:p>
            <a:pPr lvl="1"/>
            <a:r>
              <a:rPr/>
              <a:t>MC is essentially the supply curve.</a:t>
            </a:r>
          </a:p>
          <a:p>
            <a:pPr lvl="0"/>
            <a:r>
              <a:rPr/>
              <a:t>When price below break-even price, firms only exit in the long run.</a:t>
            </a:r>
          </a:p>
          <a:p>
            <a:pPr lvl="1"/>
            <a:r>
              <a:rPr/>
              <a:t>still produce while lowering fixed cost.</a:t>
            </a:r>
          </a:p>
          <a:p>
            <a:pPr lvl="0"/>
            <a:r>
              <a:rPr/>
              <a:t>When price below shut-down price, firms exit immediately.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Profit max in perfect market</a:t>
            </a:r>
          </a:p>
        </p:txBody>
      </p:sp>
      <p:pic>
        <p:nvPicPr>
          <p:cNvPr descr="index_files/figure-pptx/p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Long run profit in a perfect market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ex_files/figure-pptx/p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96900" y="1193800"/>
            <a:ext cx="3771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ndex_files/figure-pptx/p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87900" y="1193800"/>
            <a:ext cx="3771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Long run profit in a perfect market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ex_files/figure-pptx/p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65200" y="1193800"/>
            <a:ext cx="3009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In the long run, only firms who can produce at lowest cost will stay in the market.</a:t>
            </a:r>
          </a:p>
          <a:p>
            <a:pPr lvl="0"/>
            <a:r>
              <a:rPr/>
              <a:t>Overall market will have a straight line supply curve, where MC=ATC</a:t>
            </a:r>
          </a:p>
          <a:p>
            <a:pPr lvl="0"/>
            <a:r>
              <a:rPr/>
              <a:t>note that PS=0 (zero pure profit for producer)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Perfect competition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Entry &amp; exit is important for a perfect market characteristics.</a:t>
            </a:r>
          </a:p>
          <a:p>
            <a:pPr lvl="0"/>
            <a:r>
              <a:rPr/>
              <a:t>An industry which have low shut-down price and break-even price tend to be more competitive.</a:t>
            </a:r>
          </a:p>
          <a:p>
            <a:pPr lvl="1"/>
            <a:r>
              <a:rPr/>
              <a:t>When these prices are low, more entrepreneurs can join in.</a:t>
            </a:r>
          </a:p>
          <a:p>
            <a:pPr lvl="0"/>
            <a:r>
              <a:rPr/>
              <a:t>Low cost of entry and exit ensures a smooth adjustment of market.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Perfect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cost of entry and exit is very relative and a little bit hard to judge whether it’s “low” or “high”.</a:t>
            </a:r>
          </a:p>
          <a:p>
            <a:pPr lvl="0"/>
            <a:r>
              <a:rPr/>
              <a:t>Second characteristic is </a:t>
            </a:r>
            <a:r>
              <a:rPr b="1"/>
              <a:t>many producers with small market share</a:t>
            </a:r>
          </a:p>
          <a:p>
            <a:pPr lvl="0"/>
            <a:r>
              <a:rPr b="1"/>
              <a:t>Market share</a:t>
            </a:r>
            <a:r>
              <a:rPr/>
              <a:t> is a measure on how much a firm gain revenue from a market.</a:t>
            </a:r>
          </a:p>
          <a:p>
            <a:pPr lvl="0"/>
            <a:r>
              <a:rPr/>
              <a:t>Even when there are many producers, it is not competitive if the market is dominated by small number of sellers.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Perfect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a market consists of many sellers, market won’t react too much when there is only one or two firms enter and exit.</a:t>
            </a:r>
          </a:p>
          <a:p>
            <a:pPr lvl="0"/>
            <a:r>
              <a:rPr/>
              <a:t>When a </a:t>
            </a:r>
            <a:r>
              <a:rPr i="1"/>
              <a:t>warteg</a:t>
            </a:r>
            <a:r>
              <a:rPr/>
              <a:t> is closed, nobody cares.</a:t>
            </a:r>
          </a:p>
          <a:p>
            <a:pPr lvl="0"/>
            <a:r>
              <a:rPr/>
              <a:t>When a Electric Vehicle (EC) investor come in, it will be a headline.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Smartphone Market share in Indonesia</a:t>
            </a:r>
          </a:p>
          <a:p>
            <a:pPr lvl="0" indent="0" marL="0">
              <a:buNone/>
            </a:pPr>
            <a:r>
              <a:rPr/>
              <a:t>Source: StatCounter Global Stats - Device Vendor Market Share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Recap on last week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We’ve learned various types of costs</a:t>
                </a:r>
              </a:p>
              <a:p>
                <a:pPr lvl="0"/>
                <a:r>
                  <a:rPr/>
                  <a:t>Two different levels of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cost minimizing when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t>T</m:t>
                    </m:r>
                    <m:r>
                      <m:t>C</m:t>
                    </m:r>
                  </m:oMath>
                </a14:m>
              </a:p>
              <a:p>
                <a:pPr lvl="1"/>
                <a:r>
                  <a:rPr/>
                  <a:t>profit maximizing when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R</m:t>
                    </m:r>
                  </m:oMath>
                </a14:m>
              </a:p>
              <a:p>
                <a:pPr lvl="0"/>
                <a:r>
                  <a:rPr/>
                  <a:t>We’ve learned the condition in perfect market:</a:t>
                </a:r>
              </a:p>
              <a:p>
                <a:pPr lvl="1"/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is independent of producer’s decision</a:t>
                </a:r>
              </a:p>
              <a:p>
                <a:pPr lvl="1"/>
                <a:r>
                  <a:rPr/>
                  <a:t>hence: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</m:oMath>
                </a14:m>
              </a:p>
            </p:txBody>
          </p:sp>
        </mc:Choice>
      </mc:AlternateContent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market share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a market is dominated by small number of players, we say the market is </a:t>
            </a:r>
            <a:r>
              <a:rPr b="1"/>
              <a:t>concentrated</a:t>
            </a:r>
            <a:r>
              <a:rPr/>
              <a:t>.</a:t>
            </a:r>
          </a:p>
          <a:p>
            <a:pPr lvl="0"/>
            <a:r>
              <a:rPr/>
              <a:t>Market concentration may be caused by a highly efficient firms:</a:t>
            </a:r>
          </a:p>
          <a:p>
            <a:pPr lvl="1"/>
            <a:r>
              <a:rPr/>
              <a:t>very low cost.</a:t>
            </a:r>
          </a:p>
          <a:p>
            <a:pPr lvl="1"/>
            <a:r>
              <a:rPr/>
              <a:t>superior quality at similar price.</a:t>
            </a:r>
          </a:p>
          <a:p>
            <a:pPr lvl="0"/>
            <a:r>
              <a:rPr/>
              <a:t>It can also be caused by some characteristics special to the product.</a:t>
            </a:r>
          </a:p>
          <a:p>
            <a:pPr lvl="1"/>
            <a:r>
              <a:rPr/>
              <a:t>compatibility of complement</a:t>
            </a:r>
          </a:p>
          <a:p>
            <a:pPr lvl="1"/>
            <a:r>
              <a:rPr/>
              <a:t>exclusive content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Standardized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Market tends to be more competitive when the product from a firm is undistinguished from other firm.</a:t>
            </a:r>
          </a:p>
          <a:p>
            <a:pPr lvl="1"/>
            <a:r>
              <a:rPr/>
              <a:t>buyers don’t care from which firm they purchase their goods.</a:t>
            </a:r>
          </a:p>
          <a:p>
            <a:pPr lvl="1"/>
            <a:r>
              <a:rPr/>
              <a:t>firm have less control over price.</a:t>
            </a:r>
          </a:p>
          <a:p>
            <a:pPr lvl="0"/>
            <a:r>
              <a:rPr/>
              <a:t>In general, firms who wish to capture more market have two strategies:</a:t>
            </a:r>
          </a:p>
          <a:p>
            <a:pPr lvl="1"/>
            <a:r>
              <a:rPr b="1"/>
              <a:t>lower cost</a:t>
            </a:r>
            <a:r>
              <a:rPr/>
              <a:t>.</a:t>
            </a:r>
          </a:p>
          <a:p>
            <a:pPr lvl="1"/>
            <a:r>
              <a:rPr b="1"/>
              <a:t>product differentiation</a:t>
            </a:r>
            <a:r>
              <a:rPr/>
              <a:t>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Deviation from perfect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 far we have seen the importance of a perfect market:</a:t>
            </a:r>
          </a:p>
          <a:p>
            <a:pPr lvl="1"/>
            <a:r>
              <a:rPr/>
              <a:t>producer is a price taker.</a:t>
            </a:r>
          </a:p>
          <a:p>
            <a:pPr lvl="0"/>
            <a:r>
              <a:rPr/>
              <a:t>We have seen that supply curve is essentially the marginal cost, which derives from the cost function.</a:t>
            </a:r>
          </a:p>
          <a:p>
            <a:pPr lvl="0"/>
            <a:r>
              <a:rPr/>
              <a:t>Cost C(Q) is a positive function of Q.</a:t>
            </a:r>
          </a:p>
          <a:p>
            <a:pPr lvl="1"/>
            <a:r>
              <a:rPr/>
              <a:t>meaning, more Q leads to higher C(Q)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Deviation from perfect market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but price is independent.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profit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Q</m:t>
                    </m:r>
                    <m:r>
                      <m:rPr>
                        <m:sty m:val="p"/>
                      </m:rPr>
                      <m:t>*</m:t>
                    </m:r>
                    <m:r>
                      <m:t>P</m:t>
                    </m:r>
                  </m:oMath>
                </a14:m>
                <a:r>
                  <a:rPr/>
                  <a:t> which is a linear function.</a:t>
                </a:r>
              </a:p>
              <a:p>
                <a:pPr lvl="1"/>
                <a:r>
                  <a:rPr/>
                  <a:t>Marginal Revenue (MR) = price.</a:t>
                </a:r>
              </a:p>
              <a:p>
                <a:pPr lvl="1"/>
                <a:r>
                  <a:rPr/>
                  <a:t>firms compete by lowering C</a:t>
                </a:r>
              </a:p>
              <a:p>
                <a:pPr lvl="0"/>
                <a:r>
                  <a:rPr b="1"/>
                  <a:t>Product differentiation</a:t>
                </a:r>
                <a:r>
                  <a:rPr/>
                  <a:t> may provide a firm to control their own price to some extent.</a:t>
                </a:r>
              </a:p>
              <a:p>
                <a:pPr lvl="0"/>
                <a:r>
                  <a:rPr/>
                  <a:t>When a firm can control price, price is no longer independent of firms’ decision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C</m:t>
                    </m:r>
                  </m:oMath>
                </a14:m>
                <a:r>
                  <a:rPr/>
                  <a:t> still hold, but with control over price, a firm can now </a:t>
                </a:r>
                <a:r>
                  <a:rPr b="1"/>
                  <a:t>choose their MR</a:t>
                </a:r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Deviation from perfect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see how this happens, we use </a:t>
            </a:r>
            <a:r>
              <a:rPr b="1"/>
              <a:t>monopoly</a:t>
            </a:r>
            <a:r>
              <a:rPr/>
              <a:t> as our first deviation from the perfect market.</a:t>
            </a:r>
          </a:p>
          <a:p>
            <a:pPr lvl="0"/>
            <a:r>
              <a:rPr/>
              <a:t>Monopoly is the other extreme of a perfect market.</a:t>
            </a:r>
          </a:p>
          <a:p>
            <a:pPr lvl="1"/>
            <a:r>
              <a:rPr/>
              <a:t>most markets are somewhere in between.</a:t>
            </a:r>
          </a:p>
          <a:p>
            <a:pPr lvl="0"/>
            <a:r>
              <a:rPr/>
              <a:t>As usual, learning how the extreme works often easier and intuitive.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Market structure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extremely strong market power to no market power: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differentated  product?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no. of  producers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Monopoly  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not aplicable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 1  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electricity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Oligopoly  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can be both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 few  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Internet Service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Monopolistic competition  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     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 many  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Smartphone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Perfect competition  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   no  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  many  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fried rice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Side note: What’s a market?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broad the definition of market should be? Smartphone is another excellent example. </a:t>
            </a:r>
            <a:r>
              <a:rPr b="1"/>
              <a:t>Samsung galaxy Note series</a:t>
            </a:r>
            <a:r>
              <a:rPr/>
              <a:t> can be argued to operate in a </a:t>
            </a:r>
            <a:r>
              <a:rPr b="1"/>
              <a:t>differentiated smartphone market</a:t>
            </a:r>
            <a:r>
              <a:rPr/>
              <a:t> thanks to its exclusive feature called S-pen. However, in the </a:t>
            </a:r>
            <a:r>
              <a:rPr b="1"/>
              <a:t>low-end smartphone market</a:t>
            </a:r>
            <a:r>
              <a:rPr/>
              <a:t>, it has little to no difference with other cheap smartphone, hence closer to a </a:t>
            </a:r>
            <a:r>
              <a:rPr b="1"/>
              <a:t>perfect market</a:t>
            </a:r>
            <a:r>
              <a:rPr/>
              <a:t>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Monopoly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producer is a </a:t>
            </a:r>
            <a:r>
              <a:rPr b="1"/>
              <a:t>monopolist</a:t>
            </a:r>
            <a:r>
              <a:rPr/>
              <a:t> if it is the </a:t>
            </a:r>
            <a:r>
              <a:rPr b="1"/>
              <a:t>only</a:t>
            </a:r>
            <a:r>
              <a:rPr/>
              <a:t> supplier of a good that has no </a:t>
            </a:r>
            <a:r>
              <a:rPr b="1"/>
              <a:t>close substitute</a:t>
            </a:r>
            <a:r>
              <a:rPr/>
              <a:t>.</a:t>
            </a:r>
          </a:p>
          <a:p>
            <a:pPr lvl="0"/>
            <a:r>
              <a:rPr/>
              <a:t>An industry is a </a:t>
            </a:r>
            <a:r>
              <a:rPr b="1"/>
              <a:t>monopoly</a:t>
            </a:r>
            <a:r>
              <a:rPr/>
              <a:t> when it runs by a monopolist.</a:t>
            </a:r>
          </a:p>
          <a:p>
            <a:pPr lvl="0"/>
            <a:r>
              <a:rPr/>
              <a:t>Monopoly operates by changing its production output and captures as much </a:t>
            </a:r>
            <a:r>
              <a:rPr b="1"/>
              <a:t>Producer Surplus</a:t>
            </a:r>
            <a:r>
              <a:rPr/>
              <a:t> as it could.</a:t>
            </a:r>
          </a:p>
          <a:p>
            <a:pPr lvl="0"/>
            <a:r>
              <a:rPr/>
              <a:t>Normally, more producer would want to enter the market. Why they could not?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do monopolies exist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Generally, there are 5 reasons why monopolies (or oligopolies) exist</a:t>
            </a:r>
          </a:p>
          <a:p>
            <a:pPr lvl="0" indent="-342900" marL="342900">
              <a:buAutoNum type="arabicPeriod"/>
            </a:pPr>
            <a:r>
              <a:rPr/>
              <a:t>Control over scarce resource and input.</a:t>
            </a:r>
          </a:p>
          <a:p>
            <a:pPr lvl="0" indent="-342900" marL="342900">
              <a:buAutoNum type="arabicPeriod"/>
            </a:pPr>
            <a:r>
              <a:rPr/>
              <a:t>Increasing returns to scale industry.</a:t>
            </a:r>
          </a:p>
          <a:p>
            <a:pPr lvl="0" indent="-342900" marL="342900">
              <a:buAutoNum type="arabicPeriod"/>
            </a:pPr>
            <a:r>
              <a:rPr/>
              <a:t>Technological superiority.</a:t>
            </a:r>
          </a:p>
          <a:p>
            <a:pPr lvl="0" indent="-342900" marL="342900">
              <a:buAutoNum type="arabicPeriod"/>
            </a:pPr>
            <a:r>
              <a:rPr/>
              <a:t>Network externality.</a:t>
            </a:r>
          </a:p>
          <a:p>
            <a:pPr lvl="0" indent="-342900" marL="342900">
              <a:buAutoNum type="arabicPeriod"/>
            </a:pPr>
            <a:r>
              <a:rPr/>
              <a:t>Government-created barrier.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Control over scarce resource and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 Beers is famous for having control over diamond.</a:t>
            </a:r>
          </a:p>
          <a:p>
            <a:pPr lvl="0"/>
            <a:r>
              <a:rPr/>
              <a:t>Indofood had controls flour production have a huge advantage in the instant noodle market.</a:t>
            </a:r>
          </a:p>
          <a:p>
            <a:pPr lvl="0"/>
            <a:r>
              <a:rPr/>
              <a:t>Saudi Aramco, Saudi’s Pertamina, is the sole producer of oil in Saudi Arabia.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Entry and exit</a:t>
            </a:r>
          </a:p>
          <a:p>
            <a:pPr lvl="0"/>
            <a:r>
              <a:rPr/>
              <a:t>What happens when the market is a monopoly</a:t>
            </a:r>
          </a:p>
          <a:p>
            <a:pPr lvl="0"/>
            <a:r>
              <a:rPr/>
              <a:t>Price discrimination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Increasing returns to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an industry have a very big fixed cost, a firm in that industry needs huge market share to maximize </a:t>
            </a:r>
            <a:r>
              <a:rPr b="1"/>
              <a:t>spread effect</a:t>
            </a:r>
            <a:r>
              <a:rPr/>
              <a:t>. Building internet infrastructure is expensive (tower, cable, etc) and a huge commitment.</a:t>
            </a:r>
          </a:p>
          <a:p>
            <a:pPr lvl="0" indent="0" marL="0">
              <a:buNone/>
            </a:pPr>
            <a:r>
              <a:rPr/>
              <a:t>A monopoly created and sustained by increasing returns to scale is called a </a:t>
            </a:r>
            <a:r>
              <a:rPr b="1"/>
              <a:t>natural monopoly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Technological superiority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Intel managed to dominate the semi-conductor market thanks to its technological superiority over its competitor.</a:t>
            </a:r>
          </a:p>
          <a:p>
            <a:pPr lvl="0"/>
            <a:r>
              <a:rPr/>
              <a:t>However, technology can be researched and (to some extent) stolen.</a:t>
            </a:r>
          </a:p>
          <a:p>
            <a:pPr lvl="0"/>
            <a:r>
              <a:rPr/>
              <a:t>This makes technological superioriy less important compared to other reasons.</a:t>
            </a:r>
          </a:p>
          <a:p>
            <a:pPr lvl="0"/>
            <a:r>
              <a:rPr/>
              <a:t>Do not mixed tech superiority with network effect.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 industry has </a:t>
            </a:r>
            <a:r>
              <a:rPr b="1"/>
              <a:t>network effect</a:t>
            </a:r>
            <a:r>
              <a:rPr/>
              <a:t> when the value of a product and service in that industry depends on how much users it has</a:t>
            </a:r>
          </a:p>
          <a:p>
            <a:pPr lvl="0"/>
            <a:r>
              <a:rPr/>
              <a:t>Network effect is very prominent in industries related to tech: Social media, Online games, Ride-sharing etc</a:t>
            </a:r>
          </a:p>
          <a:p>
            <a:pPr lvl="0"/>
            <a:r>
              <a:rPr/>
              <a:t>Google’s search algorithm might not be superior, but it has much larger data thanks to the amount of users of its service, browser and android phone.</a:t>
            </a:r>
          </a:p>
          <a:p>
            <a:pPr lvl="0"/>
            <a:r>
              <a:rPr/>
              <a:t>Some said MacOS is better than Windows. But most developers make windows based apps.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Government-Created Barrier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most important legally created monopoly these days maybe come from </a:t>
            </a:r>
            <a:r>
              <a:rPr b="1"/>
              <a:t>patents</a:t>
            </a:r>
            <a:r>
              <a:rPr/>
              <a:t> and </a:t>
            </a:r>
            <a:r>
              <a:rPr b="1"/>
              <a:t>copyrights</a:t>
            </a:r>
            <a:r>
              <a:rPr/>
              <a:t>.</a:t>
            </a:r>
          </a:p>
          <a:p>
            <a:pPr lvl="0"/>
            <a:r>
              <a:rPr/>
              <a:t>Patents and copyrights are important to provide incentives (at least temporary) for people to create and innovate.</a:t>
            </a:r>
          </a:p>
          <a:p>
            <a:pPr lvl="0"/>
            <a:r>
              <a:rPr/>
              <a:t>as soon as the patents and copyrights are over, it moves closer to a perfect market.</a:t>
            </a:r>
          </a:p>
          <a:p>
            <a:pPr lvl="0"/>
            <a:r>
              <a:rPr/>
              <a:t>Could lead to a missed opportunity, however.</a:t>
            </a:r>
          </a:p>
          <a:p>
            <a:pPr lvl="0"/>
            <a:r>
              <a:rPr/>
              <a:t>We also have Bulog, Pertamina and PLN.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monopolist maximize profit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firm operates in the perfect market face a flat demand curve</a:t>
                </a:r>
              </a:p>
              <a:p>
                <a:pPr lvl="1"/>
                <a:r>
                  <a:rPr/>
                  <a:t>this is because price is independent</a:t>
                </a:r>
              </a:p>
              <a:p>
                <a:pPr lvl="0"/>
                <a:r>
                  <a:rPr/>
                  <a:t>However, monopolist face a market demand curve instead of an individual demand curve.</a:t>
                </a:r>
              </a:p>
              <a:p>
                <a:pPr lvl="0"/>
                <a:r>
                  <a:rPr/>
                  <a:t>Monopolist maximize profit by setting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C</m:t>
                    </m:r>
                  </m:oMath>
                </a14:m>
                <a:r>
                  <a:rPr/>
                  <a:t>, but they have control over their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R</m:t>
                    </m:r>
                  </m:oMath>
                </a14:m>
              </a:p>
            </p:txBody>
          </p:sp>
        </mc:Choice>
      </mc:AlternateContent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monopolist maximize profit</a:t>
            </a:r>
          </a:p>
        </p:txBody>
      </p:sp>
      <p:pic>
        <p:nvPicPr>
          <p:cNvPr descr="index_files/figure-pptx/grafik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ndex_files/figure-pptx/grafik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Profit max in perfect market</a:t>
            </a:r>
          </a:p>
        </p:txBody>
      </p:sp>
      <p:pic>
        <p:nvPicPr>
          <p:cNvPr descr="index_files/figure-pptx/pc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Profit max in perfect market (short run)</a:t>
            </a:r>
          </a:p>
        </p:txBody>
      </p:sp>
      <p:pic>
        <p:nvPicPr>
          <p:cNvPr descr="index_files/figure-pptx/pc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Monopolist individual demand curve = the whole market demand curve</a:t>
            </a:r>
          </a:p>
        </p:txBody>
      </p:sp>
      <p:pic>
        <p:nvPicPr>
          <p:cNvPr descr="index_files/figure-pptx/pc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82600"/>
            <a:ext cx="510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Monopolist decision making</a:t>
            </a:r>
          </a:p>
        </p:txBody>
      </p:sp>
      <p:pic>
        <p:nvPicPr>
          <p:cNvPr descr="index_files/figure-pptx/pc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Entry &amp; 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construct the overall supply curve, we need to look at what Nea would do in different price setting.</a:t>
            </a:r>
          </a:p>
          <a:p>
            <a:pPr lvl="0"/>
            <a:r>
              <a:rPr/>
              <a:t>We have different level of Q. Time to learn different types of prices for supplier.</a:t>
            </a:r>
          </a:p>
          <a:p>
            <a:pPr lvl="0"/>
            <a:r>
              <a:rPr/>
              <a:t>Two types of Prices:</a:t>
            </a:r>
          </a:p>
          <a:p>
            <a:pPr lvl="1"/>
            <a:r>
              <a:rPr b="1"/>
              <a:t>Break-even price</a:t>
            </a:r>
            <a:r>
              <a:rPr/>
              <a:t> = minimum ATC</a:t>
            </a:r>
          </a:p>
          <a:p>
            <a:pPr lvl="1"/>
            <a:r>
              <a:rPr b="1"/>
              <a:t>Shut-down price</a:t>
            </a:r>
            <a:r>
              <a:rPr/>
              <a:t> = minimum AVC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Monopolist decision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Last week: Nea’s MR = P because no matter how much she sell, price stays $100</a:t>
            </a:r>
          </a:p>
          <a:p>
            <a:pPr lvl="0"/>
            <a:r>
              <a:rPr/>
              <a:t>For monopolist, when they produce more, price goes down, while producing less increases price.</a:t>
            </a:r>
          </a:p>
          <a:p>
            <a:pPr lvl="0"/>
            <a:r>
              <a:rPr/>
              <a:t>increasing price decreases quantity bought (</a:t>
            </a:r>
            <a:r>
              <a:rPr b="1"/>
              <a:t>Quantity effect</a:t>
            </a:r>
            <a:r>
              <a:rPr/>
              <a:t>), while increasing margin per item sold (</a:t>
            </a:r>
            <a:r>
              <a:rPr b="1"/>
              <a:t>price effect</a:t>
            </a:r>
            <a:r>
              <a:rPr/>
              <a:t>)</a:t>
            </a:r>
          </a:p>
          <a:p>
            <a:pPr lvl="1"/>
            <a:r>
              <a:rPr/>
              <a:t>remember tax revenue?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Monopolist decision making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Monopolist finds these the balance btween quantity effect and price effect by setting: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r>
                        <m:t>C</m:t>
                      </m:r>
                    </m:oMath>
                  </m:oMathPara>
                </a14:m>
              </a:p>
              <a:p>
                <a:pPr lvl="0"/>
                <a:r>
                  <a:rPr/>
                  <a:t>The profit-maximizing price is called </a:t>
                </a:r>
                <a:r>
                  <a:rPr b="1"/>
                  <a:t>monopoly price</a:t>
                </a:r>
                <a:r>
                  <a:rPr/>
                  <a:t>, while the profit-maximizing quantity is called </a:t>
                </a:r>
                <a:r>
                  <a:rPr b="1"/>
                  <a:t>monopoly quantity</a:t>
                </a:r>
                <a:r>
                  <a:rPr/>
                  <a:t>.</a:t>
                </a:r>
              </a:p>
              <a:p>
                <a:pPr lvl="0"/>
                <a:r>
                  <a:rPr/>
                  <a:t>Since there’s no firm can join in, cost won’t be reduced (very close) to zero at all.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monopoly is bad</a:t>
            </a:r>
          </a:p>
        </p:txBody>
      </p:sp>
      <p:pic>
        <p:nvPicPr>
          <p:cNvPr descr="index_files/figure-pptx/p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76300" y="1193800"/>
            <a:ext cx="318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ndex_files/figure-pptx/p5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18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Dealing with monopoly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Many countries try to reduce monopoly (and oligopoly) by fine and avoiding a merger.</a:t>
            </a:r>
          </a:p>
          <a:p>
            <a:pPr lvl="1"/>
            <a:r>
              <a:rPr/>
              <a:t>Depends, some natural monopoly is hard to dealt with.</a:t>
            </a:r>
          </a:p>
          <a:p>
            <a:pPr lvl="0"/>
            <a:r>
              <a:rPr/>
              <a:t>In Indonesia, the most prominent institution combating monopoly and oligopoly is </a:t>
            </a:r>
            <a:r>
              <a:rPr>
                <a:hlinkClick r:id="rId2"/>
              </a:rPr>
              <a:t>KPPU</a:t>
            </a:r>
            <a:r>
              <a:rPr/>
              <a:t>(Komisi Pengawas Persaingan Usaha)</a:t>
            </a:r>
          </a:p>
          <a:p>
            <a:pPr lvl="1"/>
            <a:r>
              <a:rPr/>
              <a:t>Telco, airfare, food industries, among other cases.</a:t>
            </a:r>
          </a:p>
          <a:p>
            <a:pPr lvl="0"/>
            <a:r>
              <a:rPr/>
              <a:t>There are few ways a government generally try to deal with monopoly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Dealing with monopoly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Public ownership, like Pertamina, PLN, Bulog and PT. KAI.</a:t>
            </a:r>
          </a:p>
          <a:p>
            <a:pPr lvl="0" indent="-342900" marL="342900">
              <a:buAutoNum type="arabicPeriod"/>
            </a:pPr>
            <a:r>
              <a:rPr/>
              <a:t>Price ceiling / floor. This can be useful when market is not perfect. For example, A minimum wage can be useful when employers are too powerful.</a:t>
            </a:r>
          </a:p>
          <a:p>
            <a:pPr lvl="0" indent="0" marL="0">
              <a:buNone/>
            </a:pPr>
            <a:r>
              <a:rPr/>
              <a:t>In general, it is really hard to deal with monopoly because there’s a trade off.</a:t>
            </a:r>
          </a:p>
          <a:p>
            <a:pPr lvl="0"/>
            <a:r>
              <a:rPr/>
              <a:t>Drug patent leads to monopoly, but important to incentivies innovation.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price discriminate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a monopolist charge one price, it lost a chance to profit from people who can’t afford that price.</a:t>
            </a:r>
          </a:p>
          <a:p>
            <a:pPr lvl="0"/>
            <a:r>
              <a:rPr/>
              <a:t>If there is a way to charge different price to different types of customer, monopolist can capture more surplus.</a:t>
            </a:r>
          </a:p>
          <a:p>
            <a:pPr lvl="0"/>
            <a:r>
              <a:rPr/>
              <a:t>This practice is called </a:t>
            </a:r>
            <a:r>
              <a:rPr b="1"/>
              <a:t>price discrimination</a:t>
            </a:r>
            <a:r>
              <a:rPr/>
              <a:t>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ex_files/figure-pptx/pd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193800"/>
            <a:ext cx="381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ex_files/figure-pptx/pd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193800"/>
            <a:ext cx="381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Price discriminiation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Obviously, people won’t buy the more expensive ones if the product are the same.</a:t>
            </a:r>
          </a:p>
          <a:p>
            <a:pPr lvl="0"/>
            <a:r>
              <a:rPr/>
              <a:t>Some common techniques:</a:t>
            </a:r>
          </a:p>
          <a:p>
            <a:pPr lvl="1"/>
            <a:r>
              <a:rPr/>
              <a:t>Advance purchase restrictions: early bird airfare tickets</a:t>
            </a:r>
          </a:p>
          <a:p>
            <a:pPr lvl="1"/>
            <a:r>
              <a:rPr/>
              <a:t>Volume discount: less per unit cost if you buy bulk. eg: </a:t>
            </a:r>
            <a:r>
              <a:rPr>
                <a:hlinkClick r:id="rId2"/>
              </a:rPr>
              <a:t>short, tall, grande, venti</a:t>
            </a:r>
            <a:r>
              <a:rPr/>
              <a:t>.</a:t>
            </a:r>
          </a:p>
          <a:p>
            <a:pPr lvl="1"/>
            <a:r>
              <a:rPr/>
              <a:t>Two part tariff: you pay a flat rate to enter, but pay per-unit cost to upgrade.</a:t>
            </a:r>
          </a:p>
          <a:p>
            <a:pPr lvl="1"/>
            <a:r>
              <a:rPr/>
              <a:t>Student price.</a:t>
            </a:r>
          </a:p>
          <a:p>
            <a:pPr lvl="1"/>
            <a:r>
              <a:rPr/>
              <a:t>Time price: Gojek is expensive when rains, hotelroom rent price during holiday season.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Price discrimination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Interestingly, price discrimination is less bad compared to single price monopoly.</a:t>
                </a:r>
              </a:p>
              <a:p>
                <a:pPr lvl="0"/>
                <a:r>
                  <a:rPr/>
                  <a:t>Price discriminiation reduces DWL, adding a little bit of consumer surplus and producer surplus.</a:t>
                </a:r>
              </a:p>
              <a:p>
                <a:pPr lvl="0"/>
                <a:r>
                  <a:rPr/>
                  <a:t>Still less ideal compared to a lower-single-price monopoly, let alone a perfect market</a:t>
                </a:r>
              </a:p>
              <a:p>
                <a:pPr lvl="0"/>
                <a:r>
                  <a:rPr/>
                  <a:t>Price level from best to worst: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P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*</m:t>
                          </m:r>
                        </m:sup>
                      </m:sSup>
                      <m:r>
                        <m:rPr>
                          <m:sty m:val="p"/>
                        </m:rPr>
                        <m:t>&gt;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m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&gt;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m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m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&gt;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m</m:t>
                          </m:r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Break-even and Shut-down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Break even price</a:t>
            </a:r>
            <a:r>
              <a:rPr/>
              <a:t> is the price level where Nea is operating at the lowest profit.</a:t>
            </a:r>
          </a:p>
          <a:p>
            <a:pPr lvl="1"/>
            <a:r>
              <a:rPr/>
              <a:t>She might not want to produce at a loss.</a:t>
            </a:r>
          </a:p>
          <a:p>
            <a:pPr lvl="0"/>
            <a:r>
              <a:rPr/>
              <a:t>If price goes below break-even price, shutting down may not be necessary.</a:t>
            </a:r>
          </a:p>
          <a:p>
            <a:pPr lvl="0"/>
            <a:r>
              <a:rPr/>
              <a:t>In the short-run, fixed cost must still be paid regardless of Q produced. It’s better to produce to cover some of the fixed cost.</a:t>
            </a:r>
          </a:p>
          <a:p>
            <a:pPr lvl="0"/>
            <a:r>
              <a:rPr b="1"/>
              <a:t>Shut-down price</a:t>
            </a:r>
            <a:r>
              <a:rPr/>
              <a:t> is the price level where Nea can still cover her variable cost, and have something left to cover a fraction of the fix cost.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Nea’s Cost Structure Again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ATC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78.00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72.00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27.00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75.00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21.60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81.60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18.00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99.43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109.50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130.80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Break-even &amp; loss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ATC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78.00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72.00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75.00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81.60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99.43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109.50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130.80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Two different prices:</a:t>
            </a:r>
          </a:p>
          <a:p>
            <a:pPr lvl="1"/>
            <a:r>
              <a:rPr/>
              <a:t>shut-down price = 12</a:t>
            </a:r>
          </a:p>
          <a:p>
            <a:pPr lvl="1"/>
            <a:r>
              <a:rPr/>
              <a:t>break-even price = 72</a:t>
            </a:r>
          </a:p>
          <a:p>
            <a:pPr lvl="0"/>
            <a:r>
              <a:rPr/>
              <a:t>Below $72, Nea is operating at a loss.</a:t>
            </a:r>
          </a:p>
          <a:p>
            <a:pPr lvl="0"/>
            <a:r>
              <a:rPr/>
              <a:t>Above $12, Nea still manage to retain some of the fixed cost.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Ilmu Ekonomi</dc:title>
  <dc:creator>Prodi PIWAR Politeknik APP Jakarta</dc:creator>
  <cp:keywords/>
  <dcterms:created xsi:type="dcterms:W3CDTF">2023-10-10T15:09:02Z</dcterms:created>
  <dcterms:modified xsi:type="dcterms:W3CDTF">2023-10-10T15:09:02Z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Pertemuan 6</vt:lpwstr>
  </property>
  <property fmtid="{D5CDD505-2E9C-101B-9397-08002B2CF9AE}" pid="10" name="toc-title">
    <vt:lpwstr>Table of contents</vt:lpwstr>
  </property>
</Properties>
</file>